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7" r:id="rId4"/>
    <p:sldMasterId id="2147483701" r:id="rId5"/>
    <p:sldMasterId id="2147483715" r:id="rId6"/>
    <p:sldMasterId id="2147483729" r:id="rId7"/>
    <p:sldMasterId id="2147483743" r:id="rId8"/>
  </p:sldMasterIdLst>
  <p:notesMasterIdLst>
    <p:notesMasterId r:id="rId101"/>
  </p:notesMasterIdLst>
  <p:sldIdLst>
    <p:sldId id="256" r:id="rId9"/>
    <p:sldId id="331" r:id="rId10"/>
    <p:sldId id="336" r:id="rId11"/>
    <p:sldId id="346" r:id="rId12"/>
    <p:sldId id="348" r:id="rId13"/>
    <p:sldId id="350" r:id="rId14"/>
    <p:sldId id="352" r:id="rId15"/>
    <p:sldId id="332" r:id="rId16"/>
    <p:sldId id="354" r:id="rId17"/>
    <p:sldId id="356" r:id="rId18"/>
    <p:sldId id="358" r:id="rId19"/>
    <p:sldId id="334" r:id="rId20"/>
    <p:sldId id="343" r:id="rId21"/>
    <p:sldId id="360" r:id="rId22"/>
    <p:sldId id="333" r:id="rId23"/>
    <p:sldId id="259" r:id="rId24"/>
    <p:sldId id="274" r:id="rId25"/>
    <p:sldId id="263" r:id="rId26"/>
    <p:sldId id="265" r:id="rId27"/>
    <p:sldId id="267" r:id="rId28"/>
    <p:sldId id="269" r:id="rId29"/>
    <p:sldId id="271" r:id="rId30"/>
    <p:sldId id="338" r:id="rId31"/>
    <p:sldId id="276" r:id="rId32"/>
    <p:sldId id="278" r:id="rId33"/>
    <p:sldId id="280" r:id="rId34"/>
    <p:sldId id="282" r:id="rId35"/>
    <p:sldId id="283" r:id="rId36"/>
    <p:sldId id="284" r:id="rId37"/>
    <p:sldId id="293" r:id="rId38"/>
    <p:sldId id="286" r:id="rId39"/>
    <p:sldId id="289" r:id="rId40"/>
    <p:sldId id="287" r:id="rId41"/>
    <p:sldId id="288" r:id="rId42"/>
    <p:sldId id="292" r:id="rId43"/>
    <p:sldId id="295" r:id="rId44"/>
    <p:sldId id="297" r:id="rId45"/>
    <p:sldId id="305" r:id="rId46"/>
    <p:sldId id="322" r:id="rId47"/>
    <p:sldId id="299" r:id="rId48"/>
    <p:sldId id="301" r:id="rId49"/>
    <p:sldId id="303" r:id="rId50"/>
    <p:sldId id="307" r:id="rId51"/>
    <p:sldId id="325" r:id="rId52"/>
    <p:sldId id="328" r:id="rId53"/>
    <p:sldId id="330" r:id="rId54"/>
    <p:sldId id="309" r:id="rId55"/>
    <p:sldId id="340" r:id="rId56"/>
    <p:sldId id="408" r:id="rId57"/>
    <p:sldId id="410" r:id="rId58"/>
    <p:sldId id="412" r:id="rId59"/>
    <p:sldId id="414" r:id="rId60"/>
    <p:sldId id="416" r:id="rId61"/>
    <p:sldId id="418" r:id="rId62"/>
    <p:sldId id="420" r:id="rId63"/>
    <p:sldId id="342" r:id="rId64"/>
    <p:sldId id="344" r:id="rId65"/>
    <p:sldId id="361" r:id="rId66"/>
    <p:sldId id="362" r:id="rId67"/>
    <p:sldId id="364" r:id="rId68"/>
    <p:sldId id="365" r:id="rId69"/>
    <p:sldId id="367" r:id="rId70"/>
    <p:sldId id="369" r:id="rId71"/>
    <p:sldId id="372" r:id="rId72"/>
    <p:sldId id="374" r:id="rId73"/>
    <p:sldId id="376" r:id="rId74"/>
    <p:sldId id="378" r:id="rId75"/>
    <p:sldId id="380" r:id="rId76"/>
    <p:sldId id="382" r:id="rId77"/>
    <p:sldId id="384" r:id="rId78"/>
    <p:sldId id="386" r:id="rId79"/>
    <p:sldId id="388" r:id="rId80"/>
    <p:sldId id="390" r:id="rId81"/>
    <p:sldId id="391" r:id="rId82"/>
    <p:sldId id="392" r:id="rId83"/>
    <p:sldId id="393" r:id="rId84"/>
    <p:sldId id="394" r:id="rId85"/>
    <p:sldId id="395" r:id="rId86"/>
    <p:sldId id="397" r:id="rId87"/>
    <p:sldId id="398" r:id="rId88"/>
    <p:sldId id="400" r:id="rId89"/>
    <p:sldId id="401" r:id="rId90"/>
    <p:sldId id="402" r:id="rId91"/>
    <p:sldId id="404" r:id="rId92"/>
    <p:sldId id="403" r:id="rId93"/>
    <p:sldId id="406" r:id="rId94"/>
    <p:sldId id="313" r:id="rId95"/>
    <p:sldId id="314" r:id="rId96"/>
    <p:sldId id="316" r:id="rId97"/>
    <p:sldId id="317" r:id="rId98"/>
    <p:sldId id="319" r:id="rId99"/>
    <p:sldId id="312" r:id="rId100"/>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9" d="100"/>
          <a:sy n="89" d="100"/>
        </p:scale>
        <p:origin x="432" y="62"/>
      </p:cViewPr>
      <p:guideLst>
        <p:guide orient="horz" pos="2092"/>
        <p:guide pos="3840"/>
      </p:guideLst>
    </p:cSldViewPr>
  </p:slideViewPr>
  <p:notesTextViewPr>
    <p:cViewPr>
      <p:scale>
        <a:sx n="1" d="1"/>
        <a:sy n="1" d="1"/>
      </p:scale>
      <p:origin x="0" y="0"/>
    </p:cViewPr>
  </p:notesTextViewPr>
  <p:sorterViewPr>
    <p:cViewPr>
      <p:scale>
        <a:sx n="100" d="100"/>
        <a:sy n="100" d="100"/>
      </p:scale>
      <p:origin x="0" y="-270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EDC8B4-BE9A-4763-BBE8-5603EFE3467F}" type="doc">
      <dgm:prSet loTypeId="urn:microsoft.com/office/officeart/2008/layout/AlternatingHexagons" loCatId="list" qsTypeId="urn:microsoft.com/office/officeart/2005/8/quickstyle/simple4" qsCatId="simple" csTypeId="urn:microsoft.com/office/officeart/2005/8/colors/accent1_2" csCatId="accent1" phldr="1"/>
      <dgm:spPr/>
      <dgm:t>
        <a:bodyPr/>
        <a:lstStyle/>
        <a:p>
          <a:endParaRPr lang="es-AR"/>
        </a:p>
      </dgm:t>
    </dgm:pt>
    <dgm:pt modelId="{88834907-B0D8-4E6B-A177-E3CE35FF1CEB}">
      <dgm:prSet phldrT="[Texto]" custT="1"/>
      <dgm:spPr/>
      <dgm:t>
        <a:bodyPr/>
        <a:lstStyle/>
        <a:p>
          <a:r>
            <a:rPr lang="es-AR" sz="1600" b="1" dirty="0" smtClean="0"/>
            <a:t>Colistin</a:t>
          </a:r>
          <a:endParaRPr lang="es-AR" sz="1600" b="1" dirty="0"/>
        </a:p>
      </dgm:t>
    </dgm:pt>
    <dgm:pt modelId="{97BF010B-4A32-450F-BB4A-51647B7FA592}" type="parTrans" cxnId="{DC58E181-DAC3-4B46-B03A-7B68FCD0DF38}">
      <dgm:prSet/>
      <dgm:spPr/>
      <dgm:t>
        <a:bodyPr/>
        <a:lstStyle/>
        <a:p>
          <a:endParaRPr lang="es-AR"/>
        </a:p>
      </dgm:t>
    </dgm:pt>
    <dgm:pt modelId="{4FF5B9E9-3BB9-46BF-9279-61C9F02EC84C}" type="sibTrans" cxnId="{DC58E181-DAC3-4B46-B03A-7B68FCD0DF38}">
      <dgm:prSet/>
      <dgm:spPr/>
      <dgm:t>
        <a:bodyPr/>
        <a:lstStyle/>
        <a:p>
          <a:endParaRPr lang="es-AR"/>
        </a:p>
      </dgm:t>
    </dgm:pt>
    <dgm:pt modelId="{D3A9C042-C361-42DD-B642-780CC63C2CEA}">
      <dgm:prSet phldrT="[Texto]" custT="1"/>
      <dgm:spPr/>
      <dgm:t>
        <a:bodyPr/>
        <a:lstStyle/>
        <a:p>
          <a:r>
            <a:rPr lang="es-AR" sz="1600" b="1" dirty="0" smtClean="0"/>
            <a:t>Tigeciclina</a:t>
          </a:r>
          <a:endParaRPr lang="es-AR" sz="1600" b="1" dirty="0"/>
        </a:p>
      </dgm:t>
    </dgm:pt>
    <dgm:pt modelId="{D7833B16-427C-4A4D-BE53-FA0BD6AB60E5}" type="parTrans" cxnId="{9C9B3329-0A68-4605-B477-DFF6CD2EB635}">
      <dgm:prSet/>
      <dgm:spPr/>
      <dgm:t>
        <a:bodyPr/>
        <a:lstStyle/>
        <a:p>
          <a:endParaRPr lang="es-AR"/>
        </a:p>
      </dgm:t>
    </dgm:pt>
    <dgm:pt modelId="{5211920A-EE16-4EDB-9C8F-63748D395A9A}" type="sibTrans" cxnId="{9C9B3329-0A68-4605-B477-DFF6CD2EB635}">
      <dgm:prSet>
        <dgm:style>
          <a:lnRef idx="0">
            <a:schemeClr val="dk1"/>
          </a:lnRef>
          <a:fillRef idx="3">
            <a:schemeClr val="dk1"/>
          </a:fillRef>
          <a:effectRef idx="3">
            <a:schemeClr val="dk1"/>
          </a:effectRef>
          <a:fontRef idx="minor">
            <a:schemeClr val="lt1"/>
          </a:fontRef>
        </dgm:style>
      </dgm:prSet>
      <dgm:spPr/>
      <dgm:t>
        <a:bodyPr/>
        <a:lstStyle/>
        <a:p>
          <a:endParaRPr lang="es-AR"/>
        </a:p>
      </dgm:t>
    </dgm:pt>
    <dgm:pt modelId="{AEADE5C1-B9E5-4477-9BCC-C8C950CFAC99}">
      <dgm:prSet phldrT="[Texto]" custT="1">
        <dgm:style>
          <a:lnRef idx="1">
            <a:schemeClr val="dk1"/>
          </a:lnRef>
          <a:fillRef idx="3">
            <a:schemeClr val="dk1"/>
          </a:fillRef>
          <a:effectRef idx="2">
            <a:schemeClr val="dk1"/>
          </a:effectRef>
          <a:fontRef idx="minor">
            <a:schemeClr val="lt1"/>
          </a:fontRef>
        </dgm:style>
      </dgm:prSet>
      <dgm:spPr/>
      <dgm:t>
        <a:bodyPr/>
        <a:lstStyle/>
        <a:p>
          <a:r>
            <a:rPr lang="es-AR" sz="1600" dirty="0" err="1" smtClean="0"/>
            <a:t>Amikacina</a:t>
          </a:r>
          <a:endParaRPr lang="es-AR" sz="1600" dirty="0" smtClean="0"/>
        </a:p>
        <a:p>
          <a:r>
            <a:rPr lang="es-AR" sz="1600" dirty="0" smtClean="0"/>
            <a:t>Gentamicina</a:t>
          </a:r>
          <a:endParaRPr lang="es-AR" sz="1600" dirty="0"/>
        </a:p>
      </dgm:t>
    </dgm:pt>
    <dgm:pt modelId="{ABF0480E-B530-4516-B154-4F01B138A15E}" type="parTrans" cxnId="{A7AF4371-C3F1-48D9-947B-3CD98A59FE34}">
      <dgm:prSet/>
      <dgm:spPr/>
      <dgm:t>
        <a:bodyPr/>
        <a:lstStyle/>
        <a:p>
          <a:endParaRPr lang="es-AR"/>
        </a:p>
      </dgm:t>
    </dgm:pt>
    <dgm:pt modelId="{A0AF19CA-C41B-4D47-B19F-E28F49F00FA6}" type="sibTrans" cxnId="{A7AF4371-C3F1-48D9-947B-3CD98A59FE34}">
      <dgm:prSet>
        <dgm:style>
          <a:lnRef idx="0">
            <a:schemeClr val="dk1"/>
          </a:lnRef>
          <a:fillRef idx="3">
            <a:schemeClr val="dk1"/>
          </a:fillRef>
          <a:effectRef idx="3">
            <a:schemeClr val="dk1"/>
          </a:effectRef>
          <a:fontRef idx="minor">
            <a:schemeClr val="lt1"/>
          </a:fontRef>
        </dgm:style>
      </dgm:prSet>
      <dgm:spPr/>
      <dgm:t>
        <a:bodyPr/>
        <a:lstStyle/>
        <a:p>
          <a:endParaRPr lang="es-AR"/>
        </a:p>
      </dgm:t>
    </dgm:pt>
    <dgm:pt modelId="{84FFDBF7-D811-4BDE-A63E-549841AFBF25}" type="pres">
      <dgm:prSet presAssocID="{43EDC8B4-BE9A-4763-BBE8-5603EFE3467F}" presName="Name0" presStyleCnt="0">
        <dgm:presLayoutVars>
          <dgm:chMax/>
          <dgm:chPref/>
          <dgm:dir/>
          <dgm:animLvl val="lvl"/>
        </dgm:presLayoutVars>
      </dgm:prSet>
      <dgm:spPr/>
      <dgm:t>
        <a:bodyPr/>
        <a:lstStyle/>
        <a:p>
          <a:endParaRPr lang="es-AR"/>
        </a:p>
      </dgm:t>
    </dgm:pt>
    <dgm:pt modelId="{773B4CC7-C9FC-44F8-8161-F319467735FC}" type="pres">
      <dgm:prSet presAssocID="{88834907-B0D8-4E6B-A177-E3CE35FF1CEB}" presName="composite" presStyleCnt="0"/>
      <dgm:spPr/>
    </dgm:pt>
    <dgm:pt modelId="{51477618-1922-4FF9-8788-3C10C56B1BA4}" type="pres">
      <dgm:prSet presAssocID="{88834907-B0D8-4E6B-A177-E3CE35FF1CEB}" presName="Parent1" presStyleLbl="node1" presStyleIdx="0" presStyleCnt="6">
        <dgm:presLayoutVars>
          <dgm:chMax val="1"/>
          <dgm:chPref val="1"/>
          <dgm:bulletEnabled val="1"/>
        </dgm:presLayoutVars>
      </dgm:prSet>
      <dgm:spPr/>
      <dgm:t>
        <a:bodyPr/>
        <a:lstStyle/>
        <a:p>
          <a:endParaRPr lang="es-AR"/>
        </a:p>
      </dgm:t>
    </dgm:pt>
    <dgm:pt modelId="{2DA252D1-0332-4401-B6CF-319810547615}" type="pres">
      <dgm:prSet presAssocID="{88834907-B0D8-4E6B-A177-E3CE35FF1CEB}" presName="Childtext1" presStyleLbl="revTx" presStyleIdx="0" presStyleCnt="3">
        <dgm:presLayoutVars>
          <dgm:chMax val="0"/>
          <dgm:chPref val="0"/>
          <dgm:bulletEnabled val="1"/>
        </dgm:presLayoutVars>
      </dgm:prSet>
      <dgm:spPr/>
      <dgm:t>
        <a:bodyPr/>
        <a:lstStyle/>
        <a:p>
          <a:endParaRPr lang="es-AR"/>
        </a:p>
      </dgm:t>
    </dgm:pt>
    <dgm:pt modelId="{BA4309E3-B046-4F92-A37A-28CD4A4F5544}" type="pres">
      <dgm:prSet presAssocID="{88834907-B0D8-4E6B-A177-E3CE35FF1CEB}" presName="BalanceSpacing" presStyleCnt="0"/>
      <dgm:spPr/>
    </dgm:pt>
    <dgm:pt modelId="{272793BD-AD44-4ACF-A3DA-36DFDE500E11}" type="pres">
      <dgm:prSet presAssocID="{88834907-B0D8-4E6B-A177-E3CE35FF1CEB}" presName="BalanceSpacing1" presStyleCnt="0"/>
      <dgm:spPr/>
    </dgm:pt>
    <dgm:pt modelId="{F814AAAD-78BF-43C7-8B4A-27FC9E26E574}" type="pres">
      <dgm:prSet presAssocID="{4FF5B9E9-3BB9-46BF-9279-61C9F02EC84C}" presName="Accent1Text" presStyleLbl="node1" presStyleIdx="1" presStyleCnt="6"/>
      <dgm:spPr/>
      <dgm:t>
        <a:bodyPr/>
        <a:lstStyle/>
        <a:p>
          <a:endParaRPr lang="es-AR"/>
        </a:p>
      </dgm:t>
    </dgm:pt>
    <dgm:pt modelId="{6F849AA6-E0CA-4479-AE5B-C2E1BC44D67D}" type="pres">
      <dgm:prSet presAssocID="{4FF5B9E9-3BB9-46BF-9279-61C9F02EC84C}" presName="spaceBetweenRectangles" presStyleCnt="0"/>
      <dgm:spPr/>
    </dgm:pt>
    <dgm:pt modelId="{7725AC2F-7F0F-4C09-A180-CC0D78EF0215}" type="pres">
      <dgm:prSet presAssocID="{D3A9C042-C361-42DD-B642-780CC63C2CEA}" presName="composite" presStyleCnt="0"/>
      <dgm:spPr/>
    </dgm:pt>
    <dgm:pt modelId="{50594AD8-63D2-47B5-BB0E-D08C85898698}" type="pres">
      <dgm:prSet presAssocID="{D3A9C042-C361-42DD-B642-780CC63C2CEA}" presName="Parent1" presStyleLbl="node1" presStyleIdx="2" presStyleCnt="6" custLinFactNeighborX="2453" custLinFactNeighborY="3300">
        <dgm:presLayoutVars>
          <dgm:chMax val="1"/>
          <dgm:chPref val="1"/>
          <dgm:bulletEnabled val="1"/>
        </dgm:presLayoutVars>
      </dgm:prSet>
      <dgm:spPr/>
      <dgm:t>
        <a:bodyPr/>
        <a:lstStyle/>
        <a:p>
          <a:endParaRPr lang="es-AR"/>
        </a:p>
      </dgm:t>
    </dgm:pt>
    <dgm:pt modelId="{2642B595-DA80-42A1-A9AC-9100934F1BFB}" type="pres">
      <dgm:prSet presAssocID="{D3A9C042-C361-42DD-B642-780CC63C2CEA}" presName="Childtext1" presStyleLbl="revTx" presStyleIdx="1" presStyleCnt="3">
        <dgm:presLayoutVars>
          <dgm:chMax val="0"/>
          <dgm:chPref val="0"/>
          <dgm:bulletEnabled val="1"/>
        </dgm:presLayoutVars>
      </dgm:prSet>
      <dgm:spPr/>
      <dgm:t>
        <a:bodyPr/>
        <a:lstStyle/>
        <a:p>
          <a:endParaRPr lang="es-AR"/>
        </a:p>
      </dgm:t>
    </dgm:pt>
    <dgm:pt modelId="{4621942B-0E25-4573-988C-EBDD362D33AE}" type="pres">
      <dgm:prSet presAssocID="{D3A9C042-C361-42DD-B642-780CC63C2CEA}" presName="BalanceSpacing" presStyleCnt="0"/>
      <dgm:spPr/>
    </dgm:pt>
    <dgm:pt modelId="{DB325DC3-B4A4-4178-A9B3-3BCD33AEADD8}" type="pres">
      <dgm:prSet presAssocID="{D3A9C042-C361-42DD-B642-780CC63C2CEA}" presName="BalanceSpacing1" presStyleCnt="0"/>
      <dgm:spPr/>
    </dgm:pt>
    <dgm:pt modelId="{9B9A06F5-8DC3-4E68-A73F-08EFAEC5B380}" type="pres">
      <dgm:prSet presAssocID="{5211920A-EE16-4EDB-9C8F-63748D395A9A}" presName="Accent1Text" presStyleLbl="node1" presStyleIdx="3" presStyleCnt="6"/>
      <dgm:spPr/>
      <dgm:t>
        <a:bodyPr/>
        <a:lstStyle/>
        <a:p>
          <a:endParaRPr lang="es-AR"/>
        </a:p>
      </dgm:t>
    </dgm:pt>
    <dgm:pt modelId="{BAC95ECC-F2A3-4428-8462-6D3AD4605CAE}" type="pres">
      <dgm:prSet presAssocID="{5211920A-EE16-4EDB-9C8F-63748D395A9A}" presName="spaceBetweenRectangles" presStyleCnt="0"/>
      <dgm:spPr/>
    </dgm:pt>
    <dgm:pt modelId="{D4AE97D3-4191-4DEF-B575-FCABB836C81E}" type="pres">
      <dgm:prSet presAssocID="{AEADE5C1-B9E5-4477-9BCC-C8C950CFAC99}" presName="composite" presStyleCnt="0"/>
      <dgm:spPr/>
    </dgm:pt>
    <dgm:pt modelId="{50F7DC31-8B22-421E-801F-7D5665A8EF20}" type="pres">
      <dgm:prSet presAssocID="{AEADE5C1-B9E5-4477-9BCC-C8C950CFAC99}" presName="Parent1" presStyleLbl="node1" presStyleIdx="4" presStyleCnt="6" custScaleX="107829">
        <dgm:presLayoutVars>
          <dgm:chMax val="1"/>
          <dgm:chPref val="1"/>
          <dgm:bulletEnabled val="1"/>
        </dgm:presLayoutVars>
      </dgm:prSet>
      <dgm:spPr/>
      <dgm:t>
        <a:bodyPr/>
        <a:lstStyle/>
        <a:p>
          <a:endParaRPr lang="es-AR"/>
        </a:p>
      </dgm:t>
    </dgm:pt>
    <dgm:pt modelId="{2AAD886B-715F-47BB-9F79-D0E727C83A56}" type="pres">
      <dgm:prSet presAssocID="{AEADE5C1-B9E5-4477-9BCC-C8C950CFAC99}" presName="Childtext1" presStyleLbl="revTx" presStyleIdx="2" presStyleCnt="3" custLinFactX="-81149" custLinFactNeighborX="-100000" custLinFactNeighborY="5695">
        <dgm:presLayoutVars>
          <dgm:chMax val="0"/>
          <dgm:chPref val="0"/>
          <dgm:bulletEnabled val="1"/>
        </dgm:presLayoutVars>
      </dgm:prSet>
      <dgm:spPr/>
      <dgm:t>
        <a:bodyPr/>
        <a:lstStyle/>
        <a:p>
          <a:endParaRPr lang="es-AR"/>
        </a:p>
      </dgm:t>
    </dgm:pt>
    <dgm:pt modelId="{DAFA2405-27E2-4FEF-BE80-EE7EE5AFC89F}" type="pres">
      <dgm:prSet presAssocID="{AEADE5C1-B9E5-4477-9BCC-C8C950CFAC99}" presName="BalanceSpacing" presStyleCnt="0"/>
      <dgm:spPr/>
    </dgm:pt>
    <dgm:pt modelId="{C0782CD2-EEF7-4C30-B0DE-644A0C981973}" type="pres">
      <dgm:prSet presAssocID="{AEADE5C1-B9E5-4477-9BCC-C8C950CFAC99}" presName="BalanceSpacing1" presStyleCnt="0"/>
      <dgm:spPr/>
    </dgm:pt>
    <dgm:pt modelId="{2F8FCC0C-F802-4679-ACCE-F1E40D1852D5}" type="pres">
      <dgm:prSet presAssocID="{A0AF19CA-C41B-4D47-B19F-E28F49F00FA6}" presName="Accent1Text" presStyleLbl="node1" presStyleIdx="5" presStyleCnt="6"/>
      <dgm:spPr/>
      <dgm:t>
        <a:bodyPr/>
        <a:lstStyle/>
        <a:p>
          <a:endParaRPr lang="es-AR"/>
        </a:p>
      </dgm:t>
    </dgm:pt>
  </dgm:ptLst>
  <dgm:cxnLst>
    <dgm:cxn modelId="{E41E9ED6-6386-47FD-BF49-B81536A354BC}" type="presOf" srcId="{88834907-B0D8-4E6B-A177-E3CE35FF1CEB}" destId="{51477618-1922-4FF9-8788-3C10C56B1BA4}" srcOrd="0" destOrd="0" presId="urn:microsoft.com/office/officeart/2008/layout/AlternatingHexagons"/>
    <dgm:cxn modelId="{A0869B45-F558-4E8D-87A0-197B2716445C}" type="presOf" srcId="{4FF5B9E9-3BB9-46BF-9279-61C9F02EC84C}" destId="{F814AAAD-78BF-43C7-8B4A-27FC9E26E574}" srcOrd="0" destOrd="0" presId="urn:microsoft.com/office/officeart/2008/layout/AlternatingHexagons"/>
    <dgm:cxn modelId="{9B74ECBF-9495-4EDA-B0E3-50D9CBD748B4}" type="presOf" srcId="{A0AF19CA-C41B-4D47-B19F-E28F49F00FA6}" destId="{2F8FCC0C-F802-4679-ACCE-F1E40D1852D5}" srcOrd="0" destOrd="0" presId="urn:microsoft.com/office/officeart/2008/layout/AlternatingHexagons"/>
    <dgm:cxn modelId="{CAAA8FA9-F7B0-4D49-AC77-D4AC7E34CD94}" type="presOf" srcId="{D3A9C042-C361-42DD-B642-780CC63C2CEA}" destId="{50594AD8-63D2-47B5-BB0E-D08C85898698}" srcOrd="0" destOrd="0" presId="urn:microsoft.com/office/officeart/2008/layout/AlternatingHexagons"/>
    <dgm:cxn modelId="{F3A5DA1C-5835-4A1F-9F07-EA96CF374927}" type="presOf" srcId="{43EDC8B4-BE9A-4763-BBE8-5603EFE3467F}" destId="{84FFDBF7-D811-4BDE-A63E-549841AFBF25}" srcOrd="0" destOrd="0" presId="urn:microsoft.com/office/officeart/2008/layout/AlternatingHexagons"/>
    <dgm:cxn modelId="{A7AF4371-C3F1-48D9-947B-3CD98A59FE34}" srcId="{43EDC8B4-BE9A-4763-BBE8-5603EFE3467F}" destId="{AEADE5C1-B9E5-4477-9BCC-C8C950CFAC99}" srcOrd="2" destOrd="0" parTransId="{ABF0480E-B530-4516-B154-4F01B138A15E}" sibTransId="{A0AF19CA-C41B-4D47-B19F-E28F49F00FA6}"/>
    <dgm:cxn modelId="{DC58E181-DAC3-4B46-B03A-7B68FCD0DF38}" srcId="{43EDC8B4-BE9A-4763-BBE8-5603EFE3467F}" destId="{88834907-B0D8-4E6B-A177-E3CE35FF1CEB}" srcOrd="0" destOrd="0" parTransId="{97BF010B-4A32-450F-BB4A-51647B7FA592}" sibTransId="{4FF5B9E9-3BB9-46BF-9279-61C9F02EC84C}"/>
    <dgm:cxn modelId="{A479D95F-CBF3-4AC3-BCE4-CCE9A8F139E9}" type="presOf" srcId="{5211920A-EE16-4EDB-9C8F-63748D395A9A}" destId="{9B9A06F5-8DC3-4E68-A73F-08EFAEC5B380}" srcOrd="0" destOrd="0" presId="urn:microsoft.com/office/officeart/2008/layout/AlternatingHexagons"/>
    <dgm:cxn modelId="{64AABA63-5555-4C70-887B-A4A2BF51FDA5}" type="presOf" srcId="{AEADE5C1-B9E5-4477-9BCC-C8C950CFAC99}" destId="{50F7DC31-8B22-421E-801F-7D5665A8EF20}" srcOrd="0" destOrd="0" presId="urn:microsoft.com/office/officeart/2008/layout/AlternatingHexagons"/>
    <dgm:cxn modelId="{9C9B3329-0A68-4605-B477-DFF6CD2EB635}" srcId="{43EDC8B4-BE9A-4763-BBE8-5603EFE3467F}" destId="{D3A9C042-C361-42DD-B642-780CC63C2CEA}" srcOrd="1" destOrd="0" parTransId="{D7833B16-427C-4A4D-BE53-FA0BD6AB60E5}" sibTransId="{5211920A-EE16-4EDB-9C8F-63748D395A9A}"/>
    <dgm:cxn modelId="{77F2CC5C-7C3E-4CBF-BA7E-ED832E533726}" type="presParOf" srcId="{84FFDBF7-D811-4BDE-A63E-549841AFBF25}" destId="{773B4CC7-C9FC-44F8-8161-F319467735FC}" srcOrd="0" destOrd="0" presId="urn:microsoft.com/office/officeart/2008/layout/AlternatingHexagons"/>
    <dgm:cxn modelId="{AFD44F31-6231-4A51-B704-FABAAD6C0E29}" type="presParOf" srcId="{773B4CC7-C9FC-44F8-8161-F319467735FC}" destId="{51477618-1922-4FF9-8788-3C10C56B1BA4}" srcOrd="0" destOrd="0" presId="urn:microsoft.com/office/officeart/2008/layout/AlternatingHexagons"/>
    <dgm:cxn modelId="{FB9B0830-22A8-4A82-AC17-1ED65445968C}" type="presParOf" srcId="{773B4CC7-C9FC-44F8-8161-F319467735FC}" destId="{2DA252D1-0332-4401-B6CF-319810547615}" srcOrd="1" destOrd="0" presId="urn:microsoft.com/office/officeart/2008/layout/AlternatingHexagons"/>
    <dgm:cxn modelId="{7957F0E1-E377-479F-9603-0D29B16D0A0C}" type="presParOf" srcId="{773B4CC7-C9FC-44F8-8161-F319467735FC}" destId="{BA4309E3-B046-4F92-A37A-28CD4A4F5544}" srcOrd="2" destOrd="0" presId="urn:microsoft.com/office/officeart/2008/layout/AlternatingHexagons"/>
    <dgm:cxn modelId="{31D2E106-CBDE-49A2-A03A-E7914B011A9A}" type="presParOf" srcId="{773B4CC7-C9FC-44F8-8161-F319467735FC}" destId="{272793BD-AD44-4ACF-A3DA-36DFDE500E11}" srcOrd="3" destOrd="0" presId="urn:microsoft.com/office/officeart/2008/layout/AlternatingHexagons"/>
    <dgm:cxn modelId="{35572FA9-E3D6-4C56-816A-F21ED529608A}" type="presParOf" srcId="{773B4CC7-C9FC-44F8-8161-F319467735FC}" destId="{F814AAAD-78BF-43C7-8B4A-27FC9E26E574}" srcOrd="4" destOrd="0" presId="urn:microsoft.com/office/officeart/2008/layout/AlternatingHexagons"/>
    <dgm:cxn modelId="{F5541E24-939F-48E5-A001-571F9EE9DF4D}" type="presParOf" srcId="{84FFDBF7-D811-4BDE-A63E-549841AFBF25}" destId="{6F849AA6-E0CA-4479-AE5B-C2E1BC44D67D}" srcOrd="1" destOrd="0" presId="urn:microsoft.com/office/officeart/2008/layout/AlternatingHexagons"/>
    <dgm:cxn modelId="{B128F4E8-D75C-4F83-AD54-DA0427A7D983}" type="presParOf" srcId="{84FFDBF7-D811-4BDE-A63E-549841AFBF25}" destId="{7725AC2F-7F0F-4C09-A180-CC0D78EF0215}" srcOrd="2" destOrd="0" presId="urn:microsoft.com/office/officeart/2008/layout/AlternatingHexagons"/>
    <dgm:cxn modelId="{8E20E7D8-1C42-4896-B3F6-345A9FB3CF26}" type="presParOf" srcId="{7725AC2F-7F0F-4C09-A180-CC0D78EF0215}" destId="{50594AD8-63D2-47B5-BB0E-D08C85898698}" srcOrd="0" destOrd="0" presId="urn:microsoft.com/office/officeart/2008/layout/AlternatingHexagons"/>
    <dgm:cxn modelId="{58B538A4-C08F-4E9D-BD98-78E55A868127}" type="presParOf" srcId="{7725AC2F-7F0F-4C09-A180-CC0D78EF0215}" destId="{2642B595-DA80-42A1-A9AC-9100934F1BFB}" srcOrd="1" destOrd="0" presId="urn:microsoft.com/office/officeart/2008/layout/AlternatingHexagons"/>
    <dgm:cxn modelId="{D37C9DF9-2B92-4A01-A46E-B3BE7FFC4EC0}" type="presParOf" srcId="{7725AC2F-7F0F-4C09-A180-CC0D78EF0215}" destId="{4621942B-0E25-4573-988C-EBDD362D33AE}" srcOrd="2" destOrd="0" presId="urn:microsoft.com/office/officeart/2008/layout/AlternatingHexagons"/>
    <dgm:cxn modelId="{B8DC1E0A-DE3A-40D7-8524-A57374D4C459}" type="presParOf" srcId="{7725AC2F-7F0F-4C09-A180-CC0D78EF0215}" destId="{DB325DC3-B4A4-4178-A9B3-3BCD33AEADD8}" srcOrd="3" destOrd="0" presId="urn:microsoft.com/office/officeart/2008/layout/AlternatingHexagons"/>
    <dgm:cxn modelId="{B1A78E40-22D9-479E-88BF-A3E23392D0F0}" type="presParOf" srcId="{7725AC2F-7F0F-4C09-A180-CC0D78EF0215}" destId="{9B9A06F5-8DC3-4E68-A73F-08EFAEC5B380}" srcOrd="4" destOrd="0" presId="urn:microsoft.com/office/officeart/2008/layout/AlternatingHexagons"/>
    <dgm:cxn modelId="{58E90AFC-C2DC-4DD8-8C7B-87DD4C48C0FE}" type="presParOf" srcId="{84FFDBF7-D811-4BDE-A63E-549841AFBF25}" destId="{BAC95ECC-F2A3-4428-8462-6D3AD4605CAE}" srcOrd="3" destOrd="0" presId="urn:microsoft.com/office/officeart/2008/layout/AlternatingHexagons"/>
    <dgm:cxn modelId="{817588D4-07E1-4A3D-8BB3-9E7C6B962354}" type="presParOf" srcId="{84FFDBF7-D811-4BDE-A63E-549841AFBF25}" destId="{D4AE97D3-4191-4DEF-B575-FCABB836C81E}" srcOrd="4" destOrd="0" presId="urn:microsoft.com/office/officeart/2008/layout/AlternatingHexagons"/>
    <dgm:cxn modelId="{51C4B3F3-32C9-4907-801A-3BD73ECAF9C1}" type="presParOf" srcId="{D4AE97D3-4191-4DEF-B575-FCABB836C81E}" destId="{50F7DC31-8B22-421E-801F-7D5665A8EF20}" srcOrd="0" destOrd="0" presId="urn:microsoft.com/office/officeart/2008/layout/AlternatingHexagons"/>
    <dgm:cxn modelId="{D753DE62-4953-4683-9172-9BF057600633}" type="presParOf" srcId="{D4AE97D3-4191-4DEF-B575-FCABB836C81E}" destId="{2AAD886B-715F-47BB-9F79-D0E727C83A56}" srcOrd="1" destOrd="0" presId="urn:microsoft.com/office/officeart/2008/layout/AlternatingHexagons"/>
    <dgm:cxn modelId="{E51188C4-DAE4-4ED7-B52B-EFA99F5F24C3}" type="presParOf" srcId="{D4AE97D3-4191-4DEF-B575-FCABB836C81E}" destId="{DAFA2405-27E2-4FEF-BE80-EE7EE5AFC89F}" srcOrd="2" destOrd="0" presId="urn:microsoft.com/office/officeart/2008/layout/AlternatingHexagons"/>
    <dgm:cxn modelId="{30FE7F7E-0A0B-4DB2-BD45-F2850E039CEF}" type="presParOf" srcId="{D4AE97D3-4191-4DEF-B575-FCABB836C81E}" destId="{C0782CD2-EEF7-4C30-B0DE-644A0C981973}" srcOrd="3" destOrd="0" presId="urn:microsoft.com/office/officeart/2008/layout/AlternatingHexagons"/>
    <dgm:cxn modelId="{6F89A101-2396-4F19-AD0B-65289F2DCB8E}" type="presParOf" srcId="{D4AE97D3-4191-4DEF-B575-FCABB836C81E}" destId="{2F8FCC0C-F802-4679-ACCE-F1E40D1852D5}"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88787-EFF6-4235-97CE-6878690B477A}" type="datetimeFigureOut">
              <a:rPr lang="es-AR" smtClean="0"/>
              <a:t>29/08/2019</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53F0E3-97C9-47EC-99EA-758E6F1EA232}" type="slidenum">
              <a:rPr lang="es-AR" smtClean="0"/>
              <a:t>‹Nº›</a:t>
            </a:fld>
            <a:endParaRPr lang="es-AR"/>
          </a:p>
        </p:txBody>
      </p:sp>
    </p:spTree>
    <p:extLst>
      <p:ext uri="{BB962C8B-B14F-4D97-AF65-F5344CB8AC3E}">
        <p14:creationId xmlns:p14="http://schemas.microsoft.com/office/powerpoint/2010/main" val="378369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 typeface="Arial" pitchFamily="34" charset="0"/>
              <a:buChar char="•"/>
            </a:pPr>
            <a:r>
              <a:rPr lang="es-AR" dirty="0"/>
              <a:t> ATB inhalados:</a:t>
            </a:r>
            <a:r>
              <a:rPr lang="es-AR" baseline="0" dirty="0"/>
              <a:t> </a:t>
            </a:r>
            <a:r>
              <a:rPr lang="es-AR" baseline="0" dirty="0" err="1"/>
              <a:t>colistín</a:t>
            </a:r>
            <a:r>
              <a:rPr lang="es-AR" baseline="0" dirty="0"/>
              <a:t>, </a:t>
            </a:r>
            <a:r>
              <a:rPr lang="es-AR" baseline="0" dirty="0" err="1"/>
              <a:t>tobramicina</a:t>
            </a:r>
            <a:r>
              <a:rPr lang="es-AR" baseline="0" dirty="0"/>
              <a:t>, </a:t>
            </a:r>
            <a:r>
              <a:rPr lang="es-AR" baseline="0" dirty="0" err="1"/>
              <a:t>aztreonam</a:t>
            </a:r>
            <a:r>
              <a:rPr lang="es-AR" baseline="0" dirty="0"/>
              <a:t> (cepas sólo sensibles a </a:t>
            </a:r>
            <a:r>
              <a:rPr lang="es-AR" baseline="0" dirty="0" err="1"/>
              <a:t>colistín</a:t>
            </a:r>
            <a:r>
              <a:rPr lang="es-AR" baseline="0" dirty="0"/>
              <a:t> ó AG)</a:t>
            </a:r>
          </a:p>
          <a:p>
            <a:pPr>
              <a:buFont typeface="Arial" pitchFamily="34" charset="0"/>
              <a:buChar char="•"/>
            </a:pPr>
            <a:r>
              <a:rPr lang="es-AR" baseline="0" dirty="0"/>
              <a:t> Nuevas drogas para cepas resistentes a </a:t>
            </a:r>
            <a:r>
              <a:rPr lang="es-AR" baseline="0" dirty="0" err="1"/>
              <a:t>carbapenems</a:t>
            </a:r>
            <a:r>
              <a:rPr lang="es-AR" baseline="0" dirty="0"/>
              <a:t> o PDR</a:t>
            </a:r>
          </a:p>
          <a:p>
            <a:pPr>
              <a:buFont typeface="Arial" pitchFamily="34" charset="0"/>
              <a:buChar char="•"/>
            </a:pPr>
            <a:r>
              <a:rPr lang="es-AR" baseline="0" dirty="0"/>
              <a:t> Más chances de cepas R caz-</a:t>
            </a:r>
            <a:r>
              <a:rPr lang="es-AR" baseline="0" dirty="0" err="1"/>
              <a:t>avi</a:t>
            </a:r>
            <a:r>
              <a:rPr lang="es-AR" baseline="0" dirty="0"/>
              <a:t> y S </a:t>
            </a:r>
            <a:r>
              <a:rPr lang="es-AR" baseline="0" dirty="0" err="1"/>
              <a:t>cefto</a:t>
            </a:r>
            <a:r>
              <a:rPr lang="es-AR" baseline="0" dirty="0"/>
              <a:t>-tazo que al revés.</a:t>
            </a:r>
          </a:p>
          <a:p>
            <a:pPr>
              <a:buFont typeface="Arial" pitchFamily="34" charset="0"/>
              <a:buChar char="•"/>
            </a:pPr>
            <a:r>
              <a:rPr lang="es-AR" baseline="0" dirty="0"/>
              <a:t> La CIM de </a:t>
            </a:r>
            <a:r>
              <a:rPr lang="es-AR" baseline="0" dirty="0" err="1"/>
              <a:t>Psae</a:t>
            </a:r>
            <a:r>
              <a:rPr lang="es-AR" baseline="0" dirty="0"/>
              <a:t> para </a:t>
            </a:r>
            <a:r>
              <a:rPr lang="es-AR" baseline="0" dirty="0" err="1"/>
              <a:t>ceftolozano</a:t>
            </a:r>
            <a:r>
              <a:rPr lang="es-AR" baseline="0" dirty="0"/>
              <a:t>/tazo es menor que para caz-</a:t>
            </a:r>
            <a:r>
              <a:rPr lang="es-AR" baseline="0" dirty="0" err="1"/>
              <a:t>avi</a:t>
            </a:r>
            <a:r>
              <a:rPr lang="es-AR" baseline="0" dirty="0"/>
              <a:t> (mayor potencia </a:t>
            </a:r>
            <a:r>
              <a:rPr lang="es-AR" baseline="0" dirty="0" err="1"/>
              <a:t>cefto</a:t>
            </a:r>
            <a:r>
              <a:rPr lang="es-AR" baseline="0" dirty="0"/>
              <a:t>/tazo)</a:t>
            </a:r>
          </a:p>
          <a:p>
            <a:pPr>
              <a:buFont typeface="Arial" pitchFamily="34" charset="0"/>
              <a:buChar char="•"/>
            </a:pPr>
            <a:endParaRPr lang="es-AR" baseline="0" dirty="0"/>
          </a:p>
          <a:p>
            <a:pPr>
              <a:buFont typeface="Arial" pitchFamily="34" charset="0"/>
              <a:buChar char="•"/>
            </a:pPr>
            <a:r>
              <a:rPr lang="es-AR" baseline="0" dirty="0"/>
              <a:t> </a:t>
            </a:r>
            <a:r>
              <a:rPr lang="es-AR" baseline="0" dirty="0" err="1"/>
              <a:t>Cefto</a:t>
            </a:r>
            <a:r>
              <a:rPr lang="es-AR" baseline="0" dirty="0"/>
              <a:t> tazo para </a:t>
            </a:r>
            <a:r>
              <a:rPr lang="es-AR" baseline="0" dirty="0" err="1"/>
              <a:t>Psae</a:t>
            </a:r>
            <a:r>
              <a:rPr lang="es-AR" baseline="0" dirty="0"/>
              <a:t> XDR </a:t>
            </a:r>
            <a:r>
              <a:rPr lang="es-AR" baseline="0" dirty="0" err="1"/>
              <a:t>neumonia</a:t>
            </a:r>
            <a:r>
              <a:rPr lang="es-AR" baseline="0" dirty="0"/>
              <a:t>: 38 pacientes, varias infecciones, 29 </a:t>
            </a:r>
            <a:r>
              <a:rPr lang="es-AR" baseline="0" dirty="0" err="1"/>
              <a:t>bacteriémicos</a:t>
            </a:r>
            <a:endParaRPr lang="es-AR" baseline="0" dirty="0"/>
          </a:p>
          <a:p>
            <a:pPr>
              <a:buFont typeface="Arial" pitchFamily="34" charset="0"/>
              <a:buNone/>
            </a:pPr>
            <a:r>
              <a:rPr lang="es-AR" baseline="0" dirty="0"/>
              <a:t>Fallaron los que no tenían foco drenado. Los drenados se curaron todos.</a:t>
            </a:r>
            <a:endParaRPr lang="es-AR" dirty="0"/>
          </a:p>
        </p:txBody>
      </p:sp>
      <p:sp>
        <p:nvSpPr>
          <p:cNvPr id="4" name="Marcador de número de diapositiva 3"/>
          <p:cNvSpPr>
            <a:spLocks noGrp="1"/>
          </p:cNvSpPr>
          <p:nvPr>
            <p:ph type="sldNum" sz="quarter" idx="10"/>
          </p:nvPr>
        </p:nvSpPr>
        <p:spPr/>
        <p:txBody>
          <a:bodyPr/>
          <a:lstStyle/>
          <a:p>
            <a:fld id="{FD612665-5525-4092-8CC5-D5BD9FB1EB83}" type="slidenum">
              <a:rPr lang="es-ES" smtClean="0"/>
              <a:pPr/>
              <a:t>23</a:t>
            </a:fld>
            <a:endParaRPr lang="es-ES"/>
          </a:p>
        </p:txBody>
      </p:sp>
    </p:spTree>
    <p:extLst>
      <p:ext uri="{BB962C8B-B14F-4D97-AF65-F5344CB8AC3E}">
        <p14:creationId xmlns:p14="http://schemas.microsoft.com/office/powerpoint/2010/main" val="2025515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AB2429F9-420D-4F0F-A7E5-CCCF59AEF1A2}" type="datetimeFigureOut">
              <a:rPr lang="es-AR" smtClean="0"/>
              <a:t>29/08/2019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2387422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AB2429F9-420D-4F0F-A7E5-CCCF59AEF1A2}" type="datetimeFigureOut">
              <a:rPr lang="es-AR" smtClean="0"/>
              <a:t>29/08/2019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4048924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AB2429F9-420D-4F0F-A7E5-CCCF59AEF1A2}" type="datetimeFigureOut">
              <a:rPr lang="es-AR" smtClean="0"/>
              <a:t>29/08/2019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3945871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AB2429F9-420D-4F0F-A7E5-CCCF59AEF1A2}" type="datetimeFigureOut">
              <a:rPr lang="es-AR" smtClean="0"/>
              <a:t>29/08/2019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54223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AB2429F9-420D-4F0F-A7E5-CCCF59AEF1A2}" type="datetimeFigureOut">
              <a:rPr lang="es-AR" smtClean="0"/>
              <a:t>29/08/2019</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255338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AB2429F9-420D-4F0F-A7E5-CCCF59AEF1A2}" type="datetimeFigureOut">
              <a:rPr lang="es-AR" smtClean="0"/>
              <a:t>29/08/2019</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156008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B2429F9-420D-4F0F-A7E5-CCCF59AEF1A2}" type="datetimeFigureOut">
              <a:rPr lang="es-AR" smtClean="0"/>
              <a:t>29/08/2019</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1770229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B2429F9-420D-4F0F-A7E5-CCCF59AEF1A2}" type="datetimeFigureOut">
              <a:rPr lang="es-AR" smtClean="0"/>
              <a:t>29/08/2019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75401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B2429F9-420D-4F0F-A7E5-CCCF59AEF1A2}" type="datetimeFigureOut">
              <a:rPr lang="es-AR" smtClean="0"/>
              <a:t>29/08/2019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3738131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AB2429F9-420D-4F0F-A7E5-CCCF59AEF1A2}" type="datetimeFigureOut">
              <a:rPr lang="es-AR" smtClean="0"/>
              <a:t>29/08/2019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313216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AB2429F9-420D-4F0F-A7E5-CCCF59AEF1A2}" type="datetimeFigureOut">
              <a:rPr lang="es-AR" smtClean="0"/>
              <a:t>29/08/2019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DE26E001-D800-45D3-9075-8AA2194723DB}" type="slidenum">
              <a:rPr lang="es-AR" smtClean="0"/>
              <a:t>‹Nº›</a:t>
            </a:fld>
            <a:endParaRPr lang="es-AR"/>
          </a:p>
        </p:txBody>
      </p:sp>
    </p:spTree>
    <p:extLst>
      <p:ext uri="{BB962C8B-B14F-4D97-AF65-F5344CB8AC3E}">
        <p14:creationId xmlns:p14="http://schemas.microsoft.com/office/powerpoint/2010/main" val="2493246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910124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82505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34515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087576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464404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980401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91901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33559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371629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921523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217400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609600" y="128588"/>
            <a:ext cx="10966451" cy="1433512"/>
          </a:xfrm>
        </p:spPr>
        <p:txBody>
          <a:bodyPr/>
          <a:lstStyle/>
          <a:p>
            <a:r>
              <a:rPr lang="es-ES" smtClean="0"/>
              <a:t>Haga clic para modificar el estilo de título del patrón</a:t>
            </a:r>
            <a:endParaRPr lang="es-AR"/>
          </a:p>
        </p:txBody>
      </p:sp>
      <p:sp>
        <p:nvSpPr>
          <p:cNvPr id="3" name="2 Marcador de número de diapositiva"/>
          <p:cNvSpPr>
            <a:spLocks noGrp="1"/>
          </p:cNvSpPr>
          <p:nvPr>
            <p:ph type="sldNum" idx="10"/>
          </p:nvPr>
        </p:nvSpPr>
        <p:spPr>
          <a:xfrm>
            <a:off x="8737600" y="6245225"/>
            <a:ext cx="2838451" cy="471488"/>
          </a:xfrm>
        </p:spPr>
        <p:txBody>
          <a:bodyPr/>
          <a:lstStyle>
            <a:lvl1pPr>
              <a:defRPr/>
            </a:lvl1pPr>
          </a:lstStyle>
          <a:p>
            <a:fld id="{36BDFF70-80B5-4AA9-9BDF-B94CABAC2885}" type="slidenum">
              <a:rPr lang="es-ES" altLang="es-AR">
                <a:solidFill>
                  <a:prstClr val="black">
                    <a:tint val="75000"/>
                  </a:prstClr>
                </a:solidFill>
              </a:rPr>
              <a:pPr/>
              <a:t>‹Nº›</a:t>
            </a:fld>
            <a:endParaRPr lang="es-ES" altLang="es-AR">
              <a:solidFill>
                <a:prstClr val="black">
                  <a:tint val="75000"/>
                </a:prstClr>
              </a:solidFill>
            </a:endParaRPr>
          </a:p>
        </p:txBody>
      </p:sp>
    </p:spTree>
    <p:extLst>
      <p:ext uri="{BB962C8B-B14F-4D97-AF65-F5344CB8AC3E}">
        <p14:creationId xmlns:p14="http://schemas.microsoft.com/office/powerpoint/2010/main" val="9586635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84113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939994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9026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39310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906547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74501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831191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455337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7496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049127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512258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36872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8712809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5056865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56668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6764131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739905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4659355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623234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62267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283595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78362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062702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007725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174614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928940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911746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748781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033218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887642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136396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139298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886975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69760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729276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8694715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320140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495319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213373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9456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7248320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5067499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6371124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6473342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677848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7797141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436609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002037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1488918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710569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703069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21441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1571422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968780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142044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6511947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0520898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0466242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990644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845226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079555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2989946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005834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7813115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667623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4295013-BEF8-4FBC-B207-1B81C4A6FE0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7950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8D7EB-D636-404B-9936-71FDEC8102F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642456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67511B-CBBB-439E-91AC-E09B47D8723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261045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7774A39-F9BA-4D5F-8593-C7D48FBF482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758800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89C7030-45BD-4D75-A71C-2F24DC7C36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642559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FC79B2B-D115-4630-A892-594A30B512B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829884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64DD180-34B3-4257-9E83-9F55BC3843C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735491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918BB56-5CD2-43E7-8FEC-F36B6658C22A}"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833228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5FD11B2-5FB1-4983-809F-F6F74D89F64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331371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3412A15-C194-46E3-877F-EE7616A18A5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239830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BA4084-C3F7-42E2-BFA9-9615F203080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291968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5EBFAD-1735-429A-B371-BB5E55BD2912}"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054577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609600" y="1600201"/>
            <a:ext cx="109728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D726E48-D1D1-42B4-A3ED-8F838D07500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5052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429F9-420D-4F0F-A7E5-CCCF59AEF1A2}" type="datetimeFigureOut">
              <a:rPr lang="es-AR" smtClean="0"/>
              <a:t>29/08/2019</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26E001-D800-45D3-9075-8AA2194723DB}" type="slidenum">
              <a:rPr lang="es-AR" smtClean="0"/>
              <a:t>‹Nº›</a:t>
            </a:fld>
            <a:endParaRPr lang="es-AR"/>
          </a:p>
        </p:txBody>
      </p:sp>
    </p:spTree>
    <p:extLst>
      <p:ext uri="{BB962C8B-B14F-4D97-AF65-F5344CB8AC3E}">
        <p14:creationId xmlns:p14="http://schemas.microsoft.com/office/powerpoint/2010/main" val="4053253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F469C-EB5A-4268-B3FF-ABCDA279C2A7}" type="datetimeFigureOut">
              <a:rPr lang="es-AR" smtClean="0">
                <a:solidFill>
                  <a:prstClr val="black">
                    <a:tint val="75000"/>
                  </a:prstClr>
                </a:solidFill>
              </a:rPr>
              <a:pPr/>
              <a:t>29/08/2019</a:t>
            </a:fld>
            <a:endParaRPr lang="es-AR">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4E975-43E2-49B8-B704-123EB6BB1052}"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771219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305073079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6176840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5670171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260934173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252163956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54545"/>
            </a:gs>
            <a:gs pos="50000">
              <a:srgbClr val="969696"/>
            </a:gs>
            <a:gs pos="100000">
              <a:srgbClr val="454545"/>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5BE609F-CCD2-47F6-A9D5-44008FFA7BE7}"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116726350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9.png"/><Relationship Id="rId5" Type="http://schemas.openxmlformats.org/officeDocument/2006/relationships/oleObject" Target="../embeddings/oleObject2.bin"/><Relationship Id="rId4" Type="http://schemas.openxmlformats.org/officeDocument/2006/relationships/image" Target="../media/image28.png"/></Relationships>
</file>

<file path=ppt/slides/_rels/slide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1.png"/></Relationships>
</file>

<file path=ppt/slides/_rels/slide7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eg"/></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6.png"/></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jpe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41.png"/></Relationships>
</file>

<file path=ppt/slides/_rels/slide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974932" y="2103437"/>
            <a:ext cx="10515600" cy="1325563"/>
          </a:xfrm>
        </p:spPr>
        <p:txBody>
          <a:bodyPr>
            <a:normAutofit/>
          </a:bodyPr>
          <a:lstStyle/>
          <a:p>
            <a:r>
              <a:rPr lang="es-AR" sz="4000" b="1" dirty="0" smtClean="0"/>
              <a:t>ANTIBACTERIANOS </a:t>
            </a:r>
            <a:br>
              <a:rPr lang="es-AR" sz="4000" b="1" dirty="0" smtClean="0"/>
            </a:br>
            <a:r>
              <a:rPr lang="es-AR" sz="3200" b="1" dirty="0" smtClean="0"/>
              <a:t>AGOSTO  2019</a:t>
            </a:r>
            <a:endParaRPr lang="es-AR" sz="3200" b="1" dirty="0"/>
          </a:p>
        </p:txBody>
      </p:sp>
      <p:sp>
        <p:nvSpPr>
          <p:cNvPr id="2" name="Rectángulo 1"/>
          <p:cNvSpPr/>
          <p:nvPr/>
        </p:nvSpPr>
        <p:spPr>
          <a:xfrm>
            <a:off x="8007409" y="5443671"/>
            <a:ext cx="3085032" cy="401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Dr. GUILLERMO RECÚPERO</a:t>
            </a:r>
            <a:endParaRPr lang="es-AR" b="1" dirty="0">
              <a:solidFill>
                <a:schemeClr val="tx1"/>
              </a:solidFill>
            </a:endParaRPr>
          </a:p>
        </p:txBody>
      </p:sp>
    </p:spTree>
    <p:extLst>
      <p:ext uri="{BB962C8B-B14F-4D97-AF65-F5344CB8AC3E}">
        <p14:creationId xmlns:p14="http://schemas.microsoft.com/office/powerpoint/2010/main" val="305805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dirty="0" smtClean="0">
                <a:latin typeface="Calibri" panose="020F0502020204030204" pitchFamily="34" charset="0"/>
                <a:cs typeface="Times New Roman" panose="02020603050405020304" pitchFamily="18" charset="0"/>
              </a:rPr>
              <a:t>AGENDA</a:t>
            </a:r>
            <a:endParaRPr lang="es-AR" dirty="0"/>
          </a:p>
        </p:txBody>
      </p:sp>
      <p:sp>
        <p:nvSpPr>
          <p:cNvPr id="3" name="Rectángulo 2"/>
          <p:cNvSpPr/>
          <p:nvPr/>
        </p:nvSpPr>
        <p:spPr>
          <a:xfrm>
            <a:off x="838200" y="1716080"/>
            <a:ext cx="10515600" cy="3945054"/>
          </a:xfrm>
          <a:prstGeom prst="rect">
            <a:avLst/>
          </a:prstGeom>
        </p:spPr>
        <p:txBody>
          <a:bodyPr wrap="square">
            <a:spAutoFit/>
          </a:bodyPr>
          <a:lstStyle/>
          <a:p>
            <a:pPr marL="342900" lvl="0" indent="-342900">
              <a:lnSpc>
                <a:spcPct val="107000"/>
              </a:lnSpc>
              <a:spcAft>
                <a:spcPts val="0"/>
              </a:spcAft>
              <a:buFont typeface="+mj-lt"/>
              <a:buAutoNum type="arabicPeriod"/>
            </a:pPr>
            <a:r>
              <a:rPr lang="es-AR" b="1" dirty="0" smtClean="0">
                <a:latin typeface="Calibri" panose="020F0502020204030204" pitchFamily="34" charset="0"/>
                <a:ea typeface="Calibri" panose="020F0502020204030204" pitchFamily="34" charset="0"/>
                <a:cs typeface="Times New Roman" panose="02020603050405020304" pitchFamily="18" charset="0"/>
              </a:rPr>
              <a:t>Esquema introductorio</a:t>
            </a:r>
          </a:p>
          <a:p>
            <a:pPr marL="342900" lvl="0" indent="-342900">
              <a:lnSpc>
                <a:spcPct val="107000"/>
              </a:lnSpc>
              <a:spcAft>
                <a:spcPts val="0"/>
              </a:spcAft>
              <a:buFont typeface="+mj-lt"/>
              <a:buAutoNum type="arabicPeriod"/>
            </a:pP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AR" b="1" dirty="0" smtClean="0">
                <a:latin typeface="Calibri" panose="020F0502020204030204" pitchFamily="34" charset="0"/>
                <a:ea typeface="Calibri" panose="020F0502020204030204" pitchFamily="34" charset="0"/>
                <a:cs typeface="Times New Roman" panose="02020603050405020304" pitchFamily="18" charset="0"/>
              </a:rPr>
              <a:t>Enfoque Inicial del paciente febril</a:t>
            </a:r>
          </a:p>
          <a:p>
            <a:pPr lvl="0">
              <a:lnSpc>
                <a:spcPct val="107000"/>
              </a:lnSpc>
              <a:spcAft>
                <a:spcPts val="0"/>
              </a:spcAft>
            </a:pP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3.   Resistencia </a:t>
            </a:r>
            <a:r>
              <a:rPr lang="es-AR" b="1" dirty="0">
                <a:latin typeface="Calibri" panose="020F0502020204030204" pitchFamily="34" charset="0"/>
                <a:ea typeface="Calibri" panose="020F0502020204030204" pitchFamily="34" charset="0"/>
                <a:cs typeface="Times New Roman" panose="02020603050405020304" pitchFamily="18" charset="0"/>
              </a:rPr>
              <a:t>bacteriana: generalidades, impacto en los tratamientos. </a:t>
            </a:r>
            <a:endParaRPr lang="es-AR" b="1"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es-AR"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4</a:t>
            </a:r>
            <a:r>
              <a:rPr lang="es-AR" b="1" dirty="0" smtClean="0">
                <a:latin typeface="Calibri" panose="020F0502020204030204" pitchFamily="34" charset="0"/>
                <a:ea typeface="Calibri" panose="020F0502020204030204" pitchFamily="34" charset="0"/>
                <a:cs typeface="Times New Roman" panose="02020603050405020304" pitchFamily="18" charset="0"/>
              </a:rPr>
              <a:t>.   Bacterias </a:t>
            </a:r>
            <a:r>
              <a:rPr lang="es-AR" b="1" dirty="0">
                <a:latin typeface="Calibri" panose="020F0502020204030204" pitchFamily="34" charset="0"/>
                <a:ea typeface="Calibri" panose="020F0502020204030204" pitchFamily="34" charset="0"/>
                <a:cs typeface="Times New Roman" panose="02020603050405020304" pitchFamily="18" charset="0"/>
              </a:rPr>
              <a:t>que causan patologías frecuentemente, sensibilidad y resistencia actual</a:t>
            </a:r>
            <a:r>
              <a:rPr lang="es-AR" b="1" dirty="0" smtClean="0">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0"/>
              </a:spcAft>
            </a:pPr>
            <a:r>
              <a:rPr lang="es-AR" b="1" dirty="0" smtClean="0">
                <a:latin typeface="Calibri" panose="020F0502020204030204" pitchFamily="34" charset="0"/>
                <a:ea typeface="Calibri" panose="020F0502020204030204" pitchFamily="34" charset="0"/>
                <a:cs typeface="Times New Roman" panose="02020603050405020304" pitchFamily="18" charset="0"/>
              </a:rPr>
              <a:t> </a:t>
            </a:r>
            <a:endParaRPr lang="es-AR"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5</a:t>
            </a:r>
            <a:r>
              <a:rPr lang="es-AR" b="1" dirty="0" smtClean="0">
                <a:latin typeface="Calibri" panose="020F0502020204030204" pitchFamily="34" charset="0"/>
                <a:ea typeface="Calibri" panose="020F0502020204030204" pitchFamily="34" charset="0"/>
                <a:cs typeface="Times New Roman" panose="02020603050405020304" pitchFamily="18" charset="0"/>
              </a:rPr>
              <a:t>.   Esquemas </a:t>
            </a:r>
            <a:r>
              <a:rPr lang="es-AR" b="1" dirty="0">
                <a:latin typeface="Calibri" panose="020F0502020204030204" pitchFamily="34" charset="0"/>
                <a:ea typeface="Calibri" panose="020F0502020204030204" pitchFamily="34" charset="0"/>
                <a:cs typeface="Times New Roman" panose="02020603050405020304" pitchFamily="18" charset="0"/>
              </a:rPr>
              <a:t>sugeridos en infecciones </a:t>
            </a:r>
            <a:r>
              <a:rPr lang="es-AR" b="1" dirty="0" smtClean="0">
                <a:latin typeface="Calibri" panose="020F0502020204030204" pitchFamily="34" charset="0"/>
                <a:ea typeface="Calibri" panose="020F0502020204030204" pitchFamily="34" charset="0"/>
                <a:cs typeface="Times New Roman" panose="02020603050405020304" pitchFamily="18" charset="0"/>
              </a:rPr>
              <a:t>ambulatorias</a:t>
            </a:r>
            <a:endParaRPr lang="es-AR" b="1"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0"/>
              </a:spcAft>
              <a:buFont typeface="Arial" panose="020B0604020202020204" pitchFamily="34" charset="0"/>
              <a:buChar char="•"/>
            </a:pPr>
            <a:r>
              <a:rPr lang="es-AR" b="1" dirty="0" smtClean="0">
                <a:latin typeface="Calibri" panose="020F0502020204030204" pitchFamily="34" charset="0"/>
                <a:ea typeface="Calibri" panose="020F0502020204030204" pitchFamily="34" charset="0"/>
                <a:cs typeface="Times New Roman" panose="02020603050405020304" pitchFamily="18" charset="0"/>
              </a:rPr>
              <a:t>Respiratoria</a:t>
            </a:r>
          </a:p>
          <a:p>
            <a:pPr marL="285750" indent="-285750">
              <a:lnSpc>
                <a:spcPct val="107000"/>
              </a:lnSpc>
              <a:buFont typeface="Arial" panose="020B0604020202020204" pitchFamily="34" charset="0"/>
              <a:buChar char="•"/>
            </a:pPr>
            <a:r>
              <a:rPr lang="es-AR" b="1" dirty="0">
                <a:latin typeface="Calibri" panose="020F0502020204030204" pitchFamily="34" charset="0"/>
                <a:ea typeface="Calibri" panose="020F0502020204030204" pitchFamily="34" charset="0"/>
                <a:cs typeface="Times New Roman" panose="02020603050405020304" pitchFamily="18" charset="0"/>
              </a:rPr>
              <a:t>Piel y partes </a:t>
            </a:r>
            <a:r>
              <a:rPr lang="es-AR" b="1" dirty="0" smtClean="0">
                <a:latin typeface="Calibri" panose="020F0502020204030204" pitchFamily="34" charset="0"/>
                <a:ea typeface="Calibri" panose="020F0502020204030204" pitchFamily="34" charset="0"/>
                <a:cs typeface="Times New Roman" panose="02020603050405020304" pitchFamily="18" charset="0"/>
              </a:rPr>
              <a:t>bandas</a:t>
            </a:r>
            <a:endParaRPr lang="es-AR" b="1"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0"/>
              </a:spcAft>
              <a:buFont typeface="Arial" panose="020B0604020202020204" pitchFamily="34" charset="0"/>
              <a:buChar char="•"/>
            </a:pPr>
            <a:r>
              <a:rPr lang="es-AR" b="1" dirty="0">
                <a:latin typeface="Calibri" panose="020F0502020204030204" pitchFamily="34" charset="0"/>
                <a:ea typeface="Calibri" panose="020F0502020204030204" pitchFamily="34" charset="0"/>
                <a:cs typeface="Times New Roman" panose="02020603050405020304" pitchFamily="18" charset="0"/>
              </a:rPr>
              <a:t>Urinaria</a:t>
            </a:r>
          </a:p>
          <a:p>
            <a:pPr lvl="0">
              <a:lnSpc>
                <a:spcPct val="107000"/>
              </a:lnSpc>
              <a:spcAft>
                <a:spcPts val="0"/>
              </a:spcAft>
            </a:pPr>
            <a:endParaRPr lang="es-AR"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04555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274638"/>
            <a:ext cx="10972800" cy="1143000"/>
          </a:xfrm>
        </p:spPr>
        <p:txBody>
          <a:bodyPr/>
          <a:lstStyle/>
          <a:p>
            <a:r>
              <a:rPr lang="es-AR" b="1" dirty="0" smtClean="0"/>
              <a:t>Esquema introductorio</a:t>
            </a:r>
            <a:endParaRPr lang="es-AR" b="1" dirty="0"/>
          </a:p>
        </p:txBody>
      </p:sp>
      <p:sp>
        <p:nvSpPr>
          <p:cNvPr id="4" name="3 Elipse"/>
          <p:cNvSpPr/>
          <p:nvPr/>
        </p:nvSpPr>
        <p:spPr>
          <a:xfrm>
            <a:off x="4439816" y="1988840"/>
            <a:ext cx="2232248"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white"/>
                </a:solidFill>
              </a:rPr>
              <a:t>PACIENTE</a:t>
            </a:r>
          </a:p>
        </p:txBody>
      </p:sp>
      <p:sp>
        <p:nvSpPr>
          <p:cNvPr id="5" name="4 Elipse"/>
          <p:cNvSpPr/>
          <p:nvPr/>
        </p:nvSpPr>
        <p:spPr>
          <a:xfrm>
            <a:off x="5375921" y="2420889"/>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7" name="6 Elipse"/>
          <p:cNvSpPr/>
          <p:nvPr/>
        </p:nvSpPr>
        <p:spPr>
          <a:xfrm>
            <a:off x="5159896" y="3429000"/>
            <a:ext cx="2232248"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white"/>
                </a:solidFill>
              </a:rPr>
              <a:t>ANTB</a:t>
            </a:r>
          </a:p>
        </p:txBody>
      </p:sp>
      <p:sp>
        <p:nvSpPr>
          <p:cNvPr id="8" name="7 Elipse"/>
          <p:cNvSpPr/>
          <p:nvPr/>
        </p:nvSpPr>
        <p:spPr>
          <a:xfrm>
            <a:off x="6096000" y="1970602"/>
            <a:ext cx="2232248"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white"/>
                </a:solidFill>
              </a:rPr>
              <a:t>BACTERIA</a:t>
            </a:r>
          </a:p>
        </p:txBody>
      </p:sp>
      <p:sp>
        <p:nvSpPr>
          <p:cNvPr id="9" name="8 Rectángulo"/>
          <p:cNvSpPr/>
          <p:nvPr/>
        </p:nvSpPr>
        <p:spPr>
          <a:xfrm>
            <a:off x="2063552" y="2636912"/>
            <a:ext cx="2304256" cy="86409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prstClr val="black"/>
                </a:solidFill>
              </a:rPr>
              <a:t>TIPO DE HUESPED</a:t>
            </a:r>
          </a:p>
          <a:p>
            <a:pPr algn="ctr"/>
            <a:r>
              <a:rPr lang="es-AR" b="1" dirty="0">
                <a:solidFill>
                  <a:prstClr val="black"/>
                </a:solidFill>
              </a:rPr>
              <a:t>FARMACOCINETICA</a:t>
            </a:r>
          </a:p>
        </p:txBody>
      </p:sp>
      <p:sp>
        <p:nvSpPr>
          <p:cNvPr id="10" name="9 Rectángulo"/>
          <p:cNvSpPr/>
          <p:nvPr/>
        </p:nvSpPr>
        <p:spPr>
          <a:xfrm>
            <a:off x="8472264" y="2780928"/>
            <a:ext cx="1872208" cy="7200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prstClr val="black"/>
                </a:solidFill>
              </a:rPr>
              <a:t>ANITIBIOGRAMA</a:t>
            </a:r>
          </a:p>
          <a:p>
            <a:pPr algn="ctr"/>
            <a:r>
              <a:rPr lang="es-AR" b="1" dirty="0">
                <a:solidFill>
                  <a:prstClr val="black"/>
                </a:solidFill>
              </a:rPr>
              <a:t>FARMACODINAM</a:t>
            </a:r>
          </a:p>
        </p:txBody>
      </p:sp>
      <p:sp>
        <p:nvSpPr>
          <p:cNvPr id="11" name="10 Rectángulo"/>
          <p:cNvSpPr/>
          <p:nvPr/>
        </p:nvSpPr>
        <p:spPr>
          <a:xfrm>
            <a:off x="2999657" y="5589240"/>
            <a:ext cx="6459125" cy="50405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prstClr val="black"/>
                </a:solidFill>
              </a:rPr>
              <a:t>TIPO, TIEMPO DEPENDIENTE, CONCENTRACIÓN DEPENDIENTE</a:t>
            </a:r>
          </a:p>
        </p:txBody>
      </p:sp>
      <p:sp>
        <p:nvSpPr>
          <p:cNvPr id="12" name="11 Abrir llave"/>
          <p:cNvSpPr/>
          <p:nvPr/>
        </p:nvSpPr>
        <p:spPr>
          <a:xfrm>
            <a:off x="4799856" y="3861048"/>
            <a:ext cx="72008" cy="100811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solidFill>
                <a:prstClr val="black"/>
              </a:solidFill>
            </a:endParaRPr>
          </a:p>
        </p:txBody>
      </p:sp>
      <p:sp>
        <p:nvSpPr>
          <p:cNvPr id="14" name="13 Rectángulo"/>
          <p:cNvSpPr/>
          <p:nvPr/>
        </p:nvSpPr>
        <p:spPr>
          <a:xfrm>
            <a:off x="2279576" y="4221088"/>
            <a:ext cx="2232248"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srgbClr val="FF0000"/>
                </a:solidFill>
              </a:rPr>
              <a:t>Toxicidad,  </a:t>
            </a:r>
            <a:r>
              <a:rPr lang="es-AR" dirty="0" err="1">
                <a:solidFill>
                  <a:srgbClr val="FF0000"/>
                </a:solidFill>
              </a:rPr>
              <a:t>Farmacin</a:t>
            </a:r>
            <a:r>
              <a:rPr lang="es-AR" dirty="0">
                <a:solidFill>
                  <a:srgbClr val="FF0000"/>
                </a:solidFill>
              </a:rPr>
              <a:t>.</a:t>
            </a:r>
          </a:p>
        </p:txBody>
      </p:sp>
      <p:sp>
        <p:nvSpPr>
          <p:cNvPr id="17" name="16 Rectángulo"/>
          <p:cNvSpPr/>
          <p:nvPr/>
        </p:nvSpPr>
        <p:spPr>
          <a:xfrm>
            <a:off x="5087888" y="1628800"/>
            <a:ext cx="2592288"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srgbClr val="FF0000"/>
                </a:solidFill>
              </a:rPr>
              <a:t>Inóculo, </a:t>
            </a:r>
            <a:r>
              <a:rPr lang="es-AR" dirty="0" err="1">
                <a:solidFill>
                  <a:srgbClr val="FF0000"/>
                </a:solidFill>
              </a:rPr>
              <a:t>Fisiopatogenia</a:t>
            </a:r>
            <a:endParaRPr lang="es-AR" dirty="0">
              <a:solidFill>
                <a:srgbClr val="FF0000"/>
              </a:solidFill>
            </a:endParaRPr>
          </a:p>
        </p:txBody>
      </p:sp>
      <p:sp>
        <p:nvSpPr>
          <p:cNvPr id="18" name="17 Cerrar llave"/>
          <p:cNvSpPr/>
          <p:nvPr/>
        </p:nvSpPr>
        <p:spPr>
          <a:xfrm>
            <a:off x="7536160" y="4077072"/>
            <a:ext cx="144016" cy="1008112"/>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solidFill>
                <a:prstClr val="black"/>
              </a:solidFill>
            </a:endParaRPr>
          </a:p>
        </p:txBody>
      </p:sp>
      <p:sp>
        <p:nvSpPr>
          <p:cNvPr id="19" name="18 Rectángulo"/>
          <p:cNvSpPr/>
          <p:nvPr/>
        </p:nvSpPr>
        <p:spPr>
          <a:xfrm>
            <a:off x="7896200" y="4365104"/>
            <a:ext cx="2160240" cy="2520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srgbClr val="FF0000"/>
                </a:solidFill>
              </a:rPr>
              <a:t>Farmacodinamia</a:t>
            </a:r>
          </a:p>
        </p:txBody>
      </p:sp>
      <p:sp>
        <p:nvSpPr>
          <p:cNvPr id="20" name="19 Rectángulo"/>
          <p:cNvSpPr/>
          <p:nvPr/>
        </p:nvSpPr>
        <p:spPr>
          <a:xfrm>
            <a:off x="1775520" y="1340768"/>
            <a:ext cx="8712968" cy="518457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00B050"/>
              </a:solidFill>
            </a:endParaRPr>
          </a:p>
        </p:txBody>
      </p:sp>
    </p:spTree>
    <p:extLst>
      <p:ext uri="{BB962C8B-B14F-4D97-AF65-F5344CB8AC3E}">
        <p14:creationId xmlns:p14="http://schemas.microsoft.com/office/powerpoint/2010/main" val="66749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4" grpId="0" animBg="1"/>
      <p:bldP spid="17"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es-ES" sz="3200" b="1" dirty="0" smtClean="0"/>
              <a:t>MODALIDADES TERAPEUTICAS</a:t>
            </a:r>
            <a:endParaRPr lang="es-ES" sz="3200" b="1" dirty="0"/>
          </a:p>
        </p:txBody>
      </p:sp>
      <p:sp>
        <p:nvSpPr>
          <p:cNvPr id="31747" name="Rectangle 3"/>
          <p:cNvSpPr>
            <a:spLocks noGrp="1" noChangeArrowheads="1"/>
          </p:cNvSpPr>
          <p:nvPr>
            <p:ph type="body" idx="1"/>
          </p:nvPr>
        </p:nvSpPr>
        <p:spPr/>
        <p:txBody>
          <a:bodyPr/>
          <a:lstStyle/>
          <a:p>
            <a:pPr algn="ctr" eaLnBrk="1" hangingPunct="1">
              <a:buFontTx/>
              <a:buNone/>
            </a:pPr>
            <a:r>
              <a:rPr lang="es-AR" b="1" dirty="0" smtClean="0">
                <a:solidFill>
                  <a:schemeClr val="bg1"/>
                </a:solidFill>
              </a:rPr>
              <a:t>TRATAMIENTO ANTIMICROBIANO</a:t>
            </a:r>
          </a:p>
          <a:p>
            <a:pPr eaLnBrk="1" hangingPunct="1">
              <a:buFontTx/>
              <a:buNone/>
            </a:pPr>
            <a:r>
              <a:rPr lang="es-AR" b="1" dirty="0" smtClean="0">
                <a:solidFill>
                  <a:schemeClr val="bg1"/>
                </a:solidFill>
              </a:rPr>
              <a:t>	</a:t>
            </a:r>
            <a:r>
              <a:rPr lang="es-AR" b="1" dirty="0" smtClean="0"/>
              <a:t>	Tratamiento Empírico</a:t>
            </a:r>
          </a:p>
          <a:p>
            <a:pPr eaLnBrk="1" hangingPunct="1">
              <a:buFontTx/>
              <a:buNone/>
            </a:pPr>
            <a:r>
              <a:rPr lang="es-AR" b="1" dirty="0" smtClean="0"/>
              <a:t>		Tratamiento Documentado</a:t>
            </a:r>
          </a:p>
          <a:p>
            <a:pPr eaLnBrk="1" hangingPunct="1">
              <a:buFontTx/>
              <a:buNone/>
            </a:pPr>
            <a:r>
              <a:rPr lang="es-AR" b="1" dirty="0" smtClean="0"/>
              <a:t>		Monoterapia</a:t>
            </a:r>
          </a:p>
          <a:p>
            <a:pPr eaLnBrk="1" hangingPunct="1">
              <a:buFontTx/>
              <a:buNone/>
            </a:pPr>
            <a:r>
              <a:rPr lang="es-AR" b="1" dirty="0" smtClean="0"/>
              <a:t>		Terapia combinada</a:t>
            </a:r>
          </a:p>
          <a:p>
            <a:pPr eaLnBrk="1" hangingPunct="1">
              <a:buFontTx/>
              <a:buNone/>
            </a:pPr>
            <a:r>
              <a:rPr lang="es-AR" b="1" dirty="0" smtClean="0"/>
              <a:t>		Tratamientos Ambulatorio</a:t>
            </a:r>
            <a:r>
              <a:rPr lang="es-AR" b="1" dirty="0" smtClean="0">
                <a:solidFill>
                  <a:schemeClr val="bg1"/>
                </a:solidFill>
              </a:rPr>
              <a:t>s</a:t>
            </a:r>
            <a:endParaRPr lang="es-ES" b="1" dirty="0" smtClean="0">
              <a:solidFill>
                <a:schemeClr val="bg1"/>
              </a:solidFill>
            </a:endParaRPr>
          </a:p>
        </p:txBody>
      </p:sp>
    </p:spTree>
    <p:extLst>
      <p:ext uri="{BB962C8B-B14F-4D97-AF65-F5344CB8AC3E}">
        <p14:creationId xmlns:p14="http://schemas.microsoft.com/office/powerpoint/2010/main" val="523270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AR" sz="3200" b="1" dirty="0"/>
              <a:t>Tratamiento documentado</a:t>
            </a:r>
            <a:endParaRPr lang="es-ES" sz="3200" b="1" dirty="0"/>
          </a:p>
        </p:txBody>
      </p:sp>
      <p:sp>
        <p:nvSpPr>
          <p:cNvPr id="32771"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pPr>
            <a:r>
              <a:rPr lang="es-MX" sz="2800" dirty="0">
                <a:cs typeface="Times New Roman" panose="02020603050405020304" pitchFamily="18" charset="0"/>
              </a:rPr>
              <a:t>    </a:t>
            </a:r>
            <a:r>
              <a:rPr lang="es-MX" sz="2800" b="1" dirty="0">
                <a:cs typeface="Times New Roman" panose="02020603050405020304" pitchFamily="18" charset="0"/>
              </a:rPr>
              <a:t>Es conveniente contar con el resultado bacteriológico y antibiograma, que permite hacer un tratamiento dirigido, siendo éste más eficaz, menos tóxico, etc.</a:t>
            </a:r>
            <a:endParaRPr lang="es-ES" sz="2800" b="1" dirty="0">
              <a:cs typeface="Times New Roman" panose="02020603050405020304" pitchFamily="18" charset="0"/>
            </a:endParaRPr>
          </a:p>
          <a:p>
            <a:pPr eaLnBrk="1" hangingPunct="1">
              <a:lnSpc>
                <a:spcPct val="90000"/>
              </a:lnSpc>
              <a:spcBef>
                <a:spcPct val="20000"/>
              </a:spcBef>
            </a:pPr>
            <a:r>
              <a:rPr lang="es-MX" sz="2800" b="1" dirty="0">
                <a:cs typeface="Times New Roman" panose="02020603050405020304" pitchFamily="18" charset="0"/>
              </a:rPr>
              <a:t>    </a:t>
            </a:r>
          </a:p>
          <a:p>
            <a:pPr eaLnBrk="1" hangingPunct="1">
              <a:lnSpc>
                <a:spcPct val="90000"/>
              </a:lnSpc>
              <a:spcBef>
                <a:spcPct val="20000"/>
              </a:spcBef>
            </a:pPr>
            <a:r>
              <a:rPr lang="es-MX" sz="2800" b="1" dirty="0">
                <a:cs typeface="Times New Roman" panose="02020603050405020304" pitchFamily="18" charset="0"/>
              </a:rPr>
              <a:t>    En determinadas circunstancias se hace necesario hacer tratamiento </a:t>
            </a:r>
            <a:r>
              <a:rPr lang="es-MX" sz="2800" b="1" dirty="0">
                <a:solidFill>
                  <a:srgbClr val="FF0000"/>
                </a:solidFill>
                <a:cs typeface="Times New Roman" panose="02020603050405020304" pitchFamily="18" charset="0"/>
              </a:rPr>
              <a:t>empírico</a:t>
            </a:r>
            <a:r>
              <a:rPr lang="es-MX" sz="2800" b="1" dirty="0">
                <a:cs typeface="Times New Roman" panose="02020603050405020304" pitchFamily="18" charset="0"/>
              </a:rPr>
              <a:t> (sin documento bacteriológico)</a:t>
            </a:r>
            <a:endParaRPr lang="es-ES" sz="2800" b="1" dirty="0">
              <a:cs typeface="Times New Roman" panose="02020603050405020304" pitchFamily="18" charset="0"/>
            </a:endParaRPr>
          </a:p>
          <a:p>
            <a:pPr eaLnBrk="1" hangingPunct="1">
              <a:lnSpc>
                <a:spcPct val="90000"/>
              </a:lnSpc>
              <a:spcBef>
                <a:spcPct val="20000"/>
              </a:spcBef>
            </a:pPr>
            <a:r>
              <a:rPr lang="es-MX" sz="2800" dirty="0">
                <a:cs typeface="Times New Roman" panose="02020603050405020304" pitchFamily="18" charset="0"/>
              </a:rPr>
              <a:t> </a:t>
            </a:r>
            <a:endParaRPr lang="es-ES" sz="2800" dirty="0">
              <a:cs typeface="Times New Roman" panose="02020603050405020304" pitchFamily="18" charset="0"/>
            </a:endParaRPr>
          </a:p>
          <a:p>
            <a:pPr eaLnBrk="1" hangingPunct="1">
              <a:lnSpc>
                <a:spcPct val="90000"/>
              </a:lnSpc>
              <a:spcBef>
                <a:spcPct val="20000"/>
              </a:spcBef>
            </a:pPr>
            <a:r>
              <a:rPr lang="es-MX" sz="2800" dirty="0">
                <a:cs typeface="Times New Roman" panose="02020603050405020304" pitchFamily="18" charset="0"/>
              </a:rPr>
              <a:t> </a:t>
            </a:r>
            <a:endParaRPr lang="es-ES" sz="2800" dirty="0">
              <a:cs typeface="Times New Roman" panose="02020603050405020304" pitchFamily="18" charset="0"/>
            </a:endParaRPr>
          </a:p>
        </p:txBody>
      </p:sp>
    </p:spTree>
    <p:extLst>
      <p:ext uri="{BB962C8B-B14F-4D97-AF65-F5344CB8AC3E}">
        <p14:creationId xmlns:p14="http://schemas.microsoft.com/office/powerpoint/2010/main" val="606878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MX" sz="3600" b="1">
                <a:solidFill>
                  <a:schemeClr val="bg1"/>
                </a:solidFill>
                <a:cs typeface="Times New Roman" panose="02020603050405020304" pitchFamily="18" charset="0"/>
              </a:rPr>
              <a:t>Tratamiento Empírico</a:t>
            </a:r>
            <a:endParaRPr lang="es-ES" sz="3600">
              <a:solidFill>
                <a:schemeClr val="bg1"/>
              </a:solidFill>
              <a:cs typeface="Times New Roman" panose="02020603050405020304" pitchFamily="18" charset="0"/>
            </a:endParaRPr>
          </a:p>
        </p:txBody>
      </p:sp>
      <p:sp>
        <p:nvSpPr>
          <p:cNvPr id="33795" name="Rectangle 5"/>
          <p:cNvSpPr>
            <a:spLocks noChangeArrowheads="1"/>
          </p:cNvSpPr>
          <p:nvPr/>
        </p:nvSpPr>
        <p:spPr bwMode="auto">
          <a:xfrm>
            <a:off x="1611594" y="502777"/>
            <a:ext cx="9463756" cy="536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20000"/>
              </a:spcBef>
            </a:pPr>
            <a:r>
              <a:rPr lang="es-MX" sz="2800" dirty="0">
                <a:cs typeface="Times New Roman" panose="02020603050405020304" pitchFamily="18" charset="0"/>
              </a:rPr>
              <a:t>    </a:t>
            </a:r>
            <a:r>
              <a:rPr lang="es-MX" sz="2800" b="1" dirty="0">
                <a:cs typeface="Times New Roman" panose="02020603050405020304" pitchFamily="18" charset="0"/>
              </a:rPr>
              <a:t>Se puede realizar tratamiento empírico en las </a:t>
            </a:r>
            <a:r>
              <a:rPr lang="es-MX" sz="2800" b="1" dirty="0">
                <a:solidFill>
                  <a:schemeClr val="bg1"/>
                </a:solidFill>
                <a:cs typeface="Times New Roman" panose="02020603050405020304" pitchFamily="18" charset="0"/>
              </a:rPr>
              <a:t>siguientes situaciones:</a:t>
            </a:r>
            <a:endParaRPr lang="es-ES" sz="2800" b="1" dirty="0">
              <a:solidFill>
                <a:schemeClr val="bg1"/>
              </a:solidFill>
              <a:cs typeface="Times New Roman" panose="02020603050405020304" pitchFamily="18" charset="0"/>
            </a:endParaRPr>
          </a:p>
          <a:p>
            <a:pPr eaLnBrk="1" hangingPunct="1">
              <a:lnSpc>
                <a:spcPct val="90000"/>
              </a:lnSpc>
              <a:spcBef>
                <a:spcPct val="20000"/>
              </a:spcBef>
            </a:pPr>
            <a:r>
              <a:rPr lang="es-MX" sz="2800" b="1" dirty="0">
                <a:solidFill>
                  <a:schemeClr val="bg1"/>
                </a:solidFill>
                <a:cs typeface="Times New Roman" panose="02020603050405020304" pitchFamily="18" charset="0"/>
              </a:rPr>
              <a:t>-</a:t>
            </a:r>
            <a:r>
              <a:rPr lang="es-MX" sz="2800" b="1" dirty="0">
                <a:cs typeface="Times New Roman" panose="02020603050405020304" pitchFamily="18" charset="0"/>
              </a:rPr>
              <a:t>  </a:t>
            </a:r>
            <a:r>
              <a:rPr lang="es-MX" sz="2800" b="1" dirty="0" smtClean="0">
                <a:solidFill>
                  <a:srgbClr val="FF0000"/>
                </a:solidFill>
                <a:cs typeface="Times New Roman" panose="02020603050405020304" pitchFamily="18" charset="0"/>
              </a:rPr>
              <a:t>Tratamiento </a:t>
            </a:r>
            <a:r>
              <a:rPr lang="es-MX" sz="2800" b="1" dirty="0">
                <a:solidFill>
                  <a:srgbClr val="FF0000"/>
                </a:solidFill>
                <a:cs typeface="Times New Roman" panose="02020603050405020304" pitchFamily="18" charset="0"/>
              </a:rPr>
              <a:t>inicial</a:t>
            </a:r>
            <a:r>
              <a:rPr lang="es-MX" sz="2800" b="1" dirty="0">
                <a:cs typeface="Times New Roman" panose="02020603050405020304" pitchFamily="18" charset="0"/>
              </a:rPr>
              <a:t> </a:t>
            </a:r>
            <a:r>
              <a:rPr lang="es-MX" sz="2800" b="1" dirty="0">
                <a:solidFill>
                  <a:srgbClr val="FF0000"/>
                </a:solidFill>
                <a:cs typeface="Times New Roman" panose="02020603050405020304" pitchFamily="18" charset="0"/>
              </a:rPr>
              <a:t>:</a:t>
            </a:r>
            <a:r>
              <a:rPr lang="es-MX" sz="2800" b="1" dirty="0">
                <a:cs typeface="Times New Roman" panose="02020603050405020304" pitchFamily="18" charset="0"/>
              </a:rPr>
              <a:t> sobre todo en los casos de Urgencias Infectológicas, se toman las muestras bacteriológicas y se inicia tratamiento.</a:t>
            </a:r>
            <a:endParaRPr lang="es-ES" sz="2800" b="1" dirty="0">
              <a:cs typeface="Times New Roman" panose="02020603050405020304" pitchFamily="18" charset="0"/>
            </a:endParaRPr>
          </a:p>
          <a:p>
            <a:pPr eaLnBrk="1" hangingPunct="1">
              <a:lnSpc>
                <a:spcPct val="90000"/>
              </a:lnSpc>
              <a:spcBef>
                <a:spcPct val="20000"/>
              </a:spcBef>
            </a:pPr>
            <a:r>
              <a:rPr lang="es-MX" sz="2800" b="1" dirty="0">
                <a:cs typeface="Times New Roman" panose="02020603050405020304" pitchFamily="18" charset="0"/>
              </a:rPr>
              <a:t>	</a:t>
            </a:r>
            <a:r>
              <a:rPr lang="es-MX" sz="2800" b="1" dirty="0" smtClean="0">
                <a:solidFill>
                  <a:srgbClr val="FF0000"/>
                </a:solidFill>
                <a:cs typeface="Times New Roman" panose="02020603050405020304" pitchFamily="18" charset="0"/>
              </a:rPr>
              <a:t>Cultivos </a:t>
            </a:r>
            <a:r>
              <a:rPr lang="es-MX" sz="2800" b="1" dirty="0">
                <a:solidFill>
                  <a:srgbClr val="FF0000"/>
                </a:solidFill>
                <a:cs typeface="Times New Roman" panose="02020603050405020304" pitchFamily="18" charset="0"/>
              </a:rPr>
              <a:t>negativos: </a:t>
            </a:r>
            <a:r>
              <a:rPr lang="es-MX" sz="2800" b="1" dirty="0">
                <a:cs typeface="Times New Roman" panose="02020603050405020304" pitchFamily="18" charset="0"/>
              </a:rPr>
              <a:t>cuando no se obtienen gérmenes en los cultivos de laboratorio.</a:t>
            </a:r>
            <a:endParaRPr lang="es-ES" sz="2800" b="1" dirty="0">
              <a:cs typeface="Times New Roman" panose="02020603050405020304" pitchFamily="18" charset="0"/>
            </a:endParaRPr>
          </a:p>
          <a:p>
            <a:pPr eaLnBrk="1" hangingPunct="1">
              <a:lnSpc>
                <a:spcPct val="90000"/>
              </a:lnSpc>
              <a:spcBef>
                <a:spcPct val="20000"/>
              </a:spcBef>
            </a:pPr>
            <a:r>
              <a:rPr lang="es-MX" sz="2800" b="1" dirty="0">
                <a:cs typeface="Times New Roman" panose="02020603050405020304" pitchFamily="18" charset="0"/>
              </a:rPr>
              <a:t>      </a:t>
            </a:r>
            <a:endParaRPr lang="es-ES" sz="2800" b="1" dirty="0"/>
          </a:p>
        </p:txBody>
      </p:sp>
    </p:spTree>
    <p:extLst>
      <p:ext uri="{BB962C8B-B14F-4D97-AF65-F5344CB8AC3E}">
        <p14:creationId xmlns:p14="http://schemas.microsoft.com/office/powerpoint/2010/main" val="3148849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MX" sz="3600" b="1" dirty="0">
                <a:cs typeface="Times New Roman" panose="02020603050405020304" pitchFamily="18" charset="0"/>
              </a:rPr>
              <a:t>Tratamiento Empírico</a:t>
            </a:r>
            <a:endParaRPr lang="es-ES" sz="3600" b="1" dirty="0">
              <a:cs typeface="Times New Roman" panose="02020603050405020304" pitchFamily="18" charset="0"/>
            </a:endParaRPr>
          </a:p>
        </p:txBody>
      </p:sp>
      <p:sp>
        <p:nvSpPr>
          <p:cNvPr id="34819"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s-MX" sz="3200" u="sng" dirty="0">
                <a:solidFill>
                  <a:schemeClr val="bg1"/>
                </a:solidFill>
                <a:cs typeface="Times New Roman" panose="02020603050405020304" pitchFamily="18" charset="0"/>
              </a:rPr>
              <a:t> </a:t>
            </a:r>
            <a:r>
              <a:rPr lang="es-MX" sz="3200" dirty="0">
                <a:cs typeface="Times New Roman" panose="02020603050405020304" pitchFamily="18" charset="0"/>
              </a:rPr>
              <a:t>  </a:t>
            </a:r>
            <a:r>
              <a:rPr lang="es-MX" sz="3200" b="1" dirty="0">
                <a:solidFill>
                  <a:srgbClr val="FF0000"/>
                </a:solidFill>
                <a:cs typeface="Times New Roman" panose="02020603050405020304" pitchFamily="18" charset="0"/>
              </a:rPr>
              <a:t>Patologías puntuales</a:t>
            </a:r>
            <a:r>
              <a:rPr lang="es-MX" sz="3200" b="1" dirty="0">
                <a:solidFill>
                  <a:schemeClr val="bg1"/>
                </a:solidFill>
                <a:cs typeface="Times New Roman" panose="02020603050405020304" pitchFamily="18" charset="0"/>
              </a:rPr>
              <a:t>:</a:t>
            </a:r>
            <a:r>
              <a:rPr lang="es-MX" sz="3200" dirty="0">
                <a:cs typeface="Times New Roman" panose="02020603050405020304" pitchFamily="18" charset="0"/>
              </a:rPr>
              <a:t> </a:t>
            </a:r>
            <a:r>
              <a:rPr lang="es-MX" sz="3200" b="1" dirty="0">
                <a:cs typeface="Times New Roman" panose="02020603050405020304" pitchFamily="18" charset="0"/>
              </a:rPr>
              <a:t>en caso que para obtener muestras haya que recurrir a procedimientos cruentos (otitis del lactante, sinusitis, etc.) o en patologías cuyas muestras son poco representativas (neumonías de la comunidad)</a:t>
            </a:r>
            <a:endParaRPr lang="es-ES" sz="3200" b="1" dirty="0">
              <a:cs typeface="Times New Roman" panose="02020603050405020304" pitchFamily="18" charset="0"/>
            </a:endParaRPr>
          </a:p>
          <a:p>
            <a:pPr eaLnBrk="1" hangingPunct="1">
              <a:spcBef>
                <a:spcPct val="20000"/>
              </a:spcBef>
            </a:pPr>
            <a:endParaRPr lang="es-ES" sz="3200" b="1" dirty="0"/>
          </a:p>
        </p:txBody>
      </p:sp>
    </p:spTree>
    <p:extLst>
      <p:ext uri="{BB962C8B-B14F-4D97-AF65-F5344CB8AC3E}">
        <p14:creationId xmlns:p14="http://schemas.microsoft.com/office/powerpoint/2010/main" val="645804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a:blip r:embed="rId2"/>
          <a:stretch>
            <a:fillRect/>
          </a:stretch>
        </p:blipFill>
        <p:spPr>
          <a:xfrm>
            <a:off x="464591" y="352478"/>
            <a:ext cx="4645794" cy="4381892"/>
          </a:xfrm>
          <a:prstGeom prst="rect">
            <a:avLst/>
          </a:prstGeom>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5453008" y="352478"/>
            <a:ext cx="5622342" cy="4783544"/>
          </a:xfrm>
          <a:prstGeom prst="rect">
            <a:avLst/>
          </a:prstGeom>
          <a:noFill/>
        </p:spPr>
      </p:pic>
    </p:spTree>
    <p:extLst>
      <p:ext uri="{BB962C8B-B14F-4D97-AF65-F5344CB8AC3E}">
        <p14:creationId xmlns:p14="http://schemas.microsoft.com/office/powerpoint/2010/main" val="2153400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MX" sz="3200" b="1" dirty="0">
                <a:cs typeface="Times New Roman" panose="02020603050405020304" pitchFamily="18" charset="0"/>
              </a:rPr>
              <a:t>Monoterapia o Terapia combinada</a:t>
            </a:r>
            <a:endParaRPr lang="es-ES" sz="3200" b="1" dirty="0">
              <a:cs typeface="Times New Roman" panose="02020603050405020304" pitchFamily="18" charset="0"/>
            </a:endParaRPr>
          </a:p>
        </p:txBody>
      </p:sp>
      <p:sp>
        <p:nvSpPr>
          <p:cNvPr id="35843"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s-MX" sz="3200" b="1" dirty="0">
                <a:cs typeface="Times New Roman" panose="02020603050405020304" pitchFamily="18" charset="0"/>
              </a:rPr>
              <a:t>   </a:t>
            </a:r>
            <a:r>
              <a:rPr lang="es-MX" sz="3200" b="1" dirty="0">
                <a:solidFill>
                  <a:srgbClr val="FF0000"/>
                </a:solidFill>
                <a:cs typeface="Times New Roman" panose="02020603050405020304" pitchFamily="18" charset="0"/>
              </a:rPr>
              <a:t>Monoterapia</a:t>
            </a:r>
            <a:r>
              <a:rPr lang="es-MX" sz="3200" b="1" dirty="0">
                <a:cs typeface="Times New Roman" panose="02020603050405020304" pitchFamily="18" charset="0"/>
              </a:rPr>
              <a:t>: es conveniente usar un solo Antibacteriano: menor toxicidad, menor posibilidad de </a:t>
            </a:r>
            <a:r>
              <a:rPr lang="es-MX" sz="3200" b="1" dirty="0" err="1">
                <a:cs typeface="Times New Roman" panose="02020603050405020304" pitchFamily="18" charset="0"/>
              </a:rPr>
              <a:t>superinfección</a:t>
            </a:r>
            <a:r>
              <a:rPr lang="es-MX" sz="3200" b="1" dirty="0">
                <a:cs typeface="Times New Roman" panose="02020603050405020304" pitchFamily="18" charset="0"/>
              </a:rPr>
              <a:t>, etc.</a:t>
            </a:r>
            <a:endParaRPr lang="es-ES" sz="3200" b="1" dirty="0">
              <a:cs typeface="Times New Roman" panose="02020603050405020304" pitchFamily="18" charset="0"/>
            </a:endParaRPr>
          </a:p>
          <a:p>
            <a:pPr eaLnBrk="1" hangingPunct="1">
              <a:spcBef>
                <a:spcPct val="20000"/>
              </a:spcBef>
            </a:pPr>
            <a:r>
              <a:rPr lang="es-MX" sz="3200" dirty="0">
                <a:cs typeface="Times New Roman" panose="02020603050405020304" pitchFamily="18" charset="0"/>
              </a:rPr>
              <a:t>     </a:t>
            </a:r>
            <a:endParaRPr lang="es-ES" sz="3200" dirty="0"/>
          </a:p>
        </p:txBody>
      </p:sp>
    </p:spTree>
    <p:extLst>
      <p:ext uri="{BB962C8B-B14F-4D97-AF65-F5344CB8AC3E}">
        <p14:creationId xmlns:p14="http://schemas.microsoft.com/office/powerpoint/2010/main" val="2656947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MX" sz="3200" b="1">
                <a:solidFill>
                  <a:schemeClr val="bg1"/>
                </a:solidFill>
                <a:cs typeface="Times New Roman" panose="02020603050405020304" pitchFamily="18" charset="0"/>
              </a:rPr>
              <a:t>Terapia combinada</a:t>
            </a:r>
            <a:endParaRPr lang="es-ES" sz="3200" b="1">
              <a:solidFill>
                <a:schemeClr val="bg1"/>
              </a:solidFill>
              <a:cs typeface="Times New Roman" panose="02020603050405020304" pitchFamily="18" charset="0"/>
            </a:endParaRPr>
          </a:p>
        </p:txBody>
      </p:sp>
      <p:sp>
        <p:nvSpPr>
          <p:cNvPr id="36867"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spcBef>
                <a:spcPct val="20000"/>
              </a:spcBef>
            </a:pPr>
            <a:r>
              <a:rPr lang="es-MX" sz="3200" b="1" dirty="0">
                <a:cs typeface="Times New Roman" panose="02020603050405020304" pitchFamily="18" charset="0"/>
              </a:rPr>
              <a:t>  Terapia combinada </a:t>
            </a:r>
          </a:p>
          <a:p>
            <a:pPr eaLnBrk="1" hangingPunct="1">
              <a:lnSpc>
                <a:spcPct val="90000"/>
              </a:lnSpc>
              <a:spcBef>
                <a:spcPct val="20000"/>
              </a:spcBef>
            </a:pPr>
            <a:r>
              <a:rPr lang="es-MX" sz="3200" b="1" dirty="0">
                <a:solidFill>
                  <a:schemeClr val="bg1"/>
                </a:solidFill>
                <a:cs typeface="Times New Roman" panose="02020603050405020304" pitchFamily="18" charset="0"/>
              </a:rPr>
              <a:t>  Se realiza en las   siguientes situaciones:</a:t>
            </a:r>
            <a:endParaRPr lang="es-ES" sz="3200" b="1" dirty="0">
              <a:solidFill>
                <a:schemeClr val="bg1"/>
              </a:solidFill>
              <a:cs typeface="Times New Roman" panose="02020603050405020304" pitchFamily="18" charset="0"/>
            </a:endParaRPr>
          </a:p>
          <a:p>
            <a:pPr eaLnBrk="1" hangingPunct="1">
              <a:lnSpc>
                <a:spcPct val="90000"/>
              </a:lnSpc>
              <a:spcBef>
                <a:spcPct val="20000"/>
              </a:spcBef>
            </a:pPr>
            <a:r>
              <a:rPr lang="es-MX" sz="3200" b="1" dirty="0">
                <a:cs typeface="Times New Roman" panose="02020603050405020304" pitchFamily="18" charset="0"/>
              </a:rPr>
              <a:t>  </a:t>
            </a:r>
            <a:r>
              <a:rPr lang="es-MX" sz="3200" b="1" dirty="0">
                <a:solidFill>
                  <a:srgbClr val="0070C0"/>
                </a:solidFill>
                <a:cs typeface="Times New Roman" panose="02020603050405020304" pitchFamily="18" charset="0"/>
              </a:rPr>
              <a:t>Tratamientos iniciales: </a:t>
            </a:r>
            <a:r>
              <a:rPr lang="es-MX" sz="3200" b="1" dirty="0">
                <a:cs typeface="Times New Roman" panose="02020603050405020304" pitchFamily="18" charset="0"/>
              </a:rPr>
              <a:t>hasta  tener los resultados de cultivos.</a:t>
            </a:r>
            <a:endParaRPr lang="es-ES" sz="3200" b="1" dirty="0">
              <a:cs typeface="Times New Roman" panose="02020603050405020304" pitchFamily="18" charset="0"/>
            </a:endParaRPr>
          </a:p>
          <a:p>
            <a:pPr eaLnBrk="1" hangingPunct="1">
              <a:lnSpc>
                <a:spcPct val="90000"/>
              </a:lnSpc>
              <a:spcBef>
                <a:spcPct val="20000"/>
              </a:spcBef>
            </a:pPr>
            <a:r>
              <a:rPr lang="es-MX" sz="3200" b="1" dirty="0">
                <a:cs typeface="Times New Roman" panose="02020603050405020304" pitchFamily="18" charset="0"/>
              </a:rPr>
              <a:t>   </a:t>
            </a:r>
            <a:r>
              <a:rPr lang="es-MX" sz="3200" b="1" dirty="0">
                <a:solidFill>
                  <a:srgbClr val="0070C0"/>
                </a:solidFill>
                <a:cs typeface="Times New Roman" panose="02020603050405020304" pitchFamily="18" charset="0"/>
              </a:rPr>
              <a:t>Patologías con etiología polimicrobiana: </a:t>
            </a:r>
            <a:r>
              <a:rPr lang="es-MX" sz="3200" b="1" dirty="0">
                <a:cs typeface="Times New Roman" panose="02020603050405020304" pitchFamily="18" charset="0"/>
              </a:rPr>
              <a:t>se cubren dos o tres gérmenes.(Ej. En </a:t>
            </a:r>
            <a:endParaRPr lang="es-ES" sz="3200" b="1" dirty="0">
              <a:cs typeface="Times New Roman" panose="02020603050405020304" pitchFamily="18" charset="0"/>
            </a:endParaRPr>
          </a:p>
          <a:p>
            <a:pPr eaLnBrk="1" hangingPunct="1">
              <a:lnSpc>
                <a:spcPct val="90000"/>
              </a:lnSpc>
              <a:spcBef>
                <a:spcPct val="20000"/>
              </a:spcBef>
            </a:pPr>
            <a:r>
              <a:rPr lang="es-MX" sz="3200" b="1" dirty="0">
                <a:cs typeface="Times New Roman" panose="02020603050405020304" pitchFamily="18" charset="0"/>
              </a:rPr>
              <a:t>   Peritonitis).</a:t>
            </a:r>
            <a:endParaRPr lang="es-ES" sz="3200" b="1" dirty="0">
              <a:cs typeface="Times New Roman" panose="02020603050405020304" pitchFamily="18" charset="0"/>
            </a:endParaRPr>
          </a:p>
          <a:p>
            <a:pPr eaLnBrk="1" hangingPunct="1">
              <a:lnSpc>
                <a:spcPct val="90000"/>
              </a:lnSpc>
              <a:spcBef>
                <a:spcPct val="20000"/>
              </a:spcBef>
            </a:pPr>
            <a:r>
              <a:rPr lang="es-MX" sz="3200" dirty="0">
                <a:cs typeface="Times New Roman" panose="02020603050405020304" pitchFamily="18" charset="0"/>
              </a:rPr>
              <a:t>    </a:t>
            </a:r>
            <a:endParaRPr lang="es-ES" sz="3200" dirty="0">
              <a:cs typeface="Times New Roman" panose="02020603050405020304" pitchFamily="18" charset="0"/>
            </a:endParaRPr>
          </a:p>
          <a:p>
            <a:pPr eaLnBrk="1" hangingPunct="1">
              <a:lnSpc>
                <a:spcPct val="90000"/>
              </a:lnSpc>
              <a:spcBef>
                <a:spcPct val="20000"/>
              </a:spcBef>
            </a:pPr>
            <a:endParaRPr lang="es-ES" sz="3200" dirty="0"/>
          </a:p>
          <a:p>
            <a:pPr eaLnBrk="1" hangingPunct="1">
              <a:lnSpc>
                <a:spcPct val="90000"/>
              </a:lnSpc>
              <a:spcBef>
                <a:spcPct val="20000"/>
              </a:spcBef>
            </a:pPr>
            <a:endParaRPr lang="es-ES" sz="3200" dirty="0"/>
          </a:p>
          <a:p>
            <a:pPr eaLnBrk="1" hangingPunct="1">
              <a:lnSpc>
                <a:spcPct val="90000"/>
              </a:lnSpc>
              <a:spcBef>
                <a:spcPct val="20000"/>
              </a:spcBef>
            </a:pPr>
            <a:endParaRPr lang="es-ES" sz="3200" dirty="0"/>
          </a:p>
          <a:p>
            <a:pPr eaLnBrk="1" hangingPunct="1">
              <a:lnSpc>
                <a:spcPct val="90000"/>
              </a:lnSpc>
              <a:spcBef>
                <a:spcPct val="20000"/>
              </a:spcBef>
            </a:pPr>
            <a:endParaRPr lang="es-ES" sz="3200" dirty="0"/>
          </a:p>
          <a:p>
            <a:pPr eaLnBrk="1" hangingPunct="1">
              <a:lnSpc>
                <a:spcPct val="90000"/>
              </a:lnSpc>
              <a:spcBef>
                <a:spcPct val="20000"/>
              </a:spcBef>
            </a:pPr>
            <a:endParaRPr lang="es-ES" sz="3200" dirty="0"/>
          </a:p>
        </p:txBody>
      </p:sp>
    </p:spTree>
    <p:extLst>
      <p:ext uri="{BB962C8B-B14F-4D97-AF65-F5344CB8AC3E}">
        <p14:creationId xmlns:p14="http://schemas.microsoft.com/office/powerpoint/2010/main" val="276784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MX" sz="3200" b="1" dirty="0">
                <a:cs typeface="Times New Roman" panose="02020603050405020304" pitchFamily="18" charset="0"/>
              </a:rPr>
              <a:t>Terapia combinada</a:t>
            </a:r>
            <a:endParaRPr lang="es-ES" sz="3200" b="1" dirty="0">
              <a:cs typeface="Times New Roman" panose="02020603050405020304" pitchFamily="18" charset="0"/>
            </a:endParaRPr>
          </a:p>
        </p:txBody>
      </p:sp>
      <p:sp>
        <p:nvSpPr>
          <p:cNvPr id="37891"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s-MX" sz="3200" dirty="0">
                <a:cs typeface="Times New Roman" panose="02020603050405020304" pitchFamily="18" charset="0"/>
              </a:rPr>
              <a:t>   </a:t>
            </a:r>
            <a:r>
              <a:rPr lang="es-MX" sz="3200" b="1" dirty="0">
                <a:solidFill>
                  <a:srgbClr val="0070C0"/>
                </a:solidFill>
                <a:cs typeface="Times New Roman" panose="02020603050405020304" pitchFamily="18" charset="0"/>
              </a:rPr>
              <a:t>Sinergismo:</a:t>
            </a:r>
            <a:r>
              <a:rPr lang="es-MX" sz="3200" b="1" dirty="0">
                <a:cs typeface="Times New Roman" panose="02020603050405020304" pitchFamily="18" charset="0"/>
              </a:rPr>
              <a:t> hay gérmenes de difícil tratamiento y se usan dos Antibacterianos.</a:t>
            </a:r>
            <a:r>
              <a:rPr lang="es-ES" sz="3200" b="1" dirty="0">
                <a:cs typeface="Times New Roman" panose="02020603050405020304" pitchFamily="18" charset="0"/>
              </a:rPr>
              <a:t> </a:t>
            </a:r>
            <a:r>
              <a:rPr lang="es-MX" sz="3200" b="1" dirty="0">
                <a:cs typeface="Times New Roman" panose="02020603050405020304" pitchFamily="18" charset="0"/>
              </a:rPr>
              <a:t>Por ejemplo en infecciones por Pseudomonas, </a:t>
            </a:r>
            <a:r>
              <a:rPr lang="es-MX" sz="3200" b="1" dirty="0" err="1">
                <a:cs typeface="Times New Roman" panose="02020603050405020304" pitchFamily="18" charset="0"/>
              </a:rPr>
              <a:t>Enterococos</a:t>
            </a:r>
            <a:r>
              <a:rPr lang="es-MX" sz="3200" b="1" dirty="0">
                <a:cs typeface="Times New Roman" panose="02020603050405020304" pitchFamily="18" charset="0"/>
              </a:rPr>
              <a:t>, etc.</a:t>
            </a:r>
            <a:endParaRPr lang="es-ES" sz="3200" b="1" dirty="0">
              <a:cs typeface="Times New Roman" panose="02020603050405020304" pitchFamily="18" charset="0"/>
            </a:endParaRPr>
          </a:p>
          <a:p>
            <a:pPr eaLnBrk="1" hangingPunct="1">
              <a:spcBef>
                <a:spcPct val="20000"/>
              </a:spcBef>
            </a:pPr>
            <a:r>
              <a:rPr lang="es-MX" sz="3200" dirty="0">
                <a:cs typeface="Times New Roman" panose="02020603050405020304" pitchFamily="18" charset="0"/>
              </a:rPr>
              <a:t>   </a:t>
            </a:r>
            <a:r>
              <a:rPr lang="es-MX" sz="3200" b="1" dirty="0">
                <a:solidFill>
                  <a:srgbClr val="0070C0"/>
                </a:solidFill>
                <a:cs typeface="Times New Roman" panose="02020603050405020304" pitchFamily="18" charset="0"/>
              </a:rPr>
              <a:t>Evitar Resistencia: </a:t>
            </a:r>
            <a:r>
              <a:rPr lang="es-MX" sz="3200" b="1" dirty="0">
                <a:cs typeface="Times New Roman" panose="02020603050405020304" pitchFamily="18" charset="0"/>
              </a:rPr>
              <a:t>la </a:t>
            </a:r>
            <a:r>
              <a:rPr lang="es-MX" sz="3200" b="1" dirty="0" err="1">
                <a:cs typeface="Times New Roman" panose="02020603050405020304" pitchFamily="18" charset="0"/>
              </a:rPr>
              <a:t>rifampicina</a:t>
            </a:r>
            <a:r>
              <a:rPr lang="es-MX" sz="3200" b="1" dirty="0">
                <a:cs typeface="Times New Roman" panose="02020603050405020304" pitchFamily="18" charset="0"/>
              </a:rPr>
              <a:t> se asocia en el tratamiento para estafilo.</a:t>
            </a:r>
            <a:endParaRPr lang="es-ES" sz="3200" b="1" dirty="0">
              <a:cs typeface="Times New Roman" panose="02020603050405020304" pitchFamily="18" charset="0"/>
            </a:endParaRPr>
          </a:p>
          <a:p>
            <a:pPr eaLnBrk="1" hangingPunct="1">
              <a:spcBef>
                <a:spcPct val="20000"/>
              </a:spcBef>
            </a:pPr>
            <a:endParaRPr lang="es-ES" sz="3200" b="1" dirty="0"/>
          </a:p>
        </p:txBody>
      </p:sp>
    </p:spTree>
    <p:extLst>
      <p:ext uri="{BB962C8B-B14F-4D97-AF65-F5344CB8AC3E}">
        <p14:creationId xmlns:p14="http://schemas.microsoft.com/office/powerpoint/2010/main" val="960136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Enfoque inicial del paciente febril</a:t>
            </a:r>
            <a:endParaRPr lang="es-AR" b="1" dirty="0"/>
          </a:p>
        </p:txBody>
      </p:sp>
      <p:sp>
        <p:nvSpPr>
          <p:cNvPr id="3" name="Marcador de contenido 2"/>
          <p:cNvSpPr>
            <a:spLocks noGrp="1"/>
          </p:cNvSpPr>
          <p:nvPr>
            <p:ph idx="1"/>
          </p:nvPr>
        </p:nvSpPr>
        <p:spPr>
          <a:xfrm>
            <a:off x="578265" y="1768978"/>
            <a:ext cx="10983010" cy="4114800"/>
          </a:xfrm>
        </p:spPr>
        <p:txBody>
          <a:bodyPr>
            <a:normAutofit fontScale="77500" lnSpcReduction="20000"/>
          </a:bodyPr>
          <a:lstStyle/>
          <a:p>
            <a:pPr marL="45720" indent="0">
              <a:buNone/>
            </a:pPr>
            <a:r>
              <a:rPr lang="es-AR" b="1" i="1" dirty="0" smtClean="0"/>
              <a:t>Es importante en el encuentro inicial con el paciente determinar un síndrome Infectológico:</a:t>
            </a:r>
          </a:p>
          <a:p>
            <a:pPr marL="45720" indent="0">
              <a:buNone/>
            </a:pPr>
            <a:r>
              <a:rPr lang="es-AR" b="1" dirty="0" smtClean="0"/>
              <a:t>1. SINDROME FEBRIL PROLONGADO</a:t>
            </a:r>
          </a:p>
          <a:p>
            <a:pPr marL="45720" indent="0">
              <a:buNone/>
            </a:pPr>
            <a:r>
              <a:rPr lang="es-AR" b="1" dirty="0" smtClean="0"/>
              <a:t>2. SINDROME FEBRIL DE RECIENTE COMIENZO</a:t>
            </a:r>
          </a:p>
          <a:p>
            <a:r>
              <a:rPr lang="es-AR" b="1" dirty="0" smtClean="0"/>
              <a:t>Síndrome febril causado por un foco determinado:   1. Bacteriemia</a:t>
            </a:r>
          </a:p>
          <a:p>
            <a:pPr marL="45720" indent="0">
              <a:buNone/>
            </a:pPr>
            <a:r>
              <a:rPr lang="es-AR" b="1" dirty="0"/>
              <a:t> </a:t>
            </a:r>
            <a:r>
              <a:rPr lang="es-AR" b="1" dirty="0" smtClean="0"/>
              <a:t>                                                                                                 2. Sepsis</a:t>
            </a:r>
          </a:p>
          <a:p>
            <a:pPr marL="45720" indent="0">
              <a:buNone/>
            </a:pPr>
            <a:r>
              <a:rPr lang="es-AR" b="1" dirty="0"/>
              <a:t> </a:t>
            </a:r>
            <a:r>
              <a:rPr lang="es-AR" b="1" dirty="0" smtClean="0"/>
              <a:t>                                                                                                 3. Infecciones en aparatos y sistemas</a:t>
            </a:r>
          </a:p>
          <a:p>
            <a:r>
              <a:rPr lang="es-AR" b="1" dirty="0"/>
              <a:t>Síndrome febril agudo inespecífico</a:t>
            </a:r>
          </a:p>
          <a:p>
            <a:pPr marL="45720" indent="0">
              <a:buNone/>
            </a:pPr>
            <a:endParaRPr lang="es-AR" b="1" dirty="0" smtClean="0"/>
          </a:p>
          <a:p>
            <a:pPr marL="45720" indent="0">
              <a:buNone/>
            </a:pPr>
            <a:r>
              <a:rPr lang="es-AR" b="1" dirty="0"/>
              <a:t> </a:t>
            </a:r>
            <a:r>
              <a:rPr lang="es-AR" b="1" dirty="0" smtClean="0"/>
              <a:t>                                                                                                               </a:t>
            </a:r>
          </a:p>
          <a:p>
            <a:pPr marL="45720" indent="0">
              <a:buNone/>
            </a:pPr>
            <a:r>
              <a:rPr lang="es-AR" b="1" dirty="0"/>
              <a:t> </a:t>
            </a:r>
            <a:r>
              <a:rPr lang="es-AR" b="1" dirty="0" smtClean="0"/>
              <a:t>                                                                                                            </a:t>
            </a:r>
          </a:p>
          <a:p>
            <a:pPr marL="45720" indent="0">
              <a:buNone/>
            </a:pPr>
            <a:endParaRPr lang="es-AR" b="1" i="1" dirty="0" smtClean="0"/>
          </a:p>
          <a:p>
            <a:pPr marL="45720" indent="0">
              <a:buNone/>
            </a:pPr>
            <a:endParaRPr lang="es-AR" b="1" i="1" dirty="0"/>
          </a:p>
        </p:txBody>
      </p:sp>
      <p:sp>
        <p:nvSpPr>
          <p:cNvPr id="4" name="Rectángulo 3"/>
          <p:cNvSpPr/>
          <p:nvPr/>
        </p:nvSpPr>
        <p:spPr>
          <a:xfrm>
            <a:off x="393107" y="2427007"/>
            <a:ext cx="10960693" cy="14698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889709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AR" b="1" dirty="0"/>
              <a:t>VALORACIÓN DE RIESGO INICIAL</a:t>
            </a:r>
          </a:p>
        </p:txBody>
      </p:sp>
      <p:pic>
        <p:nvPicPr>
          <p:cNvPr id="5" name="Imagen 4"/>
          <p:cNvPicPr>
            <a:picLocks noChangeAspect="1"/>
          </p:cNvPicPr>
          <p:nvPr/>
        </p:nvPicPr>
        <p:blipFill>
          <a:blip r:embed="rId2"/>
          <a:stretch>
            <a:fillRect/>
          </a:stretch>
        </p:blipFill>
        <p:spPr>
          <a:xfrm>
            <a:off x="2566987" y="1857375"/>
            <a:ext cx="7058025" cy="3143250"/>
          </a:xfrm>
          <a:prstGeom prst="rect">
            <a:avLst/>
          </a:prstGeom>
        </p:spPr>
      </p:pic>
      <p:sp>
        <p:nvSpPr>
          <p:cNvPr id="6" name="Rectángulo 5"/>
          <p:cNvSpPr/>
          <p:nvPr/>
        </p:nvSpPr>
        <p:spPr>
          <a:xfrm>
            <a:off x="3929641" y="5167312"/>
            <a:ext cx="4332718" cy="7434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BÚSQUEDA DE FOCOS</a:t>
            </a:r>
            <a:endParaRPr lang="es-AR" sz="3200" b="1" dirty="0">
              <a:solidFill>
                <a:schemeClr val="tx1"/>
              </a:solidFill>
            </a:endParaRPr>
          </a:p>
        </p:txBody>
      </p:sp>
    </p:spTree>
    <p:extLst>
      <p:ext uri="{BB962C8B-B14F-4D97-AF65-F5344CB8AC3E}">
        <p14:creationId xmlns:p14="http://schemas.microsoft.com/office/powerpoint/2010/main" val="132391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9633" y="1268761"/>
            <a:ext cx="8152822" cy="3909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2927648" y="4077072"/>
            <a:ext cx="1656184"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Conciencia</a:t>
            </a:r>
          </a:p>
        </p:txBody>
      </p:sp>
      <p:sp>
        <p:nvSpPr>
          <p:cNvPr id="3" name="2 Rectángulo"/>
          <p:cNvSpPr/>
          <p:nvPr/>
        </p:nvSpPr>
        <p:spPr>
          <a:xfrm>
            <a:off x="5807968" y="3933056"/>
            <a:ext cx="2232248"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Función Respiratoria</a:t>
            </a:r>
          </a:p>
        </p:txBody>
      </p:sp>
      <p:sp>
        <p:nvSpPr>
          <p:cNvPr id="4" name="3 Rectángulo"/>
          <p:cNvSpPr/>
          <p:nvPr/>
        </p:nvSpPr>
        <p:spPr>
          <a:xfrm>
            <a:off x="8544271" y="3933056"/>
            <a:ext cx="1898689"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Cardiovascular</a:t>
            </a:r>
          </a:p>
        </p:txBody>
      </p:sp>
      <p:sp>
        <p:nvSpPr>
          <p:cNvPr id="5" name="4 Rectángulo"/>
          <p:cNvSpPr/>
          <p:nvPr/>
        </p:nvSpPr>
        <p:spPr>
          <a:xfrm>
            <a:off x="4511824" y="5589240"/>
            <a:ext cx="2808312" cy="36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tx1"/>
                </a:solidFill>
              </a:rPr>
              <a:t>Función Renal</a:t>
            </a:r>
          </a:p>
        </p:txBody>
      </p:sp>
      <p:sp>
        <p:nvSpPr>
          <p:cNvPr id="6" name="Rectángulo 5"/>
          <p:cNvSpPr/>
          <p:nvPr/>
        </p:nvSpPr>
        <p:spPr>
          <a:xfrm>
            <a:off x="3255948" y="170916"/>
            <a:ext cx="4255805" cy="5469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El paciente tiene o no SIRS</a:t>
            </a:r>
            <a:endParaRPr lang="es-AR" sz="2400" b="1" dirty="0">
              <a:solidFill>
                <a:schemeClr val="tx1"/>
              </a:solidFill>
            </a:endParaRPr>
          </a:p>
        </p:txBody>
      </p:sp>
    </p:spTree>
    <p:extLst>
      <p:ext uri="{BB962C8B-B14F-4D97-AF65-F5344CB8AC3E}">
        <p14:creationId xmlns:p14="http://schemas.microsoft.com/office/powerpoint/2010/main" val="4213908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Resistencia bacteriana</a:t>
            </a:r>
            <a:endParaRPr lang="es-AR" b="1" dirty="0"/>
          </a:p>
        </p:txBody>
      </p:sp>
      <p:pic>
        <p:nvPicPr>
          <p:cNvPr id="3" name="Imagen 2"/>
          <p:cNvPicPr/>
          <p:nvPr/>
        </p:nvPicPr>
        <p:blipFill>
          <a:blip r:embed="rId2">
            <a:extLst>
              <a:ext uri="{28A0092B-C50C-407E-A947-70E740481C1C}">
                <a14:useLocalDpi xmlns:a14="http://schemas.microsoft.com/office/drawing/2010/main" val="0"/>
              </a:ext>
            </a:extLst>
          </a:blip>
          <a:srcRect/>
          <a:stretch>
            <a:fillRect/>
          </a:stretch>
        </p:blipFill>
        <p:spPr bwMode="auto">
          <a:xfrm>
            <a:off x="2469735" y="1469877"/>
            <a:ext cx="7469024" cy="4939469"/>
          </a:xfrm>
          <a:prstGeom prst="rect">
            <a:avLst/>
          </a:prstGeom>
          <a:noFill/>
          <a:ln>
            <a:noFill/>
          </a:ln>
        </p:spPr>
      </p:pic>
    </p:spTree>
    <p:extLst>
      <p:ext uri="{BB962C8B-B14F-4D97-AF65-F5344CB8AC3E}">
        <p14:creationId xmlns:p14="http://schemas.microsoft.com/office/powerpoint/2010/main" val="24176401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s-ES_tradnl" sz="3600" b="1" dirty="0">
              <a:latin typeface="Bookman Old Style" pitchFamily="18" charset="0"/>
            </a:endParaRPr>
          </a:p>
        </p:txBody>
      </p:sp>
      <p:sp>
        <p:nvSpPr>
          <p:cNvPr id="3075"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s-ES_tradnl" sz="3200" b="1" dirty="0"/>
              <a:t>Ambulatorio</a:t>
            </a:r>
          </a:p>
          <a:p>
            <a:pPr marL="342900" indent="-342900">
              <a:spcBef>
                <a:spcPct val="20000"/>
              </a:spcBef>
            </a:pPr>
            <a:endParaRPr lang="es-ES_tradnl" sz="3200" dirty="0">
              <a:solidFill>
                <a:schemeClr val="bg1"/>
              </a:solidFill>
            </a:endParaRPr>
          </a:p>
          <a:p>
            <a:pPr marL="342900" indent="-342900">
              <a:spcBef>
                <a:spcPct val="20000"/>
              </a:spcBef>
            </a:pPr>
            <a:r>
              <a:rPr lang="es-ES_tradnl" sz="3200" dirty="0"/>
              <a:t>                             </a:t>
            </a:r>
            <a:r>
              <a:rPr lang="es-ES_tradnl" sz="3200" b="1" dirty="0"/>
              <a:t>I A C S</a:t>
            </a:r>
            <a:r>
              <a:rPr lang="es-ES_tradnl" sz="3200" dirty="0">
                <a:solidFill>
                  <a:schemeClr val="bg1"/>
                </a:solidFill>
              </a:rPr>
              <a:t>                        </a:t>
            </a:r>
            <a:r>
              <a:rPr lang="es-ES_tradnl" sz="3200" b="1" dirty="0" err="1"/>
              <a:t>Morbi-Mort</a:t>
            </a:r>
            <a:endParaRPr lang="es-ES_tradnl" sz="3200" b="1" dirty="0"/>
          </a:p>
          <a:p>
            <a:pPr marL="342900" indent="-342900">
              <a:spcBef>
                <a:spcPct val="20000"/>
              </a:spcBef>
            </a:pPr>
            <a:endParaRPr lang="es-ES_tradnl" sz="3200" dirty="0">
              <a:solidFill>
                <a:schemeClr val="bg1"/>
              </a:solidFill>
            </a:endParaRPr>
          </a:p>
          <a:p>
            <a:pPr marL="342900" indent="-342900">
              <a:spcBef>
                <a:spcPct val="20000"/>
              </a:spcBef>
            </a:pPr>
            <a:endParaRPr lang="es-ES_tradnl" sz="3200" dirty="0"/>
          </a:p>
          <a:p>
            <a:pPr marL="342900" indent="-342900">
              <a:spcBef>
                <a:spcPct val="20000"/>
              </a:spcBef>
            </a:pPr>
            <a:r>
              <a:rPr lang="es-ES_tradnl" sz="3200" dirty="0"/>
              <a:t>      </a:t>
            </a:r>
            <a:r>
              <a:rPr lang="es-ES_tradnl" sz="2800" b="1" dirty="0"/>
              <a:t>(R) Bacteriana</a:t>
            </a:r>
            <a:r>
              <a:rPr lang="es-ES_tradnl" sz="3200" b="1" dirty="0"/>
              <a:t>                        I. Hospitalaria</a:t>
            </a:r>
          </a:p>
        </p:txBody>
      </p:sp>
      <p:sp>
        <p:nvSpPr>
          <p:cNvPr id="3076" name="Rectangle 6"/>
          <p:cNvSpPr>
            <a:spLocks noChangeArrowheads="1"/>
          </p:cNvSpPr>
          <p:nvPr/>
        </p:nvSpPr>
        <p:spPr bwMode="auto">
          <a:xfrm>
            <a:off x="1992313" y="1628776"/>
            <a:ext cx="2735262" cy="576263"/>
          </a:xfrm>
          <a:prstGeom prst="rect">
            <a:avLst/>
          </a:prstGeom>
          <a:noFill/>
          <a:ln w="635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AR"/>
          </a:p>
        </p:txBody>
      </p:sp>
      <p:sp>
        <p:nvSpPr>
          <p:cNvPr id="3077" name="Rectangle 7"/>
          <p:cNvSpPr>
            <a:spLocks noChangeArrowheads="1"/>
          </p:cNvSpPr>
          <p:nvPr/>
        </p:nvSpPr>
        <p:spPr bwMode="auto">
          <a:xfrm>
            <a:off x="4583833" y="2781301"/>
            <a:ext cx="1439863" cy="576263"/>
          </a:xfrm>
          <a:prstGeom prst="rect">
            <a:avLst/>
          </a:prstGeom>
          <a:noFill/>
          <a:ln w="635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AR"/>
          </a:p>
        </p:txBody>
      </p:sp>
      <p:sp>
        <p:nvSpPr>
          <p:cNvPr id="3078" name="Rectangle 8"/>
          <p:cNvSpPr>
            <a:spLocks noChangeArrowheads="1"/>
          </p:cNvSpPr>
          <p:nvPr/>
        </p:nvSpPr>
        <p:spPr bwMode="auto">
          <a:xfrm>
            <a:off x="6610806" y="4508501"/>
            <a:ext cx="3085594" cy="576263"/>
          </a:xfrm>
          <a:prstGeom prst="rect">
            <a:avLst/>
          </a:prstGeom>
          <a:noFill/>
          <a:ln w="635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s-AR"/>
          </a:p>
        </p:txBody>
      </p:sp>
      <p:sp>
        <p:nvSpPr>
          <p:cNvPr id="3079" name="Line 9"/>
          <p:cNvSpPr>
            <a:spLocks noChangeShapeType="1"/>
          </p:cNvSpPr>
          <p:nvPr/>
        </p:nvSpPr>
        <p:spPr bwMode="auto">
          <a:xfrm flipV="1">
            <a:off x="2424113" y="4437063"/>
            <a:ext cx="0" cy="576262"/>
          </a:xfrm>
          <a:prstGeom prst="line">
            <a:avLst/>
          </a:prstGeom>
          <a:noFill/>
          <a:ln w="635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3080" name="Line 10"/>
          <p:cNvSpPr>
            <a:spLocks noChangeShapeType="1"/>
          </p:cNvSpPr>
          <p:nvPr/>
        </p:nvSpPr>
        <p:spPr bwMode="auto">
          <a:xfrm>
            <a:off x="3143251" y="2565401"/>
            <a:ext cx="3097213" cy="2016125"/>
          </a:xfrm>
          <a:prstGeom prst="line">
            <a:avLst/>
          </a:prstGeom>
          <a:noFill/>
          <a:ln w="635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3081" name="Line 11"/>
          <p:cNvSpPr>
            <a:spLocks noChangeShapeType="1"/>
          </p:cNvSpPr>
          <p:nvPr/>
        </p:nvSpPr>
        <p:spPr bwMode="auto">
          <a:xfrm>
            <a:off x="5016152" y="1844676"/>
            <a:ext cx="3240088" cy="2232025"/>
          </a:xfrm>
          <a:prstGeom prst="line">
            <a:avLst/>
          </a:prstGeom>
          <a:noFill/>
          <a:ln w="635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3082" name="Line 12"/>
          <p:cNvSpPr>
            <a:spLocks noChangeShapeType="1"/>
          </p:cNvSpPr>
          <p:nvPr/>
        </p:nvSpPr>
        <p:spPr bwMode="auto">
          <a:xfrm flipV="1">
            <a:off x="7752184" y="2636838"/>
            <a:ext cx="0" cy="576262"/>
          </a:xfrm>
          <a:prstGeom prst="line">
            <a:avLst/>
          </a:prstGeom>
          <a:noFill/>
          <a:ln w="635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Tree>
    <p:extLst>
      <p:ext uri="{BB962C8B-B14F-4D97-AF65-F5344CB8AC3E}">
        <p14:creationId xmlns:p14="http://schemas.microsoft.com/office/powerpoint/2010/main" val="23050213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3846" y="653409"/>
            <a:ext cx="9585268" cy="5551181"/>
          </a:xfrm>
        </p:spPr>
      </p:pic>
    </p:spTree>
    <p:extLst>
      <p:ext uri="{BB962C8B-B14F-4D97-AF65-F5344CB8AC3E}">
        <p14:creationId xmlns:p14="http://schemas.microsoft.com/office/powerpoint/2010/main" val="812853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2301875" y="1558925"/>
            <a:ext cx="7588250" cy="3740150"/>
          </a:xfrm>
          <a:prstGeom prst="rect">
            <a:avLst/>
          </a:prstGeom>
          <a:noFill/>
          <a:ln w="9525">
            <a:noFill/>
            <a:miter lim="800000"/>
            <a:headEnd/>
            <a:tailEnd/>
          </a:ln>
        </p:spPr>
      </p:pic>
      <p:sp>
        <p:nvSpPr>
          <p:cNvPr id="45059" name="1 Rectángulo"/>
          <p:cNvSpPr>
            <a:spLocks noChangeArrowheads="1"/>
          </p:cNvSpPr>
          <p:nvPr/>
        </p:nvSpPr>
        <p:spPr bwMode="auto">
          <a:xfrm>
            <a:off x="3216275" y="476251"/>
            <a:ext cx="4248150" cy="504825"/>
          </a:xfrm>
          <a:prstGeom prst="rect">
            <a:avLst/>
          </a:prstGeom>
          <a:solidFill>
            <a:schemeClr val="accent1"/>
          </a:solidFill>
          <a:ln w="9525" algn="ctr">
            <a:solidFill>
              <a:schemeClr val="tx1"/>
            </a:solidFill>
            <a:round/>
            <a:headEnd/>
            <a:tailEnd/>
          </a:ln>
          <a:effectLst/>
        </p:spPr>
        <p:txBody>
          <a:bodyPr/>
          <a:lstStyle/>
          <a:p>
            <a:r>
              <a:rPr lang="es-AR" altLang="es-AR" sz="2800" b="1" dirty="0">
                <a:solidFill>
                  <a:schemeClr val="bg1"/>
                </a:solidFill>
              </a:rPr>
              <a:t>BACTERIAS RESISTENTES</a:t>
            </a:r>
          </a:p>
        </p:txBody>
      </p:sp>
      <p:sp>
        <p:nvSpPr>
          <p:cNvPr id="45060" name="2 Rectángulo"/>
          <p:cNvSpPr>
            <a:spLocks noChangeArrowheads="1"/>
          </p:cNvSpPr>
          <p:nvPr/>
        </p:nvSpPr>
        <p:spPr bwMode="auto">
          <a:xfrm>
            <a:off x="1774825" y="6524625"/>
            <a:ext cx="8821738" cy="217488"/>
          </a:xfrm>
          <a:prstGeom prst="rect">
            <a:avLst/>
          </a:prstGeom>
          <a:solidFill>
            <a:schemeClr val="accent1"/>
          </a:solidFill>
          <a:ln w="9525" algn="ctr">
            <a:solidFill>
              <a:schemeClr val="tx1"/>
            </a:solidFill>
            <a:round/>
            <a:headEnd/>
            <a:tailEnd/>
          </a:ln>
          <a:effectLst/>
        </p:spPr>
        <p:txBody>
          <a:bodyPr/>
          <a:lstStyle/>
          <a:p>
            <a:endParaRPr lang="es-AR" altLang="es-AR"/>
          </a:p>
        </p:txBody>
      </p:sp>
    </p:spTree>
    <p:extLst>
      <p:ext uri="{BB962C8B-B14F-4D97-AF65-F5344CB8AC3E}">
        <p14:creationId xmlns:p14="http://schemas.microsoft.com/office/powerpoint/2010/main" val="27516810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07568" y="764705"/>
            <a:ext cx="8064896" cy="5632311"/>
          </a:xfrm>
          <a:prstGeom prst="rect">
            <a:avLst/>
          </a:prstGeom>
        </p:spPr>
        <p:txBody>
          <a:bodyPr wrap="square">
            <a:spAutoFit/>
          </a:bodyPr>
          <a:lstStyle/>
          <a:p>
            <a:r>
              <a:rPr lang="es-AR" sz="2000" b="1" dirty="0">
                <a:solidFill>
                  <a:srgbClr val="0070C0"/>
                </a:solidFill>
              </a:rPr>
              <a:t>Prioridad 1: CRÍTICA</a:t>
            </a:r>
          </a:p>
          <a:p>
            <a:r>
              <a:rPr lang="es-AR" sz="2000" b="1" i="1" dirty="0" err="1"/>
              <a:t>Acinetobacter</a:t>
            </a:r>
            <a:r>
              <a:rPr lang="es-AR" sz="2000" b="1" i="1" dirty="0"/>
              <a:t> </a:t>
            </a:r>
            <a:r>
              <a:rPr lang="es-AR" sz="2000" b="1" i="1" dirty="0" err="1"/>
              <a:t>baumannii</a:t>
            </a:r>
            <a:r>
              <a:rPr lang="es-AR" sz="2000" b="1" dirty="0"/>
              <a:t>, resistente a los </a:t>
            </a:r>
            <a:r>
              <a:rPr lang="es-AR" sz="2000" b="1" dirty="0" err="1"/>
              <a:t>carbapenémicos</a:t>
            </a:r>
            <a:endParaRPr lang="es-AR" sz="2000" b="1" dirty="0"/>
          </a:p>
          <a:p>
            <a:r>
              <a:rPr lang="es-AR" sz="2000" b="1" i="1" dirty="0" err="1"/>
              <a:t>Pseudomonas</a:t>
            </a:r>
            <a:r>
              <a:rPr lang="es-AR" sz="2000" b="1" i="1" dirty="0"/>
              <a:t> </a:t>
            </a:r>
            <a:r>
              <a:rPr lang="es-AR" sz="2000" b="1" i="1" dirty="0" err="1"/>
              <a:t>aeruginosa</a:t>
            </a:r>
            <a:r>
              <a:rPr lang="es-AR" sz="2000" b="1" dirty="0"/>
              <a:t>, resistente a los </a:t>
            </a:r>
            <a:r>
              <a:rPr lang="es-AR" sz="2000" b="1" dirty="0" err="1"/>
              <a:t>carbapenémicos</a:t>
            </a:r>
            <a:endParaRPr lang="es-AR" sz="2000" b="1" dirty="0"/>
          </a:p>
          <a:p>
            <a:r>
              <a:rPr lang="es-AR" sz="2000" b="1" dirty="0" err="1"/>
              <a:t>Enterobacteriaceae</a:t>
            </a:r>
            <a:r>
              <a:rPr lang="es-AR" sz="2000" b="1" dirty="0"/>
              <a:t>, resistentes a los </a:t>
            </a:r>
            <a:r>
              <a:rPr lang="es-AR" sz="2000" b="1" dirty="0" err="1"/>
              <a:t>carbapenémicos</a:t>
            </a:r>
            <a:r>
              <a:rPr lang="es-AR" sz="2000" b="1" dirty="0"/>
              <a:t>, productoras de ESBL</a:t>
            </a:r>
          </a:p>
          <a:p>
            <a:r>
              <a:rPr lang="es-AR" sz="2000" b="1" dirty="0">
                <a:solidFill>
                  <a:srgbClr val="0070C0"/>
                </a:solidFill>
              </a:rPr>
              <a:t>Prioridad 2: ELEVADA</a:t>
            </a:r>
          </a:p>
          <a:p>
            <a:r>
              <a:rPr lang="es-AR" sz="2000" b="1" i="1" dirty="0" err="1"/>
              <a:t>Enterococcus</a:t>
            </a:r>
            <a:r>
              <a:rPr lang="es-AR" sz="2000" b="1" i="1" dirty="0"/>
              <a:t> </a:t>
            </a:r>
            <a:r>
              <a:rPr lang="es-AR" sz="2000" b="1" i="1" dirty="0" err="1"/>
              <a:t>faecium</a:t>
            </a:r>
            <a:r>
              <a:rPr lang="es-AR" sz="2000" b="1" dirty="0"/>
              <a:t>, resistente a la </a:t>
            </a:r>
            <a:r>
              <a:rPr lang="es-AR" sz="2000" b="1" dirty="0" err="1"/>
              <a:t>vancomicina</a:t>
            </a:r>
            <a:endParaRPr lang="es-AR" sz="2000" b="1" dirty="0"/>
          </a:p>
          <a:p>
            <a:r>
              <a:rPr lang="es-AR" sz="2000" b="1" i="1" dirty="0" err="1"/>
              <a:t>Staphylococcus</a:t>
            </a:r>
            <a:r>
              <a:rPr lang="es-AR" sz="2000" b="1" i="1" dirty="0"/>
              <a:t> </a:t>
            </a:r>
            <a:r>
              <a:rPr lang="es-AR" sz="2000" b="1" i="1" dirty="0" err="1"/>
              <a:t>aureus</a:t>
            </a:r>
            <a:r>
              <a:rPr lang="es-AR" sz="2000" b="1" dirty="0"/>
              <a:t>, resistente a la </a:t>
            </a:r>
            <a:r>
              <a:rPr lang="es-AR" sz="2000" b="1" dirty="0" err="1"/>
              <a:t>meticilina</a:t>
            </a:r>
            <a:r>
              <a:rPr lang="es-AR" sz="2000" b="1" dirty="0"/>
              <a:t>, con sensibilidad intermedia y resistencia a la </a:t>
            </a:r>
            <a:r>
              <a:rPr lang="es-AR" sz="2000" b="1" dirty="0" err="1"/>
              <a:t>vancomicina</a:t>
            </a:r>
            <a:endParaRPr lang="es-AR" sz="2000" b="1" dirty="0"/>
          </a:p>
          <a:p>
            <a:r>
              <a:rPr lang="es-AR" sz="2000" b="1" i="1" dirty="0" err="1"/>
              <a:t>Helicobacter</a:t>
            </a:r>
            <a:r>
              <a:rPr lang="es-AR" sz="2000" b="1" i="1" dirty="0"/>
              <a:t> pylori</a:t>
            </a:r>
            <a:r>
              <a:rPr lang="es-AR" sz="2000" b="1" dirty="0"/>
              <a:t>, resistente a la </a:t>
            </a:r>
            <a:r>
              <a:rPr lang="es-AR" sz="2000" b="1" dirty="0" err="1"/>
              <a:t>claritromicina</a:t>
            </a:r>
            <a:endParaRPr lang="es-AR" sz="2000" b="1" dirty="0"/>
          </a:p>
          <a:p>
            <a:r>
              <a:rPr lang="es-AR" sz="2000" b="1" i="1" dirty="0" err="1"/>
              <a:t>Campylobacter</a:t>
            </a:r>
            <a:r>
              <a:rPr lang="es-AR" sz="2000" b="1" dirty="0"/>
              <a:t> </a:t>
            </a:r>
            <a:r>
              <a:rPr lang="es-AR" sz="2000" b="1" dirty="0" err="1"/>
              <a:t>spp</a:t>
            </a:r>
            <a:r>
              <a:rPr lang="es-AR" sz="2000" b="1" dirty="0"/>
              <a:t>., resistente a las </a:t>
            </a:r>
            <a:r>
              <a:rPr lang="es-AR" sz="2000" b="1" dirty="0" err="1"/>
              <a:t>fluoroquinolonas</a:t>
            </a:r>
            <a:endParaRPr lang="es-AR" sz="2000" b="1" dirty="0"/>
          </a:p>
          <a:p>
            <a:r>
              <a:rPr lang="es-AR" sz="2000" b="1" i="1" dirty="0" err="1"/>
              <a:t>Salmonellae</a:t>
            </a:r>
            <a:r>
              <a:rPr lang="es-AR" sz="2000" b="1" dirty="0"/>
              <a:t>, resistentes a las </a:t>
            </a:r>
            <a:r>
              <a:rPr lang="es-AR" sz="2000" b="1" dirty="0" err="1"/>
              <a:t>fluoroquinolonas</a:t>
            </a:r>
            <a:endParaRPr lang="es-AR" sz="2000" b="1" dirty="0"/>
          </a:p>
          <a:p>
            <a:r>
              <a:rPr lang="es-AR" sz="2000" b="1" i="1" dirty="0" err="1"/>
              <a:t>Neisseria</a:t>
            </a:r>
            <a:r>
              <a:rPr lang="es-AR" sz="2000" b="1" i="1" dirty="0"/>
              <a:t> </a:t>
            </a:r>
            <a:r>
              <a:rPr lang="es-AR" sz="2000" b="1" i="1" dirty="0" err="1"/>
              <a:t>gonorrhoeae</a:t>
            </a:r>
            <a:r>
              <a:rPr lang="es-AR" sz="2000" b="1" dirty="0"/>
              <a:t>, resistente a la </a:t>
            </a:r>
            <a:r>
              <a:rPr lang="es-AR" sz="2000" b="1" dirty="0" err="1"/>
              <a:t>cefalosporina</a:t>
            </a:r>
            <a:r>
              <a:rPr lang="es-AR" sz="2000" b="1" dirty="0"/>
              <a:t>, resistente a las </a:t>
            </a:r>
            <a:r>
              <a:rPr lang="es-AR" sz="2000" b="1" dirty="0" err="1"/>
              <a:t>fluoroquinolonas</a:t>
            </a:r>
            <a:endParaRPr lang="es-AR" sz="2000" b="1" dirty="0"/>
          </a:p>
          <a:p>
            <a:r>
              <a:rPr lang="es-AR" sz="2000" b="1" dirty="0">
                <a:solidFill>
                  <a:srgbClr val="0070C0"/>
                </a:solidFill>
              </a:rPr>
              <a:t>Prioridad 3: MEDIA</a:t>
            </a:r>
          </a:p>
          <a:p>
            <a:r>
              <a:rPr lang="es-AR" sz="2000" b="1" i="1" dirty="0" err="1"/>
              <a:t>Streptococcus</a:t>
            </a:r>
            <a:r>
              <a:rPr lang="es-AR" sz="2000" b="1" i="1" dirty="0"/>
              <a:t> </a:t>
            </a:r>
            <a:r>
              <a:rPr lang="es-AR" sz="2000" b="1" i="1" dirty="0" err="1"/>
              <a:t>pneumoniae</a:t>
            </a:r>
            <a:r>
              <a:rPr lang="es-AR" sz="2000" b="1" dirty="0"/>
              <a:t>, sin sensibilidad a la penicilina</a:t>
            </a:r>
          </a:p>
          <a:p>
            <a:r>
              <a:rPr lang="es-AR" sz="2000" b="1" i="1" dirty="0" err="1"/>
              <a:t>Haemophilus</a:t>
            </a:r>
            <a:r>
              <a:rPr lang="es-AR" sz="2000" b="1" i="1" dirty="0"/>
              <a:t> </a:t>
            </a:r>
            <a:r>
              <a:rPr lang="es-AR" sz="2000" b="1" i="1" dirty="0" err="1"/>
              <a:t>influenzae</a:t>
            </a:r>
            <a:r>
              <a:rPr lang="es-AR" sz="2000" b="1" dirty="0"/>
              <a:t>, resistente a la ampicilina</a:t>
            </a:r>
          </a:p>
          <a:p>
            <a:r>
              <a:rPr lang="es-AR" sz="2000" b="1" i="1" dirty="0" err="1"/>
              <a:t>Shigella</a:t>
            </a:r>
            <a:r>
              <a:rPr lang="es-AR" sz="2000" b="1" dirty="0"/>
              <a:t> </a:t>
            </a:r>
            <a:r>
              <a:rPr lang="es-AR" sz="2000" b="1" dirty="0" err="1"/>
              <a:t>spp</a:t>
            </a:r>
            <a:r>
              <a:rPr lang="es-AR" sz="2000" b="1" dirty="0"/>
              <a:t>., resistente a las </a:t>
            </a:r>
            <a:r>
              <a:rPr lang="es-AR" sz="2000" b="1" dirty="0" err="1"/>
              <a:t>fluoroquinolonas</a:t>
            </a:r>
            <a:endParaRPr lang="es-AR" sz="2000" b="1" dirty="0"/>
          </a:p>
        </p:txBody>
      </p:sp>
    </p:spTree>
    <p:extLst>
      <p:ext uri="{BB962C8B-B14F-4D97-AF65-F5344CB8AC3E}">
        <p14:creationId xmlns:p14="http://schemas.microsoft.com/office/powerpoint/2010/main" val="344599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ox(in)">
                                      <p:cBhvr>
                                        <p:cTn id="7" dur="500"/>
                                        <p:tgtEl>
                                          <p:spTgt spid="2">
                                            <p:txEl>
                                              <p:pRg st="4" end="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box(in)">
                                      <p:cBhvr>
                                        <p:cTn id="10" dur="500"/>
                                        <p:tgtEl>
                                          <p:spTgt spid="2">
                                            <p:txEl>
                                              <p:pRg st="5" end="5"/>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box(in)">
                                      <p:cBhvr>
                                        <p:cTn id="13" dur="500"/>
                                        <p:tgtEl>
                                          <p:spTgt spid="2">
                                            <p:txEl>
                                              <p:pRg st="6" end="6"/>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animEffect transition="in" filter="box(in)">
                                      <p:cBhvr>
                                        <p:cTn id="16" dur="500"/>
                                        <p:tgtEl>
                                          <p:spTgt spid="2">
                                            <p:txEl>
                                              <p:pRg st="7" end="7"/>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animEffect transition="in" filter="box(in)">
                                      <p:cBhvr>
                                        <p:cTn id="19" dur="500"/>
                                        <p:tgtEl>
                                          <p:spTgt spid="2">
                                            <p:txEl>
                                              <p:pRg st="8" end="8"/>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2">
                                            <p:txEl>
                                              <p:pRg st="9" end="9"/>
                                            </p:txEl>
                                          </p:spTgt>
                                        </p:tgtEl>
                                        <p:attrNameLst>
                                          <p:attrName>style.visibility</p:attrName>
                                        </p:attrNameLst>
                                      </p:cBhvr>
                                      <p:to>
                                        <p:strVal val="visible"/>
                                      </p:to>
                                    </p:set>
                                    <p:animEffect transition="in" filter="box(in)">
                                      <p:cBhvr>
                                        <p:cTn id="22" dur="500"/>
                                        <p:tgtEl>
                                          <p:spTgt spid="2">
                                            <p:txEl>
                                              <p:pRg st="9" end="9"/>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animEffect transition="in" filter="box(in)">
                                      <p:cBhvr>
                                        <p:cTn id="25" dur="500"/>
                                        <p:tgtEl>
                                          <p:spTgt spid="2">
                                            <p:txEl>
                                              <p:pRg st="10" end="1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2">
                                            <p:txEl>
                                              <p:pRg st="11" end="11"/>
                                            </p:txEl>
                                          </p:spTgt>
                                        </p:tgtEl>
                                        <p:attrNameLst>
                                          <p:attrName>style.visibility</p:attrName>
                                        </p:attrNameLst>
                                      </p:cBhvr>
                                      <p:to>
                                        <p:strVal val="visible"/>
                                      </p:to>
                                    </p:set>
                                    <p:animEffect transition="in" filter="box(in)">
                                      <p:cBhvr>
                                        <p:cTn id="30" dur="500"/>
                                        <p:tgtEl>
                                          <p:spTgt spid="2">
                                            <p:txEl>
                                              <p:pRg st="11" end="11"/>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animEffect transition="in" filter="box(in)">
                                      <p:cBhvr>
                                        <p:cTn id="33" dur="500"/>
                                        <p:tgtEl>
                                          <p:spTgt spid="2">
                                            <p:txEl>
                                              <p:pRg st="12" end="12"/>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2">
                                            <p:txEl>
                                              <p:pRg st="13" end="13"/>
                                            </p:txEl>
                                          </p:spTgt>
                                        </p:tgtEl>
                                        <p:attrNameLst>
                                          <p:attrName>style.visibility</p:attrName>
                                        </p:attrNameLst>
                                      </p:cBhvr>
                                      <p:to>
                                        <p:strVal val="visible"/>
                                      </p:to>
                                    </p:set>
                                    <p:animEffect transition="in" filter="box(in)">
                                      <p:cBhvr>
                                        <p:cTn id="36" dur="500"/>
                                        <p:tgtEl>
                                          <p:spTgt spid="2">
                                            <p:txEl>
                                              <p:pRg st="13" end="13"/>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2">
                                            <p:txEl>
                                              <p:pRg st="14" end="14"/>
                                            </p:txEl>
                                          </p:spTgt>
                                        </p:tgtEl>
                                        <p:attrNameLst>
                                          <p:attrName>style.visibility</p:attrName>
                                        </p:attrNameLst>
                                      </p:cBhvr>
                                      <p:to>
                                        <p:strVal val="visible"/>
                                      </p:to>
                                    </p:set>
                                    <p:animEffect transition="in" filter="box(in)">
                                      <p:cBhvr>
                                        <p:cTn id="39"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5600" y="419321"/>
            <a:ext cx="7488832" cy="626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1586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366429"/>
            <a:ext cx="8424936" cy="639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2996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8330" y="188641"/>
            <a:ext cx="8680158" cy="6559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616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3113088" y="355600"/>
            <a:ext cx="7199312"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25604" name="Text Box 9"/>
          <p:cNvSpPr txBox="1">
            <a:spLocks noChangeArrowheads="1"/>
          </p:cNvSpPr>
          <p:nvPr/>
        </p:nvSpPr>
        <p:spPr bwMode="auto">
          <a:xfrm>
            <a:off x="3113089" y="1619251"/>
            <a:ext cx="2135187" cy="366713"/>
          </a:xfrm>
          <a:prstGeom prst="rect">
            <a:avLst/>
          </a:prstGeom>
          <a:noFill/>
          <a:ln w="9525">
            <a:noFill/>
            <a:miter lim="800000"/>
            <a:headEnd/>
            <a:tailEnd/>
          </a:ln>
        </p:spPr>
        <p:txBody>
          <a:bodyPr>
            <a:spAutoFit/>
          </a:bodyPr>
          <a:lstStyle/>
          <a:p>
            <a:pPr>
              <a:spcBef>
                <a:spcPct val="50000"/>
              </a:spcBef>
            </a:pPr>
            <a:endParaRPr lang="es-ES_tradnl"/>
          </a:p>
        </p:txBody>
      </p:sp>
      <p:sp>
        <p:nvSpPr>
          <p:cNvPr id="17" name="16 Rectángulo redondeado"/>
          <p:cNvSpPr/>
          <p:nvPr/>
        </p:nvSpPr>
        <p:spPr>
          <a:xfrm>
            <a:off x="2914116" y="1124744"/>
            <a:ext cx="3685940" cy="11142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i="1" dirty="0"/>
              <a:t>Evitar el uso innecesario de ATB</a:t>
            </a:r>
            <a:endParaRPr lang="es-ES" b="1" i="1" dirty="0"/>
          </a:p>
        </p:txBody>
      </p:sp>
      <p:sp>
        <p:nvSpPr>
          <p:cNvPr id="18" name="17 Rectángulo redondeado"/>
          <p:cNvSpPr/>
          <p:nvPr/>
        </p:nvSpPr>
        <p:spPr>
          <a:xfrm>
            <a:off x="3042303" y="3029958"/>
            <a:ext cx="3670441" cy="9523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i="1" dirty="0"/>
              <a:t>Evitar ATB </a:t>
            </a:r>
            <a:r>
              <a:rPr lang="es-AR" b="1" i="1" dirty="0" smtClean="0"/>
              <a:t>para gérmenes resistentes  </a:t>
            </a:r>
            <a:r>
              <a:rPr lang="es-AR" b="1" i="1" dirty="0"/>
              <a:t>innecesarios</a:t>
            </a:r>
            <a:endParaRPr lang="es-ES" b="1" i="1" dirty="0"/>
          </a:p>
        </p:txBody>
      </p:sp>
      <p:cxnSp>
        <p:nvCxnSpPr>
          <p:cNvPr id="20" name="19 Conector recto de flecha"/>
          <p:cNvCxnSpPr/>
          <p:nvPr/>
        </p:nvCxnSpPr>
        <p:spPr>
          <a:xfrm>
            <a:off x="6744072" y="1647608"/>
            <a:ext cx="36004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a:off x="6924092" y="3493054"/>
            <a:ext cx="36004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7288064" y="1455247"/>
            <a:ext cx="3024336" cy="461665"/>
          </a:xfrm>
          <a:prstGeom prst="rect">
            <a:avLst/>
          </a:prstGeom>
          <a:noFill/>
        </p:spPr>
        <p:txBody>
          <a:bodyPr wrap="square" rtlCol="0">
            <a:spAutoFit/>
          </a:bodyPr>
          <a:lstStyle/>
          <a:p>
            <a:r>
              <a:rPr lang="es-AR" sz="2400" b="1" i="1" dirty="0"/>
              <a:t>Presión de selección</a:t>
            </a:r>
            <a:endParaRPr lang="es-ES" sz="2400" b="1" i="1" dirty="0"/>
          </a:p>
        </p:txBody>
      </p:sp>
      <p:sp>
        <p:nvSpPr>
          <p:cNvPr id="23" name="22 CuadroTexto"/>
          <p:cNvSpPr txBox="1"/>
          <p:nvPr/>
        </p:nvSpPr>
        <p:spPr>
          <a:xfrm>
            <a:off x="7495480" y="3300693"/>
            <a:ext cx="3024336" cy="461665"/>
          </a:xfrm>
          <a:prstGeom prst="rect">
            <a:avLst/>
          </a:prstGeom>
          <a:noFill/>
        </p:spPr>
        <p:txBody>
          <a:bodyPr wrap="square" rtlCol="0">
            <a:spAutoFit/>
          </a:bodyPr>
          <a:lstStyle/>
          <a:p>
            <a:r>
              <a:rPr lang="es-AR" sz="2400" b="1" i="1" dirty="0"/>
              <a:t>Presión de resistencia </a:t>
            </a:r>
            <a:endParaRPr lang="es-ES" sz="2400" b="1" i="1" dirty="0"/>
          </a:p>
        </p:txBody>
      </p:sp>
    </p:spTree>
    <p:extLst>
      <p:ext uri="{BB962C8B-B14F-4D97-AF65-F5344CB8AC3E}">
        <p14:creationId xmlns:p14="http://schemas.microsoft.com/office/powerpoint/2010/main" val="2411619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cstate="print"/>
          <a:srcRect/>
          <a:stretch>
            <a:fillRect/>
          </a:stretch>
        </p:blipFill>
        <p:spPr bwMode="auto">
          <a:xfrm>
            <a:off x="1559496" y="692696"/>
            <a:ext cx="9088268" cy="5616624"/>
          </a:xfrm>
          <a:prstGeom prst="rect">
            <a:avLst/>
          </a:prstGeom>
          <a:noFill/>
          <a:ln w="9525">
            <a:noFill/>
            <a:miter lim="800000"/>
            <a:headEnd/>
            <a:tailEnd/>
          </a:ln>
        </p:spPr>
      </p:pic>
    </p:spTree>
    <p:extLst>
      <p:ext uri="{BB962C8B-B14F-4D97-AF65-F5344CB8AC3E}">
        <p14:creationId xmlns:p14="http://schemas.microsoft.com/office/powerpoint/2010/main" val="4254728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srcRect/>
          <a:stretch>
            <a:fillRect/>
          </a:stretch>
        </p:blipFill>
        <p:spPr bwMode="auto">
          <a:xfrm>
            <a:off x="1847529" y="188640"/>
            <a:ext cx="8608531" cy="3011984"/>
          </a:xfrm>
          <a:prstGeom prst="rect">
            <a:avLst/>
          </a:prstGeom>
          <a:noFill/>
          <a:ln w="9525">
            <a:noFill/>
            <a:miter lim="800000"/>
            <a:headEnd/>
            <a:tailEnd/>
          </a:ln>
        </p:spPr>
      </p:pic>
      <p:pic>
        <p:nvPicPr>
          <p:cNvPr id="112643" name="Picture 3"/>
          <p:cNvPicPr>
            <a:picLocks noChangeAspect="1" noChangeArrowheads="1"/>
          </p:cNvPicPr>
          <p:nvPr/>
        </p:nvPicPr>
        <p:blipFill>
          <a:blip r:embed="rId3" cstate="print"/>
          <a:srcRect/>
          <a:stretch>
            <a:fillRect/>
          </a:stretch>
        </p:blipFill>
        <p:spPr bwMode="auto">
          <a:xfrm>
            <a:off x="3565268" y="3405656"/>
            <a:ext cx="5627077" cy="3047680"/>
          </a:xfrm>
          <a:prstGeom prst="rect">
            <a:avLst/>
          </a:prstGeom>
          <a:noFill/>
          <a:ln w="9525">
            <a:noFill/>
            <a:miter lim="800000"/>
            <a:headEnd/>
            <a:tailEnd/>
          </a:ln>
        </p:spPr>
      </p:pic>
    </p:spTree>
    <p:extLst>
      <p:ext uri="{BB962C8B-B14F-4D97-AF65-F5344CB8AC3E}">
        <p14:creationId xmlns:p14="http://schemas.microsoft.com/office/powerpoint/2010/main" val="36037746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2927649" y="188641"/>
            <a:ext cx="6029325" cy="3324225"/>
          </a:xfrm>
          <a:prstGeom prst="rect">
            <a:avLst/>
          </a:prstGeom>
          <a:noFill/>
          <a:ln w="9525">
            <a:noFill/>
            <a:miter lim="800000"/>
            <a:headEnd/>
            <a:tailEnd/>
          </a:ln>
        </p:spPr>
      </p:pic>
      <p:pic>
        <p:nvPicPr>
          <p:cNvPr id="113667" name="Picture 3"/>
          <p:cNvPicPr>
            <a:picLocks noChangeAspect="1" noChangeArrowheads="1"/>
          </p:cNvPicPr>
          <p:nvPr/>
        </p:nvPicPr>
        <p:blipFill>
          <a:blip r:embed="rId3" cstate="print"/>
          <a:srcRect/>
          <a:stretch>
            <a:fillRect/>
          </a:stretch>
        </p:blipFill>
        <p:spPr bwMode="auto">
          <a:xfrm>
            <a:off x="2927649" y="3609976"/>
            <a:ext cx="6029325" cy="3248025"/>
          </a:xfrm>
          <a:prstGeom prst="rect">
            <a:avLst/>
          </a:prstGeom>
          <a:noFill/>
          <a:ln w="9525">
            <a:noFill/>
            <a:miter lim="800000"/>
            <a:headEnd/>
            <a:tailEnd/>
          </a:ln>
        </p:spPr>
      </p:pic>
    </p:spTree>
    <p:extLst>
      <p:ext uri="{BB962C8B-B14F-4D97-AF65-F5344CB8AC3E}">
        <p14:creationId xmlns:p14="http://schemas.microsoft.com/office/powerpoint/2010/main" val="830337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print"/>
          <a:srcRect/>
          <a:stretch>
            <a:fillRect/>
          </a:stretch>
        </p:blipFill>
        <p:spPr bwMode="auto">
          <a:xfrm>
            <a:off x="1835006" y="692696"/>
            <a:ext cx="8509467" cy="1296144"/>
          </a:xfrm>
          <a:prstGeom prst="rect">
            <a:avLst/>
          </a:prstGeom>
          <a:noFill/>
          <a:ln w="9525">
            <a:noFill/>
            <a:miter lim="800000"/>
            <a:headEnd/>
            <a:tailEnd/>
          </a:ln>
        </p:spPr>
      </p:pic>
      <p:sp>
        <p:nvSpPr>
          <p:cNvPr id="3" name="2 Rectángulo"/>
          <p:cNvSpPr/>
          <p:nvPr/>
        </p:nvSpPr>
        <p:spPr>
          <a:xfrm>
            <a:off x="4079776" y="2996952"/>
            <a:ext cx="532859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ANTIBIOTICOS COMO PROMOTORES DE CRECIMIENTO</a:t>
            </a:r>
          </a:p>
        </p:txBody>
      </p:sp>
    </p:spTree>
    <p:extLst>
      <p:ext uri="{BB962C8B-B14F-4D97-AF65-F5344CB8AC3E}">
        <p14:creationId xmlns:p14="http://schemas.microsoft.com/office/powerpoint/2010/main" val="15028237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58026" y="922946"/>
            <a:ext cx="11097427" cy="3810045"/>
          </a:xfrm>
        </p:spPr>
        <p:txBody>
          <a:bodyPr>
            <a:normAutofit fontScale="90000"/>
          </a:bodyPr>
          <a:lstStyle/>
          <a:p>
            <a:pPr lvl="0">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2.   Esquemas sugeridos en infecciones ambulatorias: </a:t>
            </a:r>
            <a:br>
              <a:rPr lang="es-AR" b="1" dirty="0">
                <a:latin typeface="Calibri" panose="020F0502020204030204" pitchFamily="34" charset="0"/>
                <a:ea typeface="Calibri" panose="020F0502020204030204" pitchFamily="34" charset="0"/>
                <a:cs typeface="Times New Roman" panose="02020603050405020304" pitchFamily="18" charset="0"/>
              </a:rPr>
            </a:br>
            <a:r>
              <a:rPr lang="es-AR" b="1" dirty="0" smtClean="0">
                <a:latin typeface="Calibri" panose="020F0502020204030204" pitchFamily="34" charset="0"/>
                <a:ea typeface="Calibri" panose="020F0502020204030204" pitchFamily="34" charset="0"/>
                <a:cs typeface="Times New Roman" panose="02020603050405020304" pitchFamily="18" charset="0"/>
              </a:rPr>
              <a:t/>
            </a:r>
            <a:br>
              <a:rPr lang="es-AR" b="1" dirty="0" smtClean="0">
                <a:latin typeface="Calibri" panose="020F0502020204030204" pitchFamily="34" charset="0"/>
                <a:ea typeface="Calibri" panose="020F0502020204030204" pitchFamily="34" charset="0"/>
                <a:cs typeface="Times New Roman" panose="02020603050405020304" pitchFamily="18" charset="0"/>
              </a:rPr>
            </a:br>
            <a:r>
              <a:rPr lang="es-AR" b="1" dirty="0" smtClean="0">
                <a:latin typeface="Calibri" panose="020F0502020204030204" pitchFamily="34" charset="0"/>
                <a:ea typeface="Calibri" panose="020F0502020204030204" pitchFamily="34" charset="0"/>
                <a:cs typeface="Times New Roman" panose="02020603050405020304" pitchFamily="18" charset="0"/>
              </a:rPr>
              <a:t>Respiratoria</a:t>
            </a:r>
            <a:r>
              <a:rPr lang="es-AR" b="1" dirty="0">
                <a:latin typeface="Calibri" panose="020F0502020204030204" pitchFamily="34" charset="0"/>
                <a:ea typeface="Calibri" panose="020F0502020204030204" pitchFamily="34" charset="0"/>
                <a:cs typeface="Times New Roman" panose="02020603050405020304" pitchFamily="18" charset="0"/>
              </a:rPr>
              <a:t/>
            </a:r>
            <a:br>
              <a:rPr lang="es-AR" b="1" dirty="0">
                <a:latin typeface="Calibri" panose="020F0502020204030204" pitchFamily="34" charset="0"/>
                <a:ea typeface="Calibri" panose="020F0502020204030204" pitchFamily="34" charset="0"/>
                <a:cs typeface="Times New Roman" panose="02020603050405020304" pitchFamily="18" charset="0"/>
              </a:rPr>
            </a:br>
            <a:r>
              <a:rPr lang="es-AR" b="1" dirty="0">
                <a:latin typeface="Calibri" panose="020F0502020204030204" pitchFamily="34" charset="0"/>
                <a:ea typeface="Calibri" panose="020F0502020204030204" pitchFamily="34" charset="0"/>
                <a:cs typeface="Times New Roman" panose="02020603050405020304" pitchFamily="18" charset="0"/>
              </a:rPr>
              <a:t>Urinaria</a:t>
            </a:r>
            <a:br>
              <a:rPr lang="es-AR" b="1" dirty="0">
                <a:latin typeface="Calibri" panose="020F0502020204030204" pitchFamily="34" charset="0"/>
                <a:ea typeface="Calibri" panose="020F0502020204030204" pitchFamily="34" charset="0"/>
                <a:cs typeface="Times New Roman" panose="02020603050405020304" pitchFamily="18" charset="0"/>
              </a:rPr>
            </a:br>
            <a:r>
              <a:rPr lang="es-AR" b="1" dirty="0">
                <a:latin typeface="Calibri" panose="020F0502020204030204" pitchFamily="34" charset="0"/>
                <a:ea typeface="Calibri" panose="020F0502020204030204" pitchFamily="34" charset="0"/>
                <a:cs typeface="Times New Roman" panose="02020603050405020304" pitchFamily="18" charset="0"/>
              </a:rPr>
              <a:t>Piel y partes bandas</a:t>
            </a:r>
            <a:br>
              <a:rPr lang="es-AR" b="1" dirty="0">
                <a:latin typeface="Calibri" panose="020F0502020204030204" pitchFamily="34" charset="0"/>
                <a:ea typeface="Calibri" panose="020F0502020204030204" pitchFamily="34" charset="0"/>
                <a:cs typeface="Times New Roman" panose="02020603050405020304" pitchFamily="18" charset="0"/>
              </a:rPr>
            </a:br>
            <a:endParaRPr lang="es-AR" b="1" dirty="0"/>
          </a:p>
        </p:txBody>
      </p:sp>
    </p:spTree>
    <p:extLst>
      <p:ext uri="{BB962C8B-B14F-4D97-AF65-F5344CB8AC3E}">
        <p14:creationId xmlns:p14="http://schemas.microsoft.com/office/powerpoint/2010/main" val="33050668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AR" b="1" dirty="0" smtClean="0"/>
              <a:t>Antibacterianos en infecciones respiratorias</a:t>
            </a:r>
            <a:endParaRPr lang="es-AR" b="1" dirty="0"/>
          </a:p>
        </p:txBody>
      </p:sp>
      <p:sp>
        <p:nvSpPr>
          <p:cNvPr id="4" name="Marcador de contenido 3"/>
          <p:cNvSpPr>
            <a:spLocks noGrp="1"/>
          </p:cNvSpPr>
          <p:nvPr>
            <p:ph idx="1"/>
          </p:nvPr>
        </p:nvSpPr>
        <p:spPr/>
        <p:txBody>
          <a:bodyPr/>
          <a:lstStyle/>
          <a:p>
            <a:pPr marL="0" indent="0">
              <a:buNone/>
            </a:pPr>
            <a:r>
              <a:rPr lang="es-AR" b="1" dirty="0" smtClean="0"/>
              <a:t>Los Betalactámicos son los antibacterianos de elección:</a:t>
            </a:r>
          </a:p>
          <a:p>
            <a:r>
              <a:rPr lang="es-AR" b="1" dirty="0" smtClean="0"/>
              <a:t>Faringoamigdalitis: Amoxicilina</a:t>
            </a:r>
          </a:p>
          <a:p>
            <a:r>
              <a:rPr lang="es-AR" b="1" dirty="0" smtClean="0"/>
              <a:t>Otitis, Sinusitis: Amoxi-clavulánico</a:t>
            </a:r>
          </a:p>
          <a:p>
            <a:r>
              <a:rPr lang="es-AR" b="1" dirty="0" smtClean="0"/>
              <a:t>Neumonías:</a:t>
            </a:r>
            <a:endParaRPr lang="es-AR" b="1" dirty="0"/>
          </a:p>
        </p:txBody>
      </p:sp>
      <p:cxnSp>
        <p:nvCxnSpPr>
          <p:cNvPr id="7" name="Conector recto de flecha 6"/>
          <p:cNvCxnSpPr/>
          <p:nvPr/>
        </p:nvCxnSpPr>
        <p:spPr>
          <a:xfrm>
            <a:off x="3589234" y="3606325"/>
            <a:ext cx="1862983"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273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Gérmenes Respiratorios</a:t>
            </a:r>
            <a:endParaRPr lang="es-AR" b="1" dirty="0"/>
          </a:p>
        </p:txBody>
      </p:sp>
      <p:sp>
        <p:nvSpPr>
          <p:cNvPr id="3" name="Marcador de contenido 2"/>
          <p:cNvSpPr>
            <a:spLocks noGrp="1"/>
          </p:cNvSpPr>
          <p:nvPr>
            <p:ph idx="1"/>
          </p:nvPr>
        </p:nvSpPr>
        <p:spPr/>
        <p:txBody>
          <a:bodyPr/>
          <a:lstStyle/>
          <a:p>
            <a:r>
              <a:rPr lang="es-AR" b="1" dirty="0"/>
              <a:t>ESTREPTOCOCOS</a:t>
            </a:r>
            <a:r>
              <a:rPr lang="es-AR" b="1" dirty="0" smtClean="0"/>
              <a:t>: Incluyendo el Neumococo</a:t>
            </a:r>
            <a:endParaRPr lang="es-AR" dirty="0"/>
          </a:p>
          <a:p>
            <a:pPr marL="0" indent="0">
              <a:buNone/>
            </a:pPr>
            <a:r>
              <a:rPr lang="es-AR" dirty="0"/>
              <a:t>Penicilina, Amoxicilina, cefalosporinas de 3º </a:t>
            </a:r>
            <a:r>
              <a:rPr lang="es-AR" dirty="0" smtClean="0"/>
              <a:t>generación</a:t>
            </a:r>
            <a:r>
              <a:rPr lang="es-AR" dirty="0"/>
              <a:t> </a:t>
            </a:r>
          </a:p>
          <a:p>
            <a:r>
              <a:rPr lang="es-AR" b="1" dirty="0"/>
              <a:t>HAEMOPHILUS:</a:t>
            </a:r>
            <a:endParaRPr lang="es-AR" dirty="0"/>
          </a:p>
          <a:p>
            <a:pPr marL="0" indent="0">
              <a:buNone/>
            </a:pPr>
            <a:r>
              <a:rPr lang="es-AR" dirty="0"/>
              <a:t>Amoxicilina  + IBL, Cefalosporinas de 3º generación</a:t>
            </a:r>
            <a:r>
              <a:rPr lang="es-AR" dirty="0" smtClean="0"/>
              <a:t>.</a:t>
            </a:r>
            <a:endParaRPr lang="es-AR" dirty="0"/>
          </a:p>
          <a:p>
            <a:r>
              <a:rPr lang="es-AR" b="1" dirty="0"/>
              <a:t>MICOPLASMA, CHLAMIDIAS: </a:t>
            </a:r>
            <a:endParaRPr lang="es-AR" dirty="0"/>
          </a:p>
          <a:p>
            <a:r>
              <a:rPr lang="es-AR" dirty="0"/>
              <a:t>Macrólidos</a:t>
            </a:r>
          </a:p>
          <a:p>
            <a:endParaRPr lang="es-AR" dirty="0"/>
          </a:p>
        </p:txBody>
      </p:sp>
    </p:spTree>
    <p:extLst>
      <p:ext uri="{BB962C8B-B14F-4D97-AF65-F5344CB8AC3E}">
        <p14:creationId xmlns:p14="http://schemas.microsoft.com/office/powerpoint/2010/main" val="18450576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07388" y="680148"/>
            <a:ext cx="10698228" cy="5242088"/>
          </a:xfrm>
          <a:prstGeom prst="rect">
            <a:avLst/>
          </a:prstGeom>
          <a:noFill/>
        </p:spPr>
      </p:pic>
    </p:spTree>
    <p:extLst>
      <p:ext uri="{BB962C8B-B14F-4D97-AF65-F5344CB8AC3E}">
        <p14:creationId xmlns:p14="http://schemas.microsoft.com/office/powerpoint/2010/main" val="17505302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Antibacterianos en Infección de P y PB</a:t>
            </a:r>
            <a:endParaRPr lang="es-AR" dirty="0"/>
          </a:p>
        </p:txBody>
      </p:sp>
      <p:sp>
        <p:nvSpPr>
          <p:cNvPr id="3" name="Marcador de contenido 2"/>
          <p:cNvSpPr>
            <a:spLocks noGrp="1"/>
          </p:cNvSpPr>
          <p:nvPr>
            <p:ph idx="1"/>
          </p:nvPr>
        </p:nvSpPr>
        <p:spPr/>
        <p:txBody>
          <a:bodyPr/>
          <a:lstStyle/>
          <a:p>
            <a:r>
              <a:rPr lang="es-AR" dirty="0" smtClean="0"/>
              <a:t>Erisipela: de elección penicilina y derivados, puede asociarse la Clindamicina por su efecto </a:t>
            </a:r>
            <a:r>
              <a:rPr lang="es-AR" dirty="0" err="1" smtClean="0"/>
              <a:t>inmunomodelador</a:t>
            </a:r>
            <a:r>
              <a:rPr lang="es-AR" dirty="0" smtClean="0"/>
              <a:t>.</a:t>
            </a:r>
          </a:p>
          <a:p>
            <a:r>
              <a:rPr lang="es-AR" dirty="0" smtClean="0"/>
              <a:t>Forúnculos, abscesos y celulitis por estafilococo:</a:t>
            </a:r>
          </a:p>
          <a:p>
            <a:pPr marL="0" indent="0">
              <a:buNone/>
            </a:pPr>
            <a:r>
              <a:rPr lang="es-AR" sz="2000" b="1" i="1" dirty="0" smtClean="0">
                <a:solidFill>
                  <a:srgbClr val="0070C0"/>
                </a:solidFill>
              </a:rPr>
              <a:t>Recordar </a:t>
            </a:r>
            <a:r>
              <a:rPr lang="es-AR" sz="2000" b="1" i="1" dirty="0">
                <a:solidFill>
                  <a:srgbClr val="0070C0"/>
                </a:solidFill>
              </a:rPr>
              <a:t>la alta incidencia de Estafilo Meticilino Resistente de la Comunidad, por lo tanto el tratamiento empírico inicial, en pacientes de la comunidad al </a:t>
            </a:r>
            <a:r>
              <a:rPr lang="es-AR" sz="2000" b="1" i="1" dirty="0" smtClean="0">
                <a:solidFill>
                  <a:srgbClr val="0070C0"/>
                </a:solidFill>
              </a:rPr>
              <a:t>requiere </a:t>
            </a:r>
            <a:r>
              <a:rPr lang="es-AR" sz="2000" b="1" i="1" dirty="0">
                <a:solidFill>
                  <a:srgbClr val="0070C0"/>
                </a:solidFill>
              </a:rPr>
              <a:t>cobertura para Estafilo, utilizar antibacterianos como si fuera MERco.</a:t>
            </a:r>
            <a:endParaRPr lang="es-AR" sz="2000" b="1" dirty="0">
              <a:solidFill>
                <a:srgbClr val="0070C0"/>
              </a:solidFill>
            </a:endParaRPr>
          </a:p>
          <a:p>
            <a:pPr marL="0" indent="0">
              <a:buNone/>
            </a:pPr>
            <a:r>
              <a:rPr lang="es-AR" sz="2000" b="1" i="1" dirty="0">
                <a:solidFill>
                  <a:srgbClr val="0070C0"/>
                </a:solidFill>
              </a:rPr>
              <a:t>Si el paciente es de la comunidad y se sospecha sepsis o foco respiratorio por EMRCo el tratamiento es Vancomicina+TMS.</a:t>
            </a:r>
            <a:endParaRPr lang="es-AR" sz="2000" b="1" dirty="0">
              <a:solidFill>
                <a:srgbClr val="0070C0"/>
              </a:solidFill>
            </a:endParaRPr>
          </a:p>
          <a:p>
            <a:pPr marL="0" indent="0">
              <a:buNone/>
            </a:pPr>
            <a:r>
              <a:rPr lang="es-AR" dirty="0" smtClean="0">
                <a:solidFill>
                  <a:srgbClr val="FF0000"/>
                </a:solidFill>
              </a:rPr>
              <a:t>Nota: el Estrepto beta hemolítico grupo A, que causó un aumento del número de casos en el 2018, era SENSIBLE, no hubo resistencia. Eran cepas sensibles de mayor virulencia.</a:t>
            </a:r>
            <a:endParaRPr lang="es-AR" dirty="0">
              <a:solidFill>
                <a:srgbClr val="FF0000"/>
              </a:solidFill>
            </a:endParaRPr>
          </a:p>
        </p:txBody>
      </p:sp>
    </p:spTree>
    <p:extLst>
      <p:ext uri="{BB962C8B-B14F-4D97-AF65-F5344CB8AC3E}">
        <p14:creationId xmlns:p14="http://schemas.microsoft.com/office/powerpoint/2010/main" val="8824698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A</a:t>
            </a:r>
            <a:r>
              <a:rPr lang="es-AR" b="1" dirty="0" smtClean="0"/>
              <a:t>ntibacterianos en Infección de P y PB</a:t>
            </a:r>
            <a:endParaRPr lang="es-AR" b="1" dirty="0"/>
          </a:p>
        </p:txBody>
      </p:sp>
      <p:sp>
        <p:nvSpPr>
          <p:cNvPr id="3" name="Marcador de contenido 2"/>
          <p:cNvSpPr>
            <a:spLocks noGrp="1"/>
          </p:cNvSpPr>
          <p:nvPr>
            <p:ph idx="1"/>
          </p:nvPr>
        </p:nvSpPr>
        <p:spPr/>
        <p:txBody>
          <a:bodyPr>
            <a:normAutofit/>
          </a:bodyPr>
          <a:lstStyle/>
          <a:p>
            <a:pPr marL="0" indent="0">
              <a:buNone/>
            </a:pPr>
            <a:r>
              <a:rPr lang="es-AR" b="1" dirty="0"/>
              <a:t>ESTAFILOCOCOS:</a:t>
            </a:r>
            <a:endParaRPr lang="es-AR" dirty="0"/>
          </a:p>
          <a:p>
            <a:pPr marL="0" indent="0">
              <a:buNone/>
            </a:pPr>
            <a:r>
              <a:rPr lang="es-AR" u="sng" dirty="0"/>
              <a:t>Estafilo Meticilino sensible</a:t>
            </a:r>
            <a:r>
              <a:rPr lang="es-AR" dirty="0"/>
              <a:t>: Cefalosporinas de primera generación, Trimetroprima-Sulfametoxasol, Rifampicina, Clindamicina, Azitromicina.</a:t>
            </a:r>
          </a:p>
          <a:p>
            <a:pPr marL="0" indent="0">
              <a:buNone/>
            </a:pPr>
            <a:r>
              <a:rPr lang="es-AR" i="1" dirty="0"/>
              <a:t>De elección Cefalosporinas de 1ª Generación.</a:t>
            </a:r>
            <a:endParaRPr lang="es-AR" dirty="0"/>
          </a:p>
          <a:p>
            <a:pPr marL="0" indent="0">
              <a:buNone/>
            </a:pPr>
            <a:r>
              <a:rPr lang="es-AR" u="sng" dirty="0"/>
              <a:t>Estafilo Meticilino Resistente de la comunidad</a:t>
            </a:r>
            <a:r>
              <a:rPr lang="es-AR" dirty="0"/>
              <a:t>: TMS, Rifampicina, Minociclina, Clindamicina.</a:t>
            </a:r>
            <a:r>
              <a:rPr lang="es-AR" u="sng" dirty="0"/>
              <a:t> </a:t>
            </a:r>
            <a:endParaRPr lang="es-AR" dirty="0"/>
          </a:p>
        </p:txBody>
      </p:sp>
    </p:spTree>
    <p:extLst>
      <p:ext uri="{BB962C8B-B14F-4D97-AF65-F5344CB8AC3E}">
        <p14:creationId xmlns:p14="http://schemas.microsoft.com/office/powerpoint/2010/main" val="39046940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Estafilococos</a:t>
            </a:r>
            <a:endParaRPr lang="es-AR" b="1" dirty="0"/>
          </a:p>
        </p:txBody>
      </p:sp>
      <p:sp>
        <p:nvSpPr>
          <p:cNvPr id="3" name="Marcador de contenido 2"/>
          <p:cNvSpPr>
            <a:spLocks noGrp="1"/>
          </p:cNvSpPr>
          <p:nvPr>
            <p:ph idx="1"/>
          </p:nvPr>
        </p:nvSpPr>
        <p:spPr/>
        <p:txBody>
          <a:bodyPr>
            <a:normAutofit fontScale="92500" lnSpcReduction="20000"/>
          </a:bodyPr>
          <a:lstStyle/>
          <a:p>
            <a:pPr marL="0" indent="0">
              <a:buNone/>
            </a:pPr>
            <a:r>
              <a:rPr lang="es-AR" u="sng" dirty="0"/>
              <a:t>Estafilo Meticilino Resistente Intrahospitalario: </a:t>
            </a:r>
            <a:endParaRPr lang="es-AR" dirty="0"/>
          </a:p>
          <a:p>
            <a:pPr marL="0" indent="0">
              <a:buNone/>
            </a:pPr>
            <a:r>
              <a:rPr lang="es-AR" dirty="0"/>
              <a:t>Vancomicina</a:t>
            </a:r>
          </a:p>
          <a:p>
            <a:pPr marL="0" indent="0">
              <a:buNone/>
            </a:pPr>
            <a:r>
              <a:rPr lang="es-AR" dirty="0"/>
              <a:t>Linesolid: foco pulmonar y neurológico</a:t>
            </a:r>
          </a:p>
          <a:p>
            <a:pPr marL="0" indent="0">
              <a:buNone/>
            </a:pPr>
            <a:r>
              <a:rPr lang="es-AR" dirty="0"/>
              <a:t>Daptomicina: foco Endovascular</a:t>
            </a:r>
          </a:p>
          <a:p>
            <a:pPr marL="0" indent="0">
              <a:buNone/>
            </a:pPr>
            <a:r>
              <a:rPr lang="es-AR" dirty="0"/>
              <a:t>Tigeciclina: foco abdominal y de Piel y Partes Blandas</a:t>
            </a:r>
          </a:p>
          <a:p>
            <a:pPr marL="0" indent="0">
              <a:buNone/>
            </a:pPr>
            <a:r>
              <a:rPr lang="es-AR" dirty="0"/>
              <a:t>Ceftarolina: Piel y partes blandas y Respiratorio</a:t>
            </a:r>
          </a:p>
          <a:p>
            <a:pPr marL="0" indent="0">
              <a:buNone/>
            </a:pPr>
            <a:r>
              <a:rPr lang="es-AR" b="1" i="1" dirty="0">
                <a:solidFill>
                  <a:srgbClr val="0070C0"/>
                </a:solidFill>
              </a:rPr>
              <a:t>Recordar la alta incidencia de Estafilo Meticilino Resistente de la Comunidad, por lo tanto el tratamiento empírico inicial, en pacientes de la comunidad al requerir cobertura para Estafilo, utilizar antibacterianos como si fuera MERco.</a:t>
            </a:r>
            <a:endParaRPr lang="es-AR" b="1" dirty="0">
              <a:solidFill>
                <a:srgbClr val="0070C0"/>
              </a:solidFill>
            </a:endParaRPr>
          </a:p>
          <a:p>
            <a:pPr marL="0" indent="0">
              <a:buNone/>
            </a:pPr>
            <a:r>
              <a:rPr lang="es-AR" b="1" i="1" dirty="0">
                <a:solidFill>
                  <a:srgbClr val="0070C0"/>
                </a:solidFill>
              </a:rPr>
              <a:t>Si el paciente es de la comunidad y se sospecha sepsis o foco respiratorio por EMRCo el tratamiento es Vancomicina+TMS.</a:t>
            </a:r>
            <a:endParaRPr lang="es-AR" b="1" dirty="0">
              <a:solidFill>
                <a:srgbClr val="0070C0"/>
              </a:solidFill>
            </a:endParaRPr>
          </a:p>
          <a:p>
            <a:endParaRPr lang="es-AR" dirty="0"/>
          </a:p>
        </p:txBody>
      </p:sp>
    </p:spTree>
    <p:extLst>
      <p:ext uri="{BB962C8B-B14F-4D97-AF65-F5344CB8AC3E}">
        <p14:creationId xmlns:p14="http://schemas.microsoft.com/office/powerpoint/2010/main" val="1903474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3 Marcador de contenido" descr="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38243" y="0"/>
            <a:ext cx="8907566" cy="669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3094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Gérmenes en referencia al Infección Urinaria</a:t>
            </a:r>
            <a:endParaRPr lang="es-AR" b="1" dirty="0"/>
          </a:p>
        </p:txBody>
      </p:sp>
      <p:sp>
        <p:nvSpPr>
          <p:cNvPr id="3" name="Marcador de contenido 2"/>
          <p:cNvSpPr>
            <a:spLocks noGrp="1"/>
          </p:cNvSpPr>
          <p:nvPr>
            <p:ph idx="1"/>
          </p:nvPr>
        </p:nvSpPr>
        <p:spPr/>
        <p:txBody>
          <a:bodyPr>
            <a:normAutofit fontScale="85000" lnSpcReduction="20000"/>
          </a:bodyPr>
          <a:lstStyle/>
          <a:p>
            <a:r>
              <a:rPr lang="es-AR" b="1" dirty="0"/>
              <a:t>ENTEROBACTERIAS:</a:t>
            </a:r>
            <a:endParaRPr lang="es-AR" dirty="0"/>
          </a:p>
          <a:p>
            <a:pPr marL="0" indent="0">
              <a:buNone/>
            </a:pPr>
            <a:r>
              <a:rPr lang="es-AR" dirty="0"/>
              <a:t>Sensibles: Aminoglucósidos, Cefalosporinas de 3º generación, Quinolonas</a:t>
            </a:r>
          </a:p>
          <a:p>
            <a:pPr marL="0" indent="0">
              <a:buNone/>
            </a:pPr>
            <a:r>
              <a:rPr lang="es-AR" dirty="0"/>
              <a:t>Cepas productoras de BLEE: Nitrofuranos, fosfomicina, Piperacilina Tazobactam, Carbapenem, Ceftolozano/Tazobactam.</a:t>
            </a:r>
          </a:p>
          <a:p>
            <a:pPr marL="0" indent="0">
              <a:buNone/>
            </a:pPr>
            <a:r>
              <a:rPr lang="es-AR" dirty="0"/>
              <a:t>Cepas productoras de Carbapenemasas: Colistina, Amicacina, fosfomicina</a:t>
            </a:r>
            <a:r>
              <a:rPr lang="es-AR" dirty="0" smtClean="0"/>
              <a:t>.</a:t>
            </a:r>
          </a:p>
          <a:p>
            <a:pPr marL="0" indent="0">
              <a:buNone/>
            </a:pPr>
            <a:endParaRPr lang="es-AR" dirty="0"/>
          </a:p>
          <a:p>
            <a:r>
              <a:rPr lang="es-AR" dirty="0"/>
              <a:t> </a:t>
            </a:r>
            <a:r>
              <a:rPr lang="es-AR" b="1" dirty="0" smtClean="0"/>
              <a:t>PSEUDOMONAS </a:t>
            </a:r>
            <a:r>
              <a:rPr lang="es-AR" b="1" dirty="0"/>
              <a:t>y ACINETOBACTER</a:t>
            </a:r>
            <a:endParaRPr lang="es-AR" dirty="0"/>
          </a:p>
          <a:p>
            <a:pPr marL="0" indent="0">
              <a:buNone/>
            </a:pPr>
            <a:r>
              <a:rPr lang="es-AR" dirty="0"/>
              <a:t>Sensibles: Ceftazidima, Aminoglucósidos, Quinolonas, Piperacilina/Tazobactam</a:t>
            </a:r>
          </a:p>
          <a:p>
            <a:pPr marL="0" indent="0">
              <a:buNone/>
            </a:pPr>
            <a:r>
              <a:rPr lang="es-AR" dirty="0"/>
              <a:t>Resistentes por BLEE: Carbapenem,  Ceftolozano/Tazobactam, Amicacina</a:t>
            </a:r>
          </a:p>
          <a:p>
            <a:pPr marL="0" indent="0">
              <a:buNone/>
            </a:pPr>
            <a:r>
              <a:rPr lang="es-AR" dirty="0"/>
              <a:t>Resistentes por Carbapenemasas: Colistina, Amicacina, fosfomicina.</a:t>
            </a:r>
          </a:p>
          <a:p>
            <a:pPr marL="0" indent="0">
              <a:buNone/>
            </a:pPr>
            <a:r>
              <a:rPr lang="es-AR" b="1" i="1" dirty="0">
                <a:solidFill>
                  <a:srgbClr val="0070C0"/>
                </a:solidFill>
              </a:rPr>
              <a:t>Nota: en bacilos gram negativos resistentes se hacen tratamientos combinados, con 2 o 3 antibacterianos,  en dosis máxima e infusión prolongada.</a:t>
            </a:r>
            <a:endParaRPr lang="es-AR" dirty="0">
              <a:solidFill>
                <a:srgbClr val="0070C0"/>
              </a:solidFill>
            </a:endParaRPr>
          </a:p>
          <a:p>
            <a:endParaRPr lang="es-AR" dirty="0"/>
          </a:p>
        </p:txBody>
      </p:sp>
    </p:spTree>
    <p:extLst>
      <p:ext uri="{BB962C8B-B14F-4D97-AF65-F5344CB8AC3E}">
        <p14:creationId xmlns:p14="http://schemas.microsoft.com/office/powerpoint/2010/main" val="27096382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5520" y="837738"/>
            <a:ext cx="8580636" cy="5615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359696" y="260648"/>
            <a:ext cx="475252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t>PASOS DE LA RESISTENCIA</a:t>
            </a:r>
          </a:p>
        </p:txBody>
      </p:sp>
    </p:spTree>
    <p:extLst>
      <p:ext uri="{BB962C8B-B14F-4D97-AF65-F5344CB8AC3E}">
        <p14:creationId xmlns:p14="http://schemas.microsoft.com/office/powerpoint/2010/main" val="10925344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p:spPr>
      </p:pic>
    </p:spTree>
    <p:extLst>
      <p:ext uri="{BB962C8B-B14F-4D97-AF65-F5344CB8AC3E}">
        <p14:creationId xmlns:p14="http://schemas.microsoft.com/office/powerpoint/2010/main" val="4526086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a:r>
              <a:rPr lang="es-AR" b="1" dirty="0" err="1"/>
              <a:t>Betalactamasas</a:t>
            </a:r>
            <a:endParaRPr lang="es-ES" b="1" dirty="0"/>
          </a:p>
        </p:txBody>
      </p:sp>
      <p:sp>
        <p:nvSpPr>
          <p:cNvPr id="26627" name="Rectangle 3"/>
          <p:cNvSpPr>
            <a:spLocks noGrp="1" noChangeArrowheads="1"/>
          </p:cNvSpPr>
          <p:nvPr>
            <p:ph type="body" idx="1"/>
          </p:nvPr>
        </p:nvSpPr>
        <p:spPr/>
        <p:txBody>
          <a:bodyPr/>
          <a:lstStyle/>
          <a:p>
            <a:pPr algn="ctr">
              <a:lnSpc>
                <a:spcPct val="90000"/>
              </a:lnSpc>
              <a:buFontTx/>
              <a:buNone/>
            </a:pPr>
            <a:r>
              <a:rPr lang="es-ES_tradnl" sz="2400" b="1" dirty="0">
                <a:solidFill>
                  <a:schemeClr val="bg1"/>
                </a:solidFill>
              </a:rPr>
              <a:t>Espectro</a:t>
            </a:r>
          </a:p>
          <a:p>
            <a:pPr>
              <a:lnSpc>
                <a:spcPct val="90000"/>
              </a:lnSpc>
            </a:pPr>
            <a:r>
              <a:rPr lang="es-ES_tradnl" sz="2400" b="1" dirty="0" err="1"/>
              <a:t>Betalactamasas</a:t>
            </a:r>
            <a:r>
              <a:rPr lang="es-ES_tradnl" sz="2400" b="1" dirty="0"/>
              <a:t> de espectro reducido: </a:t>
            </a:r>
          </a:p>
          <a:p>
            <a:pPr>
              <a:lnSpc>
                <a:spcPct val="90000"/>
              </a:lnSpc>
              <a:buFontTx/>
              <a:buNone/>
            </a:pPr>
            <a:r>
              <a:rPr lang="es-ES_tradnl" sz="2400" b="1" dirty="0"/>
              <a:t>	Afecta a penicilina.</a:t>
            </a:r>
          </a:p>
          <a:p>
            <a:pPr>
              <a:lnSpc>
                <a:spcPct val="90000"/>
              </a:lnSpc>
            </a:pPr>
            <a:r>
              <a:rPr lang="es-ES_tradnl" sz="2400" b="1" dirty="0" err="1"/>
              <a:t>Betalactamasas</a:t>
            </a:r>
            <a:r>
              <a:rPr lang="es-ES_tradnl" sz="2400" b="1" dirty="0"/>
              <a:t> de espectro ampliado (BLEA): </a:t>
            </a:r>
          </a:p>
          <a:p>
            <a:pPr>
              <a:lnSpc>
                <a:spcPct val="90000"/>
              </a:lnSpc>
              <a:buFontTx/>
              <a:buNone/>
            </a:pPr>
            <a:r>
              <a:rPr lang="es-ES_tradnl" sz="2400" b="1" dirty="0"/>
              <a:t>	Afecta a ampicilina, </a:t>
            </a:r>
            <a:r>
              <a:rPr lang="es-ES_tradnl" sz="2400" b="1" dirty="0" err="1"/>
              <a:t>amoxicilina</a:t>
            </a:r>
            <a:r>
              <a:rPr lang="es-ES_tradnl" sz="2400" b="1" dirty="0"/>
              <a:t>, </a:t>
            </a:r>
            <a:r>
              <a:rPr lang="es-ES_tradnl" sz="2400" b="1" dirty="0" err="1"/>
              <a:t>cefalos</a:t>
            </a:r>
            <a:r>
              <a:rPr lang="es-ES_tradnl" sz="2400" b="1" dirty="0"/>
              <a:t> de 1º g.</a:t>
            </a:r>
          </a:p>
          <a:p>
            <a:pPr>
              <a:lnSpc>
                <a:spcPct val="90000"/>
              </a:lnSpc>
              <a:buFontTx/>
              <a:buNone/>
            </a:pPr>
            <a:r>
              <a:rPr lang="es-ES_tradnl" sz="2400" b="1" dirty="0"/>
              <a:t>	No da resistencia para: Inhibidores de </a:t>
            </a:r>
            <a:r>
              <a:rPr lang="es-ES_tradnl" sz="2400" b="1" dirty="0" err="1"/>
              <a:t>betalactamasas</a:t>
            </a:r>
            <a:endParaRPr lang="es-ES_tradnl" sz="2400" b="1" dirty="0"/>
          </a:p>
          <a:p>
            <a:pPr>
              <a:lnSpc>
                <a:spcPct val="90000"/>
              </a:lnSpc>
            </a:pPr>
            <a:r>
              <a:rPr lang="es-ES_tradnl" sz="2400" b="1" dirty="0" err="1"/>
              <a:t>Betalactamasas</a:t>
            </a:r>
            <a:r>
              <a:rPr lang="es-ES_tradnl" sz="2400" b="1" dirty="0"/>
              <a:t> de espectro extendido (BLEE): </a:t>
            </a:r>
          </a:p>
          <a:p>
            <a:pPr>
              <a:lnSpc>
                <a:spcPct val="90000"/>
              </a:lnSpc>
              <a:buFontTx/>
              <a:buNone/>
            </a:pPr>
            <a:r>
              <a:rPr lang="es-ES_tradnl" sz="2400" b="1" dirty="0"/>
              <a:t>	Afecta a </a:t>
            </a:r>
            <a:r>
              <a:rPr lang="es-ES_tradnl" sz="2400" b="1" dirty="0" err="1"/>
              <a:t>betalactámicos</a:t>
            </a:r>
            <a:r>
              <a:rPr lang="es-ES_tradnl" sz="2400" b="1" dirty="0"/>
              <a:t> y a </a:t>
            </a:r>
            <a:r>
              <a:rPr lang="es-ES_tradnl" sz="2400" b="1" dirty="0" err="1"/>
              <a:t>cefalosporinas</a:t>
            </a:r>
            <a:r>
              <a:rPr lang="es-ES_tradnl" sz="2400" b="1" dirty="0"/>
              <a:t> de 3º generación.</a:t>
            </a:r>
          </a:p>
          <a:p>
            <a:pPr>
              <a:lnSpc>
                <a:spcPct val="90000"/>
              </a:lnSpc>
              <a:buFontTx/>
              <a:buNone/>
            </a:pPr>
            <a:r>
              <a:rPr lang="es-ES_tradnl" sz="2400" b="1" dirty="0"/>
              <a:t>	No afecta a </a:t>
            </a:r>
            <a:r>
              <a:rPr lang="es-ES_tradnl" sz="2400" b="1" dirty="0" err="1"/>
              <a:t>Carbapenem</a:t>
            </a:r>
            <a:r>
              <a:rPr lang="es-ES_tradnl" sz="2400" b="1" dirty="0"/>
              <a:t>, ni tampoco a </a:t>
            </a:r>
            <a:r>
              <a:rPr lang="es-ES_tradnl" sz="2400" b="1" dirty="0" err="1"/>
              <a:t>Piper</a:t>
            </a:r>
            <a:r>
              <a:rPr lang="es-ES_tradnl" sz="2400" b="1" dirty="0"/>
              <a:t>-Tazo</a:t>
            </a:r>
          </a:p>
        </p:txBody>
      </p:sp>
    </p:spTree>
    <p:extLst>
      <p:ext uri="{BB962C8B-B14F-4D97-AF65-F5344CB8AC3E}">
        <p14:creationId xmlns:p14="http://schemas.microsoft.com/office/powerpoint/2010/main" val="28235217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0" y="365125"/>
            <a:ext cx="10515600" cy="1325563"/>
          </a:xfrm>
        </p:spPr>
        <p:txBody>
          <a:bodyPr>
            <a:normAutofit/>
          </a:bodyPr>
          <a:lstStyle/>
          <a:p>
            <a:pPr algn="ctr"/>
            <a:r>
              <a:rPr lang="es-ES" sz="4000" dirty="0"/>
              <a:t>Informe de R  de </a:t>
            </a:r>
            <a:r>
              <a:rPr lang="es-ES" sz="4000" dirty="0" err="1"/>
              <a:t>E.Coli</a:t>
            </a:r>
            <a:r>
              <a:rPr lang="es-ES" sz="4000" dirty="0"/>
              <a:t/>
            </a:r>
            <a:br>
              <a:rPr lang="es-ES" sz="4000" dirty="0"/>
            </a:br>
            <a:r>
              <a:rPr lang="es-ES" sz="4000" dirty="0"/>
              <a:t>Red </a:t>
            </a:r>
            <a:r>
              <a:rPr lang="es-ES" sz="4000" dirty="0" err="1"/>
              <a:t>Whonet</a:t>
            </a:r>
            <a:endParaRPr lang="es-ES" sz="4000" dirty="0"/>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7555" y="1628775"/>
            <a:ext cx="10107651" cy="3567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0343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AR" b="1" dirty="0" smtClean="0"/>
              <a:t/>
            </a:r>
            <a:br>
              <a:rPr lang="es-AR" b="1" dirty="0" smtClean="0"/>
            </a:br>
            <a:r>
              <a:rPr lang="es-AR" b="1" dirty="0"/>
              <a:t>Puntos básicos de tratamiento</a:t>
            </a:r>
            <a:r>
              <a:rPr lang="es-AR" dirty="0"/>
              <a:t/>
            </a:r>
            <a:br>
              <a:rPr lang="es-AR" dirty="0"/>
            </a:br>
            <a:endParaRPr lang="es-AR" dirty="0"/>
          </a:p>
        </p:txBody>
      </p:sp>
      <p:sp>
        <p:nvSpPr>
          <p:cNvPr id="5" name="4 Marcador de contenido"/>
          <p:cNvSpPr>
            <a:spLocks noGrp="1"/>
          </p:cNvSpPr>
          <p:nvPr>
            <p:ph idx="1"/>
          </p:nvPr>
        </p:nvSpPr>
        <p:spPr/>
        <p:txBody>
          <a:bodyPr>
            <a:normAutofit fontScale="92500" lnSpcReduction="10000"/>
          </a:bodyPr>
          <a:lstStyle/>
          <a:p>
            <a:r>
              <a:rPr lang="es-AR" b="1" dirty="0" err="1" smtClean="0"/>
              <a:t>Piperacilina-Tazobactam</a:t>
            </a:r>
            <a:r>
              <a:rPr lang="es-AR" b="1" dirty="0"/>
              <a:t>: sensibilidad adecuada.</a:t>
            </a:r>
          </a:p>
          <a:p>
            <a:r>
              <a:rPr lang="es-AR" b="1" dirty="0" err="1"/>
              <a:t>Amicacina</a:t>
            </a:r>
            <a:r>
              <a:rPr lang="es-AR" b="1" dirty="0"/>
              <a:t>: sensibilidad adecuada.</a:t>
            </a:r>
          </a:p>
          <a:p>
            <a:r>
              <a:rPr lang="es-AR" b="1" dirty="0"/>
              <a:t>Gentamicina: </a:t>
            </a:r>
            <a:r>
              <a:rPr lang="es-AR" b="1" dirty="0" smtClean="0"/>
              <a:t>sensibilidad </a:t>
            </a:r>
            <a:r>
              <a:rPr lang="es-AR" b="1" dirty="0"/>
              <a:t>que </a:t>
            </a:r>
            <a:r>
              <a:rPr lang="es-AR" b="1" dirty="0" smtClean="0"/>
              <a:t>variable.</a:t>
            </a:r>
            <a:endParaRPr lang="es-AR" b="1" dirty="0"/>
          </a:p>
          <a:p>
            <a:r>
              <a:rPr lang="es-AR" b="1" dirty="0"/>
              <a:t>Ampicilina </a:t>
            </a:r>
            <a:r>
              <a:rPr lang="es-AR" b="1" dirty="0" err="1"/>
              <a:t>Sulbactam</a:t>
            </a:r>
            <a:r>
              <a:rPr lang="es-AR" b="1" dirty="0"/>
              <a:t>: sensibilidad disminuida</a:t>
            </a:r>
          </a:p>
          <a:p>
            <a:r>
              <a:rPr lang="es-AR" b="1" dirty="0" err="1"/>
              <a:t>Ciprofloxacina</a:t>
            </a:r>
            <a:r>
              <a:rPr lang="es-AR" b="1" dirty="0"/>
              <a:t>: sensibilidad que va disminuyendo, inductores de B. </a:t>
            </a:r>
            <a:r>
              <a:rPr lang="es-AR" b="1" dirty="0" err="1"/>
              <a:t>Lactamasas</a:t>
            </a:r>
            <a:r>
              <a:rPr lang="es-AR" b="1" dirty="0"/>
              <a:t>.</a:t>
            </a:r>
          </a:p>
          <a:p>
            <a:r>
              <a:rPr lang="es-AR" b="1" dirty="0" err="1"/>
              <a:t>Ceftriaxona</a:t>
            </a:r>
            <a:r>
              <a:rPr lang="es-AR" b="1" dirty="0"/>
              <a:t>: sensibilidad que va disminuyendo, inductores de B. </a:t>
            </a:r>
            <a:r>
              <a:rPr lang="es-AR" b="1" dirty="0" err="1"/>
              <a:t>Lactamasas</a:t>
            </a:r>
            <a:r>
              <a:rPr lang="es-AR" b="1" dirty="0"/>
              <a:t>.</a:t>
            </a:r>
          </a:p>
          <a:p>
            <a:r>
              <a:rPr lang="es-AR" b="1" dirty="0"/>
              <a:t>Carbapenem: reservado para </a:t>
            </a:r>
            <a:r>
              <a:rPr lang="es-AR" b="1" dirty="0" err="1"/>
              <a:t>enterobacterias</a:t>
            </a:r>
            <a:r>
              <a:rPr lang="es-AR" b="1" dirty="0"/>
              <a:t> resistentes</a:t>
            </a:r>
            <a:r>
              <a:rPr lang="es-AR" b="1" dirty="0" smtClean="0"/>
              <a:t>.</a:t>
            </a:r>
          </a:p>
          <a:p>
            <a:r>
              <a:rPr lang="es-AR" b="1" dirty="0" err="1" smtClean="0"/>
              <a:t>Notrofurantína</a:t>
            </a:r>
            <a:r>
              <a:rPr lang="es-AR" b="1" dirty="0" smtClean="0"/>
              <a:t>: sensibilidad adecuada</a:t>
            </a:r>
            <a:endParaRPr lang="es-AR" b="1" dirty="0"/>
          </a:p>
          <a:p>
            <a:endParaRPr lang="es-AR" dirty="0"/>
          </a:p>
        </p:txBody>
      </p:sp>
    </p:spTree>
    <p:extLst>
      <p:ext uri="{BB962C8B-B14F-4D97-AF65-F5344CB8AC3E}">
        <p14:creationId xmlns:p14="http://schemas.microsoft.com/office/powerpoint/2010/main" val="2476466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Tratamiento Infecciones Urinarias</a:t>
            </a:r>
            <a:endParaRPr lang="es-AR" dirty="0"/>
          </a:p>
        </p:txBody>
      </p:sp>
      <p:sp>
        <p:nvSpPr>
          <p:cNvPr id="3" name="2 Marcador de contenido"/>
          <p:cNvSpPr>
            <a:spLocks noGrp="1"/>
          </p:cNvSpPr>
          <p:nvPr>
            <p:ph idx="1"/>
          </p:nvPr>
        </p:nvSpPr>
        <p:spPr/>
        <p:txBody>
          <a:bodyPr>
            <a:normAutofit fontScale="47500" lnSpcReduction="20000"/>
          </a:bodyPr>
          <a:lstStyle/>
          <a:p>
            <a:endParaRPr lang="es-AR" b="1" dirty="0" smtClean="0"/>
          </a:p>
          <a:p>
            <a:pPr marL="114300" indent="0">
              <a:buNone/>
            </a:pPr>
            <a:r>
              <a:rPr lang="es-AR" b="1" dirty="0" smtClean="0">
                <a:solidFill>
                  <a:srgbClr val="FF0000"/>
                </a:solidFill>
              </a:rPr>
              <a:t>    Infección Urinaria baja:</a:t>
            </a:r>
            <a:endParaRPr lang="es-AR" b="1" dirty="0">
              <a:solidFill>
                <a:srgbClr val="FF0000"/>
              </a:solidFill>
            </a:endParaRPr>
          </a:p>
          <a:p>
            <a:r>
              <a:rPr lang="es-AR" b="1" dirty="0" smtClean="0"/>
              <a:t>Inicio tratamiento empírico</a:t>
            </a:r>
          </a:p>
          <a:p>
            <a:pPr marL="114300" indent="0">
              <a:buNone/>
            </a:pPr>
            <a:r>
              <a:rPr lang="es-AR" b="1" dirty="0" smtClean="0"/>
              <a:t>    </a:t>
            </a:r>
            <a:r>
              <a:rPr lang="es-AR" b="1" dirty="0" smtClean="0">
                <a:solidFill>
                  <a:srgbClr val="0070C0"/>
                </a:solidFill>
              </a:rPr>
              <a:t>Nitrofuranos</a:t>
            </a:r>
          </a:p>
          <a:p>
            <a:pPr marL="114300" indent="0">
              <a:buNone/>
            </a:pPr>
            <a:r>
              <a:rPr lang="es-AR" b="1" dirty="0">
                <a:solidFill>
                  <a:srgbClr val="0070C0"/>
                </a:solidFill>
              </a:rPr>
              <a:t> </a:t>
            </a:r>
            <a:r>
              <a:rPr lang="es-AR" b="1" dirty="0" smtClean="0">
                <a:solidFill>
                  <a:srgbClr val="0070C0"/>
                </a:solidFill>
              </a:rPr>
              <a:t>   </a:t>
            </a:r>
            <a:r>
              <a:rPr lang="es-AR" b="1" dirty="0" err="1" smtClean="0">
                <a:solidFill>
                  <a:srgbClr val="0070C0"/>
                </a:solidFill>
              </a:rPr>
              <a:t>Aminoglucósido</a:t>
            </a:r>
            <a:r>
              <a:rPr lang="es-AR" b="1" dirty="0" smtClean="0">
                <a:solidFill>
                  <a:srgbClr val="0070C0"/>
                </a:solidFill>
              </a:rPr>
              <a:t> IM</a:t>
            </a:r>
          </a:p>
          <a:p>
            <a:pPr marL="114300" indent="0">
              <a:buNone/>
            </a:pPr>
            <a:endParaRPr lang="es-AR" b="1" dirty="0" smtClean="0">
              <a:solidFill>
                <a:srgbClr val="0070C0"/>
              </a:solidFill>
            </a:endParaRPr>
          </a:p>
          <a:p>
            <a:pPr marL="114300" indent="0">
              <a:buNone/>
            </a:pPr>
            <a:r>
              <a:rPr lang="es-AR" b="1" dirty="0" smtClean="0">
                <a:solidFill>
                  <a:srgbClr val="FF0000"/>
                </a:solidFill>
              </a:rPr>
              <a:t>    Infección Urinaria complicada</a:t>
            </a:r>
          </a:p>
          <a:p>
            <a:r>
              <a:rPr lang="es-AR" b="1" dirty="0"/>
              <a:t>Inicio tratamiento empírico</a:t>
            </a:r>
          </a:p>
          <a:p>
            <a:pPr marL="114300" indent="0">
              <a:buNone/>
            </a:pPr>
            <a:r>
              <a:rPr lang="es-AR" b="1" dirty="0" smtClean="0">
                <a:solidFill>
                  <a:srgbClr val="0070C0"/>
                </a:solidFill>
              </a:rPr>
              <a:t>     Piperacilina-Tazobactam</a:t>
            </a:r>
          </a:p>
          <a:p>
            <a:pPr marL="114300" indent="0">
              <a:buNone/>
            </a:pPr>
            <a:r>
              <a:rPr lang="es-AR" b="1" dirty="0" smtClean="0">
                <a:solidFill>
                  <a:srgbClr val="0070C0"/>
                </a:solidFill>
              </a:rPr>
              <a:t>     </a:t>
            </a:r>
            <a:r>
              <a:rPr lang="es-AR" b="1" dirty="0" err="1" smtClean="0">
                <a:solidFill>
                  <a:srgbClr val="0070C0"/>
                </a:solidFill>
              </a:rPr>
              <a:t>Amicasina</a:t>
            </a:r>
            <a:r>
              <a:rPr lang="es-AR" b="1" dirty="0" smtClean="0">
                <a:solidFill>
                  <a:srgbClr val="0070C0"/>
                </a:solidFill>
              </a:rPr>
              <a:t> IM</a:t>
            </a:r>
          </a:p>
          <a:p>
            <a:pPr marL="114300" indent="0">
              <a:buNone/>
            </a:pPr>
            <a:endParaRPr lang="es-AR" b="1" dirty="0">
              <a:solidFill>
                <a:srgbClr val="0070C0"/>
              </a:solidFill>
            </a:endParaRPr>
          </a:p>
          <a:p>
            <a:pPr marL="114300" indent="0">
              <a:buNone/>
            </a:pPr>
            <a:r>
              <a:rPr lang="es-AR" b="1" dirty="0" smtClean="0">
                <a:solidFill>
                  <a:srgbClr val="FF0000"/>
                </a:solidFill>
              </a:rPr>
              <a:t>     Sepsis Urológica</a:t>
            </a:r>
          </a:p>
          <a:p>
            <a:r>
              <a:rPr lang="es-AR" b="1" dirty="0"/>
              <a:t>Inicio tratamiento empírico</a:t>
            </a:r>
          </a:p>
          <a:p>
            <a:pPr marL="114300" indent="0">
              <a:buNone/>
            </a:pPr>
            <a:r>
              <a:rPr lang="es-AR" b="1" dirty="0">
                <a:solidFill>
                  <a:srgbClr val="0070C0"/>
                </a:solidFill>
              </a:rPr>
              <a:t>   </a:t>
            </a:r>
            <a:r>
              <a:rPr lang="es-AR" b="1" dirty="0" smtClean="0">
                <a:solidFill>
                  <a:srgbClr val="0070C0"/>
                </a:solidFill>
              </a:rPr>
              <a:t> Carbapenem</a:t>
            </a:r>
            <a:endParaRPr lang="es-AR" b="1" dirty="0">
              <a:solidFill>
                <a:srgbClr val="0070C0"/>
              </a:solidFill>
            </a:endParaRPr>
          </a:p>
          <a:p>
            <a:pPr marL="114300" indent="0">
              <a:buNone/>
            </a:pPr>
            <a:r>
              <a:rPr lang="es-AR" b="1" dirty="0">
                <a:solidFill>
                  <a:srgbClr val="0070C0"/>
                </a:solidFill>
              </a:rPr>
              <a:t>  </a:t>
            </a:r>
          </a:p>
          <a:p>
            <a:pPr marL="114300" indent="0">
              <a:buNone/>
            </a:pPr>
            <a:r>
              <a:rPr lang="es-AR" sz="4000" b="1" dirty="0"/>
              <a:t>Adapto según antibiograma</a:t>
            </a:r>
          </a:p>
        </p:txBody>
      </p:sp>
      <p:cxnSp>
        <p:nvCxnSpPr>
          <p:cNvPr id="5" name="4 Conector recto de flecha"/>
          <p:cNvCxnSpPr/>
          <p:nvPr/>
        </p:nvCxnSpPr>
        <p:spPr>
          <a:xfrm flipV="1">
            <a:off x="4369458" y="5020580"/>
            <a:ext cx="1152128" cy="85669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4369458" y="5949280"/>
            <a:ext cx="115212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5875605" y="4660540"/>
            <a:ext cx="18002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rgbClr val="FF0000"/>
                </a:solidFill>
              </a:rPr>
              <a:t>Desescalar</a:t>
            </a:r>
          </a:p>
        </p:txBody>
      </p:sp>
      <p:sp>
        <p:nvSpPr>
          <p:cNvPr id="9" name="8 Rectángulo"/>
          <p:cNvSpPr/>
          <p:nvPr/>
        </p:nvSpPr>
        <p:spPr>
          <a:xfrm>
            <a:off x="5875605" y="5697252"/>
            <a:ext cx="18002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rgbClr val="FF0000"/>
                </a:solidFill>
              </a:rPr>
              <a:t>Escalar</a:t>
            </a:r>
          </a:p>
        </p:txBody>
      </p:sp>
      <p:sp>
        <p:nvSpPr>
          <p:cNvPr id="4" name="Elipse 3"/>
          <p:cNvSpPr/>
          <p:nvPr/>
        </p:nvSpPr>
        <p:spPr>
          <a:xfrm>
            <a:off x="8417607" y="1085317"/>
            <a:ext cx="3315769" cy="31619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smtClean="0">
                <a:solidFill>
                  <a:schemeClr val="tx1"/>
                </a:solidFill>
              </a:rPr>
              <a:t>NO INDICAR ANTIBACTERIANOS EN LA BACTERIURIA ASINTOMÁTICA</a:t>
            </a:r>
            <a:endParaRPr lang="es-AR" sz="2000" b="1" dirty="0">
              <a:solidFill>
                <a:schemeClr val="tx1"/>
              </a:solidFill>
            </a:endParaRPr>
          </a:p>
        </p:txBody>
      </p:sp>
    </p:spTree>
    <p:extLst>
      <p:ext uri="{BB962C8B-B14F-4D97-AF65-F5344CB8AC3E}">
        <p14:creationId xmlns:p14="http://schemas.microsoft.com/office/powerpoint/2010/main" val="259789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2" cstate="print"/>
          <a:srcRect/>
          <a:stretch>
            <a:fillRect/>
          </a:stretch>
        </p:blipFill>
        <p:spPr bwMode="auto">
          <a:xfrm>
            <a:off x="1539876" y="1"/>
            <a:ext cx="9128125" cy="6848475"/>
          </a:xfrm>
          <a:prstGeom prst="rect">
            <a:avLst/>
          </a:prstGeom>
          <a:noFill/>
          <a:ln w="9525">
            <a:noFill/>
            <a:miter lim="800000"/>
            <a:headEnd/>
            <a:tailEnd/>
          </a:ln>
        </p:spPr>
      </p:pic>
    </p:spTree>
    <p:extLst>
      <p:ext uri="{BB962C8B-B14F-4D97-AF65-F5344CB8AC3E}">
        <p14:creationId xmlns:p14="http://schemas.microsoft.com/office/powerpoint/2010/main" val="16523411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cstate="print"/>
          <a:srcRect/>
          <a:stretch>
            <a:fillRect/>
          </a:stretch>
        </p:blipFill>
        <p:spPr bwMode="auto">
          <a:xfrm>
            <a:off x="1775520" y="260648"/>
            <a:ext cx="8892480" cy="6521152"/>
          </a:xfrm>
          <a:prstGeom prst="rect">
            <a:avLst/>
          </a:prstGeom>
          <a:noFill/>
          <a:ln w="9525">
            <a:noFill/>
            <a:miter lim="800000"/>
            <a:headEnd/>
            <a:tailEnd/>
          </a:ln>
        </p:spPr>
      </p:pic>
    </p:spTree>
    <p:extLst>
      <p:ext uri="{BB962C8B-B14F-4D97-AF65-F5344CB8AC3E}">
        <p14:creationId xmlns:p14="http://schemas.microsoft.com/office/powerpoint/2010/main" val="42019790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4294967295"/>
            <p:extLst/>
          </p:nvPr>
        </p:nvGraphicFramePr>
        <p:xfrm>
          <a:off x="2207568" y="289184"/>
          <a:ext cx="8604250" cy="5865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4223792" y="4845590"/>
            <a:ext cx="1188018" cy="338554"/>
          </a:xfrm>
          <a:prstGeom prst="rect">
            <a:avLst/>
          </a:prstGeom>
          <a:noFill/>
        </p:spPr>
        <p:txBody>
          <a:bodyPr wrap="none" rtlCol="0">
            <a:spAutoFit/>
          </a:bodyPr>
          <a:lstStyle/>
          <a:p>
            <a:r>
              <a:rPr lang="es-AR" sz="1600" b="1" dirty="0">
                <a:solidFill>
                  <a:prstClr val="white"/>
                </a:solidFill>
              </a:rPr>
              <a:t>Rifampicina</a:t>
            </a:r>
          </a:p>
        </p:txBody>
      </p:sp>
      <p:sp>
        <p:nvSpPr>
          <p:cNvPr id="6" name="5 CuadroTexto"/>
          <p:cNvSpPr txBox="1"/>
          <p:nvPr/>
        </p:nvSpPr>
        <p:spPr>
          <a:xfrm>
            <a:off x="4223792" y="1170933"/>
            <a:ext cx="1241750" cy="338554"/>
          </a:xfrm>
          <a:prstGeom prst="rect">
            <a:avLst/>
          </a:prstGeom>
          <a:noFill/>
        </p:spPr>
        <p:txBody>
          <a:bodyPr wrap="none" rtlCol="0">
            <a:spAutoFit/>
          </a:bodyPr>
          <a:lstStyle/>
          <a:p>
            <a:r>
              <a:rPr lang="es-AR" sz="1600" b="1" dirty="0" err="1">
                <a:solidFill>
                  <a:prstClr val="white"/>
                </a:solidFill>
              </a:rPr>
              <a:t>Meropenem</a:t>
            </a:r>
            <a:endParaRPr lang="es-AR" sz="1600" b="1" dirty="0">
              <a:solidFill>
                <a:prstClr val="white"/>
              </a:solidFill>
            </a:endParaRPr>
          </a:p>
        </p:txBody>
      </p:sp>
      <p:sp>
        <p:nvSpPr>
          <p:cNvPr id="7" name="6 CuadroTexto"/>
          <p:cNvSpPr txBox="1"/>
          <p:nvPr/>
        </p:nvSpPr>
        <p:spPr>
          <a:xfrm>
            <a:off x="7392144" y="3052813"/>
            <a:ext cx="1204882" cy="338554"/>
          </a:xfrm>
          <a:prstGeom prst="rect">
            <a:avLst/>
          </a:prstGeom>
          <a:noFill/>
        </p:spPr>
        <p:txBody>
          <a:bodyPr wrap="none" rtlCol="0">
            <a:spAutoFit/>
          </a:bodyPr>
          <a:lstStyle/>
          <a:p>
            <a:r>
              <a:rPr lang="es-AR" sz="1600" b="1" dirty="0" err="1">
                <a:solidFill>
                  <a:prstClr val="white"/>
                </a:solidFill>
              </a:rPr>
              <a:t>Fosfomicina</a:t>
            </a:r>
            <a:endParaRPr lang="es-AR" sz="1600" b="1" dirty="0">
              <a:solidFill>
                <a:prstClr val="white"/>
              </a:solidFill>
            </a:endParaRPr>
          </a:p>
        </p:txBody>
      </p:sp>
      <p:sp>
        <p:nvSpPr>
          <p:cNvPr id="8" name="7 CuadroTexto"/>
          <p:cNvSpPr txBox="1"/>
          <p:nvPr/>
        </p:nvSpPr>
        <p:spPr>
          <a:xfrm>
            <a:off x="8084802" y="924711"/>
            <a:ext cx="1821332" cy="92333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s-AR" dirty="0">
                <a:solidFill>
                  <a:prstClr val="black"/>
                </a:solidFill>
                <a:latin typeface="Georgia" panose="02040502050405020303" pitchFamily="18" charset="0"/>
              </a:rPr>
              <a:t>DC: 4-5 mg/kg</a:t>
            </a:r>
          </a:p>
          <a:p>
            <a:r>
              <a:rPr lang="es-AR" dirty="0">
                <a:solidFill>
                  <a:prstClr val="black"/>
                </a:solidFill>
                <a:latin typeface="Georgia" panose="02040502050405020303" pitchFamily="18" charset="0"/>
              </a:rPr>
              <a:t>DM: 4-5 mg/kg </a:t>
            </a:r>
          </a:p>
          <a:p>
            <a:r>
              <a:rPr lang="es-AR" dirty="0">
                <a:solidFill>
                  <a:prstClr val="black"/>
                </a:solidFill>
                <a:latin typeface="Georgia" panose="02040502050405020303" pitchFamily="18" charset="0"/>
              </a:rPr>
              <a:t>cada 12 hs </a:t>
            </a:r>
          </a:p>
        </p:txBody>
      </p:sp>
      <p:sp>
        <p:nvSpPr>
          <p:cNvPr id="9" name="8 CuadroTexto"/>
          <p:cNvSpPr txBox="1"/>
          <p:nvPr/>
        </p:nvSpPr>
        <p:spPr>
          <a:xfrm>
            <a:off x="1640867" y="817510"/>
            <a:ext cx="2265364" cy="1200329"/>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s-AR" dirty="0">
                <a:solidFill>
                  <a:prstClr val="black"/>
                </a:solidFill>
                <a:latin typeface="Georgia" panose="02040502050405020303" pitchFamily="18" charset="0"/>
              </a:rPr>
              <a:t>DC: 2 gr</a:t>
            </a:r>
          </a:p>
          <a:p>
            <a:r>
              <a:rPr lang="es-AR" dirty="0">
                <a:solidFill>
                  <a:prstClr val="black"/>
                </a:solidFill>
                <a:latin typeface="Georgia" panose="02040502050405020303" pitchFamily="18" charset="0"/>
              </a:rPr>
              <a:t>DM: 2 gr cada 8 hs</a:t>
            </a:r>
          </a:p>
          <a:p>
            <a:r>
              <a:rPr lang="es-AR" dirty="0">
                <a:solidFill>
                  <a:prstClr val="black"/>
                </a:solidFill>
                <a:latin typeface="Georgia" panose="02040502050405020303" pitchFamily="18" charset="0"/>
              </a:rPr>
              <a:t>Infusión prolongada</a:t>
            </a:r>
          </a:p>
          <a:p>
            <a:r>
              <a:rPr lang="es-AR" dirty="0">
                <a:solidFill>
                  <a:prstClr val="black"/>
                </a:solidFill>
                <a:latin typeface="Georgia" panose="02040502050405020303" pitchFamily="18" charset="0"/>
              </a:rPr>
              <a:t>de 4 hs </a:t>
            </a:r>
          </a:p>
        </p:txBody>
      </p:sp>
      <p:sp>
        <p:nvSpPr>
          <p:cNvPr id="10" name="9 CuadroTexto"/>
          <p:cNvSpPr txBox="1"/>
          <p:nvPr/>
        </p:nvSpPr>
        <p:spPr>
          <a:xfrm>
            <a:off x="2872134" y="2806591"/>
            <a:ext cx="1808508" cy="92333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s-AR" dirty="0">
                <a:solidFill>
                  <a:prstClr val="black"/>
                </a:solidFill>
                <a:latin typeface="Georgia" panose="02040502050405020303" pitchFamily="18" charset="0"/>
              </a:rPr>
              <a:t>DC: 100 mg</a:t>
            </a:r>
          </a:p>
          <a:p>
            <a:r>
              <a:rPr lang="es-AR" dirty="0">
                <a:solidFill>
                  <a:prstClr val="black"/>
                </a:solidFill>
                <a:latin typeface="Georgia" panose="02040502050405020303" pitchFamily="18" charset="0"/>
              </a:rPr>
              <a:t>DM: 50-100 mg</a:t>
            </a:r>
          </a:p>
          <a:p>
            <a:r>
              <a:rPr lang="es-AR" dirty="0">
                <a:solidFill>
                  <a:prstClr val="black"/>
                </a:solidFill>
                <a:latin typeface="Georgia" panose="02040502050405020303" pitchFamily="18" charset="0"/>
              </a:rPr>
              <a:t>cada 12 hs </a:t>
            </a:r>
          </a:p>
        </p:txBody>
      </p:sp>
      <p:sp>
        <p:nvSpPr>
          <p:cNvPr id="11" name="10 CuadroTexto"/>
          <p:cNvSpPr txBox="1"/>
          <p:nvPr/>
        </p:nvSpPr>
        <p:spPr>
          <a:xfrm>
            <a:off x="1639265" y="4599368"/>
            <a:ext cx="2266967" cy="92333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s-AR" dirty="0">
                <a:solidFill>
                  <a:prstClr val="black"/>
                </a:solidFill>
                <a:latin typeface="Georgia" panose="02040502050405020303" pitchFamily="18" charset="0"/>
              </a:rPr>
              <a:t>DC no recomendada</a:t>
            </a:r>
          </a:p>
          <a:p>
            <a:r>
              <a:rPr lang="es-AR" dirty="0">
                <a:solidFill>
                  <a:prstClr val="black"/>
                </a:solidFill>
                <a:latin typeface="Georgia" panose="02040502050405020303" pitchFamily="18" charset="0"/>
              </a:rPr>
              <a:t>DM: 10 mg/kg</a:t>
            </a:r>
          </a:p>
          <a:p>
            <a:r>
              <a:rPr lang="es-AR" dirty="0">
                <a:solidFill>
                  <a:prstClr val="black"/>
                </a:solidFill>
                <a:latin typeface="Georgia" panose="02040502050405020303" pitchFamily="18" charset="0"/>
              </a:rPr>
              <a:t>cada 12 hs </a:t>
            </a:r>
          </a:p>
        </p:txBody>
      </p:sp>
      <p:sp>
        <p:nvSpPr>
          <p:cNvPr id="12" name="11 CuadroTexto"/>
          <p:cNvSpPr txBox="1"/>
          <p:nvPr/>
        </p:nvSpPr>
        <p:spPr>
          <a:xfrm>
            <a:off x="9001078" y="2847539"/>
            <a:ext cx="1580882" cy="92333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s-AR" dirty="0">
                <a:solidFill>
                  <a:prstClr val="black"/>
                </a:solidFill>
                <a:latin typeface="Georgia" panose="02040502050405020303" pitchFamily="18" charset="0"/>
              </a:rPr>
              <a:t>DC no </a:t>
            </a:r>
            <a:r>
              <a:rPr lang="es-AR" dirty="0" err="1">
                <a:solidFill>
                  <a:prstClr val="black"/>
                </a:solidFill>
                <a:latin typeface="Georgia" panose="02040502050405020303" pitchFamily="18" charset="0"/>
              </a:rPr>
              <a:t>recom</a:t>
            </a:r>
            <a:r>
              <a:rPr lang="es-AR" dirty="0">
                <a:solidFill>
                  <a:prstClr val="black"/>
                </a:solidFill>
                <a:latin typeface="Georgia" panose="02040502050405020303" pitchFamily="18" charset="0"/>
              </a:rPr>
              <a:t>.</a:t>
            </a:r>
          </a:p>
          <a:p>
            <a:r>
              <a:rPr lang="es-AR" dirty="0">
                <a:solidFill>
                  <a:prstClr val="black"/>
                </a:solidFill>
                <a:latin typeface="Georgia" panose="02040502050405020303" pitchFamily="18" charset="0"/>
              </a:rPr>
              <a:t>DM 8 gr </a:t>
            </a:r>
          </a:p>
          <a:p>
            <a:r>
              <a:rPr lang="es-AR" dirty="0">
                <a:solidFill>
                  <a:prstClr val="black"/>
                </a:solidFill>
                <a:latin typeface="Georgia" panose="02040502050405020303" pitchFamily="18" charset="0"/>
              </a:rPr>
              <a:t>cada 12 hs </a:t>
            </a:r>
          </a:p>
        </p:txBody>
      </p:sp>
      <p:sp>
        <p:nvSpPr>
          <p:cNvPr id="13" name="12 CuadroTexto"/>
          <p:cNvSpPr txBox="1"/>
          <p:nvPr/>
        </p:nvSpPr>
        <p:spPr>
          <a:xfrm>
            <a:off x="7622836" y="5877272"/>
            <a:ext cx="2844048" cy="92333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s-AR" dirty="0">
                <a:solidFill>
                  <a:prstClr val="black"/>
                </a:solidFill>
                <a:latin typeface="Georgia" panose="02040502050405020303" pitchFamily="18" charset="0"/>
              </a:rPr>
              <a:t>DC no recomendada</a:t>
            </a:r>
          </a:p>
          <a:p>
            <a:r>
              <a:rPr lang="es-AR" dirty="0">
                <a:solidFill>
                  <a:prstClr val="black"/>
                </a:solidFill>
                <a:latin typeface="Georgia" panose="02040502050405020303" pitchFamily="18" charset="0"/>
              </a:rPr>
              <a:t>DM CIM &lt;1 : 5 mg/kg/</a:t>
            </a:r>
            <a:r>
              <a:rPr lang="es-AR" dirty="0" err="1">
                <a:solidFill>
                  <a:prstClr val="black"/>
                </a:solidFill>
                <a:latin typeface="Georgia" panose="02040502050405020303" pitchFamily="18" charset="0"/>
              </a:rPr>
              <a:t>dia</a:t>
            </a:r>
            <a:endParaRPr lang="es-AR" dirty="0">
              <a:solidFill>
                <a:prstClr val="black"/>
              </a:solidFill>
              <a:latin typeface="Georgia" panose="02040502050405020303" pitchFamily="18" charset="0"/>
            </a:endParaRPr>
          </a:p>
          <a:p>
            <a:r>
              <a:rPr lang="es-AR" dirty="0">
                <a:solidFill>
                  <a:prstClr val="black"/>
                </a:solidFill>
                <a:latin typeface="Georgia" panose="02040502050405020303" pitchFamily="18" charset="0"/>
              </a:rPr>
              <a:t>      CIM &gt;2: 7 mg/kg/</a:t>
            </a:r>
            <a:r>
              <a:rPr lang="es-AR" dirty="0" err="1">
                <a:solidFill>
                  <a:prstClr val="black"/>
                </a:solidFill>
                <a:latin typeface="Georgia" panose="02040502050405020303" pitchFamily="18" charset="0"/>
              </a:rPr>
              <a:t>dia</a:t>
            </a:r>
            <a:r>
              <a:rPr lang="es-AR" dirty="0">
                <a:solidFill>
                  <a:prstClr val="black"/>
                </a:solidFill>
                <a:latin typeface="Georgia" panose="02040502050405020303" pitchFamily="18" charset="0"/>
              </a:rPr>
              <a:t> </a:t>
            </a:r>
          </a:p>
        </p:txBody>
      </p:sp>
      <p:sp>
        <p:nvSpPr>
          <p:cNvPr id="15" name="14 CuadroTexto"/>
          <p:cNvSpPr txBox="1"/>
          <p:nvPr/>
        </p:nvSpPr>
        <p:spPr>
          <a:xfrm>
            <a:off x="8129907" y="4553203"/>
            <a:ext cx="2414444" cy="646331"/>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s-AR" dirty="0">
                <a:solidFill>
                  <a:prstClr val="black"/>
                </a:solidFill>
                <a:latin typeface="Georgia" panose="02040502050405020303" pitchFamily="18" charset="0"/>
              </a:rPr>
              <a:t>DC 25 mg/kg</a:t>
            </a:r>
          </a:p>
          <a:p>
            <a:r>
              <a:rPr lang="es-AR" dirty="0">
                <a:solidFill>
                  <a:prstClr val="black"/>
                </a:solidFill>
                <a:latin typeface="Georgia" panose="02040502050405020303" pitchFamily="18" charset="0"/>
              </a:rPr>
              <a:t>DM 15-20 mg/kg/</a:t>
            </a:r>
            <a:r>
              <a:rPr lang="es-AR" dirty="0" err="1">
                <a:solidFill>
                  <a:prstClr val="black"/>
                </a:solidFill>
                <a:latin typeface="Georgia" panose="02040502050405020303" pitchFamily="18" charset="0"/>
              </a:rPr>
              <a:t>dia</a:t>
            </a:r>
            <a:r>
              <a:rPr lang="es-AR" dirty="0">
                <a:solidFill>
                  <a:prstClr val="black"/>
                </a:solidFill>
                <a:latin typeface="Georgia" panose="02040502050405020303" pitchFamily="18" charset="0"/>
              </a:rPr>
              <a:t> </a:t>
            </a:r>
          </a:p>
        </p:txBody>
      </p:sp>
    </p:spTree>
    <p:extLst>
      <p:ext uri="{BB962C8B-B14F-4D97-AF65-F5344CB8AC3E}">
        <p14:creationId xmlns:p14="http://schemas.microsoft.com/office/powerpoint/2010/main" val="235585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51477618-1922-4FF9-8788-3C10C56B1BA4}"/>
                                            </p:graphicEl>
                                          </p:spTgt>
                                        </p:tgtEl>
                                        <p:attrNameLst>
                                          <p:attrName>style.visibility</p:attrName>
                                        </p:attrNameLst>
                                      </p:cBhvr>
                                      <p:to>
                                        <p:strVal val="visible"/>
                                      </p:to>
                                    </p:set>
                                    <p:animEffect transition="in" filter="barn(inVertical)">
                                      <p:cBhvr>
                                        <p:cTn id="7" dur="500"/>
                                        <p:tgtEl>
                                          <p:spTgt spid="4">
                                            <p:graphicEl>
                                              <a:dgm id="{51477618-1922-4FF9-8788-3C10C56B1BA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F814AAAD-78BF-43C7-8B4A-27FC9E26E574}"/>
                                            </p:graphicEl>
                                          </p:spTgt>
                                        </p:tgtEl>
                                        <p:attrNameLst>
                                          <p:attrName>style.visibility</p:attrName>
                                        </p:attrNameLst>
                                      </p:cBhvr>
                                      <p:to>
                                        <p:strVal val="visible"/>
                                      </p:to>
                                    </p:set>
                                    <p:animEffect transition="in" filter="barn(inVertical)">
                                      <p:cBhvr>
                                        <p:cTn id="12" dur="500"/>
                                        <p:tgtEl>
                                          <p:spTgt spid="4">
                                            <p:graphicEl>
                                              <a:dgm id="{F814AAAD-78BF-43C7-8B4A-27FC9E26E574}"/>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graphicEl>
                                              <a:dgm id="{50594AD8-63D2-47B5-BB0E-D08C85898698}"/>
                                            </p:graphicEl>
                                          </p:spTgt>
                                        </p:tgtEl>
                                        <p:attrNameLst>
                                          <p:attrName>style.visibility</p:attrName>
                                        </p:attrNameLst>
                                      </p:cBhvr>
                                      <p:to>
                                        <p:strVal val="visible"/>
                                      </p:to>
                                    </p:set>
                                    <p:animEffect transition="in" filter="barn(inVertical)">
                                      <p:cBhvr>
                                        <p:cTn id="15" dur="500"/>
                                        <p:tgtEl>
                                          <p:spTgt spid="4">
                                            <p:graphicEl>
                                              <a:dgm id="{50594AD8-63D2-47B5-BB0E-D08C8589869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graphicEl>
                                              <a:dgm id="{9B9A06F5-8DC3-4E68-A73F-08EFAEC5B380}"/>
                                            </p:graphicEl>
                                          </p:spTgt>
                                        </p:tgtEl>
                                        <p:attrNameLst>
                                          <p:attrName>style.visibility</p:attrName>
                                        </p:attrNameLst>
                                      </p:cBhvr>
                                      <p:to>
                                        <p:strVal val="visible"/>
                                      </p:to>
                                    </p:set>
                                    <p:animEffect transition="in" filter="barn(inVertical)">
                                      <p:cBhvr>
                                        <p:cTn id="20" dur="500"/>
                                        <p:tgtEl>
                                          <p:spTgt spid="4">
                                            <p:graphicEl>
                                              <a:dgm id="{9B9A06F5-8DC3-4E68-A73F-08EFAEC5B380}"/>
                                            </p:graphic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
                                            <p:graphicEl>
                                              <a:dgm id="{50F7DC31-8B22-421E-801F-7D5665A8EF20}"/>
                                            </p:graphicEl>
                                          </p:spTgt>
                                        </p:tgtEl>
                                        <p:attrNameLst>
                                          <p:attrName>style.visibility</p:attrName>
                                        </p:attrNameLst>
                                      </p:cBhvr>
                                      <p:to>
                                        <p:strVal val="visible"/>
                                      </p:to>
                                    </p:set>
                                    <p:animEffect transition="in" filter="barn(inVertical)">
                                      <p:cBhvr>
                                        <p:cTn id="23" dur="500"/>
                                        <p:tgtEl>
                                          <p:spTgt spid="4">
                                            <p:graphicEl>
                                              <a:dgm id="{50F7DC31-8B22-421E-801F-7D5665A8EF20}"/>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graphicEl>
                                              <a:dgm id="{2F8FCC0C-F802-4679-ACCE-F1E40D1852D5}"/>
                                            </p:graphicEl>
                                          </p:spTgt>
                                        </p:tgtEl>
                                        <p:attrNameLst>
                                          <p:attrName>style.visibility</p:attrName>
                                        </p:attrNameLst>
                                      </p:cBhvr>
                                      <p:to>
                                        <p:strVal val="visible"/>
                                      </p:to>
                                    </p:set>
                                    <p:animEffect transition="in" filter="barn(inVertical)">
                                      <p:cBhvr>
                                        <p:cTn id="26" dur="500"/>
                                        <p:tgtEl>
                                          <p:spTgt spid="4">
                                            <p:graphicEl>
                                              <a:dgm id="{2F8FCC0C-F802-4679-ACCE-F1E40D1852D5}"/>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P spid="8" grpId="0" animBg="1"/>
      <p:bldP spid="9" grpId="0" animBg="1"/>
      <p:bldP spid="10" grpId="0" animBg="1"/>
      <p:bldP spid="11" grpId="0" animBg="1"/>
      <p:bldP spid="12" grpId="0" animBg="1"/>
      <p:bldP spid="13"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35560" y="31681"/>
            <a:ext cx="7992888"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rgbClr val="0070C0"/>
                </a:solidFill>
              </a:rPr>
              <a:t>Bacilos gram negativos resistentes: TERAPIA </a:t>
            </a:r>
            <a:r>
              <a:rPr lang="es-AR" b="1" dirty="0">
                <a:solidFill>
                  <a:srgbClr val="0070C0"/>
                </a:solidFill>
              </a:rPr>
              <a:t>EMPIRICA </a:t>
            </a:r>
          </a:p>
        </p:txBody>
      </p:sp>
      <p:sp>
        <p:nvSpPr>
          <p:cNvPr id="3" name="2 Flecha abajo"/>
          <p:cNvSpPr/>
          <p:nvPr/>
        </p:nvSpPr>
        <p:spPr>
          <a:xfrm>
            <a:off x="2252346" y="463730"/>
            <a:ext cx="484632" cy="566063"/>
          </a:xfrm>
          <a:prstGeom prst="downArrow">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4" name="3 Flecha abajo"/>
          <p:cNvSpPr/>
          <p:nvPr/>
        </p:nvSpPr>
        <p:spPr>
          <a:xfrm>
            <a:off x="4485532" y="463730"/>
            <a:ext cx="484632" cy="566063"/>
          </a:xfrm>
          <a:prstGeom prst="downArrow">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5" name="4 Flecha abajo"/>
          <p:cNvSpPr/>
          <p:nvPr/>
        </p:nvSpPr>
        <p:spPr>
          <a:xfrm>
            <a:off x="6699672" y="454430"/>
            <a:ext cx="484632" cy="564215"/>
          </a:xfrm>
          <a:prstGeom prst="downArrow">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6" name="5 Flecha abajo"/>
          <p:cNvSpPr/>
          <p:nvPr/>
        </p:nvSpPr>
        <p:spPr>
          <a:xfrm>
            <a:off x="8832304" y="443284"/>
            <a:ext cx="484632" cy="586509"/>
          </a:xfrm>
          <a:prstGeom prst="downArrow">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7" name="6 Rectángulo"/>
          <p:cNvSpPr/>
          <p:nvPr/>
        </p:nvSpPr>
        <p:spPr>
          <a:xfrm>
            <a:off x="1630567" y="966119"/>
            <a:ext cx="1728190" cy="208955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w="19050">
                <a:solidFill>
                  <a:prstClr val="black"/>
                </a:solidFill>
              </a:ln>
              <a:noFill/>
            </a:endParaRPr>
          </a:p>
        </p:txBody>
      </p:sp>
      <p:sp>
        <p:nvSpPr>
          <p:cNvPr id="8" name="7 Rectángulo"/>
          <p:cNvSpPr/>
          <p:nvPr/>
        </p:nvSpPr>
        <p:spPr>
          <a:xfrm>
            <a:off x="3719737" y="966118"/>
            <a:ext cx="1837409" cy="2089556"/>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prstClr val="white"/>
              </a:solidFill>
            </a:endParaRPr>
          </a:p>
        </p:txBody>
      </p:sp>
      <p:sp>
        <p:nvSpPr>
          <p:cNvPr id="9" name="8 Rectángulo"/>
          <p:cNvSpPr/>
          <p:nvPr/>
        </p:nvSpPr>
        <p:spPr>
          <a:xfrm>
            <a:off x="6103225" y="1029793"/>
            <a:ext cx="1678730" cy="189023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10" name="9 Rectángulo"/>
          <p:cNvSpPr/>
          <p:nvPr/>
        </p:nvSpPr>
        <p:spPr>
          <a:xfrm>
            <a:off x="8229182" y="1029792"/>
            <a:ext cx="1780776" cy="182314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prstClr val="white"/>
              </a:solidFill>
            </a:endParaRPr>
          </a:p>
        </p:txBody>
      </p:sp>
      <p:sp>
        <p:nvSpPr>
          <p:cNvPr id="12" name="11 CuadroTexto"/>
          <p:cNvSpPr txBox="1"/>
          <p:nvPr/>
        </p:nvSpPr>
        <p:spPr>
          <a:xfrm>
            <a:off x="1956694" y="962701"/>
            <a:ext cx="954044" cy="369332"/>
          </a:xfrm>
          <a:prstGeom prst="rect">
            <a:avLst/>
          </a:prstGeom>
          <a:noFill/>
        </p:spPr>
        <p:txBody>
          <a:bodyPr wrap="none" rtlCol="0">
            <a:spAutoFit/>
          </a:bodyPr>
          <a:lstStyle/>
          <a:p>
            <a:r>
              <a:rPr lang="es-AR" dirty="0">
                <a:solidFill>
                  <a:prstClr val="black"/>
                </a:solidFill>
              </a:rPr>
              <a:t>SANGRE</a:t>
            </a:r>
          </a:p>
        </p:txBody>
      </p:sp>
      <p:sp>
        <p:nvSpPr>
          <p:cNvPr id="13" name="12 CuadroTexto"/>
          <p:cNvSpPr txBox="1"/>
          <p:nvPr/>
        </p:nvSpPr>
        <p:spPr>
          <a:xfrm>
            <a:off x="4164854" y="966118"/>
            <a:ext cx="1047082" cy="369332"/>
          </a:xfrm>
          <a:prstGeom prst="rect">
            <a:avLst/>
          </a:prstGeom>
          <a:noFill/>
        </p:spPr>
        <p:txBody>
          <a:bodyPr wrap="none" rtlCol="0">
            <a:spAutoFit/>
          </a:bodyPr>
          <a:lstStyle/>
          <a:p>
            <a:r>
              <a:rPr lang="es-AR" dirty="0" err="1">
                <a:solidFill>
                  <a:prstClr val="black"/>
                </a:solidFill>
              </a:rPr>
              <a:t>PULMON</a:t>
            </a:r>
            <a:endParaRPr lang="es-AR" dirty="0">
              <a:solidFill>
                <a:prstClr val="black"/>
              </a:solidFill>
            </a:endParaRPr>
          </a:p>
        </p:txBody>
      </p:sp>
      <p:sp>
        <p:nvSpPr>
          <p:cNvPr id="14" name="13 CuadroTexto"/>
          <p:cNvSpPr txBox="1"/>
          <p:nvPr/>
        </p:nvSpPr>
        <p:spPr>
          <a:xfrm>
            <a:off x="6250933" y="1018111"/>
            <a:ext cx="1195712" cy="369332"/>
          </a:xfrm>
          <a:prstGeom prst="rect">
            <a:avLst/>
          </a:prstGeom>
          <a:noFill/>
        </p:spPr>
        <p:txBody>
          <a:bodyPr wrap="none" rtlCol="0">
            <a:spAutoFit/>
          </a:bodyPr>
          <a:lstStyle/>
          <a:p>
            <a:r>
              <a:rPr lang="es-AR" dirty="0">
                <a:solidFill>
                  <a:prstClr val="black"/>
                </a:solidFill>
              </a:rPr>
              <a:t>DIGESTIVO</a:t>
            </a:r>
          </a:p>
        </p:txBody>
      </p:sp>
      <p:sp>
        <p:nvSpPr>
          <p:cNvPr id="15" name="14 CuadroTexto"/>
          <p:cNvSpPr txBox="1"/>
          <p:nvPr/>
        </p:nvSpPr>
        <p:spPr>
          <a:xfrm>
            <a:off x="8481416" y="1029792"/>
            <a:ext cx="1132041" cy="369332"/>
          </a:xfrm>
          <a:prstGeom prst="rect">
            <a:avLst/>
          </a:prstGeom>
          <a:noFill/>
        </p:spPr>
        <p:txBody>
          <a:bodyPr wrap="none" rtlCol="0">
            <a:spAutoFit/>
          </a:bodyPr>
          <a:lstStyle/>
          <a:p>
            <a:r>
              <a:rPr lang="es-AR" dirty="0">
                <a:solidFill>
                  <a:prstClr val="black"/>
                </a:solidFill>
              </a:rPr>
              <a:t>URINARIO</a:t>
            </a:r>
          </a:p>
        </p:txBody>
      </p:sp>
      <p:sp>
        <p:nvSpPr>
          <p:cNvPr id="16" name="15 CuadroTexto"/>
          <p:cNvSpPr txBox="1"/>
          <p:nvPr/>
        </p:nvSpPr>
        <p:spPr>
          <a:xfrm>
            <a:off x="1703514" y="1239792"/>
            <a:ext cx="1728191" cy="1815882"/>
          </a:xfrm>
          <a:prstGeom prst="rect">
            <a:avLst/>
          </a:prstGeom>
          <a:noFill/>
        </p:spPr>
        <p:txBody>
          <a:bodyPr wrap="square" rtlCol="0">
            <a:spAutoFit/>
          </a:bodyPr>
          <a:lstStyle/>
          <a:p>
            <a:r>
              <a:rPr lang="es-AR" sz="1400" dirty="0">
                <a:solidFill>
                  <a:prstClr val="black"/>
                </a:solidFill>
              </a:rPr>
              <a:t>    </a:t>
            </a:r>
            <a:r>
              <a:rPr lang="es-AR" sz="1400" dirty="0" err="1">
                <a:solidFill>
                  <a:prstClr val="black"/>
                </a:solidFill>
              </a:rPr>
              <a:t>Meropenem</a:t>
            </a:r>
            <a:endParaRPr lang="es-AR" sz="1400" dirty="0">
              <a:solidFill>
                <a:prstClr val="black"/>
              </a:solidFill>
            </a:endParaRPr>
          </a:p>
          <a:p>
            <a:r>
              <a:rPr lang="es-AR" sz="1400" dirty="0">
                <a:solidFill>
                  <a:prstClr val="black"/>
                </a:solidFill>
              </a:rPr>
              <a:t>      Colistin</a:t>
            </a:r>
          </a:p>
          <a:p>
            <a:r>
              <a:rPr lang="es-AR" sz="1400" dirty="0">
                <a:solidFill>
                  <a:prstClr val="black"/>
                </a:solidFill>
              </a:rPr>
              <a:t>          +</a:t>
            </a:r>
          </a:p>
          <a:p>
            <a:r>
              <a:rPr lang="es-AR" sz="1400" dirty="0">
                <a:solidFill>
                  <a:prstClr val="black"/>
                </a:solidFill>
              </a:rPr>
              <a:t>Considerar</a:t>
            </a:r>
          </a:p>
          <a:p>
            <a:r>
              <a:rPr lang="es-AR" sz="1400" dirty="0">
                <a:solidFill>
                  <a:prstClr val="black"/>
                </a:solidFill>
              </a:rPr>
              <a:t>    Tigeciclina</a:t>
            </a:r>
          </a:p>
          <a:p>
            <a:r>
              <a:rPr lang="es-AR" sz="1400" dirty="0">
                <a:solidFill>
                  <a:prstClr val="black"/>
                </a:solidFill>
              </a:rPr>
              <a:t>    Gentamicina</a:t>
            </a:r>
          </a:p>
          <a:p>
            <a:r>
              <a:rPr lang="es-AR" sz="1400" dirty="0">
                <a:solidFill>
                  <a:prstClr val="black"/>
                </a:solidFill>
              </a:rPr>
              <a:t>    </a:t>
            </a:r>
            <a:r>
              <a:rPr lang="es-AR" sz="1400" dirty="0" err="1">
                <a:solidFill>
                  <a:prstClr val="black"/>
                </a:solidFill>
              </a:rPr>
              <a:t>Fosfomicina</a:t>
            </a:r>
            <a:endParaRPr lang="es-AR" sz="1400" dirty="0">
              <a:solidFill>
                <a:prstClr val="black"/>
              </a:solidFill>
            </a:endParaRPr>
          </a:p>
          <a:p>
            <a:r>
              <a:rPr lang="es-AR" sz="1400" dirty="0">
                <a:solidFill>
                  <a:prstClr val="black"/>
                </a:solidFill>
              </a:rPr>
              <a:t>    Rifampicina</a:t>
            </a:r>
          </a:p>
        </p:txBody>
      </p:sp>
      <p:sp>
        <p:nvSpPr>
          <p:cNvPr id="17" name="16 Rectángulo"/>
          <p:cNvSpPr/>
          <p:nvPr/>
        </p:nvSpPr>
        <p:spPr>
          <a:xfrm>
            <a:off x="3828953" y="1263609"/>
            <a:ext cx="1728192" cy="1815882"/>
          </a:xfrm>
          <a:prstGeom prst="rect">
            <a:avLst/>
          </a:prstGeom>
        </p:spPr>
        <p:txBody>
          <a:bodyPr wrap="square">
            <a:spAutoFit/>
          </a:bodyPr>
          <a:lstStyle/>
          <a:p>
            <a:r>
              <a:rPr lang="es-AR" sz="1400" dirty="0">
                <a:solidFill>
                  <a:prstClr val="black"/>
                </a:solidFill>
              </a:rPr>
              <a:t>     </a:t>
            </a:r>
            <a:r>
              <a:rPr lang="es-AR" sz="1400" dirty="0" err="1">
                <a:solidFill>
                  <a:prstClr val="black"/>
                </a:solidFill>
              </a:rPr>
              <a:t>Meropenem</a:t>
            </a:r>
            <a:endParaRPr lang="es-AR" sz="1400" dirty="0">
              <a:solidFill>
                <a:prstClr val="black"/>
              </a:solidFill>
            </a:endParaRPr>
          </a:p>
          <a:p>
            <a:r>
              <a:rPr lang="es-AR" sz="1400" dirty="0">
                <a:solidFill>
                  <a:prstClr val="black"/>
                </a:solidFill>
              </a:rPr>
              <a:t>      Colistin</a:t>
            </a:r>
          </a:p>
          <a:p>
            <a:r>
              <a:rPr lang="es-AR" sz="1400" dirty="0">
                <a:solidFill>
                  <a:prstClr val="black"/>
                </a:solidFill>
              </a:rPr>
              <a:t>            +</a:t>
            </a:r>
          </a:p>
          <a:p>
            <a:r>
              <a:rPr lang="es-AR" sz="1400" dirty="0">
                <a:solidFill>
                  <a:prstClr val="black"/>
                </a:solidFill>
              </a:rPr>
              <a:t>Considerar</a:t>
            </a:r>
          </a:p>
          <a:p>
            <a:r>
              <a:rPr lang="es-AR" sz="1400" dirty="0">
                <a:solidFill>
                  <a:prstClr val="black"/>
                </a:solidFill>
              </a:rPr>
              <a:t>      Tigeciclina</a:t>
            </a:r>
          </a:p>
          <a:p>
            <a:r>
              <a:rPr lang="es-AR" sz="1400" dirty="0">
                <a:solidFill>
                  <a:prstClr val="black"/>
                </a:solidFill>
              </a:rPr>
              <a:t>      Gentamicina</a:t>
            </a:r>
          </a:p>
          <a:p>
            <a:r>
              <a:rPr lang="es-AR" sz="1400" dirty="0">
                <a:solidFill>
                  <a:prstClr val="black"/>
                </a:solidFill>
              </a:rPr>
              <a:t>      </a:t>
            </a:r>
            <a:r>
              <a:rPr lang="es-AR" sz="1400" dirty="0" err="1">
                <a:solidFill>
                  <a:prstClr val="black"/>
                </a:solidFill>
              </a:rPr>
              <a:t>Fosfomicina</a:t>
            </a:r>
            <a:endParaRPr lang="es-AR" sz="1400" dirty="0">
              <a:solidFill>
                <a:prstClr val="black"/>
              </a:solidFill>
            </a:endParaRPr>
          </a:p>
          <a:p>
            <a:r>
              <a:rPr lang="es-AR" sz="1400" dirty="0">
                <a:solidFill>
                  <a:prstClr val="black"/>
                </a:solidFill>
              </a:rPr>
              <a:t>      Rifampicina</a:t>
            </a:r>
          </a:p>
        </p:txBody>
      </p:sp>
      <p:sp>
        <p:nvSpPr>
          <p:cNvPr id="18" name="17 Rectángulo"/>
          <p:cNvSpPr/>
          <p:nvPr/>
        </p:nvSpPr>
        <p:spPr>
          <a:xfrm>
            <a:off x="6103224" y="1263609"/>
            <a:ext cx="1745940" cy="1600438"/>
          </a:xfrm>
          <a:prstGeom prst="rect">
            <a:avLst/>
          </a:prstGeom>
        </p:spPr>
        <p:txBody>
          <a:bodyPr wrap="square">
            <a:spAutoFit/>
          </a:bodyPr>
          <a:lstStyle/>
          <a:p>
            <a:r>
              <a:rPr lang="es-AR" sz="1400" dirty="0">
                <a:solidFill>
                  <a:prstClr val="black"/>
                </a:solidFill>
              </a:rPr>
              <a:t>     </a:t>
            </a:r>
            <a:r>
              <a:rPr lang="es-AR" sz="1400" dirty="0" err="1">
                <a:solidFill>
                  <a:prstClr val="black"/>
                </a:solidFill>
              </a:rPr>
              <a:t>Meropenem</a:t>
            </a:r>
            <a:endParaRPr lang="es-AR" sz="1400" dirty="0">
              <a:solidFill>
                <a:prstClr val="black"/>
              </a:solidFill>
            </a:endParaRPr>
          </a:p>
          <a:p>
            <a:r>
              <a:rPr lang="es-AR" sz="1400" dirty="0">
                <a:solidFill>
                  <a:prstClr val="black"/>
                </a:solidFill>
              </a:rPr>
              <a:t>     Tigeciclina</a:t>
            </a:r>
          </a:p>
          <a:p>
            <a:r>
              <a:rPr lang="es-AR" sz="1400" dirty="0">
                <a:solidFill>
                  <a:prstClr val="black"/>
                </a:solidFill>
              </a:rPr>
              <a:t>     Colistin</a:t>
            </a:r>
          </a:p>
          <a:p>
            <a:r>
              <a:rPr lang="es-AR" sz="1400" dirty="0">
                <a:solidFill>
                  <a:prstClr val="black"/>
                </a:solidFill>
              </a:rPr>
              <a:t>           +</a:t>
            </a:r>
          </a:p>
          <a:p>
            <a:r>
              <a:rPr lang="es-AR" sz="1400" dirty="0">
                <a:solidFill>
                  <a:prstClr val="black"/>
                </a:solidFill>
              </a:rPr>
              <a:t>Considerar</a:t>
            </a:r>
          </a:p>
          <a:p>
            <a:r>
              <a:rPr lang="es-AR" sz="1400" dirty="0">
                <a:solidFill>
                  <a:prstClr val="black"/>
                </a:solidFill>
              </a:rPr>
              <a:t>      </a:t>
            </a:r>
            <a:r>
              <a:rPr lang="es-AR" sz="1400" dirty="0" err="1">
                <a:solidFill>
                  <a:prstClr val="black"/>
                </a:solidFill>
              </a:rPr>
              <a:t>Fosfomicina</a:t>
            </a:r>
            <a:endParaRPr lang="es-AR" sz="1400" dirty="0">
              <a:solidFill>
                <a:prstClr val="black"/>
              </a:solidFill>
            </a:endParaRPr>
          </a:p>
          <a:p>
            <a:r>
              <a:rPr lang="es-AR" sz="1400" dirty="0">
                <a:solidFill>
                  <a:prstClr val="black"/>
                </a:solidFill>
              </a:rPr>
              <a:t>      Rifampicina</a:t>
            </a:r>
          </a:p>
        </p:txBody>
      </p:sp>
      <p:sp>
        <p:nvSpPr>
          <p:cNvPr id="19" name="18 Rectángulo"/>
          <p:cNvSpPr/>
          <p:nvPr/>
        </p:nvSpPr>
        <p:spPr>
          <a:xfrm>
            <a:off x="8272914" y="1263609"/>
            <a:ext cx="1756274" cy="1600438"/>
          </a:xfrm>
          <a:prstGeom prst="rect">
            <a:avLst/>
          </a:prstGeom>
        </p:spPr>
        <p:txBody>
          <a:bodyPr wrap="square">
            <a:spAutoFit/>
          </a:bodyPr>
          <a:lstStyle/>
          <a:p>
            <a:r>
              <a:rPr lang="es-AR" sz="1400" dirty="0">
                <a:solidFill>
                  <a:prstClr val="black"/>
                </a:solidFill>
              </a:rPr>
              <a:t>    </a:t>
            </a:r>
            <a:r>
              <a:rPr lang="es-AR" sz="1400" dirty="0" err="1">
                <a:solidFill>
                  <a:prstClr val="black"/>
                </a:solidFill>
              </a:rPr>
              <a:t>Meropenem</a:t>
            </a:r>
            <a:endParaRPr lang="es-AR" sz="1400" dirty="0">
              <a:solidFill>
                <a:prstClr val="black"/>
              </a:solidFill>
            </a:endParaRPr>
          </a:p>
          <a:p>
            <a:r>
              <a:rPr lang="es-AR" sz="1400" dirty="0">
                <a:solidFill>
                  <a:prstClr val="black"/>
                </a:solidFill>
              </a:rPr>
              <a:t>    </a:t>
            </a:r>
            <a:r>
              <a:rPr lang="es-AR" sz="1400" dirty="0" err="1">
                <a:solidFill>
                  <a:prstClr val="black"/>
                </a:solidFill>
              </a:rPr>
              <a:t>Fosfomicina</a:t>
            </a:r>
            <a:endParaRPr lang="es-AR" sz="1400" dirty="0">
              <a:solidFill>
                <a:prstClr val="black"/>
              </a:solidFill>
            </a:endParaRPr>
          </a:p>
          <a:p>
            <a:r>
              <a:rPr lang="es-AR" sz="1400" dirty="0">
                <a:solidFill>
                  <a:prstClr val="black"/>
                </a:solidFill>
              </a:rPr>
              <a:t>          +</a:t>
            </a:r>
          </a:p>
          <a:p>
            <a:r>
              <a:rPr lang="es-AR" sz="1400" dirty="0">
                <a:solidFill>
                  <a:prstClr val="black"/>
                </a:solidFill>
              </a:rPr>
              <a:t>Considerar</a:t>
            </a:r>
          </a:p>
          <a:p>
            <a:r>
              <a:rPr lang="es-AR" sz="1400" dirty="0">
                <a:solidFill>
                  <a:prstClr val="black"/>
                </a:solidFill>
              </a:rPr>
              <a:t>    Rifampicina</a:t>
            </a:r>
          </a:p>
          <a:p>
            <a:r>
              <a:rPr lang="es-AR" sz="1400" dirty="0">
                <a:solidFill>
                  <a:prstClr val="black"/>
                </a:solidFill>
              </a:rPr>
              <a:t>    Gentamicina</a:t>
            </a:r>
          </a:p>
          <a:p>
            <a:r>
              <a:rPr lang="es-AR" sz="1400" dirty="0">
                <a:solidFill>
                  <a:prstClr val="black"/>
                </a:solidFill>
              </a:rPr>
              <a:t>    Tigeciclina   </a:t>
            </a:r>
          </a:p>
        </p:txBody>
      </p:sp>
      <p:sp>
        <p:nvSpPr>
          <p:cNvPr id="20" name="19 Rectángulo"/>
          <p:cNvSpPr/>
          <p:nvPr/>
        </p:nvSpPr>
        <p:spPr>
          <a:xfrm>
            <a:off x="2017070" y="3174086"/>
            <a:ext cx="7992888"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black"/>
                </a:solidFill>
              </a:rPr>
              <a:t>RESULTADOS DE ANTIBIOGRAMA </a:t>
            </a:r>
          </a:p>
        </p:txBody>
      </p:sp>
      <p:sp>
        <p:nvSpPr>
          <p:cNvPr id="21" name="20 CuadroTexto"/>
          <p:cNvSpPr txBox="1"/>
          <p:nvPr/>
        </p:nvSpPr>
        <p:spPr>
          <a:xfrm>
            <a:off x="4485533" y="3933056"/>
            <a:ext cx="288688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s-AR" dirty="0" err="1">
                <a:solidFill>
                  <a:prstClr val="black"/>
                </a:solidFill>
              </a:rPr>
              <a:t>MEROPENEM</a:t>
            </a:r>
            <a:r>
              <a:rPr lang="es-AR" dirty="0">
                <a:solidFill>
                  <a:prstClr val="black"/>
                </a:solidFill>
              </a:rPr>
              <a:t> CIM &gt; 32 mg/L</a:t>
            </a:r>
          </a:p>
        </p:txBody>
      </p:sp>
      <p:sp>
        <p:nvSpPr>
          <p:cNvPr id="22" name="21 CuadroTexto"/>
          <p:cNvSpPr txBox="1"/>
          <p:nvPr/>
        </p:nvSpPr>
        <p:spPr>
          <a:xfrm>
            <a:off x="4700888" y="4756921"/>
            <a:ext cx="234846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s-AR" dirty="0">
                <a:solidFill>
                  <a:prstClr val="black"/>
                </a:solidFill>
              </a:rPr>
              <a:t>COLISTIN CIM &gt; 2 mg/L</a:t>
            </a:r>
          </a:p>
        </p:txBody>
      </p:sp>
      <p:sp>
        <p:nvSpPr>
          <p:cNvPr id="23" name="22 CuadroTexto"/>
          <p:cNvSpPr txBox="1"/>
          <p:nvPr/>
        </p:nvSpPr>
        <p:spPr>
          <a:xfrm>
            <a:off x="4541963" y="5517231"/>
            <a:ext cx="2663614"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AR" dirty="0">
                <a:solidFill>
                  <a:prstClr val="black"/>
                </a:solidFill>
              </a:rPr>
              <a:t>TIGECICLINA CIM &gt; 4 mg/L</a:t>
            </a:r>
          </a:p>
        </p:txBody>
      </p:sp>
      <p:sp>
        <p:nvSpPr>
          <p:cNvPr id="24" name="23 CuadroTexto"/>
          <p:cNvSpPr txBox="1"/>
          <p:nvPr/>
        </p:nvSpPr>
        <p:spPr>
          <a:xfrm>
            <a:off x="2030147" y="5194067"/>
            <a:ext cx="1795941" cy="646331"/>
          </a:xfrm>
          <a:prstGeom prst="rect">
            <a:avLst/>
          </a:prstGeom>
          <a:noFill/>
        </p:spPr>
        <p:txBody>
          <a:bodyPr wrap="none" rtlCol="0">
            <a:spAutoFit/>
          </a:bodyPr>
          <a:lstStyle/>
          <a:p>
            <a:pPr algn="ctr"/>
            <a:r>
              <a:rPr lang="es-AR" dirty="0">
                <a:solidFill>
                  <a:prstClr val="black"/>
                </a:solidFill>
              </a:rPr>
              <a:t>Sustituir por ATB </a:t>
            </a:r>
          </a:p>
          <a:p>
            <a:pPr algn="ctr"/>
            <a:r>
              <a:rPr lang="es-AR" dirty="0">
                <a:solidFill>
                  <a:prstClr val="black"/>
                </a:solidFill>
              </a:rPr>
              <a:t>alternativo</a:t>
            </a:r>
          </a:p>
        </p:txBody>
      </p:sp>
      <p:sp>
        <p:nvSpPr>
          <p:cNvPr id="25" name="24 Elipse"/>
          <p:cNvSpPr/>
          <p:nvPr/>
        </p:nvSpPr>
        <p:spPr>
          <a:xfrm>
            <a:off x="2424532" y="4373488"/>
            <a:ext cx="1007173"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white"/>
                </a:solidFill>
              </a:rPr>
              <a:t>SI</a:t>
            </a:r>
          </a:p>
        </p:txBody>
      </p:sp>
      <p:sp>
        <p:nvSpPr>
          <p:cNvPr id="26" name="25 Elipse"/>
          <p:cNvSpPr/>
          <p:nvPr/>
        </p:nvSpPr>
        <p:spPr>
          <a:xfrm>
            <a:off x="8571034" y="4373488"/>
            <a:ext cx="1007173"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solidFill>
                  <a:prstClr val="white"/>
                </a:solidFill>
              </a:rPr>
              <a:t>NO</a:t>
            </a:r>
          </a:p>
        </p:txBody>
      </p:sp>
      <p:sp>
        <p:nvSpPr>
          <p:cNvPr id="27" name="26 CuadroTexto"/>
          <p:cNvSpPr txBox="1"/>
          <p:nvPr/>
        </p:nvSpPr>
        <p:spPr>
          <a:xfrm>
            <a:off x="8371453" y="5269874"/>
            <a:ext cx="1559209" cy="923330"/>
          </a:xfrm>
          <a:prstGeom prst="rect">
            <a:avLst/>
          </a:prstGeom>
          <a:noFill/>
        </p:spPr>
        <p:txBody>
          <a:bodyPr wrap="none" rtlCol="0">
            <a:spAutoFit/>
          </a:bodyPr>
          <a:lstStyle/>
          <a:p>
            <a:pPr algn="ctr"/>
            <a:r>
              <a:rPr lang="es-AR" dirty="0">
                <a:solidFill>
                  <a:prstClr val="black"/>
                </a:solidFill>
              </a:rPr>
              <a:t>Continuar con </a:t>
            </a:r>
          </a:p>
          <a:p>
            <a:pPr algn="ctr"/>
            <a:r>
              <a:rPr lang="es-AR" dirty="0">
                <a:solidFill>
                  <a:prstClr val="black"/>
                </a:solidFill>
              </a:rPr>
              <a:t>tratamiento </a:t>
            </a:r>
          </a:p>
          <a:p>
            <a:pPr algn="ctr"/>
            <a:endParaRPr lang="es-AR" dirty="0">
              <a:solidFill>
                <a:prstClr val="black"/>
              </a:solidFill>
            </a:endParaRPr>
          </a:p>
        </p:txBody>
      </p:sp>
      <p:cxnSp>
        <p:nvCxnSpPr>
          <p:cNvPr id="29" name="28 Conector recto de flecha"/>
          <p:cNvCxnSpPr>
            <a:stCxn id="21" idx="1"/>
            <a:endCxn id="25" idx="7"/>
          </p:cNvCxnSpPr>
          <p:nvPr/>
        </p:nvCxnSpPr>
        <p:spPr>
          <a:xfrm flipH="1">
            <a:off x="3284208" y="4117723"/>
            <a:ext cx="1201325" cy="3612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flipH="1">
            <a:off x="3503712" y="4941587"/>
            <a:ext cx="11347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a:stCxn id="23" idx="1"/>
          </p:cNvCxnSpPr>
          <p:nvPr/>
        </p:nvCxnSpPr>
        <p:spPr>
          <a:xfrm flipH="1">
            <a:off x="3828953" y="5701897"/>
            <a:ext cx="7130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a:stCxn id="21" idx="3"/>
          </p:cNvCxnSpPr>
          <p:nvPr/>
        </p:nvCxnSpPr>
        <p:spPr>
          <a:xfrm>
            <a:off x="7372413" y="4117723"/>
            <a:ext cx="1198620" cy="3612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a:stCxn id="22" idx="3"/>
          </p:cNvCxnSpPr>
          <p:nvPr/>
        </p:nvCxnSpPr>
        <p:spPr>
          <a:xfrm>
            <a:off x="7049351" y="4941587"/>
            <a:ext cx="152168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a:stCxn id="23" idx="3"/>
          </p:cNvCxnSpPr>
          <p:nvPr/>
        </p:nvCxnSpPr>
        <p:spPr>
          <a:xfrm flipV="1">
            <a:off x="7205577" y="5517231"/>
            <a:ext cx="1024394"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flipH="1">
            <a:off x="6125156" y="4302388"/>
            <a:ext cx="1" cy="4311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46 Conector recto de flecha"/>
          <p:cNvCxnSpPr>
            <a:stCxn id="22" idx="2"/>
          </p:cNvCxnSpPr>
          <p:nvPr/>
        </p:nvCxnSpPr>
        <p:spPr>
          <a:xfrm>
            <a:off x="5875120" y="5126253"/>
            <a:ext cx="262219" cy="3909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35 Rectángulo"/>
          <p:cNvSpPr/>
          <p:nvPr/>
        </p:nvSpPr>
        <p:spPr>
          <a:xfrm>
            <a:off x="4984648" y="6376129"/>
            <a:ext cx="5683353" cy="46166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r"/>
            <a:r>
              <a:rPr lang="en-US" sz="1200" dirty="0" err="1">
                <a:solidFill>
                  <a:prstClr val="black"/>
                </a:solidFill>
                <a:latin typeface="Georgia" panose="02040502050405020303" pitchFamily="18" charset="0"/>
              </a:rPr>
              <a:t>Adaptado</a:t>
            </a:r>
            <a:r>
              <a:rPr lang="en-US" sz="1200" dirty="0">
                <a:solidFill>
                  <a:prstClr val="black"/>
                </a:solidFill>
                <a:latin typeface="Georgia" panose="02040502050405020303" pitchFamily="18" charset="0"/>
              </a:rPr>
              <a:t> </a:t>
            </a:r>
            <a:r>
              <a:rPr lang="en-US" sz="1200" dirty="0" err="1">
                <a:solidFill>
                  <a:prstClr val="black"/>
                </a:solidFill>
                <a:latin typeface="Georgia" panose="02040502050405020303" pitchFamily="18" charset="0"/>
              </a:rPr>
              <a:t>Petrosillo</a:t>
            </a:r>
            <a:r>
              <a:rPr lang="en-US" sz="1200" dirty="0">
                <a:solidFill>
                  <a:prstClr val="black"/>
                </a:solidFill>
                <a:latin typeface="Georgia" panose="02040502050405020303" pitchFamily="18" charset="0"/>
              </a:rPr>
              <a:t>, et al. Treatment  </a:t>
            </a:r>
            <a:r>
              <a:rPr lang="es-AR" sz="1200" dirty="0">
                <a:solidFill>
                  <a:prstClr val="black"/>
                </a:solidFill>
                <a:latin typeface="Georgia" panose="02040502050405020303" pitchFamily="18" charset="0"/>
              </a:rPr>
              <a:t>of </a:t>
            </a:r>
            <a:r>
              <a:rPr lang="es-AR" sz="1200" dirty="0" err="1">
                <a:solidFill>
                  <a:prstClr val="black"/>
                </a:solidFill>
                <a:latin typeface="Georgia" panose="02040502050405020303" pitchFamily="18" charset="0"/>
              </a:rPr>
              <a:t>Carbapenem</a:t>
            </a:r>
            <a:r>
              <a:rPr lang="es-AR" sz="1200" dirty="0">
                <a:solidFill>
                  <a:prstClr val="black"/>
                </a:solidFill>
                <a:latin typeface="Georgia" panose="02040502050405020303" pitchFamily="18" charset="0"/>
              </a:rPr>
              <a:t> - </a:t>
            </a:r>
            <a:r>
              <a:rPr lang="es-AR" sz="1200" dirty="0" err="1">
                <a:solidFill>
                  <a:prstClr val="black"/>
                </a:solidFill>
                <a:latin typeface="Georgia" panose="02040502050405020303" pitchFamily="18" charset="0"/>
              </a:rPr>
              <a:t>resistant</a:t>
            </a:r>
            <a:r>
              <a:rPr lang="es-AR" sz="1200" dirty="0">
                <a:solidFill>
                  <a:prstClr val="black"/>
                </a:solidFill>
                <a:latin typeface="Georgia" panose="02040502050405020303" pitchFamily="18" charset="0"/>
              </a:rPr>
              <a:t> </a:t>
            </a:r>
            <a:r>
              <a:rPr lang="es-AR" sz="1200" i="1" dirty="0">
                <a:solidFill>
                  <a:prstClr val="black"/>
                </a:solidFill>
                <a:latin typeface="Georgia" panose="02040502050405020303" pitchFamily="18" charset="0"/>
              </a:rPr>
              <a:t>Klebsiella pneumoniae</a:t>
            </a:r>
            <a:r>
              <a:rPr lang="es-AR" sz="1200" dirty="0">
                <a:solidFill>
                  <a:prstClr val="black"/>
                </a:solidFill>
                <a:latin typeface="Georgia" panose="02040502050405020303" pitchFamily="18" charset="0"/>
              </a:rPr>
              <a:t>: </a:t>
            </a:r>
            <a:r>
              <a:rPr lang="en-US" sz="1200" dirty="0">
                <a:solidFill>
                  <a:prstClr val="black"/>
                </a:solidFill>
                <a:latin typeface="Georgia" panose="02040502050405020303" pitchFamily="18" charset="0"/>
              </a:rPr>
              <a:t>the state of the art (2013)</a:t>
            </a:r>
            <a:endParaRPr lang="es-AR" sz="1200" dirty="0">
              <a:solidFill>
                <a:prstClr val="black"/>
              </a:solidFill>
              <a:latin typeface="Georgia" panose="02040502050405020303" pitchFamily="18" charset="0"/>
            </a:endParaRPr>
          </a:p>
        </p:txBody>
      </p:sp>
    </p:spTree>
    <p:extLst>
      <p:ext uri="{BB962C8B-B14F-4D97-AF65-F5344CB8AC3E}">
        <p14:creationId xmlns:p14="http://schemas.microsoft.com/office/powerpoint/2010/main" val="391457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4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p:bldP spid="25" grpId="0" animBg="1"/>
      <p:bldP spid="26" grpId="0" animBg="1"/>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Anaerobios</a:t>
            </a:r>
            <a:endParaRPr lang="es-AR" b="1" dirty="0"/>
          </a:p>
        </p:txBody>
      </p:sp>
      <p:sp>
        <p:nvSpPr>
          <p:cNvPr id="3" name="Marcador de contenido 2"/>
          <p:cNvSpPr>
            <a:spLocks noGrp="1"/>
          </p:cNvSpPr>
          <p:nvPr>
            <p:ph idx="1"/>
          </p:nvPr>
        </p:nvSpPr>
        <p:spPr/>
        <p:txBody>
          <a:bodyPr/>
          <a:lstStyle/>
          <a:p>
            <a:pPr lvl="0"/>
            <a:r>
              <a:rPr lang="es-AR" sz="3600" b="1" dirty="0" smtClean="0"/>
              <a:t>Metronidazol</a:t>
            </a:r>
            <a:endParaRPr lang="es-AR" sz="3600" b="1" dirty="0"/>
          </a:p>
          <a:p>
            <a:pPr lvl="0"/>
            <a:r>
              <a:rPr lang="es-AR" sz="3600" b="1" dirty="0"/>
              <a:t>Inhibidores de betalactamasas</a:t>
            </a:r>
          </a:p>
          <a:p>
            <a:pPr lvl="0"/>
            <a:r>
              <a:rPr lang="es-AR" sz="3600" b="1" dirty="0"/>
              <a:t>Piperacilina/Tazobactam</a:t>
            </a:r>
          </a:p>
          <a:p>
            <a:pPr lvl="0"/>
            <a:r>
              <a:rPr lang="es-AR" sz="3600" b="1" dirty="0"/>
              <a:t>Penicilina y Clindamicina: para peptococos y clostridium</a:t>
            </a:r>
          </a:p>
          <a:p>
            <a:pPr lvl="0"/>
            <a:r>
              <a:rPr lang="es-AR" sz="3600" b="1" dirty="0"/>
              <a:t>Meropenem, Imipenem</a:t>
            </a:r>
          </a:p>
          <a:p>
            <a:endParaRPr lang="es-AR" dirty="0"/>
          </a:p>
        </p:txBody>
      </p:sp>
    </p:spTree>
    <p:extLst>
      <p:ext uri="{BB962C8B-B14F-4D97-AF65-F5344CB8AC3E}">
        <p14:creationId xmlns:p14="http://schemas.microsoft.com/office/powerpoint/2010/main" val="26661229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928812" y="404812"/>
            <a:ext cx="8334375" cy="6048375"/>
          </a:xfrm>
          <a:prstGeom prst="rect">
            <a:avLst/>
          </a:prstGeom>
        </p:spPr>
      </p:pic>
    </p:spTree>
    <p:extLst>
      <p:ext uri="{BB962C8B-B14F-4D97-AF65-F5344CB8AC3E}">
        <p14:creationId xmlns:p14="http://schemas.microsoft.com/office/powerpoint/2010/main" val="17154134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a:xfrm>
            <a:off x="1524000" y="0"/>
            <a:ext cx="9144000" cy="1143000"/>
          </a:xfrm>
        </p:spPr>
        <p:txBody>
          <a:bodyPr/>
          <a:lstStyle/>
          <a:p>
            <a:r>
              <a:rPr lang="es-AR" sz="2800">
                <a:solidFill>
                  <a:schemeClr val="bg1"/>
                </a:solidFill>
              </a:rPr>
              <a:t>Hasta cuando sostenemos el tratamiento antibiótico :</a:t>
            </a:r>
            <a:br>
              <a:rPr lang="es-AR" sz="2800">
                <a:solidFill>
                  <a:schemeClr val="bg1"/>
                </a:solidFill>
              </a:rPr>
            </a:br>
            <a:r>
              <a:rPr lang="es-AR" sz="2800">
                <a:solidFill>
                  <a:schemeClr val="bg1"/>
                </a:solidFill>
              </a:rPr>
              <a:t> Es posible acortar los tiempos ?</a:t>
            </a:r>
          </a:p>
        </p:txBody>
      </p:sp>
      <p:sp>
        <p:nvSpPr>
          <p:cNvPr id="4" name="3 Rectángulo"/>
          <p:cNvSpPr/>
          <p:nvPr/>
        </p:nvSpPr>
        <p:spPr>
          <a:xfrm>
            <a:off x="3952875" y="1511300"/>
            <a:ext cx="4572000" cy="642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TIEMPO DE TRATAMIENTO DE LA OMA </a:t>
            </a:r>
            <a:endParaRPr lang="es-AR" dirty="0">
              <a:solidFill>
                <a:srgbClr val="000000"/>
              </a:solidFill>
            </a:endParaRPr>
          </a:p>
        </p:txBody>
      </p:sp>
      <p:sp>
        <p:nvSpPr>
          <p:cNvPr id="5" name="4 Rectángulo"/>
          <p:cNvSpPr/>
          <p:nvPr/>
        </p:nvSpPr>
        <p:spPr>
          <a:xfrm>
            <a:off x="2524126" y="3011488"/>
            <a:ext cx="3929063" cy="785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5 DIAS SI NO HAY COMPLICACIONES </a:t>
            </a:r>
            <a:endParaRPr lang="es-AR" dirty="0">
              <a:solidFill>
                <a:srgbClr val="000000"/>
              </a:solidFill>
            </a:endParaRPr>
          </a:p>
        </p:txBody>
      </p:sp>
      <p:sp>
        <p:nvSpPr>
          <p:cNvPr id="6" name="5 Rectángulo"/>
          <p:cNvSpPr/>
          <p:nvPr/>
        </p:nvSpPr>
        <p:spPr>
          <a:xfrm>
            <a:off x="2524126" y="4654551"/>
            <a:ext cx="7286625"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10 DIAS SI HAY PERFORACION TIMPANICA O COMPROMISO BILATERAL  </a:t>
            </a:r>
            <a:endParaRPr lang="es-AR" dirty="0">
              <a:solidFill>
                <a:srgbClr val="000000"/>
              </a:solidFill>
            </a:endParaRPr>
          </a:p>
        </p:txBody>
      </p:sp>
      <p:sp>
        <p:nvSpPr>
          <p:cNvPr id="8" name="7 Flecha abajo"/>
          <p:cNvSpPr/>
          <p:nvPr/>
        </p:nvSpPr>
        <p:spPr>
          <a:xfrm>
            <a:off x="4381501" y="2225676"/>
            <a:ext cx="214313" cy="714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10" name="9 Flecha abajo"/>
          <p:cNvSpPr/>
          <p:nvPr/>
        </p:nvSpPr>
        <p:spPr>
          <a:xfrm>
            <a:off x="7810501" y="2225675"/>
            <a:ext cx="214313" cy="23574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12" name="11 CuadroTexto"/>
          <p:cNvSpPr txBox="1"/>
          <p:nvPr/>
        </p:nvSpPr>
        <p:spPr>
          <a:xfrm>
            <a:off x="1952625" y="5797551"/>
            <a:ext cx="8072438" cy="923925"/>
          </a:xfrm>
          <a:prstGeom prst="rect">
            <a:avLst/>
          </a:prstGeom>
          <a:noFill/>
        </p:spPr>
        <p:txBody>
          <a:bodyPr>
            <a:spAutoFit/>
          </a:bodyPr>
          <a:lstStyle/>
          <a:p>
            <a:pPr fontAlgn="base">
              <a:spcBef>
                <a:spcPct val="0"/>
              </a:spcBef>
              <a:spcAft>
                <a:spcPct val="0"/>
              </a:spcAft>
              <a:defRPr/>
            </a:pPr>
            <a:r>
              <a:rPr lang="es-AR" dirty="0" err="1">
                <a:solidFill>
                  <a:srgbClr val="FFFFFF"/>
                </a:solidFill>
              </a:rPr>
              <a:t>Kozyrski</a:t>
            </a:r>
            <a:r>
              <a:rPr lang="es-AR" dirty="0">
                <a:solidFill>
                  <a:srgbClr val="FFFFFF"/>
                </a:solidFill>
              </a:rPr>
              <a:t> A.L., </a:t>
            </a:r>
            <a:r>
              <a:rPr lang="es-AR" dirty="0" err="1">
                <a:solidFill>
                  <a:srgbClr val="FFFFFF"/>
                </a:solidFill>
              </a:rPr>
              <a:t>Hildes-Ripstein</a:t>
            </a:r>
            <a:r>
              <a:rPr lang="es-AR" dirty="0">
                <a:solidFill>
                  <a:srgbClr val="FFFFFF"/>
                </a:solidFill>
              </a:rPr>
              <a:t> E, </a:t>
            </a:r>
            <a:r>
              <a:rPr lang="es-AR" dirty="0" err="1">
                <a:solidFill>
                  <a:srgbClr val="FFFFFF"/>
                </a:solidFill>
              </a:rPr>
              <a:t>Longstaffe</a:t>
            </a:r>
            <a:r>
              <a:rPr lang="es-AR" dirty="0">
                <a:solidFill>
                  <a:srgbClr val="FFFFFF"/>
                </a:solidFill>
              </a:rPr>
              <a:t> S. A., </a:t>
            </a:r>
            <a:r>
              <a:rPr lang="es-AR" dirty="0" err="1">
                <a:solidFill>
                  <a:srgbClr val="FFFFFF"/>
                </a:solidFill>
              </a:rPr>
              <a:t>Wincott</a:t>
            </a:r>
            <a:r>
              <a:rPr lang="es-AR" dirty="0">
                <a:solidFill>
                  <a:srgbClr val="FFFFFF"/>
                </a:solidFill>
              </a:rPr>
              <a:t> J.L., </a:t>
            </a:r>
            <a:r>
              <a:rPr lang="es-AR" dirty="0" err="1">
                <a:solidFill>
                  <a:srgbClr val="FFFFFF"/>
                </a:solidFill>
              </a:rPr>
              <a:t>Sitar</a:t>
            </a:r>
            <a:r>
              <a:rPr lang="es-AR" dirty="0">
                <a:solidFill>
                  <a:srgbClr val="FFFFFF"/>
                </a:solidFill>
              </a:rPr>
              <a:t> D.S., </a:t>
            </a:r>
            <a:r>
              <a:rPr lang="es-AR" dirty="0" err="1">
                <a:solidFill>
                  <a:srgbClr val="FFFFFF"/>
                </a:solidFill>
              </a:rPr>
              <a:t>Klassen</a:t>
            </a:r>
            <a:r>
              <a:rPr lang="es-AR" dirty="0">
                <a:solidFill>
                  <a:srgbClr val="FFFFFF"/>
                </a:solidFill>
              </a:rPr>
              <a:t> T.P., </a:t>
            </a:r>
            <a:r>
              <a:rPr lang="es-AR" dirty="0" err="1">
                <a:solidFill>
                  <a:srgbClr val="FFFFFF"/>
                </a:solidFill>
              </a:rPr>
              <a:t>Moffatt</a:t>
            </a:r>
            <a:r>
              <a:rPr lang="es-AR" dirty="0">
                <a:solidFill>
                  <a:srgbClr val="FFFFFF"/>
                </a:solidFill>
              </a:rPr>
              <a:t> M.E.K. </a:t>
            </a:r>
            <a:r>
              <a:rPr lang="es-AR" dirty="0" err="1">
                <a:solidFill>
                  <a:srgbClr val="FFFFFF"/>
                </a:solidFill>
              </a:rPr>
              <a:t>Treatment</a:t>
            </a:r>
            <a:r>
              <a:rPr lang="es-AR" dirty="0">
                <a:solidFill>
                  <a:srgbClr val="FFFFFF"/>
                </a:solidFill>
              </a:rPr>
              <a:t> of </a:t>
            </a:r>
            <a:r>
              <a:rPr lang="es-AR" dirty="0" err="1">
                <a:solidFill>
                  <a:srgbClr val="FFFFFF"/>
                </a:solidFill>
              </a:rPr>
              <a:t>Acute</a:t>
            </a:r>
            <a:r>
              <a:rPr lang="es-AR" dirty="0">
                <a:solidFill>
                  <a:srgbClr val="FFFFFF"/>
                </a:solidFill>
              </a:rPr>
              <a:t> Otitis Media </a:t>
            </a:r>
            <a:r>
              <a:rPr lang="es-AR" dirty="0" err="1">
                <a:solidFill>
                  <a:srgbClr val="FFFFFF"/>
                </a:solidFill>
              </a:rPr>
              <a:t>with</a:t>
            </a:r>
            <a:r>
              <a:rPr lang="es-AR" dirty="0">
                <a:solidFill>
                  <a:srgbClr val="FFFFFF"/>
                </a:solidFill>
              </a:rPr>
              <a:t> a </a:t>
            </a:r>
            <a:r>
              <a:rPr lang="es-AR" dirty="0" err="1">
                <a:solidFill>
                  <a:srgbClr val="FFFFFF"/>
                </a:solidFill>
              </a:rPr>
              <a:t>shortened</a:t>
            </a:r>
            <a:r>
              <a:rPr lang="es-AR" dirty="0">
                <a:solidFill>
                  <a:srgbClr val="FFFFFF"/>
                </a:solidFill>
              </a:rPr>
              <a:t> </a:t>
            </a:r>
            <a:r>
              <a:rPr lang="es-AR" dirty="0" err="1">
                <a:solidFill>
                  <a:srgbClr val="FFFFFF"/>
                </a:solidFill>
              </a:rPr>
              <a:t>course</a:t>
            </a:r>
            <a:r>
              <a:rPr lang="es-AR" dirty="0">
                <a:solidFill>
                  <a:srgbClr val="FFFFFF"/>
                </a:solidFill>
              </a:rPr>
              <a:t> of </a:t>
            </a:r>
            <a:r>
              <a:rPr lang="es-AR" dirty="0" err="1">
                <a:solidFill>
                  <a:srgbClr val="FFFFFF"/>
                </a:solidFill>
              </a:rPr>
              <a:t>Antibiotics</a:t>
            </a:r>
            <a:r>
              <a:rPr lang="es-AR" dirty="0">
                <a:solidFill>
                  <a:srgbClr val="FFFFFF"/>
                </a:solidFill>
              </a:rPr>
              <a:t>. JAMA 1998;279(21):1736-1742. </a:t>
            </a:r>
          </a:p>
        </p:txBody>
      </p:sp>
    </p:spTree>
    <p:extLst>
      <p:ext uri="{BB962C8B-B14F-4D97-AF65-F5344CB8AC3E}">
        <p14:creationId xmlns:p14="http://schemas.microsoft.com/office/powerpoint/2010/main" val="36425992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24000" y="274638"/>
            <a:ext cx="9144000" cy="1143000"/>
          </a:xfrm>
          <a:prstGeom prst="rect">
            <a:avLst/>
          </a:prstGeom>
        </p:spPr>
        <p:txBody>
          <a:bodyPr/>
          <a:lstStyle/>
          <a:p>
            <a:pPr algn="ctr">
              <a:spcBef>
                <a:spcPct val="0"/>
              </a:spcBef>
              <a:defRPr/>
            </a:pPr>
            <a:r>
              <a:rPr lang="es-AR" sz="2800" dirty="0">
                <a:solidFill>
                  <a:srgbClr val="FFFFFF"/>
                </a:solidFill>
                <a:ea typeface="+mj-ea"/>
                <a:cs typeface="+mj-cs"/>
              </a:rPr>
              <a:t>Hasta cuando sostenemos el tratamiento antibiótico :</a:t>
            </a:r>
            <a:br>
              <a:rPr lang="es-AR" sz="2800" dirty="0">
                <a:solidFill>
                  <a:srgbClr val="FFFFFF"/>
                </a:solidFill>
                <a:ea typeface="+mj-ea"/>
                <a:cs typeface="+mj-cs"/>
              </a:rPr>
            </a:br>
            <a:r>
              <a:rPr lang="es-AR" sz="2800" dirty="0">
                <a:solidFill>
                  <a:srgbClr val="FFFFFF"/>
                </a:solidFill>
                <a:ea typeface="+mj-ea"/>
                <a:cs typeface="+mj-cs"/>
              </a:rPr>
              <a:t> Es posible acortar los tiempos ?</a:t>
            </a:r>
          </a:p>
        </p:txBody>
      </p:sp>
      <p:sp>
        <p:nvSpPr>
          <p:cNvPr id="5" name="4 Rectángulo"/>
          <p:cNvSpPr/>
          <p:nvPr/>
        </p:nvSpPr>
        <p:spPr>
          <a:xfrm>
            <a:off x="3452814" y="1928814"/>
            <a:ext cx="5857875" cy="64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TIEMPO DE TRATAMIENTO DE LA SINUSITIS AGUDA  </a:t>
            </a:r>
            <a:endParaRPr lang="es-AR" dirty="0">
              <a:solidFill>
                <a:srgbClr val="000000"/>
              </a:solidFill>
            </a:endParaRPr>
          </a:p>
        </p:txBody>
      </p:sp>
      <p:sp>
        <p:nvSpPr>
          <p:cNvPr id="6" name="5 Rectángulo"/>
          <p:cNvSpPr/>
          <p:nvPr/>
        </p:nvSpPr>
        <p:spPr>
          <a:xfrm>
            <a:off x="4452938" y="3429001"/>
            <a:ext cx="3929062"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5 DIAS SI NO HAY COMPLICACIONES </a:t>
            </a:r>
            <a:endParaRPr lang="es-AR" dirty="0">
              <a:solidFill>
                <a:srgbClr val="000000"/>
              </a:solidFill>
            </a:endParaRPr>
          </a:p>
        </p:txBody>
      </p:sp>
      <p:sp>
        <p:nvSpPr>
          <p:cNvPr id="8" name="7 Flecha abajo"/>
          <p:cNvSpPr/>
          <p:nvPr/>
        </p:nvSpPr>
        <p:spPr>
          <a:xfrm>
            <a:off x="6310313" y="2643189"/>
            <a:ext cx="214312" cy="714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73734" name="9 Rectángulo"/>
          <p:cNvSpPr>
            <a:spLocks noChangeArrowheads="1"/>
          </p:cNvSpPr>
          <p:nvPr/>
        </p:nvSpPr>
        <p:spPr bwMode="auto">
          <a:xfrm>
            <a:off x="1952625" y="5500688"/>
            <a:ext cx="83581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r>
              <a:rPr lang="es-AR">
                <a:solidFill>
                  <a:srgbClr val="FFFFFF"/>
                </a:solidFill>
              </a:rPr>
              <a:t>Falagas ME, Karageorgopoulos DE, Grammatikos AP, Matthaiou DK. Effectiveness and safety of short vs. long duration of antibiotic therapy for acute bacterial sinusitis: a meta-analysis of randomized trials. Br J Clin Pharmacol 2009; 67: 161-71.</a:t>
            </a:r>
          </a:p>
        </p:txBody>
      </p:sp>
    </p:spTree>
    <p:extLst>
      <p:ext uri="{BB962C8B-B14F-4D97-AF65-F5344CB8AC3E}">
        <p14:creationId xmlns:p14="http://schemas.microsoft.com/office/powerpoint/2010/main" val="81110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524000" y="71438"/>
            <a:ext cx="9144000" cy="1143000"/>
          </a:xfrm>
          <a:prstGeom prst="rect">
            <a:avLst/>
          </a:prstGeom>
        </p:spPr>
        <p:txBody>
          <a:bodyPr/>
          <a:lstStyle/>
          <a:p>
            <a:pPr algn="ctr">
              <a:spcBef>
                <a:spcPct val="0"/>
              </a:spcBef>
              <a:defRPr/>
            </a:pPr>
            <a:r>
              <a:rPr lang="es-AR" sz="2800" dirty="0">
                <a:solidFill>
                  <a:srgbClr val="FFFFFF"/>
                </a:solidFill>
                <a:ea typeface="+mj-ea"/>
                <a:cs typeface="+mj-cs"/>
              </a:rPr>
              <a:t>Hasta cuando sostenemos el tratamiento antibiótico :</a:t>
            </a:r>
            <a:br>
              <a:rPr lang="es-AR" sz="2800" dirty="0">
                <a:solidFill>
                  <a:srgbClr val="FFFFFF"/>
                </a:solidFill>
                <a:ea typeface="+mj-ea"/>
                <a:cs typeface="+mj-cs"/>
              </a:rPr>
            </a:br>
            <a:r>
              <a:rPr lang="es-AR" sz="2800" dirty="0">
                <a:solidFill>
                  <a:srgbClr val="FFFFFF"/>
                </a:solidFill>
                <a:ea typeface="+mj-ea"/>
                <a:cs typeface="+mj-cs"/>
              </a:rPr>
              <a:t> Es posible acortar los tiempos ?</a:t>
            </a:r>
          </a:p>
        </p:txBody>
      </p:sp>
      <p:sp>
        <p:nvSpPr>
          <p:cNvPr id="3" name="2 Rectángulo"/>
          <p:cNvSpPr/>
          <p:nvPr/>
        </p:nvSpPr>
        <p:spPr>
          <a:xfrm>
            <a:off x="3952875" y="1511300"/>
            <a:ext cx="4572000" cy="642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TIEMPO DE TRATAMIENTO DE LA I U  </a:t>
            </a:r>
            <a:endParaRPr lang="es-AR" dirty="0">
              <a:solidFill>
                <a:srgbClr val="000000"/>
              </a:solidFill>
            </a:endParaRPr>
          </a:p>
        </p:txBody>
      </p:sp>
      <p:sp>
        <p:nvSpPr>
          <p:cNvPr id="4" name="3 Rectángulo"/>
          <p:cNvSpPr/>
          <p:nvPr/>
        </p:nvSpPr>
        <p:spPr>
          <a:xfrm>
            <a:off x="2524126" y="3011488"/>
            <a:ext cx="3929063" cy="785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7 DIAS</a:t>
            </a:r>
            <a:endParaRPr lang="es-AR" dirty="0">
              <a:solidFill>
                <a:srgbClr val="000000"/>
              </a:solidFill>
            </a:endParaRPr>
          </a:p>
        </p:txBody>
      </p:sp>
      <p:sp>
        <p:nvSpPr>
          <p:cNvPr id="5" name="4 Rectángulo"/>
          <p:cNvSpPr/>
          <p:nvPr/>
        </p:nvSpPr>
        <p:spPr>
          <a:xfrm>
            <a:off x="2524126" y="4654551"/>
            <a:ext cx="7286625"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3 A 5  DIAS EN NIÑAS MAYORES DE 5 AÑOS  SIN PATOLOGIA UROLOGICA </a:t>
            </a:r>
            <a:endParaRPr lang="es-AR" dirty="0">
              <a:solidFill>
                <a:srgbClr val="000000"/>
              </a:solidFill>
            </a:endParaRPr>
          </a:p>
        </p:txBody>
      </p:sp>
      <p:sp>
        <p:nvSpPr>
          <p:cNvPr id="6" name="5 Flecha abajo"/>
          <p:cNvSpPr/>
          <p:nvPr/>
        </p:nvSpPr>
        <p:spPr>
          <a:xfrm>
            <a:off x="4381501" y="2225676"/>
            <a:ext cx="214313" cy="714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7" name="6 Flecha abajo"/>
          <p:cNvSpPr/>
          <p:nvPr/>
        </p:nvSpPr>
        <p:spPr>
          <a:xfrm>
            <a:off x="7810501" y="2225675"/>
            <a:ext cx="214313" cy="23574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9" name="8 CuadroTexto"/>
          <p:cNvSpPr txBox="1"/>
          <p:nvPr/>
        </p:nvSpPr>
        <p:spPr>
          <a:xfrm>
            <a:off x="1666876" y="5791200"/>
            <a:ext cx="8786813" cy="831850"/>
          </a:xfrm>
          <a:prstGeom prst="rect">
            <a:avLst/>
          </a:prstGeom>
          <a:noFill/>
        </p:spPr>
        <p:txBody>
          <a:bodyPr>
            <a:spAutoFit/>
          </a:bodyPr>
          <a:lstStyle/>
          <a:p>
            <a:pPr fontAlgn="base">
              <a:spcBef>
                <a:spcPct val="0"/>
              </a:spcBef>
              <a:spcAft>
                <a:spcPct val="0"/>
              </a:spcAft>
              <a:defRPr/>
            </a:pPr>
            <a:r>
              <a:rPr lang="es-AR" sz="1600" dirty="0">
                <a:solidFill>
                  <a:srgbClr val="FFFFFF"/>
                </a:solidFill>
              </a:rPr>
              <a:t>Michael M, </a:t>
            </a:r>
            <a:r>
              <a:rPr lang="es-AR" sz="1600" dirty="0" err="1">
                <a:solidFill>
                  <a:srgbClr val="FFFFFF"/>
                </a:solidFill>
              </a:rPr>
              <a:t>Hodson</a:t>
            </a:r>
            <a:r>
              <a:rPr lang="es-AR" sz="1600" dirty="0">
                <a:solidFill>
                  <a:srgbClr val="FFFFFF"/>
                </a:solidFill>
              </a:rPr>
              <a:t> EM, Craig JC, Martin S, </a:t>
            </a:r>
            <a:r>
              <a:rPr lang="es-AR" sz="1600" dirty="0" err="1">
                <a:solidFill>
                  <a:srgbClr val="FFFFFF"/>
                </a:solidFill>
              </a:rPr>
              <a:t>Moyer</a:t>
            </a:r>
            <a:r>
              <a:rPr lang="es-AR" sz="1600" dirty="0">
                <a:solidFill>
                  <a:srgbClr val="FFFFFF"/>
                </a:solidFill>
              </a:rPr>
              <a:t> VA. Short versus </a:t>
            </a:r>
            <a:r>
              <a:rPr lang="es-AR" sz="1600" dirty="0" err="1">
                <a:solidFill>
                  <a:srgbClr val="FFFFFF"/>
                </a:solidFill>
              </a:rPr>
              <a:t>standard</a:t>
            </a:r>
            <a:r>
              <a:rPr lang="es-AR" sz="1600" dirty="0">
                <a:solidFill>
                  <a:srgbClr val="FFFFFF"/>
                </a:solidFill>
              </a:rPr>
              <a:t> </a:t>
            </a:r>
            <a:r>
              <a:rPr lang="es-AR" sz="1600" dirty="0" err="1">
                <a:solidFill>
                  <a:srgbClr val="FFFFFF"/>
                </a:solidFill>
              </a:rPr>
              <a:t>duration</a:t>
            </a:r>
            <a:r>
              <a:rPr lang="es-AR" sz="1600" dirty="0">
                <a:solidFill>
                  <a:srgbClr val="FFFFFF"/>
                </a:solidFill>
              </a:rPr>
              <a:t> oral </a:t>
            </a:r>
            <a:r>
              <a:rPr lang="es-AR" sz="1600" dirty="0" err="1">
                <a:solidFill>
                  <a:srgbClr val="FFFFFF"/>
                </a:solidFill>
              </a:rPr>
              <a:t>antibiotic</a:t>
            </a:r>
            <a:r>
              <a:rPr lang="es-AR" sz="1600" dirty="0">
                <a:solidFill>
                  <a:srgbClr val="FFFFFF"/>
                </a:solidFill>
              </a:rPr>
              <a:t> </a:t>
            </a:r>
            <a:r>
              <a:rPr lang="es-AR" sz="1600" dirty="0" err="1">
                <a:solidFill>
                  <a:srgbClr val="FFFFFF"/>
                </a:solidFill>
              </a:rPr>
              <a:t>therapy</a:t>
            </a:r>
            <a:r>
              <a:rPr lang="es-AR" sz="1600" dirty="0">
                <a:solidFill>
                  <a:srgbClr val="FFFFFF"/>
                </a:solidFill>
              </a:rPr>
              <a:t> </a:t>
            </a:r>
            <a:r>
              <a:rPr lang="es-AR" sz="1600" dirty="0" err="1">
                <a:solidFill>
                  <a:srgbClr val="FFFFFF"/>
                </a:solidFill>
              </a:rPr>
              <a:t>for</a:t>
            </a:r>
            <a:r>
              <a:rPr lang="es-AR" sz="1600" dirty="0">
                <a:solidFill>
                  <a:srgbClr val="FFFFFF"/>
                </a:solidFill>
              </a:rPr>
              <a:t> </a:t>
            </a:r>
            <a:r>
              <a:rPr lang="es-AR" sz="1600" dirty="0" err="1">
                <a:solidFill>
                  <a:srgbClr val="FFFFFF"/>
                </a:solidFill>
              </a:rPr>
              <a:t>acute</a:t>
            </a:r>
            <a:r>
              <a:rPr lang="es-AR" sz="1600" dirty="0">
                <a:solidFill>
                  <a:srgbClr val="FFFFFF"/>
                </a:solidFill>
              </a:rPr>
              <a:t> </a:t>
            </a:r>
            <a:r>
              <a:rPr lang="es-AR" sz="1600" dirty="0" err="1">
                <a:solidFill>
                  <a:srgbClr val="FFFFFF"/>
                </a:solidFill>
              </a:rPr>
              <a:t>urinary</a:t>
            </a:r>
            <a:r>
              <a:rPr lang="es-AR" sz="1600" dirty="0">
                <a:solidFill>
                  <a:srgbClr val="FFFFFF"/>
                </a:solidFill>
              </a:rPr>
              <a:t> </a:t>
            </a:r>
            <a:r>
              <a:rPr lang="es-AR" sz="1600" dirty="0" err="1">
                <a:solidFill>
                  <a:srgbClr val="FFFFFF"/>
                </a:solidFill>
              </a:rPr>
              <a:t>tract</a:t>
            </a:r>
            <a:r>
              <a:rPr lang="es-AR" sz="1600" dirty="0">
                <a:solidFill>
                  <a:srgbClr val="FFFFFF"/>
                </a:solidFill>
              </a:rPr>
              <a:t> </a:t>
            </a:r>
            <a:r>
              <a:rPr lang="es-AR" sz="1600" dirty="0" err="1">
                <a:solidFill>
                  <a:srgbClr val="FFFFFF"/>
                </a:solidFill>
              </a:rPr>
              <a:t>infection</a:t>
            </a:r>
            <a:r>
              <a:rPr lang="es-AR" sz="1600" dirty="0">
                <a:solidFill>
                  <a:srgbClr val="FFFFFF"/>
                </a:solidFill>
              </a:rPr>
              <a:t> in </a:t>
            </a:r>
            <a:r>
              <a:rPr lang="es-AR" sz="1600" dirty="0" err="1">
                <a:solidFill>
                  <a:srgbClr val="FFFFFF"/>
                </a:solidFill>
              </a:rPr>
              <a:t>children</a:t>
            </a:r>
            <a:r>
              <a:rPr lang="es-AR" sz="1600" dirty="0">
                <a:solidFill>
                  <a:srgbClr val="FFFFFF"/>
                </a:solidFill>
              </a:rPr>
              <a:t>. Cochrane </a:t>
            </a:r>
            <a:r>
              <a:rPr lang="es-AR" sz="1600" dirty="0" err="1">
                <a:solidFill>
                  <a:srgbClr val="FFFFFF"/>
                </a:solidFill>
              </a:rPr>
              <a:t>Database</a:t>
            </a:r>
            <a:r>
              <a:rPr lang="es-AR" sz="1600" dirty="0">
                <a:solidFill>
                  <a:srgbClr val="FFFFFF"/>
                </a:solidFill>
              </a:rPr>
              <a:t> of </a:t>
            </a:r>
            <a:r>
              <a:rPr lang="es-AR" sz="1600" dirty="0" err="1">
                <a:solidFill>
                  <a:srgbClr val="FFFFFF"/>
                </a:solidFill>
              </a:rPr>
              <a:t>Systematic</a:t>
            </a:r>
            <a:r>
              <a:rPr lang="es-AR" sz="1600" dirty="0">
                <a:solidFill>
                  <a:srgbClr val="FFFFFF"/>
                </a:solidFill>
              </a:rPr>
              <a:t> </a:t>
            </a:r>
            <a:r>
              <a:rPr lang="es-AR" sz="1600" dirty="0" err="1">
                <a:solidFill>
                  <a:srgbClr val="FFFFFF"/>
                </a:solidFill>
              </a:rPr>
              <a:t>Reviews</a:t>
            </a:r>
            <a:r>
              <a:rPr lang="es-AR" sz="1600" dirty="0">
                <a:solidFill>
                  <a:srgbClr val="FFFFFF"/>
                </a:solidFill>
              </a:rPr>
              <a:t> 2003, </a:t>
            </a:r>
            <a:r>
              <a:rPr lang="es-AR" sz="1600" dirty="0" err="1">
                <a:solidFill>
                  <a:srgbClr val="FFFFFF"/>
                </a:solidFill>
              </a:rPr>
              <a:t>Issue</a:t>
            </a:r>
            <a:r>
              <a:rPr lang="es-AR" sz="1600" dirty="0">
                <a:solidFill>
                  <a:srgbClr val="FFFFFF"/>
                </a:solidFill>
              </a:rPr>
              <a:t> 1. Art. No.: CD003966. DOI: 10.1002/14651858.CD003966.</a:t>
            </a:r>
          </a:p>
        </p:txBody>
      </p:sp>
    </p:spTree>
    <p:extLst>
      <p:ext uri="{BB962C8B-B14F-4D97-AF65-F5344CB8AC3E}">
        <p14:creationId xmlns:p14="http://schemas.microsoft.com/office/powerpoint/2010/main" val="1680981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1524000" y="0"/>
            <a:ext cx="9144000" cy="1143000"/>
          </a:xfrm>
          <a:prstGeom prst="rect">
            <a:avLst/>
          </a:prstGeom>
        </p:spPr>
        <p:txBody>
          <a:bodyPr/>
          <a:lstStyle/>
          <a:p>
            <a:pPr algn="ctr">
              <a:defRPr/>
            </a:pPr>
            <a:r>
              <a:rPr lang="es-AR" sz="2800" dirty="0">
                <a:solidFill>
                  <a:schemeClr val="accent3"/>
                </a:solidFill>
                <a:latin typeface="+mj-lt"/>
                <a:ea typeface="+mj-ea"/>
                <a:cs typeface="+mj-cs"/>
              </a:rPr>
              <a:t>Hasta cuando sostenemos el tratamiento antibiótico :</a:t>
            </a:r>
            <a:br>
              <a:rPr lang="es-AR" sz="2800" dirty="0">
                <a:solidFill>
                  <a:schemeClr val="accent3"/>
                </a:solidFill>
                <a:latin typeface="+mj-lt"/>
                <a:ea typeface="+mj-ea"/>
                <a:cs typeface="+mj-cs"/>
              </a:rPr>
            </a:br>
            <a:r>
              <a:rPr lang="es-AR" sz="2800" dirty="0">
                <a:solidFill>
                  <a:schemeClr val="accent3"/>
                </a:solidFill>
                <a:latin typeface="+mj-lt"/>
                <a:ea typeface="+mj-ea"/>
                <a:cs typeface="+mj-cs"/>
              </a:rPr>
              <a:t> Es posible acortar los tiempos ?</a:t>
            </a:r>
          </a:p>
        </p:txBody>
      </p:sp>
      <p:sp>
        <p:nvSpPr>
          <p:cNvPr id="6" name="5 Rectángulo"/>
          <p:cNvSpPr/>
          <p:nvPr/>
        </p:nvSpPr>
        <p:spPr>
          <a:xfrm>
            <a:off x="3309938" y="1368425"/>
            <a:ext cx="5715000" cy="642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2"/>
                </a:solidFill>
              </a:rPr>
              <a:t>TIEMPO DE TRATAMIENTO DE LA I PP </a:t>
            </a:r>
            <a:endParaRPr lang="es-AR" dirty="0">
              <a:solidFill>
                <a:schemeClr val="tx2"/>
              </a:solidFill>
            </a:endParaRPr>
          </a:p>
        </p:txBody>
      </p:sp>
      <p:sp>
        <p:nvSpPr>
          <p:cNvPr id="7" name="6 Rectángulo"/>
          <p:cNvSpPr/>
          <p:nvPr/>
        </p:nvSpPr>
        <p:spPr>
          <a:xfrm>
            <a:off x="2881313" y="2868613"/>
            <a:ext cx="2214562" cy="785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2"/>
                </a:solidFill>
              </a:rPr>
              <a:t>TRATAMIENTO LOCAL </a:t>
            </a:r>
            <a:endParaRPr lang="es-AR" dirty="0">
              <a:solidFill>
                <a:schemeClr val="tx2"/>
              </a:solidFill>
            </a:endParaRPr>
          </a:p>
        </p:txBody>
      </p:sp>
      <p:sp>
        <p:nvSpPr>
          <p:cNvPr id="8" name="7 Rectángulo"/>
          <p:cNvSpPr/>
          <p:nvPr/>
        </p:nvSpPr>
        <p:spPr>
          <a:xfrm>
            <a:off x="3238501" y="4654551"/>
            <a:ext cx="7286625"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2"/>
                </a:solidFill>
              </a:rPr>
              <a:t>5  DIAS EN CELULITIS EXTENSAS CON COMPROMISO DEL ESTADO GENERAL </a:t>
            </a:r>
            <a:endParaRPr lang="es-AR" dirty="0">
              <a:solidFill>
                <a:schemeClr val="tx2"/>
              </a:solidFill>
            </a:endParaRPr>
          </a:p>
        </p:txBody>
      </p:sp>
      <p:sp>
        <p:nvSpPr>
          <p:cNvPr id="9" name="8 Flecha abajo"/>
          <p:cNvSpPr/>
          <p:nvPr/>
        </p:nvSpPr>
        <p:spPr>
          <a:xfrm>
            <a:off x="4024313" y="2082801"/>
            <a:ext cx="214312" cy="714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0" name="9 Flecha abajo"/>
          <p:cNvSpPr/>
          <p:nvPr/>
        </p:nvSpPr>
        <p:spPr>
          <a:xfrm>
            <a:off x="7667626" y="2082800"/>
            <a:ext cx="214313" cy="23574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1" name="10 Rectángulo"/>
          <p:cNvSpPr/>
          <p:nvPr/>
        </p:nvSpPr>
        <p:spPr>
          <a:xfrm>
            <a:off x="5381626" y="3571876"/>
            <a:ext cx="1928813"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2"/>
                </a:solidFill>
              </a:rPr>
              <a:t>DRENAJE</a:t>
            </a:r>
            <a:endParaRPr lang="es-AR" dirty="0">
              <a:solidFill>
                <a:schemeClr val="tx2"/>
              </a:solidFill>
            </a:endParaRPr>
          </a:p>
        </p:txBody>
      </p:sp>
      <p:sp>
        <p:nvSpPr>
          <p:cNvPr id="12" name="11 Flecha abajo"/>
          <p:cNvSpPr/>
          <p:nvPr/>
        </p:nvSpPr>
        <p:spPr>
          <a:xfrm>
            <a:off x="6167438" y="2082800"/>
            <a:ext cx="214312" cy="142875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3" name="12 CuadroTexto"/>
          <p:cNvSpPr txBox="1"/>
          <p:nvPr/>
        </p:nvSpPr>
        <p:spPr>
          <a:xfrm>
            <a:off x="1738313" y="5583238"/>
            <a:ext cx="8786812" cy="1600200"/>
          </a:xfrm>
          <a:prstGeom prst="rect">
            <a:avLst/>
          </a:prstGeom>
          <a:noFill/>
        </p:spPr>
        <p:txBody>
          <a:bodyPr>
            <a:spAutoFit/>
          </a:bodyPr>
          <a:lstStyle/>
          <a:p>
            <a:pPr>
              <a:defRPr/>
            </a:pPr>
            <a:r>
              <a:rPr lang="en-US" sz="1400" dirty="0">
                <a:solidFill>
                  <a:schemeClr val="accent3"/>
                </a:solidFill>
                <a:latin typeface="Arial" charset="0"/>
              </a:rPr>
              <a:t>Stevens DL, </a:t>
            </a:r>
            <a:r>
              <a:rPr lang="en-US" sz="1400" dirty="0" err="1">
                <a:solidFill>
                  <a:schemeClr val="accent3"/>
                </a:solidFill>
                <a:latin typeface="Arial" charset="0"/>
              </a:rPr>
              <a:t>Bisno</a:t>
            </a:r>
            <a:r>
              <a:rPr lang="en-US" sz="1400" dirty="0">
                <a:solidFill>
                  <a:schemeClr val="accent3"/>
                </a:solidFill>
                <a:latin typeface="Arial" charset="0"/>
              </a:rPr>
              <a:t> AL, Chambers HF et al. Practice Guidelines for the diagnosis and management of skin and soft-tissue infections. </a:t>
            </a:r>
            <a:r>
              <a:rPr lang="en-US" sz="1400" dirty="0" err="1">
                <a:solidFill>
                  <a:schemeClr val="accent3"/>
                </a:solidFill>
                <a:latin typeface="Arial" charset="0"/>
              </a:rPr>
              <a:t>Clin</a:t>
            </a:r>
            <a:r>
              <a:rPr lang="en-US" sz="1400" dirty="0">
                <a:solidFill>
                  <a:schemeClr val="accent3"/>
                </a:solidFill>
                <a:latin typeface="Arial" charset="0"/>
              </a:rPr>
              <a:t> Infect </a:t>
            </a:r>
            <a:r>
              <a:rPr lang="en-US" sz="1400" dirty="0" err="1">
                <a:solidFill>
                  <a:schemeClr val="accent3"/>
                </a:solidFill>
                <a:latin typeface="Arial" charset="0"/>
              </a:rPr>
              <a:t>Dis</a:t>
            </a:r>
            <a:r>
              <a:rPr lang="en-US" sz="1400" dirty="0">
                <a:solidFill>
                  <a:schemeClr val="accent3"/>
                </a:solidFill>
                <a:latin typeface="Arial" charset="0"/>
              </a:rPr>
              <a:t> 2005,41:1373-1406</a:t>
            </a:r>
          </a:p>
          <a:p>
            <a:pPr>
              <a:defRPr/>
            </a:pPr>
            <a:r>
              <a:rPr lang="es-AR" sz="1400" dirty="0">
                <a:solidFill>
                  <a:schemeClr val="accent3"/>
                </a:solidFill>
                <a:latin typeface="Arial" charset="0"/>
              </a:rPr>
              <a:t>Lee MC, </a:t>
            </a:r>
            <a:r>
              <a:rPr lang="es-AR" sz="1400" dirty="0" err="1">
                <a:solidFill>
                  <a:schemeClr val="accent3"/>
                </a:solidFill>
                <a:latin typeface="Arial" charset="0"/>
              </a:rPr>
              <a:t>Rios</a:t>
            </a:r>
            <a:r>
              <a:rPr lang="es-AR" sz="1400" dirty="0">
                <a:solidFill>
                  <a:schemeClr val="accent3"/>
                </a:solidFill>
                <a:latin typeface="Arial" charset="0"/>
              </a:rPr>
              <a:t> AM, Aten MF et al. Management and </a:t>
            </a:r>
            <a:r>
              <a:rPr lang="es-AR" sz="1400" dirty="0" err="1">
                <a:solidFill>
                  <a:schemeClr val="accent3"/>
                </a:solidFill>
                <a:latin typeface="Arial" charset="0"/>
              </a:rPr>
              <a:t>outcome</a:t>
            </a:r>
            <a:r>
              <a:rPr lang="es-AR" sz="1400" dirty="0">
                <a:solidFill>
                  <a:schemeClr val="accent3"/>
                </a:solidFill>
                <a:latin typeface="Arial" charset="0"/>
              </a:rPr>
              <a:t> of </a:t>
            </a:r>
            <a:r>
              <a:rPr lang="es-AR" sz="1400" dirty="0" err="1">
                <a:solidFill>
                  <a:schemeClr val="accent3"/>
                </a:solidFill>
                <a:latin typeface="Arial" charset="0"/>
              </a:rPr>
              <a:t>children</a:t>
            </a:r>
            <a:r>
              <a:rPr lang="es-AR" sz="1400" dirty="0">
                <a:solidFill>
                  <a:schemeClr val="accent3"/>
                </a:solidFill>
                <a:latin typeface="Arial" charset="0"/>
              </a:rPr>
              <a:t> </a:t>
            </a:r>
            <a:r>
              <a:rPr lang="es-AR" sz="1400" dirty="0" err="1">
                <a:solidFill>
                  <a:schemeClr val="accent3"/>
                </a:solidFill>
                <a:latin typeface="Arial" charset="0"/>
              </a:rPr>
              <a:t>with</a:t>
            </a:r>
            <a:r>
              <a:rPr lang="es-AR" sz="1400" dirty="0">
                <a:solidFill>
                  <a:schemeClr val="accent3"/>
                </a:solidFill>
                <a:latin typeface="Arial" charset="0"/>
              </a:rPr>
              <a:t> </a:t>
            </a:r>
            <a:r>
              <a:rPr lang="es-AR" sz="1400" dirty="0" err="1">
                <a:solidFill>
                  <a:schemeClr val="accent3"/>
                </a:solidFill>
                <a:latin typeface="Arial" charset="0"/>
              </a:rPr>
              <a:t>skin</a:t>
            </a:r>
            <a:r>
              <a:rPr lang="es-AR" sz="1400" dirty="0">
                <a:solidFill>
                  <a:schemeClr val="accent3"/>
                </a:solidFill>
                <a:latin typeface="Arial" charset="0"/>
              </a:rPr>
              <a:t> and </a:t>
            </a:r>
            <a:r>
              <a:rPr lang="es-AR" sz="1400" dirty="0" err="1">
                <a:solidFill>
                  <a:schemeClr val="accent3"/>
                </a:solidFill>
                <a:latin typeface="Arial" charset="0"/>
              </a:rPr>
              <a:t>soft</a:t>
            </a:r>
            <a:r>
              <a:rPr lang="es-AR" sz="1400" dirty="0">
                <a:solidFill>
                  <a:schemeClr val="accent3"/>
                </a:solidFill>
                <a:latin typeface="Arial" charset="0"/>
              </a:rPr>
              <a:t> </a:t>
            </a:r>
            <a:r>
              <a:rPr lang="es-AR" sz="1400" dirty="0" err="1">
                <a:solidFill>
                  <a:schemeClr val="accent3"/>
                </a:solidFill>
                <a:latin typeface="Arial" charset="0"/>
              </a:rPr>
              <a:t>tissue</a:t>
            </a:r>
            <a:r>
              <a:rPr lang="es-AR" sz="1400" dirty="0">
                <a:solidFill>
                  <a:schemeClr val="accent3"/>
                </a:solidFill>
                <a:latin typeface="Arial" charset="0"/>
              </a:rPr>
              <a:t> </a:t>
            </a:r>
            <a:r>
              <a:rPr lang="es-AR" sz="1400" dirty="0" err="1">
                <a:solidFill>
                  <a:schemeClr val="accent3"/>
                </a:solidFill>
                <a:latin typeface="Arial" charset="0"/>
              </a:rPr>
              <a:t>abscesses</a:t>
            </a:r>
            <a:r>
              <a:rPr lang="es-AR" sz="1400" dirty="0">
                <a:solidFill>
                  <a:schemeClr val="accent3"/>
                </a:solidFill>
                <a:latin typeface="Arial" charset="0"/>
              </a:rPr>
              <a:t> </a:t>
            </a:r>
            <a:r>
              <a:rPr lang="es-AR" sz="1400" dirty="0" err="1">
                <a:solidFill>
                  <a:schemeClr val="accent3"/>
                </a:solidFill>
                <a:latin typeface="Arial" charset="0"/>
              </a:rPr>
              <a:t>caused</a:t>
            </a:r>
            <a:r>
              <a:rPr lang="es-AR" sz="1400" dirty="0">
                <a:solidFill>
                  <a:schemeClr val="accent3"/>
                </a:solidFill>
                <a:latin typeface="Arial" charset="0"/>
              </a:rPr>
              <a:t> </a:t>
            </a:r>
            <a:r>
              <a:rPr lang="es-AR" sz="1400" dirty="0" err="1">
                <a:solidFill>
                  <a:schemeClr val="accent3"/>
                </a:solidFill>
                <a:latin typeface="Arial" charset="0"/>
              </a:rPr>
              <a:t>by</a:t>
            </a:r>
            <a:r>
              <a:rPr lang="es-AR" sz="1400" dirty="0">
                <a:solidFill>
                  <a:schemeClr val="accent3"/>
                </a:solidFill>
                <a:latin typeface="Arial" charset="0"/>
              </a:rPr>
              <a:t> </a:t>
            </a:r>
            <a:r>
              <a:rPr lang="es-AR" sz="1400" dirty="0" err="1">
                <a:solidFill>
                  <a:schemeClr val="accent3"/>
                </a:solidFill>
                <a:latin typeface="Arial" charset="0"/>
              </a:rPr>
              <a:t>community-acquired</a:t>
            </a:r>
            <a:r>
              <a:rPr lang="es-AR" sz="1400" dirty="0">
                <a:solidFill>
                  <a:schemeClr val="accent3"/>
                </a:solidFill>
                <a:latin typeface="Arial" charset="0"/>
              </a:rPr>
              <a:t> </a:t>
            </a:r>
            <a:r>
              <a:rPr lang="es-AR" sz="1400" dirty="0" err="1">
                <a:solidFill>
                  <a:schemeClr val="accent3"/>
                </a:solidFill>
                <a:latin typeface="Arial" charset="0"/>
              </a:rPr>
              <a:t>methicillin-resistant</a:t>
            </a:r>
            <a:r>
              <a:rPr lang="es-AR" sz="1400" dirty="0">
                <a:solidFill>
                  <a:schemeClr val="accent3"/>
                </a:solidFill>
                <a:latin typeface="Arial" charset="0"/>
              </a:rPr>
              <a:t> </a:t>
            </a:r>
            <a:r>
              <a:rPr lang="es-AR" sz="1400" i="1" dirty="0" err="1">
                <a:solidFill>
                  <a:schemeClr val="accent3"/>
                </a:solidFill>
                <a:latin typeface="Arial" charset="0"/>
              </a:rPr>
              <a:t>Staphylococcus</a:t>
            </a:r>
            <a:r>
              <a:rPr lang="es-AR" sz="1400" i="1" dirty="0">
                <a:solidFill>
                  <a:schemeClr val="accent3"/>
                </a:solidFill>
                <a:latin typeface="Arial" charset="0"/>
              </a:rPr>
              <a:t> </a:t>
            </a:r>
            <a:r>
              <a:rPr lang="es-AR" sz="1400" i="1" dirty="0" err="1">
                <a:solidFill>
                  <a:schemeClr val="accent3"/>
                </a:solidFill>
                <a:latin typeface="Arial" charset="0"/>
              </a:rPr>
              <a:t>aureus</a:t>
            </a:r>
            <a:r>
              <a:rPr lang="es-AR" sz="1400" dirty="0">
                <a:solidFill>
                  <a:schemeClr val="accent3"/>
                </a:solidFill>
                <a:latin typeface="Arial" charset="0"/>
              </a:rPr>
              <a:t>. </a:t>
            </a:r>
            <a:r>
              <a:rPr lang="es-AR" sz="1400" dirty="0" err="1">
                <a:solidFill>
                  <a:schemeClr val="accent3"/>
                </a:solidFill>
                <a:latin typeface="Arial" charset="0"/>
              </a:rPr>
              <a:t>Pediatr</a:t>
            </a:r>
            <a:r>
              <a:rPr lang="es-AR" sz="1400" dirty="0">
                <a:solidFill>
                  <a:schemeClr val="accent3"/>
                </a:solidFill>
                <a:latin typeface="Arial" charset="0"/>
              </a:rPr>
              <a:t> </a:t>
            </a:r>
            <a:r>
              <a:rPr lang="es-AR" sz="1400" dirty="0" err="1">
                <a:solidFill>
                  <a:schemeClr val="accent3"/>
                </a:solidFill>
                <a:latin typeface="Arial" charset="0"/>
              </a:rPr>
              <a:t>Infect</a:t>
            </a:r>
            <a:r>
              <a:rPr lang="es-AR" sz="1400" dirty="0">
                <a:solidFill>
                  <a:schemeClr val="accent3"/>
                </a:solidFill>
                <a:latin typeface="Arial" charset="0"/>
              </a:rPr>
              <a:t> </a:t>
            </a:r>
            <a:r>
              <a:rPr lang="es-AR" sz="1400" dirty="0" err="1">
                <a:solidFill>
                  <a:schemeClr val="accent3"/>
                </a:solidFill>
                <a:latin typeface="Arial" charset="0"/>
              </a:rPr>
              <a:t>Dis</a:t>
            </a:r>
            <a:r>
              <a:rPr lang="es-AR" sz="1400" dirty="0">
                <a:solidFill>
                  <a:schemeClr val="accent3"/>
                </a:solidFill>
                <a:latin typeface="Arial" charset="0"/>
              </a:rPr>
              <a:t> J 2004;23(2):123-7</a:t>
            </a:r>
          </a:p>
          <a:p>
            <a:pPr>
              <a:defRPr/>
            </a:pPr>
            <a:endParaRPr lang="en-US" sz="1400" dirty="0">
              <a:solidFill>
                <a:schemeClr val="accent3"/>
              </a:solidFill>
              <a:latin typeface="Arial" charset="0"/>
            </a:endParaRPr>
          </a:p>
          <a:p>
            <a:pPr>
              <a:defRPr/>
            </a:pPr>
            <a:endParaRPr lang="es-AR" sz="1400" dirty="0">
              <a:solidFill>
                <a:schemeClr val="accent3"/>
              </a:solidFill>
              <a:latin typeface="Arial" charset="0"/>
            </a:endParaRPr>
          </a:p>
        </p:txBody>
      </p:sp>
    </p:spTree>
    <p:extLst>
      <p:ext uri="{BB962C8B-B14F-4D97-AF65-F5344CB8AC3E}">
        <p14:creationId xmlns:p14="http://schemas.microsoft.com/office/powerpoint/2010/main" val="3367058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524000" y="0"/>
            <a:ext cx="9144000" cy="1143000"/>
          </a:xfrm>
          <a:prstGeom prst="rect">
            <a:avLst/>
          </a:prstGeom>
        </p:spPr>
        <p:txBody>
          <a:bodyPr/>
          <a:lstStyle/>
          <a:p>
            <a:pPr algn="ctr">
              <a:spcBef>
                <a:spcPct val="0"/>
              </a:spcBef>
              <a:defRPr/>
            </a:pPr>
            <a:r>
              <a:rPr lang="es-AR" sz="2800" dirty="0">
                <a:solidFill>
                  <a:srgbClr val="FFFFFF"/>
                </a:solidFill>
                <a:ea typeface="+mj-ea"/>
                <a:cs typeface="+mj-cs"/>
              </a:rPr>
              <a:t>Hasta cuando sostenemos el tratamiento antibiótico :</a:t>
            </a:r>
            <a:br>
              <a:rPr lang="es-AR" sz="2800" dirty="0">
                <a:solidFill>
                  <a:srgbClr val="FFFFFF"/>
                </a:solidFill>
                <a:ea typeface="+mj-ea"/>
                <a:cs typeface="+mj-cs"/>
              </a:rPr>
            </a:br>
            <a:r>
              <a:rPr lang="es-AR" sz="2800" dirty="0">
                <a:solidFill>
                  <a:srgbClr val="FFFFFF"/>
                </a:solidFill>
                <a:ea typeface="+mj-ea"/>
                <a:cs typeface="+mj-cs"/>
              </a:rPr>
              <a:t> Es posible acortar los tiempos ?</a:t>
            </a:r>
          </a:p>
        </p:txBody>
      </p:sp>
      <p:sp>
        <p:nvSpPr>
          <p:cNvPr id="3" name="2 Rectángulo"/>
          <p:cNvSpPr/>
          <p:nvPr/>
        </p:nvSpPr>
        <p:spPr>
          <a:xfrm>
            <a:off x="3309938" y="1368425"/>
            <a:ext cx="5715000" cy="642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TIEMPO DE TRATAMIENTO DE LAS  I OA</a:t>
            </a:r>
            <a:endParaRPr lang="es-AR" dirty="0">
              <a:solidFill>
                <a:srgbClr val="000000"/>
              </a:solidFill>
            </a:endParaRPr>
          </a:p>
        </p:txBody>
      </p:sp>
      <p:sp>
        <p:nvSpPr>
          <p:cNvPr id="4" name="3 Rectángulo"/>
          <p:cNvSpPr/>
          <p:nvPr/>
        </p:nvSpPr>
        <p:spPr>
          <a:xfrm>
            <a:off x="2667001" y="2868613"/>
            <a:ext cx="2428875" cy="785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2 SEMANAS  EN LA AS </a:t>
            </a:r>
            <a:endParaRPr lang="es-AR" dirty="0">
              <a:solidFill>
                <a:srgbClr val="000000"/>
              </a:solidFill>
            </a:endParaRPr>
          </a:p>
        </p:txBody>
      </p:sp>
      <p:sp>
        <p:nvSpPr>
          <p:cNvPr id="5" name="4 Rectángulo"/>
          <p:cNvSpPr/>
          <p:nvPr/>
        </p:nvSpPr>
        <p:spPr>
          <a:xfrm>
            <a:off x="3238501" y="4654551"/>
            <a:ext cx="7286625"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LOS TIEMPOS PUEDEN SER MAS LARGOS EN CASOS DE INFECCIONES ESTAFILOCOCICAS Y SI HAY COMPROMISO DE CADERA </a:t>
            </a:r>
            <a:endParaRPr lang="es-AR" dirty="0">
              <a:solidFill>
                <a:srgbClr val="000000"/>
              </a:solidFill>
            </a:endParaRPr>
          </a:p>
        </p:txBody>
      </p:sp>
      <p:sp>
        <p:nvSpPr>
          <p:cNvPr id="6" name="5 Flecha abajo"/>
          <p:cNvSpPr/>
          <p:nvPr/>
        </p:nvSpPr>
        <p:spPr>
          <a:xfrm>
            <a:off x="4024313" y="2082801"/>
            <a:ext cx="214312" cy="714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7" name="6 Flecha abajo"/>
          <p:cNvSpPr/>
          <p:nvPr/>
        </p:nvSpPr>
        <p:spPr>
          <a:xfrm>
            <a:off x="8096251" y="2082800"/>
            <a:ext cx="214313" cy="23574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8" name="7 Rectángulo"/>
          <p:cNvSpPr/>
          <p:nvPr/>
        </p:nvSpPr>
        <p:spPr>
          <a:xfrm>
            <a:off x="5167313" y="3654426"/>
            <a:ext cx="2500312" cy="78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a:solidFill>
                  <a:srgbClr val="000000"/>
                </a:solidFill>
              </a:rPr>
              <a:t>3 SEMANAS EN LA OA  </a:t>
            </a:r>
            <a:endParaRPr lang="es-AR" dirty="0">
              <a:solidFill>
                <a:srgbClr val="000000"/>
              </a:solidFill>
            </a:endParaRPr>
          </a:p>
        </p:txBody>
      </p:sp>
      <p:sp>
        <p:nvSpPr>
          <p:cNvPr id="9" name="8 Flecha abajo"/>
          <p:cNvSpPr/>
          <p:nvPr/>
        </p:nvSpPr>
        <p:spPr>
          <a:xfrm>
            <a:off x="6167438" y="2082800"/>
            <a:ext cx="214312" cy="142875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a:solidFill>
                <a:srgbClr val="FFFFFF"/>
              </a:solidFill>
            </a:endParaRPr>
          </a:p>
        </p:txBody>
      </p:sp>
      <p:sp>
        <p:nvSpPr>
          <p:cNvPr id="10" name="9 CuadroTexto"/>
          <p:cNvSpPr txBox="1"/>
          <p:nvPr/>
        </p:nvSpPr>
        <p:spPr>
          <a:xfrm>
            <a:off x="1738314" y="5572125"/>
            <a:ext cx="8929687" cy="1169988"/>
          </a:xfrm>
          <a:prstGeom prst="rect">
            <a:avLst/>
          </a:prstGeom>
          <a:noFill/>
        </p:spPr>
        <p:txBody>
          <a:bodyPr>
            <a:spAutoFit/>
          </a:bodyPr>
          <a:lstStyle/>
          <a:p>
            <a:pPr fontAlgn="base">
              <a:spcBef>
                <a:spcPct val="0"/>
              </a:spcBef>
              <a:spcAft>
                <a:spcPct val="0"/>
              </a:spcAft>
              <a:defRPr/>
            </a:pPr>
            <a:r>
              <a:rPr lang="es-AR" sz="1400" dirty="0" err="1">
                <a:solidFill>
                  <a:srgbClr val="FFFFFF"/>
                </a:solidFill>
              </a:rPr>
              <a:t>Jaberi</a:t>
            </a:r>
            <a:r>
              <a:rPr lang="es-AR" sz="1400" dirty="0">
                <a:solidFill>
                  <a:srgbClr val="FFFFFF"/>
                </a:solidFill>
              </a:rPr>
              <a:t> F, </a:t>
            </a:r>
            <a:r>
              <a:rPr lang="es-AR" sz="1400" dirty="0" err="1">
                <a:solidFill>
                  <a:srgbClr val="FFFFFF"/>
                </a:solidFill>
              </a:rPr>
              <a:t>Shahcheraghi</a:t>
            </a:r>
            <a:r>
              <a:rPr lang="es-AR" sz="1400" dirty="0">
                <a:solidFill>
                  <a:srgbClr val="FFFFFF"/>
                </a:solidFill>
              </a:rPr>
              <a:t> G and </a:t>
            </a:r>
            <a:r>
              <a:rPr lang="es-AR" sz="1400" dirty="0" err="1">
                <a:solidFill>
                  <a:srgbClr val="FFFFFF"/>
                </a:solidFill>
              </a:rPr>
              <a:t>Ahadzadeh</a:t>
            </a:r>
            <a:r>
              <a:rPr lang="es-AR" sz="1400" dirty="0">
                <a:solidFill>
                  <a:srgbClr val="FFFFFF"/>
                </a:solidFill>
              </a:rPr>
              <a:t>, M : Short </a:t>
            </a:r>
            <a:r>
              <a:rPr lang="es-AR" sz="1400" dirty="0" err="1">
                <a:solidFill>
                  <a:srgbClr val="FFFFFF"/>
                </a:solidFill>
              </a:rPr>
              <a:t>treatment</a:t>
            </a:r>
            <a:r>
              <a:rPr lang="es-AR" sz="1400" dirty="0">
                <a:solidFill>
                  <a:srgbClr val="FFFFFF"/>
                </a:solidFill>
              </a:rPr>
              <a:t> </a:t>
            </a:r>
            <a:r>
              <a:rPr lang="es-AR" sz="1400" dirty="0" err="1">
                <a:solidFill>
                  <a:srgbClr val="FFFFFF"/>
                </a:solidFill>
              </a:rPr>
              <a:t>intravenous</a:t>
            </a:r>
            <a:r>
              <a:rPr lang="es-AR" sz="1400" dirty="0">
                <a:solidFill>
                  <a:srgbClr val="FFFFFF"/>
                </a:solidFill>
              </a:rPr>
              <a:t> </a:t>
            </a:r>
            <a:r>
              <a:rPr lang="es-AR" sz="1400" dirty="0" err="1">
                <a:solidFill>
                  <a:srgbClr val="FFFFFF"/>
                </a:solidFill>
              </a:rPr>
              <a:t>antibiotic</a:t>
            </a:r>
            <a:r>
              <a:rPr lang="es-AR" sz="1400" dirty="0">
                <a:solidFill>
                  <a:srgbClr val="FFFFFF"/>
                </a:solidFill>
              </a:rPr>
              <a:t> </a:t>
            </a:r>
            <a:r>
              <a:rPr lang="es-AR" sz="1400" dirty="0" err="1">
                <a:solidFill>
                  <a:srgbClr val="FFFFFF"/>
                </a:solidFill>
              </a:rPr>
              <a:t>treatment</a:t>
            </a:r>
            <a:r>
              <a:rPr lang="es-AR" sz="1400" dirty="0">
                <a:solidFill>
                  <a:srgbClr val="FFFFFF"/>
                </a:solidFill>
              </a:rPr>
              <a:t> of </a:t>
            </a:r>
            <a:r>
              <a:rPr lang="es-AR" sz="1400" dirty="0" err="1">
                <a:solidFill>
                  <a:srgbClr val="FFFFFF"/>
                </a:solidFill>
              </a:rPr>
              <a:t>acute</a:t>
            </a:r>
            <a:r>
              <a:rPr lang="es-AR" sz="1400" dirty="0">
                <a:solidFill>
                  <a:srgbClr val="FFFFFF"/>
                </a:solidFill>
              </a:rPr>
              <a:t> </a:t>
            </a:r>
            <a:r>
              <a:rPr lang="es-AR" sz="1400" dirty="0" err="1">
                <a:solidFill>
                  <a:srgbClr val="FFFFFF"/>
                </a:solidFill>
              </a:rPr>
              <a:t>hematogenous</a:t>
            </a:r>
            <a:r>
              <a:rPr lang="es-AR" sz="1400" dirty="0">
                <a:solidFill>
                  <a:srgbClr val="FFFFFF"/>
                </a:solidFill>
              </a:rPr>
              <a:t> </a:t>
            </a:r>
            <a:r>
              <a:rPr lang="es-AR" sz="1400" dirty="0" err="1">
                <a:solidFill>
                  <a:srgbClr val="FFFFFF"/>
                </a:solidFill>
              </a:rPr>
              <a:t>bone</a:t>
            </a:r>
            <a:r>
              <a:rPr lang="es-AR" sz="1400" dirty="0">
                <a:solidFill>
                  <a:srgbClr val="FFFFFF"/>
                </a:solidFill>
              </a:rPr>
              <a:t> and </a:t>
            </a:r>
            <a:r>
              <a:rPr lang="es-AR" sz="1400" dirty="0" err="1">
                <a:solidFill>
                  <a:srgbClr val="FFFFFF"/>
                </a:solidFill>
              </a:rPr>
              <a:t>joint</a:t>
            </a:r>
            <a:r>
              <a:rPr lang="es-AR" sz="1400" dirty="0">
                <a:solidFill>
                  <a:srgbClr val="FFFFFF"/>
                </a:solidFill>
              </a:rPr>
              <a:t> </a:t>
            </a:r>
            <a:r>
              <a:rPr lang="es-AR" sz="1400" dirty="0" err="1">
                <a:solidFill>
                  <a:srgbClr val="FFFFFF"/>
                </a:solidFill>
              </a:rPr>
              <a:t>infections</a:t>
            </a:r>
            <a:r>
              <a:rPr lang="es-AR" sz="1400" dirty="0">
                <a:solidFill>
                  <a:srgbClr val="FFFFFF"/>
                </a:solidFill>
              </a:rPr>
              <a:t> in </a:t>
            </a:r>
            <a:r>
              <a:rPr lang="es-AR" sz="1400" dirty="0" err="1">
                <a:solidFill>
                  <a:srgbClr val="FFFFFF"/>
                </a:solidFill>
              </a:rPr>
              <a:t>children</a:t>
            </a:r>
            <a:r>
              <a:rPr lang="es-AR" sz="1400" dirty="0">
                <a:solidFill>
                  <a:srgbClr val="FFFFFF"/>
                </a:solidFill>
              </a:rPr>
              <a:t>: a </a:t>
            </a:r>
            <a:r>
              <a:rPr lang="es-AR" sz="1400" dirty="0" err="1">
                <a:solidFill>
                  <a:srgbClr val="FFFFFF"/>
                </a:solidFill>
              </a:rPr>
              <a:t>prospective</a:t>
            </a:r>
            <a:r>
              <a:rPr lang="es-AR" sz="1400" dirty="0">
                <a:solidFill>
                  <a:srgbClr val="FFFFFF"/>
                </a:solidFill>
              </a:rPr>
              <a:t>, </a:t>
            </a:r>
            <a:r>
              <a:rPr lang="es-AR" sz="1400" dirty="0" err="1">
                <a:solidFill>
                  <a:srgbClr val="FFFFFF"/>
                </a:solidFill>
              </a:rPr>
              <a:t>randomized</a:t>
            </a:r>
            <a:r>
              <a:rPr lang="es-AR" sz="1400" dirty="0">
                <a:solidFill>
                  <a:srgbClr val="FFFFFF"/>
                </a:solidFill>
              </a:rPr>
              <a:t> trial. J of </a:t>
            </a:r>
            <a:r>
              <a:rPr lang="es-AR" sz="1400" dirty="0" err="1">
                <a:solidFill>
                  <a:srgbClr val="FFFFFF"/>
                </a:solidFill>
              </a:rPr>
              <a:t>Pediatr</a:t>
            </a:r>
            <a:r>
              <a:rPr lang="es-AR" sz="1400" dirty="0">
                <a:solidFill>
                  <a:srgbClr val="FFFFFF"/>
                </a:solidFill>
              </a:rPr>
              <a:t> </a:t>
            </a:r>
            <a:r>
              <a:rPr lang="es-AR" sz="1400" dirty="0" err="1">
                <a:solidFill>
                  <a:srgbClr val="FFFFFF"/>
                </a:solidFill>
              </a:rPr>
              <a:t>Orthopedics</a:t>
            </a:r>
            <a:r>
              <a:rPr lang="es-AR" sz="1400" dirty="0">
                <a:solidFill>
                  <a:srgbClr val="FFFFFF"/>
                </a:solidFill>
              </a:rPr>
              <a:t> 2002; 22: 317-20. 15. </a:t>
            </a:r>
          </a:p>
          <a:p>
            <a:pPr fontAlgn="base">
              <a:spcBef>
                <a:spcPct val="0"/>
              </a:spcBef>
              <a:spcAft>
                <a:spcPct val="0"/>
              </a:spcAft>
              <a:defRPr/>
            </a:pPr>
            <a:r>
              <a:rPr lang="es-AR" sz="1400" dirty="0" err="1">
                <a:solidFill>
                  <a:srgbClr val="FFFFFF"/>
                </a:solidFill>
              </a:rPr>
              <a:t>Vinod</a:t>
            </a:r>
            <a:r>
              <a:rPr lang="es-AR" sz="1400" dirty="0">
                <a:solidFill>
                  <a:srgbClr val="FFFFFF"/>
                </a:solidFill>
              </a:rPr>
              <a:t>, M, </a:t>
            </a:r>
            <a:r>
              <a:rPr lang="es-AR" sz="1400" dirty="0" err="1">
                <a:solidFill>
                  <a:srgbClr val="FFFFFF"/>
                </a:solidFill>
              </a:rPr>
              <a:t>Matussek</a:t>
            </a:r>
            <a:r>
              <a:rPr lang="es-AR" sz="1400" dirty="0">
                <a:solidFill>
                  <a:srgbClr val="FFFFFF"/>
                </a:solidFill>
              </a:rPr>
              <a:t> J, Curtis, N: </a:t>
            </a:r>
            <a:r>
              <a:rPr lang="es-AR" sz="1400" dirty="0" err="1">
                <a:solidFill>
                  <a:srgbClr val="FFFFFF"/>
                </a:solidFill>
              </a:rPr>
              <a:t>Duration</a:t>
            </a:r>
            <a:r>
              <a:rPr lang="es-AR" sz="1400" dirty="0">
                <a:solidFill>
                  <a:srgbClr val="FFFFFF"/>
                </a:solidFill>
              </a:rPr>
              <a:t> of </a:t>
            </a:r>
            <a:r>
              <a:rPr lang="es-AR" sz="1400" dirty="0" err="1">
                <a:solidFill>
                  <a:srgbClr val="FFFFFF"/>
                </a:solidFill>
              </a:rPr>
              <a:t>antibiotics</a:t>
            </a:r>
            <a:r>
              <a:rPr lang="es-AR" sz="1400" dirty="0">
                <a:solidFill>
                  <a:srgbClr val="FFFFFF"/>
                </a:solidFill>
              </a:rPr>
              <a:t> in </a:t>
            </a:r>
            <a:r>
              <a:rPr lang="es-AR" sz="1400" dirty="0" err="1">
                <a:solidFill>
                  <a:srgbClr val="FFFFFF"/>
                </a:solidFill>
              </a:rPr>
              <a:t>children</a:t>
            </a:r>
            <a:r>
              <a:rPr lang="es-AR" sz="1400" dirty="0">
                <a:solidFill>
                  <a:srgbClr val="FFFFFF"/>
                </a:solidFill>
              </a:rPr>
              <a:t> </a:t>
            </a:r>
            <a:r>
              <a:rPr lang="es-AR" sz="1400" dirty="0" err="1">
                <a:solidFill>
                  <a:srgbClr val="FFFFFF"/>
                </a:solidFill>
              </a:rPr>
              <a:t>with</a:t>
            </a:r>
            <a:r>
              <a:rPr lang="es-AR" sz="1400" dirty="0">
                <a:solidFill>
                  <a:srgbClr val="FFFFFF"/>
                </a:solidFill>
              </a:rPr>
              <a:t> </a:t>
            </a:r>
            <a:r>
              <a:rPr lang="es-AR" sz="1400" dirty="0" err="1">
                <a:solidFill>
                  <a:srgbClr val="FFFFFF"/>
                </a:solidFill>
              </a:rPr>
              <a:t>osteomyelitis</a:t>
            </a:r>
            <a:r>
              <a:rPr lang="es-AR" sz="1400" dirty="0">
                <a:solidFill>
                  <a:srgbClr val="FFFFFF"/>
                </a:solidFill>
              </a:rPr>
              <a:t> and </a:t>
            </a:r>
            <a:r>
              <a:rPr lang="es-AR" sz="1400" dirty="0" err="1">
                <a:solidFill>
                  <a:srgbClr val="FFFFFF"/>
                </a:solidFill>
              </a:rPr>
              <a:t>septic</a:t>
            </a:r>
            <a:r>
              <a:rPr lang="es-AR" sz="1400" dirty="0">
                <a:solidFill>
                  <a:srgbClr val="FFFFFF"/>
                </a:solidFill>
              </a:rPr>
              <a:t> </a:t>
            </a:r>
            <a:r>
              <a:rPr lang="es-AR" sz="1400" dirty="0" err="1">
                <a:solidFill>
                  <a:srgbClr val="FFFFFF"/>
                </a:solidFill>
              </a:rPr>
              <a:t>arthritis</a:t>
            </a:r>
            <a:r>
              <a:rPr lang="es-AR" sz="1400" dirty="0">
                <a:solidFill>
                  <a:srgbClr val="FFFFFF"/>
                </a:solidFill>
              </a:rPr>
              <a:t>. J of </a:t>
            </a:r>
            <a:r>
              <a:rPr lang="es-AR" sz="1400" dirty="0" err="1">
                <a:solidFill>
                  <a:srgbClr val="FFFFFF"/>
                </a:solidFill>
              </a:rPr>
              <a:t>Paediatrics</a:t>
            </a:r>
            <a:r>
              <a:rPr lang="es-AR" sz="1400" dirty="0">
                <a:solidFill>
                  <a:srgbClr val="FFFFFF"/>
                </a:solidFill>
              </a:rPr>
              <a:t> and </a:t>
            </a:r>
            <a:r>
              <a:rPr lang="es-AR" sz="1400" dirty="0" err="1">
                <a:solidFill>
                  <a:srgbClr val="FFFFFF"/>
                </a:solidFill>
              </a:rPr>
              <a:t>Child</a:t>
            </a:r>
            <a:r>
              <a:rPr lang="es-AR" sz="1400" dirty="0">
                <a:solidFill>
                  <a:srgbClr val="FFFFFF"/>
                </a:solidFill>
              </a:rPr>
              <a:t> </a:t>
            </a:r>
            <a:r>
              <a:rPr lang="es-AR" sz="1400" dirty="0" err="1">
                <a:solidFill>
                  <a:srgbClr val="FFFFFF"/>
                </a:solidFill>
              </a:rPr>
              <a:t>Health</a:t>
            </a:r>
            <a:r>
              <a:rPr lang="es-AR" sz="1400" dirty="0">
                <a:solidFill>
                  <a:srgbClr val="FFFFFF"/>
                </a:solidFill>
              </a:rPr>
              <a:t> 2002 ; 38: 363-7</a:t>
            </a:r>
          </a:p>
        </p:txBody>
      </p:sp>
    </p:spTree>
    <p:extLst>
      <p:ext uri="{BB962C8B-B14F-4D97-AF65-F5344CB8AC3E}">
        <p14:creationId xmlns:p14="http://schemas.microsoft.com/office/powerpoint/2010/main" val="40110537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952625" y="1143000"/>
          <a:ext cx="8429626" cy="4754856"/>
        </p:xfrm>
        <a:graphic>
          <a:graphicData uri="http://schemas.openxmlformats.org/drawingml/2006/table">
            <a:tbl>
              <a:tblPr firstRow="1" bandRow="1">
                <a:tableStyleId>{5C22544A-7EE6-4342-B048-85BDC9FD1C3A}</a:tableStyleId>
              </a:tblPr>
              <a:tblGrid>
                <a:gridCol w="4214813"/>
                <a:gridCol w="4214813"/>
              </a:tblGrid>
              <a:tr h="640037">
                <a:tc>
                  <a:txBody>
                    <a:bodyPr/>
                    <a:lstStyle/>
                    <a:p>
                      <a:r>
                        <a:rPr lang="en-US" sz="1800" dirty="0" smtClean="0"/>
                        <a:t>DURACION DEL TRATAMIENTO ANTIBIOTICO </a:t>
                      </a:r>
                      <a:endParaRPr lang="es-AR" sz="1800" dirty="0"/>
                    </a:p>
                  </a:txBody>
                  <a:tcPr marL="91439" marR="91439" marT="45717" marB="45717"/>
                </a:tc>
                <a:tc>
                  <a:txBody>
                    <a:bodyPr/>
                    <a:lstStyle/>
                    <a:p>
                      <a:r>
                        <a:rPr lang="en-US" sz="1800" dirty="0" smtClean="0"/>
                        <a:t>INDICACION </a:t>
                      </a:r>
                      <a:endParaRPr lang="es-AR" sz="1800" dirty="0"/>
                    </a:p>
                  </a:txBody>
                  <a:tcPr marL="91439" marR="91439" marT="45717" marB="45717"/>
                </a:tc>
              </a:tr>
              <a:tr h="2011546">
                <a:tc>
                  <a:txBody>
                    <a:bodyPr/>
                    <a:lstStyle/>
                    <a:p>
                      <a:r>
                        <a:rPr lang="en-US" sz="1800" dirty="0" smtClean="0"/>
                        <a:t>24 HRS </a:t>
                      </a:r>
                      <a:endParaRPr lang="es-AR" sz="1800" dirty="0"/>
                    </a:p>
                  </a:txBody>
                  <a:tcPr marL="91439" marR="91439" marT="45717" marB="45717"/>
                </a:tc>
                <a:tc>
                  <a:txBody>
                    <a:bodyPr/>
                    <a:lstStyle/>
                    <a:p>
                      <a:r>
                        <a:rPr lang="es-AR" sz="1800" dirty="0" smtClean="0"/>
                        <a:t>– Lesión intestinal por traumatismo penetrante de &lt; 12 h de evolución </a:t>
                      </a:r>
                    </a:p>
                    <a:p>
                      <a:r>
                        <a:rPr lang="es-AR" sz="1800" dirty="0" smtClean="0"/>
                        <a:t>– Perforación </a:t>
                      </a:r>
                      <a:r>
                        <a:rPr lang="es-AR" sz="1800" dirty="0" err="1" smtClean="0"/>
                        <a:t>gastroduodenal</a:t>
                      </a:r>
                      <a:r>
                        <a:rPr lang="es-AR" sz="1800" dirty="0" smtClean="0"/>
                        <a:t> o de yeyuno proximal, en ausencia de tratamiento antiácido de menos de 24 h de evolución </a:t>
                      </a:r>
                    </a:p>
                    <a:p>
                      <a:r>
                        <a:rPr lang="es-AR" sz="1800" dirty="0" smtClean="0"/>
                        <a:t>– Apendicitis sin evidencia de gangrena</a:t>
                      </a:r>
                    </a:p>
                  </a:txBody>
                  <a:tcPr marL="91439" marR="91439" marT="45717" marB="45717"/>
                </a:tc>
              </a:tr>
              <a:tr h="914339">
                <a:tc>
                  <a:txBody>
                    <a:bodyPr/>
                    <a:lstStyle/>
                    <a:p>
                      <a:r>
                        <a:rPr lang="en-US" sz="1800" dirty="0" smtClean="0"/>
                        <a:t>3 DIAS </a:t>
                      </a:r>
                      <a:endParaRPr lang="es-AR" sz="1800" dirty="0"/>
                    </a:p>
                  </a:txBody>
                  <a:tcPr marL="91439" marR="91439" marT="45717" marB="45717"/>
                </a:tc>
                <a:tc>
                  <a:txBody>
                    <a:bodyPr/>
                    <a:lstStyle/>
                    <a:p>
                      <a:r>
                        <a:rPr lang="es-AR" sz="1800" dirty="0" smtClean="0"/>
                        <a:t>– Infección leve-moderada, sin factores de riesgo de mala evolución y control de foco adecuado </a:t>
                      </a:r>
                    </a:p>
                  </a:txBody>
                  <a:tcPr marL="91439" marR="91439" marT="45717" marB="45717"/>
                </a:tc>
              </a:tr>
              <a:tr h="1188641">
                <a:tc>
                  <a:txBody>
                    <a:bodyPr/>
                    <a:lstStyle/>
                    <a:p>
                      <a:r>
                        <a:rPr lang="en-US" sz="1800" dirty="0" smtClean="0"/>
                        <a:t>5 DIAS </a:t>
                      </a:r>
                      <a:endParaRPr lang="es-AR" sz="1800" dirty="0"/>
                    </a:p>
                  </a:txBody>
                  <a:tcPr marL="91439" marR="91439" marT="45717" marB="45717"/>
                </a:tc>
                <a:tc>
                  <a:txBody>
                    <a:bodyPr/>
                    <a:lstStyle/>
                    <a:p>
                      <a:r>
                        <a:rPr lang="es-AR" sz="1800" dirty="0" smtClean="0"/>
                        <a:t>– Infección grave en el paciente sin shock séptico, control de foco adecuado, recuperación del funcionalismo intestinal</a:t>
                      </a:r>
                    </a:p>
                  </a:txBody>
                  <a:tcPr marL="91439" marR="91439" marT="45717" marB="45717"/>
                </a:tc>
              </a:tr>
            </a:tbl>
          </a:graphicData>
        </a:graphic>
      </p:graphicFrame>
      <p:sp>
        <p:nvSpPr>
          <p:cNvPr id="5" name="1 Título"/>
          <p:cNvSpPr txBox="1">
            <a:spLocks/>
          </p:cNvSpPr>
          <p:nvPr/>
        </p:nvSpPr>
        <p:spPr>
          <a:xfrm>
            <a:off x="1095375" y="71438"/>
            <a:ext cx="10001250" cy="1143000"/>
          </a:xfrm>
          <a:prstGeom prst="rect">
            <a:avLst/>
          </a:prstGeom>
        </p:spPr>
        <p:txBody>
          <a:bodyPr/>
          <a:lstStyle/>
          <a:p>
            <a:pPr algn="ctr">
              <a:spcBef>
                <a:spcPct val="0"/>
              </a:spcBef>
              <a:defRPr/>
            </a:pPr>
            <a:r>
              <a:rPr lang="es-AR" sz="2800" dirty="0">
                <a:solidFill>
                  <a:srgbClr val="FFFFFF"/>
                </a:solidFill>
                <a:ea typeface="+mj-ea"/>
                <a:cs typeface="+mj-cs"/>
              </a:rPr>
              <a:t>Hasta cuando sostenemos el tratamiento antibiótico :</a:t>
            </a:r>
            <a:br>
              <a:rPr lang="es-AR" sz="2800" dirty="0">
                <a:solidFill>
                  <a:srgbClr val="FFFFFF"/>
                </a:solidFill>
                <a:ea typeface="+mj-ea"/>
                <a:cs typeface="+mj-cs"/>
              </a:rPr>
            </a:br>
            <a:r>
              <a:rPr lang="es-AR" sz="2800" dirty="0">
                <a:solidFill>
                  <a:srgbClr val="FFFFFF"/>
                </a:solidFill>
                <a:ea typeface="+mj-ea"/>
                <a:cs typeface="+mj-cs"/>
              </a:rPr>
              <a:t> Es posible acortar los tiempos ?</a:t>
            </a:r>
          </a:p>
        </p:txBody>
      </p:sp>
      <p:sp>
        <p:nvSpPr>
          <p:cNvPr id="8" name="7 CuadroTexto"/>
          <p:cNvSpPr txBox="1"/>
          <p:nvPr/>
        </p:nvSpPr>
        <p:spPr>
          <a:xfrm>
            <a:off x="1666876" y="6000751"/>
            <a:ext cx="8786813" cy="830263"/>
          </a:xfrm>
          <a:prstGeom prst="rect">
            <a:avLst/>
          </a:prstGeom>
          <a:noFill/>
        </p:spPr>
        <p:txBody>
          <a:bodyPr>
            <a:spAutoFit/>
          </a:bodyPr>
          <a:lstStyle/>
          <a:p>
            <a:pPr fontAlgn="base">
              <a:spcBef>
                <a:spcPct val="0"/>
              </a:spcBef>
              <a:spcAft>
                <a:spcPct val="0"/>
              </a:spcAft>
              <a:defRPr/>
            </a:pPr>
            <a:r>
              <a:rPr lang="es-AR" sz="1200" dirty="0">
                <a:solidFill>
                  <a:srgbClr val="FFFFFF"/>
                </a:solidFill>
              </a:rPr>
              <a:t>Taylor E, </a:t>
            </a:r>
            <a:r>
              <a:rPr lang="es-AR" sz="1200" dirty="0" err="1">
                <a:solidFill>
                  <a:srgbClr val="FFFFFF"/>
                </a:solidFill>
              </a:rPr>
              <a:t>Dev</a:t>
            </a:r>
            <a:r>
              <a:rPr lang="es-AR" sz="1200" dirty="0">
                <a:solidFill>
                  <a:srgbClr val="FFFFFF"/>
                </a:solidFill>
              </a:rPr>
              <a:t> V, </a:t>
            </a:r>
            <a:r>
              <a:rPr lang="es-AR" sz="1200" dirty="0" err="1">
                <a:solidFill>
                  <a:srgbClr val="FFFFFF"/>
                </a:solidFill>
              </a:rPr>
              <a:t>Shah</a:t>
            </a:r>
            <a:r>
              <a:rPr lang="es-AR" sz="1200" dirty="0">
                <a:solidFill>
                  <a:srgbClr val="FFFFFF"/>
                </a:solidFill>
              </a:rPr>
              <a:t> D, </a:t>
            </a:r>
            <a:r>
              <a:rPr lang="es-AR" sz="1200" dirty="0" err="1">
                <a:solidFill>
                  <a:srgbClr val="FFFFFF"/>
                </a:solidFill>
              </a:rPr>
              <a:t>Festekjian</a:t>
            </a:r>
            <a:r>
              <a:rPr lang="es-AR" sz="1200" dirty="0">
                <a:solidFill>
                  <a:srgbClr val="FFFFFF"/>
                </a:solidFill>
              </a:rPr>
              <a:t> J, </a:t>
            </a:r>
            <a:r>
              <a:rPr lang="es-AR" sz="1200" dirty="0" err="1">
                <a:solidFill>
                  <a:srgbClr val="FFFFFF"/>
                </a:solidFill>
              </a:rPr>
              <a:t>Gaw</a:t>
            </a:r>
            <a:r>
              <a:rPr lang="es-AR" sz="1200" dirty="0">
                <a:solidFill>
                  <a:srgbClr val="FFFFFF"/>
                </a:solidFill>
              </a:rPr>
              <a:t> F. </a:t>
            </a:r>
            <a:r>
              <a:rPr lang="es-AR" sz="1200" dirty="0" err="1">
                <a:solidFill>
                  <a:srgbClr val="FFFFFF"/>
                </a:solidFill>
              </a:rPr>
              <a:t>Complicated</a:t>
            </a:r>
            <a:r>
              <a:rPr lang="es-AR" sz="1200" dirty="0">
                <a:solidFill>
                  <a:srgbClr val="FFFFFF"/>
                </a:solidFill>
              </a:rPr>
              <a:t> </a:t>
            </a:r>
            <a:r>
              <a:rPr lang="es-AR" sz="1200" dirty="0" err="1">
                <a:solidFill>
                  <a:srgbClr val="FFFFFF"/>
                </a:solidFill>
              </a:rPr>
              <a:t>appendicitis</a:t>
            </a:r>
            <a:r>
              <a:rPr lang="es-AR" sz="1200" dirty="0">
                <a:solidFill>
                  <a:srgbClr val="FFFFFF"/>
                </a:solidFill>
              </a:rPr>
              <a:t>: </a:t>
            </a:r>
            <a:r>
              <a:rPr lang="es-AR" sz="1200" dirty="0" err="1">
                <a:solidFill>
                  <a:srgbClr val="FFFFFF"/>
                </a:solidFill>
              </a:rPr>
              <a:t>is</a:t>
            </a:r>
            <a:r>
              <a:rPr lang="es-AR" sz="1200" dirty="0">
                <a:solidFill>
                  <a:srgbClr val="FFFFFF"/>
                </a:solidFill>
              </a:rPr>
              <a:t> </a:t>
            </a:r>
            <a:r>
              <a:rPr lang="es-AR" sz="1200" dirty="0" err="1">
                <a:solidFill>
                  <a:srgbClr val="FFFFFF"/>
                </a:solidFill>
              </a:rPr>
              <a:t>there</a:t>
            </a:r>
            <a:r>
              <a:rPr lang="es-AR" sz="1200" dirty="0">
                <a:solidFill>
                  <a:srgbClr val="FFFFFF"/>
                </a:solidFill>
              </a:rPr>
              <a:t> a </a:t>
            </a:r>
            <a:r>
              <a:rPr lang="es-AR" sz="1200" dirty="0" err="1">
                <a:solidFill>
                  <a:srgbClr val="FFFFFF"/>
                </a:solidFill>
              </a:rPr>
              <a:t>minimum</a:t>
            </a:r>
            <a:r>
              <a:rPr lang="es-AR" sz="1200" dirty="0">
                <a:solidFill>
                  <a:srgbClr val="FFFFFF"/>
                </a:solidFill>
              </a:rPr>
              <a:t> </a:t>
            </a:r>
            <a:r>
              <a:rPr lang="es-AR" sz="1200" dirty="0" err="1">
                <a:solidFill>
                  <a:srgbClr val="FFFFFF"/>
                </a:solidFill>
              </a:rPr>
              <a:t>intravenous</a:t>
            </a:r>
            <a:r>
              <a:rPr lang="es-AR" sz="1200" dirty="0">
                <a:solidFill>
                  <a:srgbClr val="FFFFFF"/>
                </a:solidFill>
              </a:rPr>
              <a:t> </a:t>
            </a:r>
            <a:r>
              <a:rPr lang="es-AR" sz="1200" dirty="0" err="1">
                <a:solidFill>
                  <a:srgbClr val="FFFFFF"/>
                </a:solidFill>
              </a:rPr>
              <a:t>antibiotic</a:t>
            </a:r>
            <a:r>
              <a:rPr lang="es-AR" sz="1200" dirty="0">
                <a:solidFill>
                  <a:srgbClr val="FFFFFF"/>
                </a:solidFill>
              </a:rPr>
              <a:t> </a:t>
            </a:r>
            <a:r>
              <a:rPr lang="es-AR" sz="1200" dirty="0" err="1">
                <a:solidFill>
                  <a:srgbClr val="FFFFFF"/>
                </a:solidFill>
              </a:rPr>
              <a:t>requirement</a:t>
            </a:r>
            <a:r>
              <a:rPr lang="es-AR" sz="1200" dirty="0">
                <a:solidFill>
                  <a:srgbClr val="FFFFFF"/>
                </a:solidFill>
              </a:rPr>
              <a:t>? A </a:t>
            </a:r>
            <a:r>
              <a:rPr lang="es-AR" sz="1200" dirty="0" err="1">
                <a:solidFill>
                  <a:srgbClr val="FFFFFF"/>
                </a:solidFill>
              </a:rPr>
              <a:t>prospective</a:t>
            </a:r>
            <a:r>
              <a:rPr lang="es-AR" sz="1200" dirty="0">
                <a:solidFill>
                  <a:srgbClr val="FFFFFF"/>
                </a:solidFill>
              </a:rPr>
              <a:t> </a:t>
            </a:r>
            <a:r>
              <a:rPr lang="es-AR" sz="1200" dirty="0" err="1">
                <a:solidFill>
                  <a:srgbClr val="FFFFFF"/>
                </a:solidFill>
              </a:rPr>
              <a:t>randomized</a:t>
            </a:r>
            <a:r>
              <a:rPr lang="es-AR" sz="1200" dirty="0">
                <a:solidFill>
                  <a:srgbClr val="FFFFFF"/>
                </a:solidFill>
              </a:rPr>
              <a:t> trial. Am </a:t>
            </a:r>
            <a:r>
              <a:rPr lang="es-AR" sz="1200" dirty="0" err="1">
                <a:solidFill>
                  <a:srgbClr val="FFFFFF"/>
                </a:solidFill>
              </a:rPr>
              <a:t>Surg</a:t>
            </a:r>
            <a:r>
              <a:rPr lang="es-AR" sz="1200" dirty="0">
                <a:solidFill>
                  <a:srgbClr val="FFFFFF"/>
                </a:solidFill>
              </a:rPr>
              <a:t>. 2000;66:887-90. 23. </a:t>
            </a:r>
          </a:p>
          <a:p>
            <a:pPr fontAlgn="base">
              <a:spcBef>
                <a:spcPct val="0"/>
              </a:spcBef>
              <a:spcAft>
                <a:spcPct val="0"/>
              </a:spcAft>
              <a:defRPr/>
            </a:pPr>
            <a:r>
              <a:rPr lang="es-AR" sz="1200" dirty="0">
                <a:solidFill>
                  <a:srgbClr val="FFFFFF"/>
                </a:solidFill>
              </a:rPr>
              <a:t>Alcocer F, López E, Calva JJ, Herrera MF. </a:t>
            </a:r>
            <a:r>
              <a:rPr lang="es-AR" sz="1200" dirty="0" err="1">
                <a:solidFill>
                  <a:srgbClr val="FFFFFF"/>
                </a:solidFill>
              </a:rPr>
              <a:t>Antibiotic</a:t>
            </a:r>
            <a:r>
              <a:rPr lang="es-AR" sz="1200" dirty="0">
                <a:solidFill>
                  <a:srgbClr val="FFFFFF"/>
                </a:solidFill>
              </a:rPr>
              <a:t> </a:t>
            </a:r>
            <a:r>
              <a:rPr lang="es-AR" sz="1200" dirty="0" err="1">
                <a:solidFill>
                  <a:srgbClr val="FFFFFF"/>
                </a:solidFill>
              </a:rPr>
              <a:t>therapy</a:t>
            </a:r>
            <a:r>
              <a:rPr lang="es-AR" sz="1200" dirty="0">
                <a:solidFill>
                  <a:srgbClr val="FFFFFF"/>
                </a:solidFill>
              </a:rPr>
              <a:t> in </a:t>
            </a:r>
            <a:r>
              <a:rPr lang="es-AR" sz="1200" dirty="0" err="1">
                <a:solidFill>
                  <a:srgbClr val="FFFFFF"/>
                </a:solidFill>
              </a:rPr>
              <a:t>secondary</a:t>
            </a:r>
            <a:r>
              <a:rPr lang="es-AR" sz="1200" dirty="0">
                <a:solidFill>
                  <a:srgbClr val="FFFFFF"/>
                </a:solidFill>
              </a:rPr>
              <a:t> peritonitis: </a:t>
            </a:r>
            <a:r>
              <a:rPr lang="es-AR" sz="1200" dirty="0" err="1">
                <a:solidFill>
                  <a:srgbClr val="FFFFFF"/>
                </a:solidFill>
              </a:rPr>
              <a:t>towards</a:t>
            </a:r>
            <a:r>
              <a:rPr lang="es-AR" sz="1200" dirty="0">
                <a:solidFill>
                  <a:srgbClr val="FFFFFF"/>
                </a:solidFill>
              </a:rPr>
              <a:t> a </a:t>
            </a:r>
            <a:r>
              <a:rPr lang="es-AR" sz="1200" dirty="0" err="1">
                <a:solidFill>
                  <a:srgbClr val="FFFFFF"/>
                </a:solidFill>
              </a:rPr>
              <a:t>definition</a:t>
            </a:r>
            <a:r>
              <a:rPr lang="es-AR" sz="1200" dirty="0">
                <a:solidFill>
                  <a:srgbClr val="FFFFFF"/>
                </a:solidFill>
              </a:rPr>
              <a:t> of </a:t>
            </a:r>
            <a:r>
              <a:rPr lang="es-AR" sz="1200" dirty="0" err="1">
                <a:solidFill>
                  <a:srgbClr val="FFFFFF"/>
                </a:solidFill>
              </a:rPr>
              <a:t>its</a:t>
            </a:r>
            <a:r>
              <a:rPr lang="es-AR" sz="1200" dirty="0">
                <a:solidFill>
                  <a:srgbClr val="FFFFFF"/>
                </a:solidFill>
              </a:rPr>
              <a:t> </a:t>
            </a:r>
            <a:r>
              <a:rPr lang="es-AR" sz="1200" dirty="0" err="1">
                <a:solidFill>
                  <a:srgbClr val="FFFFFF"/>
                </a:solidFill>
              </a:rPr>
              <a:t>optimal</a:t>
            </a:r>
            <a:r>
              <a:rPr lang="es-AR" sz="1200" dirty="0">
                <a:solidFill>
                  <a:srgbClr val="FFFFFF"/>
                </a:solidFill>
              </a:rPr>
              <a:t> </a:t>
            </a:r>
            <a:r>
              <a:rPr lang="es-AR" sz="1200" dirty="0" err="1">
                <a:solidFill>
                  <a:srgbClr val="FFFFFF"/>
                </a:solidFill>
              </a:rPr>
              <a:t>duration</a:t>
            </a:r>
            <a:r>
              <a:rPr lang="es-AR" sz="1200" dirty="0">
                <a:solidFill>
                  <a:srgbClr val="FFFFFF"/>
                </a:solidFill>
              </a:rPr>
              <a:t>. </a:t>
            </a:r>
            <a:r>
              <a:rPr lang="es-AR" sz="1200" dirty="0" err="1">
                <a:solidFill>
                  <a:srgbClr val="FFFFFF"/>
                </a:solidFill>
              </a:rPr>
              <a:t>Rev</a:t>
            </a:r>
            <a:r>
              <a:rPr lang="es-AR" sz="1200" dirty="0">
                <a:solidFill>
                  <a:srgbClr val="FFFFFF"/>
                </a:solidFill>
              </a:rPr>
              <a:t> </a:t>
            </a:r>
            <a:r>
              <a:rPr lang="es-AR" sz="1200" dirty="0" err="1">
                <a:solidFill>
                  <a:srgbClr val="FFFFFF"/>
                </a:solidFill>
              </a:rPr>
              <a:t>Invest</a:t>
            </a:r>
            <a:r>
              <a:rPr lang="es-AR" sz="1200" dirty="0">
                <a:solidFill>
                  <a:srgbClr val="FFFFFF"/>
                </a:solidFill>
              </a:rPr>
              <a:t> </a:t>
            </a:r>
            <a:r>
              <a:rPr lang="es-AR" sz="1200" dirty="0" err="1">
                <a:solidFill>
                  <a:srgbClr val="FFFFFF"/>
                </a:solidFill>
              </a:rPr>
              <a:t>Clin</a:t>
            </a:r>
            <a:r>
              <a:rPr lang="es-AR" sz="1200" dirty="0">
                <a:solidFill>
                  <a:srgbClr val="FFFFFF"/>
                </a:solidFill>
              </a:rPr>
              <a:t>. 2001;53:121-5.</a:t>
            </a:r>
          </a:p>
        </p:txBody>
      </p:sp>
    </p:spTree>
    <p:extLst>
      <p:ext uri="{BB962C8B-B14F-4D97-AF65-F5344CB8AC3E}">
        <p14:creationId xmlns:p14="http://schemas.microsoft.com/office/powerpoint/2010/main" val="810681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1738314" y="1285876"/>
            <a:ext cx="8715375" cy="4525963"/>
          </a:xfrm>
        </p:spPr>
        <p:txBody>
          <a:bodyPr/>
          <a:lstStyle/>
          <a:p>
            <a:pPr>
              <a:defRPr/>
            </a:pPr>
            <a:r>
              <a:rPr lang="es-AR" sz="2800" dirty="0">
                <a:solidFill>
                  <a:schemeClr val="accent3"/>
                </a:solidFill>
              </a:rPr>
              <a:t>El tratamiento de la NAC se prolongará en función de la respuesta y de la presencia de complicaciones (en promedio 7 días o 5 días de apirexia )</a:t>
            </a:r>
          </a:p>
          <a:p>
            <a:pPr>
              <a:buFontTx/>
              <a:buNone/>
              <a:defRPr/>
            </a:pPr>
            <a:endParaRPr lang="es-AR" sz="2800" dirty="0">
              <a:solidFill>
                <a:schemeClr val="accent3"/>
              </a:solidFill>
            </a:endParaRPr>
          </a:p>
          <a:p>
            <a:pPr>
              <a:defRPr/>
            </a:pPr>
            <a:r>
              <a:rPr lang="es-AR" sz="2800" dirty="0">
                <a:solidFill>
                  <a:schemeClr val="accent3"/>
                </a:solidFill>
              </a:rPr>
              <a:t>Duración del tratamiento antibiótico de NAC con empiema: Se recomienda un mínimo de 21 días</a:t>
            </a:r>
          </a:p>
        </p:txBody>
      </p:sp>
      <p:sp>
        <p:nvSpPr>
          <p:cNvPr id="5" name="1 Título"/>
          <p:cNvSpPr txBox="1">
            <a:spLocks/>
          </p:cNvSpPr>
          <p:nvPr/>
        </p:nvSpPr>
        <p:spPr>
          <a:xfrm>
            <a:off x="1095375" y="71438"/>
            <a:ext cx="10001250" cy="1143000"/>
          </a:xfrm>
          <a:prstGeom prst="rect">
            <a:avLst/>
          </a:prstGeom>
        </p:spPr>
        <p:txBody>
          <a:bodyPr/>
          <a:lstStyle/>
          <a:p>
            <a:pPr algn="ctr">
              <a:spcBef>
                <a:spcPct val="0"/>
              </a:spcBef>
              <a:defRPr/>
            </a:pPr>
            <a:r>
              <a:rPr lang="es-AR" sz="2800" dirty="0">
                <a:solidFill>
                  <a:srgbClr val="FFFFFF"/>
                </a:solidFill>
                <a:ea typeface="+mj-ea"/>
                <a:cs typeface="+mj-cs"/>
              </a:rPr>
              <a:t>Hasta cuando sostenemos el tratamiento antibiótico :</a:t>
            </a:r>
            <a:br>
              <a:rPr lang="es-AR" sz="2800" dirty="0">
                <a:solidFill>
                  <a:srgbClr val="FFFFFF"/>
                </a:solidFill>
                <a:ea typeface="+mj-ea"/>
                <a:cs typeface="+mj-cs"/>
              </a:rPr>
            </a:br>
            <a:r>
              <a:rPr lang="es-AR" sz="2800" dirty="0">
                <a:solidFill>
                  <a:srgbClr val="FFFFFF"/>
                </a:solidFill>
                <a:ea typeface="+mj-ea"/>
                <a:cs typeface="+mj-cs"/>
              </a:rPr>
              <a:t> Es posible acortar los tiempos ?</a:t>
            </a:r>
          </a:p>
        </p:txBody>
      </p:sp>
      <p:sp>
        <p:nvSpPr>
          <p:cNvPr id="7" name="6 CuadroTexto"/>
          <p:cNvSpPr txBox="1"/>
          <p:nvPr/>
        </p:nvSpPr>
        <p:spPr>
          <a:xfrm>
            <a:off x="1524000" y="5572126"/>
            <a:ext cx="8929688" cy="1077913"/>
          </a:xfrm>
          <a:prstGeom prst="rect">
            <a:avLst/>
          </a:prstGeom>
          <a:noFill/>
        </p:spPr>
        <p:txBody>
          <a:bodyPr>
            <a:spAutoFit/>
          </a:bodyPr>
          <a:lstStyle/>
          <a:p>
            <a:pPr fontAlgn="base">
              <a:spcBef>
                <a:spcPct val="0"/>
              </a:spcBef>
              <a:spcAft>
                <a:spcPct val="0"/>
              </a:spcAft>
              <a:defRPr/>
            </a:pPr>
            <a:r>
              <a:rPr lang="es-AR" sz="1600" dirty="0">
                <a:solidFill>
                  <a:srgbClr val="FFFFFF"/>
                </a:solidFill>
              </a:rPr>
              <a:t>British </a:t>
            </a:r>
            <a:r>
              <a:rPr lang="es-AR" sz="1600" dirty="0" err="1">
                <a:solidFill>
                  <a:srgbClr val="FFFFFF"/>
                </a:solidFill>
              </a:rPr>
              <a:t>Thoracic</a:t>
            </a:r>
            <a:r>
              <a:rPr lang="es-AR" sz="1600" dirty="0">
                <a:solidFill>
                  <a:srgbClr val="FFFFFF"/>
                </a:solidFill>
              </a:rPr>
              <a:t> </a:t>
            </a:r>
            <a:r>
              <a:rPr lang="es-AR" sz="1600" dirty="0" err="1">
                <a:solidFill>
                  <a:srgbClr val="FFFFFF"/>
                </a:solidFill>
              </a:rPr>
              <a:t>Society</a:t>
            </a:r>
            <a:r>
              <a:rPr lang="es-AR" sz="1600" dirty="0">
                <a:solidFill>
                  <a:srgbClr val="FFFFFF"/>
                </a:solidFill>
              </a:rPr>
              <a:t> </a:t>
            </a:r>
            <a:r>
              <a:rPr lang="es-AR" sz="1600" dirty="0" err="1">
                <a:solidFill>
                  <a:srgbClr val="FFFFFF"/>
                </a:solidFill>
              </a:rPr>
              <a:t>guidelines</a:t>
            </a:r>
            <a:r>
              <a:rPr lang="es-AR" sz="1600" dirty="0">
                <a:solidFill>
                  <a:srgbClr val="FFFFFF"/>
                </a:solidFill>
              </a:rPr>
              <a:t> </a:t>
            </a:r>
            <a:r>
              <a:rPr lang="es-AR" sz="1600" dirty="0" err="1">
                <a:solidFill>
                  <a:srgbClr val="FFFFFF"/>
                </a:solidFill>
              </a:rPr>
              <a:t>for</a:t>
            </a:r>
            <a:r>
              <a:rPr lang="es-AR" sz="1600" dirty="0">
                <a:solidFill>
                  <a:srgbClr val="FFFFFF"/>
                </a:solidFill>
              </a:rPr>
              <a:t> </a:t>
            </a:r>
            <a:r>
              <a:rPr lang="es-AR" sz="1600" dirty="0" err="1">
                <a:solidFill>
                  <a:srgbClr val="FFFFFF"/>
                </a:solidFill>
              </a:rPr>
              <a:t>the</a:t>
            </a:r>
            <a:r>
              <a:rPr lang="es-AR" sz="1600" dirty="0">
                <a:solidFill>
                  <a:srgbClr val="FFFFFF"/>
                </a:solidFill>
              </a:rPr>
              <a:t> </a:t>
            </a:r>
            <a:r>
              <a:rPr lang="es-AR" sz="1600" dirty="0" err="1">
                <a:solidFill>
                  <a:srgbClr val="FFFFFF"/>
                </a:solidFill>
              </a:rPr>
              <a:t>management</a:t>
            </a:r>
            <a:r>
              <a:rPr lang="es-AR" sz="1600" dirty="0">
                <a:solidFill>
                  <a:srgbClr val="FFFFFF"/>
                </a:solidFill>
              </a:rPr>
              <a:t> of </a:t>
            </a:r>
            <a:r>
              <a:rPr lang="es-AR" sz="1600" dirty="0" err="1">
                <a:solidFill>
                  <a:srgbClr val="FFFFFF"/>
                </a:solidFill>
              </a:rPr>
              <a:t>community</a:t>
            </a:r>
            <a:r>
              <a:rPr lang="es-AR" sz="1600" dirty="0">
                <a:solidFill>
                  <a:srgbClr val="FFFFFF"/>
                </a:solidFill>
              </a:rPr>
              <a:t> </a:t>
            </a:r>
            <a:r>
              <a:rPr lang="es-AR" sz="1600" dirty="0" err="1">
                <a:solidFill>
                  <a:srgbClr val="FFFFFF"/>
                </a:solidFill>
              </a:rPr>
              <a:t>acquired</a:t>
            </a:r>
            <a:r>
              <a:rPr lang="es-AR" sz="1600" dirty="0">
                <a:solidFill>
                  <a:srgbClr val="FFFFFF"/>
                </a:solidFill>
              </a:rPr>
              <a:t> </a:t>
            </a:r>
            <a:r>
              <a:rPr lang="es-AR" sz="1600" dirty="0" err="1">
                <a:solidFill>
                  <a:srgbClr val="FFFFFF"/>
                </a:solidFill>
              </a:rPr>
              <a:t>pneumonia</a:t>
            </a:r>
            <a:r>
              <a:rPr lang="es-AR" sz="1600" dirty="0">
                <a:solidFill>
                  <a:srgbClr val="FFFFFF"/>
                </a:solidFill>
              </a:rPr>
              <a:t> in </a:t>
            </a:r>
            <a:r>
              <a:rPr lang="es-AR" sz="1600" dirty="0" err="1">
                <a:solidFill>
                  <a:srgbClr val="FFFFFF"/>
                </a:solidFill>
              </a:rPr>
              <a:t>children</a:t>
            </a:r>
            <a:r>
              <a:rPr lang="es-AR" sz="1600" dirty="0">
                <a:solidFill>
                  <a:srgbClr val="FFFFFF"/>
                </a:solidFill>
              </a:rPr>
              <a:t>: </a:t>
            </a:r>
            <a:r>
              <a:rPr lang="es-AR" sz="1600" dirty="0" err="1">
                <a:solidFill>
                  <a:srgbClr val="FFFFFF"/>
                </a:solidFill>
              </a:rPr>
              <a:t>update</a:t>
            </a:r>
            <a:r>
              <a:rPr lang="es-AR" sz="1600" dirty="0">
                <a:solidFill>
                  <a:srgbClr val="FFFFFF"/>
                </a:solidFill>
              </a:rPr>
              <a:t> 2011 Michael Harris, Julia Clark, </a:t>
            </a:r>
            <a:r>
              <a:rPr lang="es-AR" sz="1600" dirty="0" err="1">
                <a:solidFill>
                  <a:srgbClr val="FFFFFF"/>
                </a:solidFill>
              </a:rPr>
              <a:t>Nicky</a:t>
            </a:r>
            <a:r>
              <a:rPr lang="es-AR" sz="1600" dirty="0">
                <a:solidFill>
                  <a:srgbClr val="FFFFFF"/>
                </a:solidFill>
              </a:rPr>
              <a:t> </a:t>
            </a:r>
            <a:r>
              <a:rPr lang="es-AR" sz="1600" dirty="0" err="1">
                <a:solidFill>
                  <a:srgbClr val="FFFFFF"/>
                </a:solidFill>
              </a:rPr>
              <a:t>Coote</a:t>
            </a:r>
            <a:r>
              <a:rPr lang="es-AR" sz="1600" dirty="0">
                <a:solidFill>
                  <a:srgbClr val="FFFFFF"/>
                </a:solidFill>
              </a:rPr>
              <a:t>, </a:t>
            </a:r>
            <a:r>
              <a:rPr lang="es-AR" sz="1600" dirty="0" err="1">
                <a:solidFill>
                  <a:srgbClr val="FFFFFF"/>
                </a:solidFill>
              </a:rPr>
              <a:t>Penny</a:t>
            </a:r>
            <a:r>
              <a:rPr lang="es-AR" sz="1600" dirty="0">
                <a:solidFill>
                  <a:srgbClr val="FFFFFF"/>
                </a:solidFill>
              </a:rPr>
              <a:t> </a:t>
            </a:r>
            <a:r>
              <a:rPr lang="es-AR" sz="1600" dirty="0" err="1">
                <a:solidFill>
                  <a:srgbClr val="FFFFFF"/>
                </a:solidFill>
              </a:rPr>
              <a:t>Fletcher</a:t>
            </a:r>
            <a:r>
              <a:rPr lang="es-AR" sz="1600" dirty="0">
                <a:solidFill>
                  <a:srgbClr val="FFFFFF"/>
                </a:solidFill>
              </a:rPr>
              <a:t>, Anthony </a:t>
            </a:r>
            <a:r>
              <a:rPr lang="es-AR" sz="1600" dirty="0" err="1">
                <a:solidFill>
                  <a:srgbClr val="FFFFFF"/>
                </a:solidFill>
              </a:rPr>
              <a:t>Harnden</a:t>
            </a:r>
            <a:r>
              <a:rPr lang="es-AR" sz="1600" dirty="0">
                <a:solidFill>
                  <a:srgbClr val="FFFFFF"/>
                </a:solidFill>
              </a:rPr>
              <a:t>, Michael </a:t>
            </a:r>
            <a:r>
              <a:rPr lang="es-AR" sz="1600" dirty="0" err="1">
                <a:solidFill>
                  <a:srgbClr val="FFFFFF"/>
                </a:solidFill>
              </a:rPr>
              <a:t>McKean</a:t>
            </a:r>
            <a:r>
              <a:rPr lang="es-AR" sz="1600" dirty="0">
                <a:solidFill>
                  <a:srgbClr val="FFFFFF"/>
                </a:solidFill>
              </a:rPr>
              <a:t>, </a:t>
            </a:r>
            <a:r>
              <a:rPr lang="es-AR" sz="1600" dirty="0" err="1">
                <a:solidFill>
                  <a:srgbClr val="FFFFFF"/>
                </a:solidFill>
              </a:rPr>
              <a:t>Anne</a:t>
            </a:r>
            <a:r>
              <a:rPr lang="es-AR" sz="1600" dirty="0">
                <a:solidFill>
                  <a:srgbClr val="FFFFFF"/>
                </a:solidFill>
              </a:rPr>
              <a:t> </a:t>
            </a:r>
            <a:r>
              <a:rPr lang="es-AR" sz="1600" dirty="0" err="1">
                <a:solidFill>
                  <a:srgbClr val="FFFFFF"/>
                </a:solidFill>
              </a:rPr>
              <a:t>Thomson</a:t>
            </a:r>
            <a:r>
              <a:rPr lang="es-AR" sz="1600" dirty="0">
                <a:solidFill>
                  <a:srgbClr val="FFFFFF"/>
                </a:solidFill>
              </a:rPr>
              <a:t> .</a:t>
            </a:r>
            <a:r>
              <a:rPr lang="es-AR" sz="1600" dirty="0" err="1">
                <a:solidFill>
                  <a:srgbClr val="FFFFFF"/>
                </a:solidFill>
              </a:rPr>
              <a:t>On</a:t>
            </a:r>
            <a:r>
              <a:rPr lang="es-AR" sz="1600" dirty="0">
                <a:solidFill>
                  <a:srgbClr val="FFFFFF"/>
                </a:solidFill>
              </a:rPr>
              <a:t> </a:t>
            </a:r>
            <a:r>
              <a:rPr lang="es-AR" sz="1600" dirty="0" err="1">
                <a:solidFill>
                  <a:srgbClr val="FFFFFF"/>
                </a:solidFill>
              </a:rPr>
              <a:t>behalf</a:t>
            </a:r>
            <a:r>
              <a:rPr lang="es-AR" sz="1600" dirty="0">
                <a:solidFill>
                  <a:srgbClr val="FFFFFF"/>
                </a:solidFill>
              </a:rPr>
              <a:t> of </a:t>
            </a:r>
            <a:r>
              <a:rPr lang="es-AR" sz="1600" dirty="0" err="1">
                <a:solidFill>
                  <a:srgbClr val="FFFFFF"/>
                </a:solidFill>
              </a:rPr>
              <a:t>the</a:t>
            </a:r>
            <a:r>
              <a:rPr lang="es-AR" sz="1600" dirty="0">
                <a:solidFill>
                  <a:srgbClr val="FFFFFF"/>
                </a:solidFill>
              </a:rPr>
              <a:t> British </a:t>
            </a:r>
            <a:r>
              <a:rPr lang="es-AR" sz="1600" dirty="0" err="1">
                <a:solidFill>
                  <a:srgbClr val="FFFFFF"/>
                </a:solidFill>
              </a:rPr>
              <a:t>Thoracic</a:t>
            </a:r>
            <a:r>
              <a:rPr lang="es-AR" sz="1600" dirty="0">
                <a:solidFill>
                  <a:srgbClr val="FFFFFF"/>
                </a:solidFill>
              </a:rPr>
              <a:t> </a:t>
            </a:r>
            <a:r>
              <a:rPr lang="es-AR" sz="1600" dirty="0" err="1">
                <a:solidFill>
                  <a:srgbClr val="FFFFFF"/>
                </a:solidFill>
              </a:rPr>
              <a:t>Society</a:t>
            </a:r>
            <a:r>
              <a:rPr lang="es-AR" sz="1600" dirty="0">
                <a:solidFill>
                  <a:srgbClr val="FFFFFF"/>
                </a:solidFill>
              </a:rPr>
              <a:t> </a:t>
            </a:r>
            <a:r>
              <a:rPr lang="es-AR" sz="1600" dirty="0" err="1">
                <a:solidFill>
                  <a:srgbClr val="FFFFFF"/>
                </a:solidFill>
              </a:rPr>
              <a:t>Standards</a:t>
            </a:r>
            <a:r>
              <a:rPr lang="es-AR" sz="1600" dirty="0">
                <a:solidFill>
                  <a:srgbClr val="FFFFFF"/>
                </a:solidFill>
              </a:rPr>
              <a:t> of </a:t>
            </a:r>
            <a:r>
              <a:rPr lang="es-AR" sz="1600" dirty="0" err="1">
                <a:solidFill>
                  <a:srgbClr val="FFFFFF"/>
                </a:solidFill>
              </a:rPr>
              <a:t>Care</a:t>
            </a:r>
            <a:r>
              <a:rPr lang="es-AR" sz="1600" dirty="0">
                <a:solidFill>
                  <a:srgbClr val="FFFFFF"/>
                </a:solidFill>
              </a:rPr>
              <a:t> </a:t>
            </a:r>
            <a:r>
              <a:rPr lang="es-AR" sz="1600" dirty="0" err="1">
                <a:solidFill>
                  <a:srgbClr val="FFFFFF"/>
                </a:solidFill>
              </a:rPr>
              <a:t>Committee</a:t>
            </a:r>
            <a:r>
              <a:rPr lang="es-AR" sz="1600" dirty="0">
                <a:solidFill>
                  <a:srgbClr val="FFFFFF"/>
                </a:solidFill>
              </a:rPr>
              <a:t> . </a:t>
            </a:r>
            <a:r>
              <a:rPr lang="es-AR" sz="1600" dirty="0" err="1">
                <a:solidFill>
                  <a:srgbClr val="FFFFFF"/>
                </a:solidFill>
              </a:rPr>
              <a:t>Thorax</a:t>
            </a:r>
            <a:r>
              <a:rPr lang="es-AR" sz="1600" dirty="0">
                <a:solidFill>
                  <a:srgbClr val="FFFFFF"/>
                </a:solidFill>
              </a:rPr>
              <a:t> 2011;66:ii1eii23. doi:10.1136/thoraxjnl-2011-200598</a:t>
            </a:r>
          </a:p>
        </p:txBody>
      </p:sp>
    </p:spTree>
    <p:extLst>
      <p:ext uri="{BB962C8B-B14F-4D97-AF65-F5344CB8AC3E}">
        <p14:creationId xmlns:p14="http://schemas.microsoft.com/office/powerpoint/2010/main" val="2058170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65838" y="99589"/>
            <a:ext cx="8546471" cy="6482280"/>
          </a:xfrm>
          <a:prstGeom prst="rect">
            <a:avLst/>
          </a:prstGeom>
        </p:spPr>
      </p:pic>
    </p:spTree>
    <p:extLst>
      <p:ext uri="{BB962C8B-B14F-4D97-AF65-F5344CB8AC3E}">
        <p14:creationId xmlns:p14="http://schemas.microsoft.com/office/powerpoint/2010/main" val="5896027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3658" y="2587032"/>
            <a:ext cx="10515600" cy="1325563"/>
          </a:xfrm>
        </p:spPr>
        <p:txBody>
          <a:bodyPr/>
          <a:lstStyle/>
          <a:p>
            <a:pPr algn="ctr"/>
            <a:r>
              <a:rPr lang="es-AR" b="1" dirty="0" smtClean="0"/>
              <a:t>APLICACIONES</a:t>
            </a:r>
            <a:endParaRPr lang="es-AR" b="1" dirty="0"/>
          </a:p>
        </p:txBody>
      </p:sp>
    </p:spTree>
    <p:extLst>
      <p:ext uri="{BB962C8B-B14F-4D97-AF65-F5344CB8AC3E}">
        <p14:creationId xmlns:p14="http://schemas.microsoft.com/office/powerpoint/2010/main" val="8521608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smtClean="0"/>
              <a:t>Infección de piel y partes blandas</a:t>
            </a:r>
            <a:endParaRPr lang="es-AR" b="1" dirty="0"/>
          </a:p>
        </p:txBody>
      </p:sp>
      <p:sp>
        <p:nvSpPr>
          <p:cNvPr id="4" name="Marcador de contenido 3"/>
          <p:cNvSpPr>
            <a:spLocks noGrp="1"/>
          </p:cNvSpPr>
          <p:nvPr>
            <p:ph idx="1"/>
          </p:nvPr>
        </p:nvSpPr>
        <p:spPr/>
        <p:txBody>
          <a:bodyPr/>
          <a:lstStyle/>
          <a:p>
            <a:r>
              <a:rPr lang="es-AR" b="1" dirty="0" smtClean="0"/>
              <a:t>Paciente varón de 5 años que consulta por:</a:t>
            </a:r>
          </a:p>
          <a:p>
            <a:r>
              <a:rPr lang="es-AR" b="1" dirty="0" smtClean="0"/>
              <a:t>Fiebre, escalofríos, compromiso del estado general, lesión rubicunda en muslo izquierdo de 48 hs de evolución.</a:t>
            </a:r>
          </a:p>
          <a:p>
            <a:r>
              <a:rPr lang="es-AR" b="1" dirty="0" smtClean="0"/>
              <a:t>Examen clinico: polipnea moderada, 38.5 de t, 120 x m, rales pulmonares  con auscultación dificultosa por el estado irritativo del paciente. Lesión en muslo con características de absceso.</a:t>
            </a:r>
          </a:p>
          <a:p>
            <a:pPr marL="0" indent="0" algn="ctr">
              <a:buNone/>
            </a:pPr>
            <a:r>
              <a:rPr lang="es-AR" b="1" dirty="0" smtClean="0"/>
              <a:t>Razonamiento</a:t>
            </a:r>
            <a:endParaRPr lang="es-AR" b="1" dirty="0"/>
          </a:p>
        </p:txBody>
      </p:sp>
    </p:spTree>
    <p:extLst>
      <p:ext uri="{BB962C8B-B14F-4D97-AF65-F5344CB8AC3E}">
        <p14:creationId xmlns:p14="http://schemas.microsoft.com/office/powerpoint/2010/main" val="926519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Razonamiento</a:t>
            </a:r>
            <a:endParaRPr lang="es-AR" b="1" dirty="0"/>
          </a:p>
        </p:txBody>
      </p:sp>
      <p:sp>
        <p:nvSpPr>
          <p:cNvPr id="3" name="Marcador de contenido 2"/>
          <p:cNvSpPr>
            <a:spLocks noGrp="1"/>
          </p:cNvSpPr>
          <p:nvPr>
            <p:ph idx="1"/>
          </p:nvPr>
        </p:nvSpPr>
        <p:spPr/>
        <p:txBody>
          <a:bodyPr/>
          <a:lstStyle/>
          <a:p>
            <a:r>
              <a:rPr lang="es-AR" b="1" dirty="0" smtClean="0"/>
              <a:t>Entidad infectológica (foco)</a:t>
            </a:r>
          </a:p>
          <a:p>
            <a:r>
              <a:rPr lang="es-AR" b="1" dirty="0" smtClean="0"/>
              <a:t>Gravedad inicial</a:t>
            </a:r>
          </a:p>
          <a:p>
            <a:r>
              <a:rPr lang="es-AR" b="1" dirty="0" smtClean="0"/>
              <a:t>Etiología probable</a:t>
            </a:r>
          </a:p>
          <a:p>
            <a:r>
              <a:rPr lang="es-AR" b="1" dirty="0" smtClean="0"/>
              <a:t>Métodos diagnósticos</a:t>
            </a:r>
          </a:p>
          <a:p>
            <a:r>
              <a:rPr lang="es-AR" b="1" dirty="0" smtClean="0"/>
              <a:t>Conducta</a:t>
            </a:r>
            <a:endParaRPr lang="es-AR" b="1" dirty="0"/>
          </a:p>
        </p:txBody>
      </p:sp>
    </p:spTree>
    <p:extLst>
      <p:ext uri="{BB962C8B-B14F-4D97-AF65-F5344CB8AC3E}">
        <p14:creationId xmlns:p14="http://schemas.microsoft.com/office/powerpoint/2010/main" val="218120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8596" y="764704"/>
            <a:ext cx="8375836" cy="4975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575720" y="188640"/>
            <a:ext cx="417646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t>TIPOS DE INFECCIONES</a:t>
            </a:r>
          </a:p>
        </p:txBody>
      </p:sp>
      <p:sp>
        <p:nvSpPr>
          <p:cNvPr id="3" name="2 Rectángulo"/>
          <p:cNvSpPr/>
          <p:nvPr/>
        </p:nvSpPr>
        <p:spPr>
          <a:xfrm>
            <a:off x="5663952" y="6453336"/>
            <a:ext cx="381642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Dr. Fabián Herrera, CEMIC, Intramed</a:t>
            </a:r>
          </a:p>
        </p:txBody>
      </p:sp>
    </p:spTree>
    <p:extLst>
      <p:ext uri="{BB962C8B-B14F-4D97-AF65-F5344CB8AC3E}">
        <p14:creationId xmlns:p14="http://schemas.microsoft.com/office/powerpoint/2010/main" val="29674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725966" y="2597921"/>
            <a:ext cx="5221481" cy="9998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INFECCIONES URINARIAS</a:t>
            </a:r>
            <a:endParaRPr lang="es-AR" sz="3200" b="1" dirty="0">
              <a:solidFill>
                <a:schemeClr val="tx1"/>
              </a:solidFill>
            </a:endParaRPr>
          </a:p>
        </p:txBody>
      </p:sp>
    </p:spTree>
    <p:extLst>
      <p:ext uri="{BB962C8B-B14F-4D97-AF65-F5344CB8AC3E}">
        <p14:creationId xmlns:p14="http://schemas.microsoft.com/office/powerpoint/2010/main" val="19062592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Escenarios Clínicos: Síntomas</a:t>
            </a:r>
            <a:endParaRPr lang="es-AR" b="1" dirty="0"/>
          </a:p>
        </p:txBody>
      </p:sp>
      <p:sp>
        <p:nvSpPr>
          <p:cNvPr id="3" name="2 Marcador de contenido"/>
          <p:cNvSpPr>
            <a:spLocks noGrp="1"/>
          </p:cNvSpPr>
          <p:nvPr>
            <p:ph idx="1"/>
          </p:nvPr>
        </p:nvSpPr>
        <p:spPr/>
        <p:txBody>
          <a:bodyPr>
            <a:normAutofit/>
          </a:bodyPr>
          <a:lstStyle/>
          <a:p>
            <a:pPr marL="0" indent="0">
              <a:buNone/>
            </a:pPr>
            <a:r>
              <a:rPr lang="es-AR" b="1" dirty="0" smtClean="0">
                <a:solidFill>
                  <a:srgbClr val="0070C0"/>
                </a:solidFill>
              </a:rPr>
              <a:t>Disuria </a:t>
            </a:r>
            <a:r>
              <a:rPr lang="es-AR" b="1" dirty="0" smtClean="0"/>
              <a:t>                              </a:t>
            </a:r>
            <a:r>
              <a:rPr lang="es-AR" b="1" dirty="0" smtClean="0">
                <a:solidFill>
                  <a:srgbClr val="0070C0"/>
                </a:solidFill>
              </a:rPr>
              <a:t>Tenesmo vesical </a:t>
            </a:r>
          </a:p>
          <a:p>
            <a:pPr marL="0" indent="0">
              <a:buNone/>
            </a:pPr>
            <a:r>
              <a:rPr lang="es-AR" b="1" dirty="0" smtClean="0"/>
              <a:t>                       </a:t>
            </a:r>
            <a:r>
              <a:rPr lang="es-AR" b="1" dirty="0" smtClean="0">
                <a:solidFill>
                  <a:srgbClr val="0070C0"/>
                </a:solidFill>
              </a:rPr>
              <a:t>Fiebre</a:t>
            </a:r>
            <a:r>
              <a:rPr lang="es-AR" b="1" dirty="0" smtClean="0"/>
              <a:t>                </a:t>
            </a:r>
            <a:r>
              <a:rPr lang="es-AR" b="1" dirty="0" smtClean="0">
                <a:solidFill>
                  <a:srgbClr val="FF0000"/>
                </a:solidFill>
              </a:rPr>
              <a:t>Disnea</a:t>
            </a:r>
          </a:p>
          <a:p>
            <a:pPr marL="0" indent="0">
              <a:buNone/>
            </a:pPr>
            <a:r>
              <a:rPr lang="es-AR" b="1" dirty="0"/>
              <a:t> </a:t>
            </a:r>
            <a:r>
              <a:rPr lang="es-AR" b="1" dirty="0" smtClean="0"/>
              <a:t> </a:t>
            </a:r>
            <a:r>
              <a:rPr lang="es-AR" b="1" dirty="0" smtClean="0">
                <a:solidFill>
                  <a:srgbClr val="00B050"/>
                </a:solidFill>
              </a:rPr>
              <a:t>Dolor </a:t>
            </a:r>
            <a:r>
              <a:rPr lang="es-AR" b="1" dirty="0">
                <a:solidFill>
                  <a:srgbClr val="00B050"/>
                </a:solidFill>
              </a:rPr>
              <a:t>L</a:t>
            </a:r>
            <a:r>
              <a:rPr lang="es-AR" b="1" dirty="0" smtClean="0">
                <a:solidFill>
                  <a:srgbClr val="00B050"/>
                </a:solidFill>
              </a:rPr>
              <a:t>umbar  Fiebre</a:t>
            </a:r>
          </a:p>
          <a:p>
            <a:pPr marL="0" indent="0">
              <a:buNone/>
            </a:pPr>
            <a:r>
              <a:rPr lang="es-AR" b="1" dirty="0" smtClean="0"/>
              <a:t>                                                           </a:t>
            </a:r>
            <a:r>
              <a:rPr lang="es-AR" b="1" dirty="0" smtClean="0">
                <a:solidFill>
                  <a:srgbClr val="00B050"/>
                </a:solidFill>
              </a:rPr>
              <a:t>Sudoración</a:t>
            </a:r>
          </a:p>
          <a:p>
            <a:pPr marL="0" indent="0">
              <a:buNone/>
            </a:pPr>
            <a:r>
              <a:rPr lang="es-AR" b="1" dirty="0" smtClean="0"/>
              <a:t>                             </a:t>
            </a:r>
            <a:r>
              <a:rPr lang="es-AR" b="1" dirty="0" smtClean="0">
                <a:solidFill>
                  <a:srgbClr val="0070C0"/>
                </a:solidFill>
              </a:rPr>
              <a:t>Dolor </a:t>
            </a:r>
            <a:r>
              <a:rPr lang="es-AR" b="1" dirty="0">
                <a:solidFill>
                  <a:srgbClr val="0070C0"/>
                </a:solidFill>
              </a:rPr>
              <a:t>H</a:t>
            </a:r>
            <a:r>
              <a:rPr lang="es-AR" b="1" dirty="0" smtClean="0">
                <a:solidFill>
                  <a:srgbClr val="0070C0"/>
                </a:solidFill>
              </a:rPr>
              <a:t>ipogástrico  </a:t>
            </a:r>
          </a:p>
          <a:p>
            <a:pPr marL="0" indent="0">
              <a:buNone/>
            </a:pPr>
            <a:r>
              <a:rPr lang="es-AR" b="1" dirty="0" smtClean="0">
                <a:solidFill>
                  <a:srgbClr val="0070C0"/>
                </a:solidFill>
              </a:rPr>
              <a:t>Poliaquiuria       </a:t>
            </a:r>
            <a:r>
              <a:rPr lang="es-AR" b="1" dirty="0" smtClean="0">
                <a:solidFill>
                  <a:srgbClr val="FF0000"/>
                </a:solidFill>
              </a:rPr>
              <a:t>Escalofríos</a:t>
            </a:r>
          </a:p>
          <a:p>
            <a:pPr marL="0" indent="0">
              <a:buNone/>
            </a:pPr>
            <a:r>
              <a:rPr lang="es-AR" b="1" dirty="0" smtClean="0">
                <a:solidFill>
                  <a:srgbClr val="FF0000"/>
                </a:solidFill>
              </a:rPr>
              <a:t>                 Fiebre  Trastornos del sensorio               </a:t>
            </a:r>
            <a:r>
              <a:rPr lang="es-AR" b="1" dirty="0" smtClean="0">
                <a:solidFill>
                  <a:srgbClr val="00B050"/>
                </a:solidFill>
              </a:rPr>
              <a:t>Escalofríos  </a:t>
            </a:r>
            <a:r>
              <a:rPr lang="es-AR" b="1" dirty="0" smtClean="0"/>
              <a:t>                              </a:t>
            </a:r>
            <a:r>
              <a:rPr lang="es-AR" b="1" dirty="0" smtClean="0">
                <a:solidFill>
                  <a:srgbClr val="FF0000"/>
                </a:solidFill>
              </a:rPr>
              <a:t>Taquicardia</a:t>
            </a:r>
            <a:endParaRPr lang="es-AR" b="1" dirty="0">
              <a:solidFill>
                <a:srgbClr val="FF0000"/>
              </a:solidFill>
            </a:endParaRPr>
          </a:p>
        </p:txBody>
      </p:sp>
    </p:spTree>
    <p:extLst>
      <p:ext uri="{BB962C8B-B14F-4D97-AF65-F5344CB8AC3E}">
        <p14:creationId xmlns:p14="http://schemas.microsoft.com/office/powerpoint/2010/main" val="2279864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Escenarios Clínicos: Síntomas</a:t>
            </a:r>
            <a:endParaRPr lang="es-AR" dirty="0"/>
          </a:p>
        </p:txBody>
      </p:sp>
      <p:sp>
        <p:nvSpPr>
          <p:cNvPr id="3" name="2 Marcador de contenido"/>
          <p:cNvSpPr>
            <a:spLocks noGrp="1"/>
          </p:cNvSpPr>
          <p:nvPr>
            <p:ph idx="1"/>
          </p:nvPr>
        </p:nvSpPr>
        <p:spPr/>
        <p:txBody>
          <a:bodyPr>
            <a:normAutofit/>
          </a:bodyPr>
          <a:lstStyle/>
          <a:p>
            <a:pPr marL="0" indent="0">
              <a:buNone/>
            </a:pPr>
            <a:r>
              <a:rPr lang="es-AR" b="1" dirty="0">
                <a:solidFill>
                  <a:srgbClr val="0070C0"/>
                </a:solidFill>
              </a:rPr>
              <a:t>Disuria </a:t>
            </a:r>
            <a:r>
              <a:rPr lang="es-AR" b="1" dirty="0">
                <a:solidFill>
                  <a:prstClr val="black"/>
                </a:solidFill>
              </a:rPr>
              <a:t>  </a:t>
            </a:r>
            <a:r>
              <a:rPr lang="es-AR" b="1" dirty="0" smtClean="0">
                <a:solidFill>
                  <a:srgbClr val="0070C0"/>
                </a:solidFill>
              </a:rPr>
              <a:t>Tenesmo Vesical Fiebre </a:t>
            </a:r>
            <a:r>
              <a:rPr lang="es-AR" b="1" dirty="0" smtClean="0">
                <a:solidFill>
                  <a:prstClr val="black"/>
                </a:solidFill>
              </a:rPr>
              <a:t> </a:t>
            </a:r>
          </a:p>
          <a:p>
            <a:pPr marL="0" indent="0">
              <a:buNone/>
            </a:pPr>
            <a:r>
              <a:rPr lang="es-AR" b="1" dirty="0" smtClean="0">
                <a:solidFill>
                  <a:srgbClr val="0070C0"/>
                </a:solidFill>
              </a:rPr>
              <a:t>Dolor </a:t>
            </a:r>
            <a:r>
              <a:rPr lang="es-AR" b="1" dirty="0">
                <a:solidFill>
                  <a:srgbClr val="0070C0"/>
                </a:solidFill>
              </a:rPr>
              <a:t>Hipogástrico  </a:t>
            </a:r>
            <a:r>
              <a:rPr lang="es-AR" b="1" dirty="0" smtClean="0">
                <a:solidFill>
                  <a:srgbClr val="0070C0"/>
                </a:solidFill>
              </a:rPr>
              <a:t>Poliaquiuria </a:t>
            </a:r>
          </a:p>
          <a:p>
            <a:pPr marL="0" indent="0">
              <a:buNone/>
            </a:pPr>
            <a:r>
              <a:rPr lang="es-AR" b="1" dirty="0" smtClean="0">
                <a:solidFill>
                  <a:srgbClr val="00B050"/>
                </a:solidFill>
              </a:rPr>
              <a:t>Fiebre Dolor Lumbar  </a:t>
            </a:r>
          </a:p>
          <a:p>
            <a:pPr marL="0" indent="0">
              <a:buNone/>
            </a:pPr>
            <a:r>
              <a:rPr lang="es-AR" b="1" dirty="0" smtClean="0">
                <a:solidFill>
                  <a:srgbClr val="00B050"/>
                </a:solidFill>
              </a:rPr>
              <a:t>Sudoración Taquicardia</a:t>
            </a:r>
          </a:p>
          <a:p>
            <a:pPr marL="0" indent="0">
              <a:buNone/>
            </a:pPr>
            <a:r>
              <a:rPr lang="es-AR" b="1" dirty="0" smtClean="0">
                <a:solidFill>
                  <a:srgbClr val="FF0000"/>
                </a:solidFill>
              </a:rPr>
              <a:t>Disnea </a:t>
            </a:r>
            <a:r>
              <a:rPr lang="es-AR" b="1" dirty="0">
                <a:solidFill>
                  <a:srgbClr val="FF0000"/>
                </a:solidFill>
              </a:rPr>
              <a:t>Escalofríos</a:t>
            </a:r>
          </a:p>
          <a:p>
            <a:pPr marL="0" indent="0">
              <a:buNone/>
            </a:pPr>
            <a:r>
              <a:rPr lang="es-AR" b="1" dirty="0" smtClean="0">
                <a:solidFill>
                  <a:srgbClr val="FF0000"/>
                </a:solidFill>
              </a:rPr>
              <a:t>Fiebre  Taquicardia</a:t>
            </a:r>
          </a:p>
          <a:p>
            <a:pPr marL="0" indent="0">
              <a:buNone/>
            </a:pPr>
            <a:r>
              <a:rPr lang="es-AR" b="1" dirty="0" smtClean="0">
                <a:solidFill>
                  <a:srgbClr val="FF0000"/>
                </a:solidFill>
              </a:rPr>
              <a:t>Trastornos </a:t>
            </a:r>
            <a:r>
              <a:rPr lang="es-AR" b="1" dirty="0">
                <a:solidFill>
                  <a:srgbClr val="FF0000"/>
                </a:solidFill>
              </a:rPr>
              <a:t>del </a:t>
            </a:r>
            <a:r>
              <a:rPr lang="es-AR" b="1" dirty="0" smtClean="0">
                <a:solidFill>
                  <a:srgbClr val="FF0000"/>
                </a:solidFill>
              </a:rPr>
              <a:t>sensorio</a:t>
            </a:r>
            <a:endParaRPr lang="es-AR" b="1" dirty="0" smtClean="0">
              <a:solidFill>
                <a:srgbClr val="00B050"/>
              </a:solidFill>
            </a:endParaRPr>
          </a:p>
          <a:p>
            <a:pPr marL="0" indent="0">
              <a:buNone/>
            </a:pPr>
            <a:endParaRPr lang="es-AR" dirty="0"/>
          </a:p>
        </p:txBody>
      </p:sp>
      <p:sp>
        <p:nvSpPr>
          <p:cNvPr id="4" name="3 Rectángulo"/>
          <p:cNvSpPr/>
          <p:nvPr/>
        </p:nvSpPr>
        <p:spPr>
          <a:xfrm>
            <a:off x="7536160" y="1772816"/>
            <a:ext cx="26642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t>SINDROME URINARIO BAJO</a:t>
            </a:r>
          </a:p>
        </p:txBody>
      </p:sp>
      <p:sp>
        <p:nvSpPr>
          <p:cNvPr id="5" name="4 Rectángulo"/>
          <p:cNvSpPr/>
          <p:nvPr/>
        </p:nvSpPr>
        <p:spPr>
          <a:xfrm>
            <a:off x="7536160" y="2996952"/>
            <a:ext cx="26642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t>SINDROME URINARIO ALTO</a:t>
            </a:r>
          </a:p>
        </p:txBody>
      </p:sp>
      <p:sp>
        <p:nvSpPr>
          <p:cNvPr id="6" name="5 Rectángulo"/>
          <p:cNvSpPr/>
          <p:nvPr/>
        </p:nvSpPr>
        <p:spPr>
          <a:xfrm>
            <a:off x="7536160" y="4221088"/>
            <a:ext cx="2664296"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t>BACTERIEMIA</a:t>
            </a:r>
          </a:p>
          <a:p>
            <a:pPr algn="ctr"/>
            <a:r>
              <a:rPr lang="es-AR" b="1" dirty="0"/>
              <a:t>SIRS</a:t>
            </a:r>
          </a:p>
          <a:p>
            <a:pPr algn="ctr"/>
            <a:r>
              <a:rPr lang="es-AR" b="1" dirty="0"/>
              <a:t>SEPSIS</a:t>
            </a:r>
          </a:p>
        </p:txBody>
      </p:sp>
    </p:spTree>
    <p:extLst>
      <p:ext uri="{BB962C8B-B14F-4D97-AF65-F5344CB8AC3E}">
        <p14:creationId xmlns:p14="http://schemas.microsoft.com/office/powerpoint/2010/main" val="331981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17142" y="316105"/>
            <a:ext cx="9157674" cy="6558987"/>
          </a:xfrm>
          <a:prstGeom prst="rect">
            <a:avLst/>
          </a:prstGeom>
        </p:spPr>
      </p:pic>
      <p:sp>
        <p:nvSpPr>
          <p:cNvPr id="3" name="Rectángulo 2"/>
          <p:cNvSpPr/>
          <p:nvPr/>
        </p:nvSpPr>
        <p:spPr>
          <a:xfrm>
            <a:off x="4221622" y="717847"/>
            <a:ext cx="3734513" cy="5640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solidFill>
                  <a:schemeClr val="tx1"/>
                </a:solidFill>
              </a:rPr>
              <a:t>IU PEDIATRÍA</a:t>
            </a:r>
            <a:endParaRPr lang="es-AR" sz="3600" b="1" dirty="0">
              <a:solidFill>
                <a:schemeClr val="tx1"/>
              </a:solidFill>
            </a:endParaRPr>
          </a:p>
        </p:txBody>
      </p:sp>
    </p:spTree>
    <p:extLst>
      <p:ext uri="{BB962C8B-B14F-4D97-AF65-F5344CB8AC3E}">
        <p14:creationId xmlns:p14="http://schemas.microsoft.com/office/powerpoint/2010/main" val="37919406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29701" name="Group 5"/>
          <p:cNvGraphicFramePr>
            <a:graphicFrameLocks noGrp="1"/>
          </p:cNvGraphicFramePr>
          <p:nvPr>
            <p:extLst>
              <p:ext uri="{D42A27DB-BD31-4B8C-83A1-F6EECF244321}">
                <p14:modId xmlns:p14="http://schemas.microsoft.com/office/powerpoint/2010/main" val="527632766"/>
              </p:ext>
            </p:extLst>
          </p:nvPr>
        </p:nvGraphicFramePr>
        <p:xfrm>
          <a:off x="1512605" y="880216"/>
          <a:ext cx="8469595" cy="5288836"/>
        </p:xfrm>
        <a:graphic>
          <a:graphicData uri="http://schemas.openxmlformats.org/drawingml/2006/table">
            <a:tbl>
              <a:tblPr/>
              <a:tblGrid>
                <a:gridCol w="2823198"/>
                <a:gridCol w="2587932"/>
                <a:gridCol w="3058465"/>
              </a:tblGrid>
              <a:tr h="113167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Normal</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Negativo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3975554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0725" name="Group 5"/>
          <p:cNvGraphicFramePr>
            <a:graphicFrameLocks noGrp="1"/>
          </p:cNvGraphicFramePr>
          <p:nvPr>
            <p:extLst>
              <p:ext uri="{D42A27DB-BD31-4B8C-83A1-F6EECF244321}">
                <p14:modId xmlns:p14="http://schemas.microsoft.com/office/powerpoint/2010/main" val="3914122919"/>
              </p:ext>
            </p:extLst>
          </p:nvPr>
        </p:nvGraphicFramePr>
        <p:xfrm>
          <a:off x="1162228" y="811850"/>
          <a:ext cx="9468740" cy="5477856"/>
        </p:xfrm>
        <a:graphic>
          <a:graphicData uri="http://schemas.openxmlformats.org/drawingml/2006/table">
            <a:tbl>
              <a:tblPr/>
              <a:tblGrid>
                <a:gridCol w="3156247"/>
                <a:gridCol w="2893226"/>
                <a:gridCol w="3419267"/>
              </a:tblGrid>
              <a:tr h="12318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2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Normal</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Negativo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Buscar otro foco</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4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22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7703579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1749" name="Group 5"/>
          <p:cNvGraphicFramePr>
            <a:graphicFrameLocks noGrp="1"/>
          </p:cNvGraphicFramePr>
          <p:nvPr>
            <p:extLst>
              <p:ext uri="{D42A27DB-BD31-4B8C-83A1-F6EECF244321}">
                <p14:modId xmlns:p14="http://schemas.microsoft.com/office/powerpoint/2010/main" val="1783198997"/>
              </p:ext>
            </p:extLst>
          </p:nvPr>
        </p:nvGraphicFramePr>
        <p:xfrm>
          <a:off x="1230593" y="692209"/>
          <a:ext cx="9383283" cy="5554767"/>
        </p:xfrm>
        <a:graphic>
          <a:graphicData uri="http://schemas.openxmlformats.org/drawingml/2006/table">
            <a:tbl>
              <a:tblPr/>
              <a:tblGrid>
                <a:gridCol w="3187240"/>
                <a:gridCol w="2839853"/>
                <a:gridCol w="3356190"/>
              </a:tblGrid>
              <a:tr h="124918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67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4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83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60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634587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2773" name="Group 5"/>
          <p:cNvGraphicFramePr>
            <a:graphicFrameLocks noGrp="1"/>
          </p:cNvGraphicFramePr>
          <p:nvPr>
            <p:extLst>
              <p:ext uri="{D42A27DB-BD31-4B8C-83A1-F6EECF244321}">
                <p14:modId xmlns:p14="http://schemas.microsoft.com/office/powerpoint/2010/main" val="1673555651"/>
              </p:ext>
            </p:extLst>
          </p:nvPr>
        </p:nvGraphicFramePr>
        <p:xfrm>
          <a:off x="1153681" y="820396"/>
          <a:ext cx="9460195" cy="5580403"/>
        </p:xfrm>
        <a:graphic>
          <a:graphicData uri="http://schemas.openxmlformats.org/drawingml/2006/table">
            <a:tbl>
              <a:tblPr/>
              <a:tblGrid>
                <a:gridCol w="3153398"/>
                <a:gridCol w="2890615"/>
                <a:gridCol w="3416182"/>
              </a:tblGrid>
              <a:tr h="1254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3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91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Infección Urinaria</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36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13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0943628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3797" name="Group 5"/>
          <p:cNvGraphicFramePr>
            <a:graphicFrameLocks noGrp="1"/>
          </p:cNvGraphicFramePr>
          <p:nvPr>
            <p:extLst>
              <p:ext uri="{D42A27DB-BD31-4B8C-83A1-F6EECF244321}">
                <p14:modId xmlns:p14="http://schemas.microsoft.com/office/powerpoint/2010/main" val="547657011"/>
              </p:ext>
            </p:extLst>
          </p:nvPr>
        </p:nvGraphicFramePr>
        <p:xfrm>
          <a:off x="846746" y="358923"/>
          <a:ext cx="9621852" cy="5768413"/>
        </p:xfrm>
        <a:graphic>
          <a:graphicData uri="http://schemas.openxmlformats.org/drawingml/2006/table">
            <a:tbl>
              <a:tblPr/>
              <a:tblGrid>
                <a:gridCol w="3207284"/>
                <a:gridCol w="2940011"/>
                <a:gridCol w="3474557"/>
              </a:tblGrid>
              <a:tr h="12972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542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31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24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Patológico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Negativo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01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844798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4821" name="Group 5"/>
          <p:cNvGraphicFramePr>
            <a:graphicFrameLocks noGrp="1"/>
          </p:cNvGraphicFramePr>
          <p:nvPr>
            <p:extLst>
              <p:ext uri="{D42A27DB-BD31-4B8C-83A1-F6EECF244321}">
                <p14:modId xmlns:p14="http://schemas.microsoft.com/office/powerpoint/2010/main" val="1688988076"/>
              </p:ext>
            </p:extLst>
          </p:nvPr>
        </p:nvGraphicFramePr>
        <p:xfrm>
          <a:off x="1546788" y="609600"/>
          <a:ext cx="8785789" cy="5831017"/>
        </p:xfrm>
        <a:graphic>
          <a:graphicData uri="http://schemas.openxmlformats.org/drawingml/2006/table">
            <a:tbl>
              <a:tblPr/>
              <a:tblGrid>
                <a:gridCol w="2928596"/>
                <a:gridCol w="2684547"/>
                <a:gridCol w="3172646"/>
              </a:tblGrid>
              <a:tr h="11717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dirty="0" smtClean="0">
                        <a:ln>
                          <a:noFill/>
                        </a:ln>
                        <a:solidFill>
                          <a:schemeClr val="tx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2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22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977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Patológico</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Negativo</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Contaminación, TBC, Micoplasma,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Antibióticos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Nefropatías, Neoplasias</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50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bg1"/>
                        </a:solidFill>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1767645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5845" name="Group 5"/>
          <p:cNvGraphicFramePr>
            <a:graphicFrameLocks noGrp="1"/>
          </p:cNvGraphicFramePr>
          <p:nvPr>
            <p:extLst>
              <p:ext uri="{D42A27DB-BD31-4B8C-83A1-F6EECF244321}">
                <p14:modId xmlns:p14="http://schemas.microsoft.com/office/powerpoint/2010/main" val="362480383"/>
              </p:ext>
            </p:extLst>
          </p:nvPr>
        </p:nvGraphicFramePr>
        <p:xfrm>
          <a:off x="1102407" y="752032"/>
          <a:ext cx="9485832" cy="5588947"/>
        </p:xfrm>
        <a:graphic>
          <a:graphicData uri="http://schemas.openxmlformats.org/drawingml/2006/table">
            <a:tbl>
              <a:tblPr/>
              <a:tblGrid>
                <a:gridCol w="3161944"/>
                <a:gridCol w="2898449"/>
                <a:gridCol w="3425439"/>
              </a:tblGrid>
              <a:tr h="125687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Cultivo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28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0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53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31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Normal</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176834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a:solidFill>
                  <a:srgbClr val="FFFFFF"/>
                </a:solidFill>
              </a:rPr>
              <a:t>Relación entre Sedimento y Cultivo</a:t>
            </a:r>
          </a:p>
        </p:txBody>
      </p:sp>
      <p:graphicFrame>
        <p:nvGraphicFramePr>
          <p:cNvPr id="36869" name="Group 5"/>
          <p:cNvGraphicFramePr>
            <a:graphicFrameLocks noGrp="1"/>
          </p:cNvGraphicFramePr>
          <p:nvPr>
            <p:extLst>
              <p:ext uri="{D42A27DB-BD31-4B8C-83A1-F6EECF244321}">
                <p14:modId xmlns:p14="http://schemas.microsoft.com/office/powerpoint/2010/main" val="184404990"/>
              </p:ext>
            </p:extLst>
          </p:nvPr>
        </p:nvGraphicFramePr>
        <p:xfrm>
          <a:off x="2209800" y="1981200"/>
          <a:ext cx="7772400" cy="3986212"/>
        </p:xfrm>
        <a:graphic>
          <a:graphicData uri="http://schemas.openxmlformats.org/drawingml/2006/table">
            <a:tbl>
              <a:tblPr/>
              <a:tblGrid>
                <a:gridCol w="2590800"/>
                <a:gridCol w="2374900"/>
                <a:gridCol w="2806700"/>
              </a:tblGrid>
              <a:tr h="89615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dirty="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9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Normal</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Bacteriuria Asintomática</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61331558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2209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s-ES" altLang="es-AR" sz="4000" dirty="0">
                <a:solidFill>
                  <a:srgbClr val="FFFFFF"/>
                </a:solidFill>
              </a:rPr>
              <a:t>Relación entre Sedimento </a:t>
            </a:r>
            <a:r>
              <a:rPr lang="es-ES" altLang="es-AR" sz="4000" dirty="0" smtClean="0">
                <a:solidFill>
                  <a:srgbClr val="FFFFFF"/>
                </a:solidFill>
              </a:rPr>
              <a:t>y</a:t>
            </a:r>
            <a:endParaRPr lang="es-ES" altLang="es-AR" sz="4000" dirty="0"/>
          </a:p>
        </p:txBody>
      </p:sp>
      <p:graphicFrame>
        <p:nvGraphicFramePr>
          <p:cNvPr id="37893" name="Group 5"/>
          <p:cNvGraphicFramePr>
            <a:graphicFrameLocks noGrp="1"/>
          </p:cNvGraphicFramePr>
          <p:nvPr>
            <p:extLst>
              <p:ext uri="{D42A27DB-BD31-4B8C-83A1-F6EECF244321}">
                <p14:modId xmlns:p14="http://schemas.microsoft.com/office/powerpoint/2010/main" val="1859119131"/>
              </p:ext>
            </p:extLst>
          </p:nvPr>
        </p:nvGraphicFramePr>
        <p:xfrm>
          <a:off x="1102407" y="512747"/>
          <a:ext cx="9451650" cy="6345252"/>
        </p:xfrm>
        <a:graphic>
          <a:graphicData uri="http://schemas.openxmlformats.org/drawingml/2006/table">
            <a:tbl>
              <a:tblPr/>
              <a:tblGrid>
                <a:gridCol w="3150550"/>
                <a:gridCol w="2801133"/>
                <a:gridCol w="3499967"/>
              </a:tblGrid>
              <a:tr h="127474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Sedimento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Cultivo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Interpretación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400" b="1"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75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Normal</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charset="0"/>
                        </a:rPr>
                        <a:t>Negativo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Buscar otro foco</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2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Patológico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Infección Urinaria</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470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Patológico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Negativo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Contaminación, TBC, Micoplasma,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Antibióticos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dirty="0" smtClean="0">
                          <a:ln>
                            <a:noFill/>
                          </a:ln>
                          <a:solidFill>
                            <a:srgbClr val="0070C0"/>
                          </a:solidFill>
                          <a:effectLst/>
                          <a:latin typeface="Arial" charset="0"/>
                        </a:rPr>
                        <a:t>Nefropatías, Neoplasias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06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Normal</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chemeClr val="tx1"/>
                          </a:solidFill>
                          <a:effectLst/>
                          <a:latin typeface="Arial" charset="0"/>
                        </a:rPr>
                        <a:t>Positivo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rgbClr val="0070C0"/>
                          </a:solidFill>
                          <a:effectLst/>
                          <a:latin typeface="Arial" charset="0"/>
                        </a:rPr>
                        <a:t>Bacteriuria Asintomática</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068642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1288" y="2544303"/>
            <a:ext cx="10515600" cy="1325563"/>
          </a:xfrm>
        </p:spPr>
        <p:txBody>
          <a:bodyPr/>
          <a:lstStyle/>
          <a:p>
            <a:pPr algn="ctr"/>
            <a:r>
              <a:rPr lang="es-AR" b="1" dirty="0" smtClean="0"/>
              <a:t>INFECCIÓN RESPIRATORIA</a:t>
            </a:r>
            <a:endParaRPr lang="es-AR" b="1" dirty="0"/>
          </a:p>
        </p:txBody>
      </p:sp>
    </p:spTree>
    <p:extLst>
      <p:ext uri="{BB962C8B-B14F-4D97-AF65-F5344CB8AC3E}">
        <p14:creationId xmlns:p14="http://schemas.microsoft.com/office/powerpoint/2010/main" val="40044506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smtClean="0"/>
              <a:t>NEUMONÍAS DE LA COMUNIDAD</a:t>
            </a:r>
            <a:endParaRPr lang="es-AR" b="1" dirty="0"/>
          </a:p>
        </p:txBody>
      </p:sp>
      <p:sp>
        <p:nvSpPr>
          <p:cNvPr id="4" name="Marcador de contenido 3"/>
          <p:cNvSpPr>
            <a:spLocks noGrp="1"/>
          </p:cNvSpPr>
          <p:nvPr>
            <p:ph idx="1"/>
          </p:nvPr>
        </p:nvSpPr>
        <p:spPr/>
        <p:txBody>
          <a:bodyPr/>
          <a:lstStyle/>
          <a:p>
            <a:r>
              <a:rPr lang="es-AR" b="1" dirty="0" smtClean="0"/>
              <a:t>Neumonía típica</a:t>
            </a:r>
          </a:p>
          <a:p>
            <a:r>
              <a:rPr lang="es-AR" b="1" dirty="0" smtClean="0"/>
              <a:t>Neumonía atípica</a:t>
            </a:r>
          </a:p>
          <a:p>
            <a:r>
              <a:rPr lang="es-AR" b="1" dirty="0" smtClean="0"/>
              <a:t>Absceso de pulmón</a:t>
            </a:r>
          </a:p>
          <a:p>
            <a:r>
              <a:rPr lang="es-AR" b="1" dirty="0" smtClean="0"/>
              <a:t>Bronconeumonía</a:t>
            </a:r>
          </a:p>
          <a:p>
            <a:r>
              <a:rPr lang="es-AR" b="1" dirty="0" smtClean="0"/>
              <a:t>Empiema</a:t>
            </a:r>
          </a:p>
          <a:p>
            <a:r>
              <a:rPr lang="es-AR" b="1" dirty="0" smtClean="0"/>
              <a:t>TBC</a:t>
            </a:r>
            <a:endParaRPr lang="es-AR" b="1" dirty="0"/>
          </a:p>
        </p:txBody>
      </p:sp>
    </p:spTree>
    <p:extLst>
      <p:ext uri="{BB962C8B-B14F-4D97-AF65-F5344CB8AC3E}">
        <p14:creationId xmlns:p14="http://schemas.microsoft.com/office/powerpoint/2010/main" val="291525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240671967"/>
              </p:ext>
            </p:extLst>
          </p:nvPr>
        </p:nvGraphicFramePr>
        <p:xfrm>
          <a:off x="662689" y="278048"/>
          <a:ext cx="4329162" cy="5297636"/>
        </p:xfrm>
        <a:graphic>
          <a:graphicData uri="http://schemas.openxmlformats.org/presentationml/2006/ole">
            <mc:AlternateContent xmlns:mc="http://schemas.openxmlformats.org/markup-compatibility/2006">
              <mc:Choice xmlns:v="urn:schemas-microsoft-com:vml" Requires="v">
                <p:oleObj spid="_x0000_s1038" name="Fotografía de Photo Editor" r:id="rId3" imgW="9097645" imgH="11133333" progId="">
                  <p:embed/>
                </p:oleObj>
              </mc:Choice>
              <mc:Fallback>
                <p:oleObj name="Fotografía de Photo Editor" r:id="rId3" imgW="9097645" imgH="1113333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89" y="278048"/>
                        <a:ext cx="4329162" cy="52976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2"/>
          <p:cNvGraphicFramePr>
            <a:graphicFrameLocks noChangeAspect="1"/>
          </p:cNvGraphicFramePr>
          <p:nvPr>
            <p:extLst>
              <p:ext uri="{D42A27DB-BD31-4B8C-83A1-F6EECF244321}">
                <p14:modId xmlns:p14="http://schemas.microsoft.com/office/powerpoint/2010/main" val="1541065342"/>
              </p:ext>
            </p:extLst>
          </p:nvPr>
        </p:nvGraphicFramePr>
        <p:xfrm>
          <a:off x="6272613" y="278048"/>
          <a:ext cx="4390938" cy="5314799"/>
        </p:xfrm>
        <a:graphic>
          <a:graphicData uri="http://schemas.openxmlformats.org/presentationml/2006/ole">
            <mc:AlternateContent xmlns:mc="http://schemas.openxmlformats.org/markup-compatibility/2006">
              <mc:Choice xmlns:v="urn:schemas-microsoft-com:vml" Requires="v">
                <p:oleObj spid="_x0000_s1039" name="Fotografía de Photo Editor" r:id="rId5" imgW="8790476" imgH="10638095" progId="">
                  <p:embed/>
                </p:oleObj>
              </mc:Choice>
              <mc:Fallback>
                <p:oleObj name="Fotografía de Photo Editor" r:id="rId5" imgW="8790476" imgH="10638095"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2613" y="278048"/>
                        <a:ext cx="4390938" cy="5314799"/>
                      </a:xfrm>
                      <a:prstGeom prst="rect">
                        <a:avLst/>
                      </a:prstGeom>
                      <a:noFill/>
                      <a:extLst/>
                    </p:spPr>
                  </p:pic>
                </p:oleObj>
              </mc:Fallback>
            </mc:AlternateContent>
          </a:graphicData>
        </a:graphic>
      </p:graphicFrame>
    </p:spTree>
    <p:extLst>
      <p:ext uri="{BB962C8B-B14F-4D97-AF65-F5344CB8AC3E}">
        <p14:creationId xmlns:p14="http://schemas.microsoft.com/office/powerpoint/2010/main" val="128517542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2495601" y="314457"/>
            <a:ext cx="7650586" cy="4760675"/>
          </a:xfrm>
          <a:prstGeom prst="rect">
            <a:avLst/>
          </a:prstGeom>
          <a:noFill/>
          <a:ln w="9525">
            <a:noFill/>
            <a:miter lim="800000"/>
            <a:headEnd/>
            <a:tailEnd/>
          </a:ln>
        </p:spPr>
      </p:pic>
      <p:sp>
        <p:nvSpPr>
          <p:cNvPr id="3" name="2 Elipse"/>
          <p:cNvSpPr/>
          <p:nvPr/>
        </p:nvSpPr>
        <p:spPr>
          <a:xfrm>
            <a:off x="3431704" y="2276872"/>
            <a:ext cx="1152128" cy="1080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3 Elipse"/>
          <p:cNvSpPr/>
          <p:nvPr/>
        </p:nvSpPr>
        <p:spPr>
          <a:xfrm>
            <a:off x="7608168" y="1772816"/>
            <a:ext cx="1368152" cy="1368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Rectángulo"/>
          <p:cNvSpPr/>
          <p:nvPr/>
        </p:nvSpPr>
        <p:spPr>
          <a:xfrm>
            <a:off x="4295800" y="5157192"/>
            <a:ext cx="439248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t>BRONCOGRAMA AÉREO</a:t>
            </a:r>
          </a:p>
        </p:txBody>
      </p:sp>
      <p:sp>
        <p:nvSpPr>
          <p:cNvPr id="6" name="5 Rectángulo"/>
          <p:cNvSpPr/>
          <p:nvPr/>
        </p:nvSpPr>
        <p:spPr>
          <a:xfrm>
            <a:off x="2207568" y="5877273"/>
            <a:ext cx="8064896" cy="646331"/>
          </a:xfrm>
          <a:prstGeom prst="rect">
            <a:avLst/>
          </a:prstGeom>
        </p:spPr>
        <p:txBody>
          <a:bodyPr wrap="square">
            <a:spAutoFit/>
          </a:bodyPr>
          <a:lstStyle/>
          <a:p>
            <a:pPr algn="ctr">
              <a:defRPr/>
            </a:pPr>
            <a:r>
              <a:rPr lang="es-MX" b="1" u="sng" dirty="0">
                <a:effectLst>
                  <a:outerShdw blurRad="38100" dist="38100" dir="2700000" algn="tl">
                    <a:srgbClr val="FFFFFF"/>
                  </a:outerShdw>
                </a:effectLst>
              </a:rPr>
              <a:t>Broncograma Aéreo:</a:t>
            </a:r>
          </a:p>
          <a:p>
            <a:pPr>
              <a:defRPr/>
            </a:pPr>
            <a:r>
              <a:rPr lang="es-MX" b="1" dirty="0"/>
              <a:t>   Bronquios con contenido aereo que se transparentan a través de una opacidad</a:t>
            </a:r>
            <a:endParaRPr lang="es-ES" b="1" dirty="0"/>
          </a:p>
        </p:txBody>
      </p:sp>
    </p:spTree>
    <p:extLst>
      <p:ext uri="{BB962C8B-B14F-4D97-AF65-F5344CB8AC3E}">
        <p14:creationId xmlns:p14="http://schemas.microsoft.com/office/powerpoint/2010/main" val="29293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321167784"/>
              </p:ext>
            </p:extLst>
          </p:nvPr>
        </p:nvGraphicFramePr>
        <p:xfrm>
          <a:off x="2987784" y="178345"/>
          <a:ext cx="5882750" cy="6285409"/>
        </p:xfrm>
        <a:graphic>
          <a:graphicData uri="http://schemas.openxmlformats.org/presentationml/2006/ole">
            <mc:AlternateContent xmlns:mc="http://schemas.openxmlformats.org/markup-compatibility/2006">
              <mc:Choice xmlns:v="urn:schemas-microsoft-com:vml" Requires="v">
                <p:oleObj spid="_x0000_s2056" name="Fotografía de Photo Editor" r:id="rId3" imgW="9057143" imgH="9678751" progId="">
                  <p:embed/>
                </p:oleObj>
              </mc:Choice>
              <mc:Fallback>
                <p:oleObj name="Fotografía de Photo Editor" r:id="rId3" imgW="9057143" imgH="967875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784" y="178345"/>
                        <a:ext cx="5882750" cy="6285409"/>
                      </a:xfrm>
                      <a:prstGeom prst="rect">
                        <a:avLst/>
                      </a:prstGeom>
                      <a:noFill/>
                      <a:extLst/>
                    </p:spPr>
                  </p:pic>
                </p:oleObj>
              </mc:Fallback>
            </mc:AlternateContent>
          </a:graphicData>
        </a:graphic>
      </p:graphicFrame>
    </p:spTree>
    <p:extLst>
      <p:ext uri="{BB962C8B-B14F-4D97-AF65-F5344CB8AC3E}">
        <p14:creationId xmlns:p14="http://schemas.microsoft.com/office/powerpoint/2010/main" val="292485820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sultado de imagen para imagenes de empiema pleu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536" y="116632"/>
            <a:ext cx="3022661" cy="273630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089" y="116632"/>
            <a:ext cx="2828553" cy="276655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Resultado de imagen para imagenes de empiema pleur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3844" y="3140969"/>
            <a:ext cx="3885439" cy="2914079"/>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5"/>
          <a:stretch>
            <a:fillRect/>
          </a:stretch>
        </p:blipFill>
        <p:spPr>
          <a:xfrm>
            <a:off x="6816081" y="3140969"/>
            <a:ext cx="3271837" cy="2986087"/>
          </a:xfrm>
          <a:prstGeom prst="rect">
            <a:avLst/>
          </a:prstGeom>
        </p:spPr>
      </p:pic>
      <p:sp>
        <p:nvSpPr>
          <p:cNvPr id="4" name="Rectángulo 3"/>
          <p:cNvSpPr/>
          <p:nvPr/>
        </p:nvSpPr>
        <p:spPr>
          <a:xfrm>
            <a:off x="4942196" y="6237312"/>
            <a:ext cx="2016224" cy="548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rPr>
              <a:t>EMPIEMA</a:t>
            </a:r>
          </a:p>
        </p:txBody>
      </p:sp>
    </p:spTree>
    <p:extLst>
      <p:ext uri="{BB962C8B-B14F-4D97-AF65-F5344CB8AC3E}">
        <p14:creationId xmlns:p14="http://schemas.microsoft.com/office/powerpoint/2010/main" val="392048034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57133916"/>
              </p:ext>
            </p:extLst>
          </p:nvPr>
        </p:nvGraphicFramePr>
        <p:xfrm>
          <a:off x="3409772" y="281792"/>
          <a:ext cx="5657315" cy="6074969"/>
        </p:xfrm>
        <a:graphic>
          <a:graphicData uri="http://schemas.openxmlformats.org/presentationml/2006/ole">
            <mc:AlternateContent xmlns:mc="http://schemas.openxmlformats.org/markup-compatibility/2006">
              <mc:Choice xmlns:v="urn:schemas-microsoft-com:vml" Requires="v">
                <p:oleObj spid="_x0000_s3080" name="Fotografía de Photo Editor" r:id="rId3" imgW="9142857" imgH="9821646" progId="">
                  <p:embed/>
                </p:oleObj>
              </mc:Choice>
              <mc:Fallback>
                <p:oleObj name="Fotografía de Photo Editor" r:id="rId3" imgW="9142857" imgH="9821646"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9772" y="281792"/>
                        <a:ext cx="5657315" cy="6074969"/>
                      </a:xfrm>
                      <a:prstGeom prst="rect">
                        <a:avLst/>
                      </a:prstGeom>
                      <a:noFill/>
                      <a:extLst/>
                    </p:spPr>
                  </p:pic>
                </p:oleObj>
              </mc:Fallback>
            </mc:AlternateContent>
          </a:graphicData>
        </a:graphic>
      </p:graphicFrame>
    </p:spTree>
    <p:extLst>
      <p:ext uri="{BB962C8B-B14F-4D97-AF65-F5344CB8AC3E}">
        <p14:creationId xmlns:p14="http://schemas.microsoft.com/office/powerpoint/2010/main" val="4573698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esultado de imagen para imagenes de absceso de pulm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529" y="2708920"/>
            <a:ext cx="4140457" cy="331236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sultado de imagen para imagenes de absceso de pulm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016" y="2708921"/>
            <a:ext cx="4152900" cy="337185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sultado de imagen para imagenes de absceso de pulm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576" y="162001"/>
            <a:ext cx="2520280" cy="230425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5"/>
          <a:stretch>
            <a:fillRect/>
          </a:stretch>
        </p:blipFill>
        <p:spPr>
          <a:xfrm>
            <a:off x="6312025" y="95204"/>
            <a:ext cx="3444903" cy="2454582"/>
          </a:xfrm>
          <a:prstGeom prst="rect">
            <a:avLst/>
          </a:prstGeom>
        </p:spPr>
      </p:pic>
    </p:spTree>
    <p:extLst>
      <p:ext uri="{BB962C8B-B14F-4D97-AF65-F5344CB8AC3E}">
        <p14:creationId xmlns:p14="http://schemas.microsoft.com/office/powerpoint/2010/main" val="41862698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189148243"/>
              </p:ext>
            </p:extLst>
          </p:nvPr>
        </p:nvGraphicFramePr>
        <p:xfrm>
          <a:off x="3358497" y="424134"/>
          <a:ext cx="5392396" cy="5988953"/>
        </p:xfrm>
        <a:graphic>
          <a:graphicData uri="http://schemas.openxmlformats.org/presentationml/2006/ole">
            <mc:AlternateContent xmlns:mc="http://schemas.openxmlformats.org/markup-compatibility/2006">
              <mc:Choice xmlns:v="urn:schemas-microsoft-com:vml" Requires="v">
                <p:oleObj spid="_x0000_s4104" name="Fotografía de Photo Editor" r:id="rId3" imgW="8907118" imgH="9895238" progId="">
                  <p:embed/>
                </p:oleObj>
              </mc:Choice>
              <mc:Fallback>
                <p:oleObj name="Fotografía de Photo Editor" r:id="rId3" imgW="8907118" imgH="989523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497" y="424134"/>
                        <a:ext cx="5392396" cy="5988953"/>
                      </a:xfrm>
                      <a:prstGeom prst="rect">
                        <a:avLst/>
                      </a:prstGeom>
                      <a:noFill/>
                      <a:extLst/>
                    </p:spPr>
                  </p:pic>
                </p:oleObj>
              </mc:Fallback>
            </mc:AlternateContent>
          </a:graphicData>
        </a:graphic>
      </p:graphicFrame>
    </p:spTree>
    <p:extLst>
      <p:ext uri="{BB962C8B-B14F-4D97-AF65-F5344CB8AC3E}">
        <p14:creationId xmlns:p14="http://schemas.microsoft.com/office/powerpoint/2010/main" val="294869614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33612" y="423018"/>
            <a:ext cx="7724775" cy="5229225"/>
          </a:xfrm>
          <a:prstGeom prst="rect">
            <a:avLst/>
          </a:prstGeom>
        </p:spPr>
      </p:pic>
    </p:spTree>
    <p:extLst>
      <p:ext uri="{BB962C8B-B14F-4D97-AF65-F5344CB8AC3E}">
        <p14:creationId xmlns:p14="http://schemas.microsoft.com/office/powerpoint/2010/main" val="38856794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NC0037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1028" y="94005"/>
            <a:ext cx="6928512" cy="519761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3974005" y="5662794"/>
            <a:ext cx="4825103" cy="369332"/>
          </a:xfrm>
          <a:prstGeom prst="rect">
            <a:avLst/>
          </a:prstGeom>
        </p:spPr>
        <p:txBody>
          <a:bodyPr wrap="none">
            <a:spAutoFit/>
          </a:bodyPr>
          <a:lstStyle/>
          <a:p>
            <a:pPr algn="ctr"/>
            <a:r>
              <a:rPr lang="es-AR" b="1" dirty="0"/>
              <a:t>BRONCONEUMONÍA: SEPSIS POR ESTAFILOCOCO</a:t>
            </a:r>
          </a:p>
        </p:txBody>
      </p:sp>
    </p:spTree>
    <p:extLst>
      <p:ext uri="{BB962C8B-B14F-4D97-AF65-F5344CB8AC3E}">
        <p14:creationId xmlns:p14="http://schemas.microsoft.com/office/powerpoint/2010/main" val="137936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45" y="470018"/>
            <a:ext cx="5501679" cy="412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7587" y="470018"/>
            <a:ext cx="5500944" cy="412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p:cNvSpPr/>
          <p:nvPr/>
        </p:nvSpPr>
        <p:spPr>
          <a:xfrm>
            <a:off x="1820254" y="1264778"/>
            <a:ext cx="1256232" cy="121350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90371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189" y="162370"/>
            <a:ext cx="4200099" cy="4057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n 1"/>
          <p:cNvPicPr>
            <a:picLocks noChangeAspect="1"/>
          </p:cNvPicPr>
          <p:nvPr/>
        </p:nvPicPr>
        <p:blipFill>
          <a:blip r:embed="rId3"/>
          <a:stretch>
            <a:fillRect/>
          </a:stretch>
        </p:blipFill>
        <p:spPr>
          <a:xfrm>
            <a:off x="6096000" y="239281"/>
            <a:ext cx="4117036" cy="4695113"/>
          </a:xfrm>
          <a:prstGeom prst="rect">
            <a:avLst/>
          </a:prstGeom>
        </p:spPr>
      </p:pic>
      <p:sp>
        <p:nvSpPr>
          <p:cNvPr id="3" name="Rectángulo 2"/>
          <p:cNvSpPr/>
          <p:nvPr/>
        </p:nvSpPr>
        <p:spPr>
          <a:xfrm>
            <a:off x="3349951" y="5563312"/>
            <a:ext cx="3640509" cy="5640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TUBERCULOSIS</a:t>
            </a:r>
            <a:endParaRPr lang="es-AR" sz="3200" b="1" dirty="0">
              <a:solidFill>
                <a:schemeClr val="tx1"/>
              </a:solidFill>
            </a:endParaRPr>
          </a:p>
        </p:txBody>
      </p:sp>
    </p:spTree>
    <p:extLst>
      <p:ext uri="{BB962C8B-B14F-4D97-AF65-F5344CB8AC3E}">
        <p14:creationId xmlns:p14="http://schemas.microsoft.com/office/powerpoint/2010/main" val="110582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3200" b="1" dirty="0" smtClean="0"/>
              <a:t>Conclusiones: 10 reglas para uso adecuado de Antibacterianos</a:t>
            </a:r>
            <a:endParaRPr lang="es-AR" sz="3200" b="1" dirty="0"/>
          </a:p>
        </p:txBody>
      </p:sp>
      <p:sp>
        <p:nvSpPr>
          <p:cNvPr id="3" name="Marcador de contenido 2"/>
          <p:cNvSpPr>
            <a:spLocks noGrp="1"/>
          </p:cNvSpPr>
          <p:nvPr>
            <p:ph idx="1"/>
          </p:nvPr>
        </p:nvSpPr>
        <p:spPr/>
        <p:txBody>
          <a:bodyPr>
            <a:normAutofit/>
          </a:bodyPr>
          <a:lstStyle/>
          <a:p>
            <a:r>
              <a:rPr lang="es-AR" dirty="0"/>
              <a:t>1. </a:t>
            </a:r>
            <a:r>
              <a:rPr lang="es-AR" b="1" dirty="0"/>
              <a:t>Si disminuyes el uso de antibióticos innecesarios , reduces las tasas </a:t>
            </a:r>
            <a:r>
              <a:rPr lang="es-AR" b="1" dirty="0" smtClean="0"/>
              <a:t>de resistencia </a:t>
            </a:r>
            <a:r>
              <a:rPr lang="es-AR" b="1" dirty="0"/>
              <a:t>en la comunidad</a:t>
            </a:r>
            <a:r>
              <a:rPr lang="es-AR" dirty="0" smtClean="0"/>
              <a:t>.</a:t>
            </a:r>
          </a:p>
          <a:p>
            <a:pPr marL="0" indent="0">
              <a:buNone/>
            </a:pPr>
            <a:endParaRPr lang="es-AR" dirty="0"/>
          </a:p>
          <a:p>
            <a:r>
              <a:rPr lang="es-AR" dirty="0"/>
              <a:t>2. </a:t>
            </a:r>
            <a:r>
              <a:rPr lang="es-AR" b="1" dirty="0"/>
              <a:t>No todas las infecciones necesitan tratamiento antibiótico</a:t>
            </a:r>
            <a:r>
              <a:rPr lang="es-AR" dirty="0"/>
              <a:t>. Incluso </a:t>
            </a:r>
            <a:r>
              <a:rPr lang="es-AR" dirty="0" smtClean="0"/>
              <a:t>muchos procesos </a:t>
            </a:r>
            <a:r>
              <a:rPr lang="es-AR" dirty="0"/>
              <a:t>de etiología bacteriana tiene un curso autolimitado y el efecto de </a:t>
            </a:r>
            <a:r>
              <a:rPr lang="es-AR" dirty="0" smtClean="0"/>
              <a:t>los antibióticos </a:t>
            </a:r>
            <a:r>
              <a:rPr lang="es-AR" dirty="0"/>
              <a:t>es muy limitado en cuanto a la mejoría de los síntomas y la evitación </a:t>
            </a:r>
            <a:r>
              <a:rPr lang="es-AR" dirty="0" smtClean="0"/>
              <a:t>de complicaciones </a:t>
            </a:r>
            <a:r>
              <a:rPr lang="es-AR" dirty="0"/>
              <a:t>graves</a:t>
            </a:r>
            <a:r>
              <a:rPr lang="es-AR" dirty="0" smtClean="0"/>
              <a:t>.</a:t>
            </a:r>
            <a:endParaRPr lang="es-AR" dirty="0"/>
          </a:p>
        </p:txBody>
      </p:sp>
    </p:spTree>
    <p:extLst>
      <p:ext uri="{BB962C8B-B14F-4D97-AF65-F5344CB8AC3E}">
        <p14:creationId xmlns:p14="http://schemas.microsoft.com/office/powerpoint/2010/main" val="305312069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sz="3200" b="1" dirty="0">
                <a:solidFill>
                  <a:prstClr val="black"/>
                </a:solidFill>
              </a:rPr>
              <a:t>Conclusiones: 10 reglas para uso adecuado de Antibacterianos</a:t>
            </a:r>
            <a:endParaRPr lang="es-AR" dirty="0"/>
          </a:p>
        </p:txBody>
      </p:sp>
      <p:sp>
        <p:nvSpPr>
          <p:cNvPr id="3" name="Marcador de contenido 2"/>
          <p:cNvSpPr>
            <a:spLocks noGrp="1"/>
          </p:cNvSpPr>
          <p:nvPr>
            <p:ph idx="1"/>
          </p:nvPr>
        </p:nvSpPr>
        <p:spPr/>
        <p:txBody>
          <a:bodyPr>
            <a:normAutofit/>
          </a:bodyPr>
          <a:lstStyle/>
          <a:p>
            <a:r>
              <a:rPr lang="es-AR" dirty="0"/>
              <a:t>3. </a:t>
            </a:r>
            <a:r>
              <a:rPr lang="es-AR" b="1" dirty="0"/>
              <a:t>Explica detalladamente la pauta y duración de los antibióticos a los pacientes</a:t>
            </a:r>
            <a:r>
              <a:rPr lang="es-AR" dirty="0"/>
              <a:t>. </a:t>
            </a:r>
            <a:r>
              <a:rPr lang="es-AR" dirty="0" smtClean="0"/>
              <a:t>La resistencia </a:t>
            </a:r>
            <a:r>
              <a:rPr lang="es-AR" dirty="0"/>
              <a:t>a antibióticos es más probable que ocurra en los caso de mal </a:t>
            </a:r>
            <a:r>
              <a:rPr lang="es-AR" dirty="0" smtClean="0"/>
              <a:t>cumplimiento por </a:t>
            </a:r>
            <a:r>
              <a:rPr lang="es-AR" dirty="0"/>
              <a:t>el paciente, con la administración de forma intermitente y/o a </a:t>
            </a:r>
            <a:r>
              <a:rPr lang="es-AR" dirty="0" smtClean="0"/>
              <a:t>dosis </a:t>
            </a:r>
            <a:r>
              <a:rPr lang="es-AR" dirty="0" err="1" smtClean="0"/>
              <a:t>infraterapéuticas</a:t>
            </a:r>
            <a:r>
              <a:rPr lang="es-AR" dirty="0" smtClean="0"/>
              <a:t>.</a:t>
            </a:r>
          </a:p>
          <a:p>
            <a:pPr marL="0" indent="0">
              <a:buNone/>
            </a:pPr>
            <a:endParaRPr lang="es-AR" dirty="0"/>
          </a:p>
          <a:p>
            <a:r>
              <a:rPr lang="es-AR" dirty="0"/>
              <a:t>4. </a:t>
            </a:r>
            <a:r>
              <a:rPr lang="es-AR" b="1" dirty="0"/>
              <a:t>Si tienes que utilizar antibióticos utiliza aquél que se ajuste mejor a la </a:t>
            </a:r>
            <a:r>
              <a:rPr lang="es-AR" b="1" dirty="0" smtClean="0"/>
              <a:t>posible etiología</a:t>
            </a:r>
            <a:r>
              <a:rPr lang="es-AR" b="1" dirty="0"/>
              <a:t>, probabilidad de resistencia y localización de la infección</a:t>
            </a:r>
            <a:r>
              <a:rPr lang="es-AR" dirty="0"/>
              <a:t>, evitando </a:t>
            </a:r>
            <a:r>
              <a:rPr lang="es-AR" dirty="0" smtClean="0"/>
              <a:t>los antibióticos </a:t>
            </a:r>
            <a:r>
              <a:rPr lang="es-AR" dirty="0"/>
              <a:t>de amplio espectro</a:t>
            </a:r>
          </a:p>
          <a:p>
            <a:endParaRPr lang="es-AR" dirty="0"/>
          </a:p>
        </p:txBody>
      </p:sp>
    </p:spTree>
    <p:extLst>
      <p:ext uri="{BB962C8B-B14F-4D97-AF65-F5344CB8AC3E}">
        <p14:creationId xmlns:p14="http://schemas.microsoft.com/office/powerpoint/2010/main" val="268407337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sz="3200" b="1" dirty="0">
                <a:solidFill>
                  <a:prstClr val="black"/>
                </a:solidFill>
              </a:rPr>
              <a:t>Conclusiones: 10 reglas para uso adecuado de Antibacterianos</a:t>
            </a:r>
            <a:endParaRPr lang="es-AR" dirty="0"/>
          </a:p>
        </p:txBody>
      </p:sp>
      <p:sp>
        <p:nvSpPr>
          <p:cNvPr id="3" name="Marcador de contenido 2"/>
          <p:cNvSpPr>
            <a:spLocks noGrp="1"/>
          </p:cNvSpPr>
          <p:nvPr>
            <p:ph idx="1"/>
          </p:nvPr>
        </p:nvSpPr>
        <p:spPr/>
        <p:txBody>
          <a:bodyPr>
            <a:normAutofit fontScale="92500" lnSpcReduction="20000"/>
          </a:bodyPr>
          <a:lstStyle/>
          <a:p>
            <a:r>
              <a:rPr lang="es-AR" dirty="0"/>
              <a:t>5. Siempre que estén disponibles, </a:t>
            </a:r>
            <a:r>
              <a:rPr lang="es-AR" b="1" dirty="0"/>
              <a:t>utiliza las técnicas rápidas de </a:t>
            </a:r>
            <a:r>
              <a:rPr lang="es-AR" b="1" dirty="0" smtClean="0"/>
              <a:t>diagnóstico microbiológico </a:t>
            </a:r>
            <a:r>
              <a:rPr lang="es-AR" dirty="0"/>
              <a:t>en aquellos procesos en las que las pruebas tenga la </a:t>
            </a:r>
            <a:r>
              <a:rPr lang="es-AR" dirty="0" smtClean="0"/>
              <a:t>suficiente fiabilidad </a:t>
            </a:r>
            <a:r>
              <a:rPr lang="es-AR" dirty="0"/>
              <a:t>y validez para establecer un diagnóstico etiológico, como por ejemplo </a:t>
            </a:r>
            <a:r>
              <a:rPr lang="es-AR" dirty="0" err="1" smtClean="0"/>
              <a:t>StrepA</a:t>
            </a:r>
            <a:r>
              <a:rPr lang="es-AR" dirty="0" smtClean="0"/>
              <a:t> en </a:t>
            </a:r>
            <a:r>
              <a:rPr lang="es-AR" dirty="0"/>
              <a:t>amigdalitis y PCR para la bronquitis - neumonía. De esta forma lograrás disminuir </a:t>
            </a:r>
            <a:r>
              <a:rPr lang="es-AR" dirty="0" smtClean="0"/>
              <a:t>la incertidumbre </a:t>
            </a:r>
            <a:r>
              <a:rPr lang="es-AR" dirty="0"/>
              <a:t>diagnóstica y un uso más racional de los antibióticos</a:t>
            </a:r>
            <a:r>
              <a:rPr lang="es-AR" dirty="0" smtClean="0"/>
              <a:t>.</a:t>
            </a:r>
          </a:p>
          <a:p>
            <a:pPr marL="0" indent="0">
              <a:buNone/>
            </a:pPr>
            <a:endParaRPr lang="es-AR" dirty="0"/>
          </a:p>
          <a:p>
            <a:r>
              <a:rPr lang="es-AR" dirty="0"/>
              <a:t>6. </a:t>
            </a:r>
            <a:r>
              <a:rPr lang="es-AR" b="1" dirty="0"/>
              <a:t>Utiliza tus habilidades comunicativas con los pacientes</a:t>
            </a:r>
            <a:r>
              <a:rPr lang="es-AR" dirty="0"/>
              <a:t>. </a:t>
            </a:r>
            <a:r>
              <a:rPr lang="es-AR" b="1" dirty="0"/>
              <a:t>No presupongas que </a:t>
            </a:r>
            <a:r>
              <a:rPr lang="es-AR" b="1" dirty="0" smtClean="0"/>
              <a:t>los pacientes </a:t>
            </a:r>
            <a:r>
              <a:rPr lang="es-AR" b="1" dirty="0"/>
              <a:t>siempre quieren que les prescribas un antibiótico</a:t>
            </a:r>
            <a:r>
              <a:rPr lang="es-AR" dirty="0"/>
              <a:t>. No te </a:t>
            </a:r>
            <a:r>
              <a:rPr lang="es-AR" dirty="0" smtClean="0"/>
              <a:t>sientas presionado </a:t>
            </a:r>
            <a:r>
              <a:rPr lang="es-AR" dirty="0"/>
              <a:t>por ello, comparte con los pacientes la incertidumbre sobre tu decisión </a:t>
            </a:r>
            <a:r>
              <a:rPr lang="es-AR" dirty="0" smtClean="0"/>
              <a:t>de prescribir </a:t>
            </a:r>
            <a:r>
              <a:rPr lang="es-AR" dirty="0"/>
              <a:t>o no un antibiótico y si tienes dudas sobre le evolución de la </a:t>
            </a:r>
            <a:r>
              <a:rPr lang="es-AR" dirty="0" err="1" smtClean="0"/>
              <a:t>infección,recomienda</a:t>
            </a:r>
            <a:r>
              <a:rPr lang="es-AR" dirty="0" smtClean="0"/>
              <a:t> </a:t>
            </a:r>
            <a:r>
              <a:rPr lang="es-AR" b="1" dirty="0"/>
              <a:t>la prescripción diferida del antibiótico</a:t>
            </a:r>
            <a:r>
              <a:rPr lang="es-AR" dirty="0"/>
              <a:t>.</a:t>
            </a:r>
          </a:p>
          <a:p>
            <a:endParaRPr lang="es-AR" dirty="0"/>
          </a:p>
        </p:txBody>
      </p:sp>
    </p:spTree>
    <p:extLst>
      <p:ext uri="{BB962C8B-B14F-4D97-AF65-F5344CB8AC3E}">
        <p14:creationId xmlns:p14="http://schemas.microsoft.com/office/powerpoint/2010/main" val="424164958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sz="3200" b="1" dirty="0">
                <a:solidFill>
                  <a:prstClr val="black"/>
                </a:solidFill>
              </a:rPr>
              <a:t>Conclusiones: 10 reglas para uso adecuado de Antibacterianos</a:t>
            </a:r>
            <a:endParaRPr lang="es-AR" dirty="0"/>
          </a:p>
        </p:txBody>
      </p:sp>
      <p:sp>
        <p:nvSpPr>
          <p:cNvPr id="3" name="Marcador de contenido 2"/>
          <p:cNvSpPr>
            <a:spLocks noGrp="1"/>
          </p:cNvSpPr>
          <p:nvPr>
            <p:ph idx="1"/>
          </p:nvPr>
        </p:nvSpPr>
        <p:spPr/>
        <p:txBody>
          <a:bodyPr>
            <a:normAutofit/>
          </a:bodyPr>
          <a:lstStyle/>
          <a:p>
            <a:r>
              <a:rPr lang="es-AR" dirty="0"/>
              <a:t>7. </a:t>
            </a:r>
            <a:r>
              <a:rPr lang="es-AR" b="1" dirty="0"/>
              <a:t>No utilices los antibióticos de forma preventiva </a:t>
            </a:r>
            <a:r>
              <a:rPr lang="es-AR" dirty="0"/>
              <a:t>en los casos en los que no </a:t>
            </a:r>
            <a:r>
              <a:rPr lang="es-AR" dirty="0" smtClean="0"/>
              <a:t>esté plenamente </a:t>
            </a:r>
            <a:r>
              <a:rPr lang="es-AR" dirty="0"/>
              <a:t>establecida esta indicación</a:t>
            </a:r>
            <a:r>
              <a:rPr lang="es-AR" dirty="0" smtClean="0"/>
              <a:t>.</a:t>
            </a:r>
          </a:p>
          <a:p>
            <a:pPr marL="0" indent="0">
              <a:buNone/>
            </a:pPr>
            <a:endParaRPr lang="es-AR" dirty="0"/>
          </a:p>
          <a:p>
            <a:r>
              <a:rPr lang="es-AR" dirty="0"/>
              <a:t>8. </a:t>
            </a:r>
            <a:r>
              <a:rPr lang="es-AR" b="1" dirty="0"/>
              <a:t>No presupongas que los pacientes están informados sobre el uso adecuado </a:t>
            </a:r>
            <a:r>
              <a:rPr lang="es-AR" b="1" dirty="0" smtClean="0"/>
              <a:t>de los </a:t>
            </a:r>
            <a:r>
              <a:rPr lang="es-AR" b="1" dirty="0"/>
              <a:t>antibióticos</a:t>
            </a:r>
            <a:r>
              <a:rPr lang="es-AR" dirty="0"/>
              <a:t>. Si no prescribes un antibiótico al paciente, infórmale sobre </a:t>
            </a:r>
            <a:r>
              <a:rPr lang="es-AR" dirty="0" smtClean="0"/>
              <a:t>su enfermedad </a:t>
            </a:r>
            <a:r>
              <a:rPr lang="es-AR" dirty="0"/>
              <a:t>y los riesgos de utilizar los antibióticos cuando no estén indicados, </a:t>
            </a:r>
            <a:r>
              <a:rPr lang="es-AR" dirty="0" smtClean="0"/>
              <a:t>si puedes</a:t>
            </a:r>
            <a:r>
              <a:rPr lang="es-AR" dirty="0"/>
              <a:t>, entrégale documentación escrita.</a:t>
            </a:r>
          </a:p>
          <a:p>
            <a:endParaRPr lang="es-AR" dirty="0"/>
          </a:p>
        </p:txBody>
      </p:sp>
    </p:spTree>
    <p:extLst>
      <p:ext uri="{BB962C8B-B14F-4D97-AF65-F5344CB8AC3E}">
        <p14:creationId xmlns:p14="http://schemas.microsoft.com/office/powerpoint/2010/main" val="18414577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sz="3200" b="1" dirty="0">
                <a:solidFill>
                  <a:prstClr val="black"/>
                </a:solidFill>
              </a:rPr>
              <a:t>Conclusiones: 10 reglas para uso adecuado de Antibacterianos</a:t>
            </a:r>
            <a:endParaRPr lang="es-AR" dirty="0"/>
          </a:p>
        </p:txBody>
      </p:sp>
      <p:sp>
        <p:nvSpPr>
          <p:cNvPr id="3" name="Marcador de contenido 2"/>
          <p:cNvSpPr>
            <a:spLocks noGrp="1"/>
          </p:cNvSpPr>
          <p:nvPr>
            <p:ph idx="1"/>
          </p:nvPr>
        </p:nvSpPr>
        <p:spPr/>
        <p:txBody>
          <a:bodyPr>
            <a:normAutofit fontScale="85000" lnSpcReduction="10000"/>
          </a:bodyPr>
          <a:lstStyle/>
          <a:p>
            <a:r>
              <a:rPr lang="es-AR" dirty="0"/>
              <a:t>9. Si no estás de acuerdo con la indicación</a:t>
            </a:r>
            <a:r>
              <a:rPr lang="es-AR" b="1" dirty="0"/>
              <a:t>, no prescribas un tratamiento con</a:t>
            </a:r>
          </a:p>
          <a:p>
            <a:pPr marL="0" indent="0">
              <a:buNone/>
            </a:pPr>
            <a:r>
              <a:rPr lang="es-AR" b="1" dirty="0" smtClean="0"/>
              <a:t>antibióticos </a:t>
            </a:r>
            <a:r>
              <a:rPr lang="es-AR" b="1" dirty="0"/>
              <a:t>indicado por otro médico y/o profesional sanitario o dispensado en</a:t>
            </a:r>
          </a:p>
          <a:p>
            <a:pPr marL="0" indent="0">
              <a:buNone/>
            </a:pPr>
            <a:r>
              <a:rPr lang="es-AR" b="1" dirty="0" smtClean="0"/>
              <a:t>una </a:t>
            </a:r>
            <a:r>
              <a:rPr lang="es-AR" b="1" dirty="0"/>
              <a:t>oficina de farmacia sin receta</a:t>
            </a:r>
            <a:r>
              <a:rPr lang="es-AR" dirty="0" smtClean="0"/>
              <a:t>.</a:t>
            </a:r>
          </a:p>
          <a:p>
            <a:pPr marL="0" indent="0">
              <a:buNone/>
            </a:pPr>
            <a:endParaRPr lang="es-AR" dirty="0"/>
          </a:p>
          <a:p>
            <a:r>
              <a:rPr lang="es-AR" dirty="0"/>
              <a:t>10. </a:t>
            </a:r>
            <a:r>
              <a:rPr lang="es-AR" b="1" dirty="0"/>
              <a:t>Retira el antibiótico pautado por otro profesional o </a:t>
            </a:r>
            <a:r>
              <a:rPr lang="es-AR" b="1" dirty="0" err="1"/>
              <a:t>autoadministrado</a:t>
            </a:r>
            <a:r>
              <a:rPr lang="es-AR" b="1" dirty="0"/>
              <a:t> por el</a:t>
            </a:r>
          </a:p>
          <a:p>
            <a:pPr marL="0" indent="0">
              <a:buNone/>
            </a:pPr>
            <a:r>
              <a:rPr lang="es-AR" b="1" dirty="0"/>
              <a:t>mismo al paciente</a:t>
            </a:r>
            <a:r>
              <a:rPr lang="es-AR" dirty="0"/>
              <a:t>, </a:t>
            </a:r>
            <a:r>
              <a:rPr lang="es-AR" b="1" dirty="0"/>
              <a:t>si consideras que no se necesita</a:t>
            </a:r>
            <a:r>
              <a:rPr lang="es-AR" dirty="0"/>
              <a:t>. Raramente aparecen</a:t>
            </a:r>
          </a:p>
          <a:p>
            <a:pPr marL="0" indent="0">
              <a:buNone/>
            </a:pPr>
            <a:r>
              <a:rPr lang="es-AR" dirty="0"/>
              <a:t>resistencias de alto grado o persistentes cuando la exposición de la flora de las</a:t>
            </a:r>
          </a:p>
          <a:p>
            <a:pPr marL="0" indent="0">
              <a:buNone/>
            </a:pPr>
            <a:r>
              <a:rPr lang="es-AR" dirty="0"/>
              <a:t>mucosas al antibiótico no sobrepasa un periodo corto de uso (inferior 3-4 días) y</a:t>
            </a:r>
          </a:p>
          <a:p>
            <a:pPr marL="0" indent="0">
              <a:buNone/>
            </a:pPr>
            <a:r>
              <a:rPr lang="es-AR" dirty="0"/>
              <a:t>siempre será menor que mantenerlo durante periodos de tiempo prolongados.</a:t>
            </a:r>
          </a:p>
          <a:p>
            <a:pPr marL="0" indent="0">
              <a:buNone/>
            </a:pPr>
            <a:endParaRPr lang="es-AR" dirty="0"/>
          </a:p>
          <a:p>
            <a:endParaRPr lang="es-AR" dirty="0"/>
          </a:p>
        </p:txBody>
      </p:sp>
    </p:spTree>
    <p:extLst>
      <p:ext uri="{BB962C8B-B14F-4D97-AF65-F5344CB8AC3E}">
        <p14:creationId xmlns:p14="http://schemas.microsoft.com/office/powerpoint/2010/main" val="11805961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4512" y="1484278"/>
            <a:ext cx="5888472" cy="3536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3972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2765</Words>
  <Application>Microsoft Office PowerPoint</Application>
  <PresentationFormat>Panorámica</PresentationFormat>
  <Paragraphs>477</Paragraphs>
  <Slides>92</Slides>
  <Notes>1</Notes>
  <HiddenSlides>0</HiddenSlides>
  <MMClips>0</MMClips>
  <ScaleCrop>false</ScaleCrop>
  <HeadingPairs>
    <vt:vector size="8" baseType="variant">
      <vt:variant>
        <vt:lpstr>Fuentes usadas</vt:lpstr>
      </vt:variant>
      <vt:variant>
        <vt:i4>6</vt:i4>
      </vt:variant>
      <vt:variant>
        <vt:lpstr>Tema</vt:lpstr>
      </vt:variant>
      <vt:variant>
        <vt:i4>8</vt:i4>
      </vt:variant>
      <vt:variant>
        <vt:lpstr>Servidores OLE incrustados</vt:lpstr>
      </vt:variant>
      <vt:variant>
        <vt:i4>1</vt:i4>
      </vt:variant>
      <vt:variant>
        <vt:lpstr>Títulos de diapositiva</vt:lpstr>
      </vt:variant>
      <vt:variant>
        <vt:i4>92</vt:i4>
      </vt:variant>
    </vt:vector>
  </HeadingPairs>
  <TitlesOfParts>
    <vt:vector size="107" baseType="lpstr">
      <vt:lpstr>Arial</vt:lpstr>
      <vt:lpstr>Bookman Old Style</vt:lpstr>
      <vt:lpstr>Calibri</vt:lpstr>
      <vt:lpstr>Calibri Light</vt:lpstr>
      <vt:lpstr>Georgia</vt:lpstr>
      <vt:lpstr>Times New Roman</vt:lpstr>
      <vt:lpstr>Tema de Office</vt:lpstr>
      <vt:lpstr>1_Tema de Office</vt:lpstr>
      <vt:lpstr>Diseño predeterminado</vt:lpstr>
      <vt:lpstr>1_Diseño predeterminado</vt:lpstr>
      <vt:lpstr>2_Diseño predeterminado</vt:lpstr>
      <vt:lpstr>3_Diseño predeterminado</vt:lpstr>
      <vt:lpstr>4_Diseño predeterminado</vt:lpstr>
      <vt:lpstr>5_Diseño predeterminado</vt:lpstr>
      <vt:lpstr>Fotografía de Photo Editor</vt:lpstr>
      <vt:lpstr>ANTIBACTERIANOS  AGOSTO  2019</vt:lpstr>
      <vt:lpstr>AGENDA</vt:lpstr>
      <vt:lpstr>Esquema introductorio</vt:lpstr>
      <vt:lpstr>MODALIDADES TERAPEUTICAS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Enfoque inicial del paciente febril</vt:lpstr>
      <vt:lpstr>VALORACIÓN DE RIESGO INICIAL</vt:lpstr>
      <vt:lpstr>Presentación de PowerPoint</vt:lpstr>
      <vt:lpstr>Resistencia bacteriana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Esquemas sugeridos en infecciones ambulatorias:   Respiratoria Urinaria Piel y partes bandas </vt:lpstr>
      <vt:lpstr>Antibacterianos en infecciones respiratorias</vt:lpstr>
      <vt:lpstr>Gérmenes Respiratorios</vt:lpstr>
      <vt:lpstr>Presentación de PowerPoint</vt:lpstr>
      <vt:lpstr>Antibacterianos en Infección de P y PB</vt:lpstr>
      <vt:lpstr>Antibacterianos en Infección de P y PB</vt:lpstr>
      <vt:lpstr>Estafilococos</vt:lpstr>
      <vt:lpstr>Presentación de PowerPoint</vt:lpstr>
      <vt:lpstr>Gérmenes en referencia al Infección Urinaria</vt:lpstr>
      <vt:lpstr>Presentación de PowerPoint</vt:lpstr>
      <vt:lpstr>Presentación de PowerPoint</vt:lpstr>
      <vt:lpstr>Betalactamasas</vt:lpstr>
      <vt:lpstr>Informe de R  de E.Coli Red Whonet</vt:lpstr>
      <vt:lpstr> Puntos básicos de tratamiento </vt:lpstr>
      <vt:lpstr>Tratamiento Infecciones Urinarias</vt:lpstr>
      <vt:lpstr>Presentación de PowerPoint</vt:lpstr>
      <vt:lpstr>Presentación de PowerPoint</vt:lpstr>
      <vt:lpstr>Presentación de PowerPoint</vt:lpstr>
      <vt:lpstr>Presentación de PowerPoint</vt:lpstr>
      <vt:lpstr>Anaerobios</vt:lpstr>
      <vt:lpstr>Presentación de PowerPoint</vt:lpstr>
      <vt:lpstr>Hasta cuando sostenemos el tratamiento antibiótico :  Es posible acortar los tiempos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APLICACIONES</vt:lpstr>
      <vt:lpstr>Infección de piel y partes blandas</vt:lpstr>
      <vt:lpstr>Razonamiento</vt:lpstr>
      <vt:lpstr>Presentación de PowerPoint</vt:lpstr>
      <vt:lpstr>Presentación de PowerPoint</vt:lpstr>
      <vt:lpstr>Escenarios Clínicos: Síntomas</vt:lpstr>
      <vt:lpstr>Escenarios Clínicos: Síntomas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INFECCIÓN RESPIRATORIA</vt:lpstr>
      <vt:lpstr>NEUMONÍAS DE LA COMUNIDAD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 10 reglas para uso adecuado de Antibacterianos</vt:lpstr>
      <vt:lpstr>Conclusiones: 10 reglas para uso adecuado de Antibacterianos</vt:lpstr>
      <vt:lpstr>Conclusiones: 10 reglas para uso adecuado de Antibacterianos</vt:lpstr>
      <vt:lpstr>Conclusiones: 10 reglas para uso adecuado de Antibacterianos</vt:lpstr>
      <vt:lpstr>Conclusiones: 10 reglas para uso adecuado de Antibacterianos</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Full name</dc:creator>
  <cp:lastModifiedBy>Full name</cp:lastModifiedBy>
  <cp:revision>56</cp:revision>
  <dcterms:created xsi:type="dcterms:W3CDTF">2019-03-21T01:33:21Z</dcterms:created>
  <dcterms:modified xsi:type="dcterms:W3CDTF">2019-08-29T15:33:05Z</dcterms:modified>
</cp:coreProperties>
</file>