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96" r:id="rId30"/>
    <p:sldId id="297" r:id="rId31"/>
    <p:sldId id="287" r:id="rId32"/>
    <p:sldId id="288" r:id="rId33"/>
    <p:sldId id="289" r:id="rId34"/>
    <p:sldId id="290" r:id="rId35"/>
    <p:sldId id="293" r:id="rId36"/>
    <p:sldId id="294" r:id="rId37"/>
    <p:sldId id="295" r:id="rId3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9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FD703-E237-4C60-B9D7-C02D6AFD58FD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14762-6E49-4C18-808D-584AC7A813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i="1" dirty="0" smtClean="0">
                <a:solidFill>
                  <a:srgbClr val="FFFF00"/>
                </a:solidFill>
              </a:rPr>
              <a:t>Infecciones Graves en el Embarazo y el Puerperio  Eduardo </a:t>
            </a:r>
            <a:r>
              <a:rPr lang="es-AR" sz="1200" i="1" dirty="0" err="1" smtClean="0">
                <a:solidFill>
                  <a:srgbClr val="FFFF00"/>
                </a:solidFill>
              </a:rPr>
              <a:t>Malvino</a:t>
            </a:r>
            <a:r>
              <a:rPr lang="es-AR" sz="1200" i="1" dirty="0" smtClean="0">
                <a:solidFill>
                  <a:srgbClr val="FFFF00"/>
                </a:solidFill>
              </a:rPr>
              <a:t> (SATI) 2011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4762-6E49-4C18-808D-584AC7A8131C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4762-6E49-4C18-808D-584AC7A8131C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7EE19C1-323C-476E-A382-E139DBDEDBAA}" type="datetimeFigureOut">
              <a:rPr lang="es-ES" smtClean="0"/>
              <a:pPr/>
              <a:t>02/08/2019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317FB92-5297-446E-8125-E43F20C8EBF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003232" cy="2592288"/>
          </a:xfrm>
        </p:spPr>
        <p:txBody>
          <a:bodyPr>
            <a:normAutofit fontScale="90000"/>
          </a:bodyPr>
          <a:lstStyle/>
          <a:p>
            <a: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  <a:t>Infecciones Puerperales</a:t>
            </a:r>
            <a:br>
              <a:rPr lang="es-AR" sz="4400" dirty="0" smtClean="0">
                <a:solidFill>
                  <a:schemeClr val="tx1"/>
                </a:solidFill>
                <a:latin typeface="Arial Black" pitchFamily="34" charset="0"/>
              </a:rPr>
            </a:br>
            <a:endParaRPr lang="es-ES" sz="4400" dirty="0">
              <a:latin typeface="Arial Black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419872" y="4437112"/>
            <a:ext cx="4504928" cy="2036840"/>
          </a:xfrm>
        </p:spPr>
        <p:txBody>
          <a:bodyPr/>
          <a:lstStyle/>
          <a:p>
            <a:r>
              <a:rPr lang="es-ES_tradnl" b="1" dirty="0" smtClean="0"/>
              <a:t>Dra. Sara </a:t>
            </a:r>
            <a:r>
              <a:rPr lang="es-ES_tradnl" b="1" dirty="0" err="1" smtClean="0"/>
              <a:t>Aulet</a:t>
            </a:r>
            <a:endParaRPr lang="es-ES_tradnl" b="1" dirty="0" smtClean="0"/>
          </a:p>
          <a:p>
            <a:r>
              <a:rPr lang="es-ES_tradnl" b="1" dirty="0" smtClean="0"/>
              <a:t>Jujuy- Año 2019</a:t>
            </a:r>
            <a:endParaRPr lang="es-E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3600" dirty="0" smtClean="0">
                <a:solidFill>
                  <a:schemeClr val="tx1"/>
                </a:solidFill>
                <a:latin typeface="Arial Black" pitchFamily="34" charset="0"/>
              </a:rPr>
              <a:t>      Infecciones Puerperales</a:t>
            </a:r>
            <a:br>
              <a:rPr lang="es-AR" sz="36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3600" dirty="0" smtClean="0">
                <a:solidFill>
                  <a:schemeClr val="tx1"/>
                </a:solidFill>
                <a:latin typeface="Arial Black" pitchFamily="34" charset="0"/>
              </a:rPr>
              <a:t>            generalidades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496944" cy="4873752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Aún en nuestros días continúan siendo una de las principales causas de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morbimortalidad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de la paciente obstétrica (15% de las muertes maternas en el mundo, 12 % en la Argentina)</a:t>
            </a:r>
          </a:p>
          <a:p>
            <a:pPr algn="just">
              <a:buFont typeface="Wingdings" pitchFamily="2" charset="2"/>
              <a:buChar char="v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Pueden ocurrir en el 0,9 a 3,9%  post parto vaginal y en más del 10% post cesárea.</a:t>
            </a:r>
          </a:p>
          <a:p>
            <a:pPr algn="just">
              <a:buFont typeface="Wingdings" pitchFamily="2" charset="2"/>
              <a:buChar char="v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Generalmente son 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polimicrobianas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, ya que intervienen los  microorganismos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colonizantes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del TGI.</a:t>
            </a:r>
          </a:p>
          <a:p>
            <a:pPr algn="just">
              <a:buFont typeface="Wingdings" pitchFamily="2" charset="2"/>
              <a:buChar char="v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Es fundamental respetar las  normas básicas de asepsia y antisepsia</a:t>
            </a:r>
          </a:p>
          <a:p>
            <a:pPr algn="just">
              <a:buFont typeface="Wingdings" pitchFamily="2" charset="2"/>
              <a:buChar char="v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Limitar las intervenciones a aquellas demostradas como necesarias para una atención calificada del parto.</a:t>
            </a:r>
          </a:p>
          <a:p>
            <a:pPr algn="just"/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b="1" dirty="0" smtClean="0">
                <a:solidFill>
                  <a:schemeClr val="tx1"/>
                </a:solidFill>
                <a:latin typeface="Arial Black" pitchFamily="34" charset="0"/>
              </a:rPr>
              <a:t>Infecciones Puerperales –</a:t>
            </a:r>
            <a:br>
              <a:rPr lang="es-AR" sz="32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3200" b="1" dirty="0" smtClean="0">
                <a:solidFill>
                  <a:schemeClr val="tx1"/>
                </a:solidFill>
                <a:latin typeface="Arial Black" pitchFamily="34" charset="0"/>
              </a:rPr>
              <a:t>causas de muertes maternas</a:t>
            </a:r>
            <a:endParaRPr lang="es-ES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272807" cy="523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Sofia\AppData\Local\Microsoft\Windows\Temporary Internet Files\Content.IE5\ONCIOWEZ\flecha-izquierda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786322"/>
            <a:ext cx="1357322" cy="714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dirty="0" smtClean="0">
                <a:solidFill>
                  <a:schemeClr val="tx1"/>
                </a:solidFill>
                <a:latin typeface="Arial Black" pitchFamily="34" charset="0"/>
              </a:rPr>
              <a:t> Infecciones Puerperales</a:t>
            </a:r>
            <a:br>
              <a:rPr lang="es-AR" sz="32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AR" sz="3200" dirty="0" smtClean="0">
                <a:solidFill>
                  <a:schemeClr val="tx1"/>
                </a:solidFill>
                <a:latin typeface="Arial Black" pitchFamily="34" charset="0"/>
              </a:rPr>
              <a:t>Factores de riesgo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79512" y="1584176"/>
          <a:ext cx="8568952" cy="4885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721"/>
                <a:gridCol w="2060156"/>
                <a:gridCol w="1972707"/>
                <a:gridCol w="2068368"/>
              </a:tblGrid>
              <a:tr h="476672">
                <a:tc>
                  <a:txBody>
                    <a:bodyPr/>
                    <a:lstStyle/>
                    <a:p>
                      <a:r>
                        <a:rPr lang="es-ES_tradnl" sz="1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GENERALES </a:t>
                      </a:r>
                      <a:endParaRPr lang="es-ES" sz="18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EMBARAZO</a:t>
                      </a:r>
                      <a:endParaRPr lang="es-ES" sz="18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PARTO</a:t>
                      </a:r>
                      <a:endParaRPr lang="es-ES" sz="18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CESÁREA</a:t>
                      </a:r>
                      <a:endParaRPr lang="es-ES" sz="18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es-ES_tradnl" dirty="0" smtClean="0">
                          <a:solidFill>
                            <a:schemeClr val="tx1"/>
                          </a:solidFill>
                        </a:rPr>
                        <a:t>ANEMIA 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C.P.N. deficiente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T. de P.</a:t>
                      </a:r>
                      <a:r>
                        <a:rPr lang="es-AR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prolongado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Técnica inadecuada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241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chemeClr val="tx1"/>
                          </a:solidFill>
                        </a:rPr>
                        <a:t>DESNUTRICIÓN</a:t>
                      </a:r>
                      <a:endParaRPr lang="es-E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Aborto provocado</a:t>
                      </a:r>
                    </a:p>
                    <a:p>
                      <a:endParaRPr lang="es-A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T.V. múltiples (&gt; 5)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Tiempo quirúrgico</a:t>
                      </a:r>
                      <a:r>
                        <a:rPr lang="es-AR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&gt;&gt;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241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chemeClr val="tx1"/>
                          </a:solidFill>
                        </a:rPr>
                        <a:t>OBESIDAD</a:t>
                      </a:r>
                      <a:endParaRPr lang="es-E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Infecciones</a:t>
                      </a:r>
                      <a:r>
                        <a:rPr lang="es-AR" sz="1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Urinarias</a:t>
                      </a:r>
                      <a:endParaRPr lang="es-AR" sz="18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s-A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Corioamnionitis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Cesárea de urgencia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47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chemeClr val="tx1"/>
                          </a:solidFill>
                        </a:rPr>
                        <a:t>ENF. CRÓNICA</a:t>
                      </a:r>
                      <a:endParaRPr lang="es-E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Infecciones</a:t>
                      </a:r>
                      <a:r>
                        <a:rPr lang="es-AR" sz="1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T.G.I.</a:t>
                      </a:r>
                    </a:p>
                    <a:p>
                      <a:endParaRPr lang="es-A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Parto</a:t>
                      </a:r>
                      <a:r>
                        <a:rPr lang="es-AR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instrumental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Sangrado &gt; 1000 </a:t>
                      </a:r>
                      <a:r>
                        <a:rPr lang="es-AR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cc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55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chemeClr val="tx1"/>
                          </a:solidFill>
                        </a:rPr>
                        <a:t>POBREZA</a:t>
                      </a:r>
                      <a:endParaRPr lang="es-E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R.P.M.</a:t>
                      </a:r>
                      <a:r>
                        <a:rPr lang="es-AR" sz="1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&gt; 6 horas</a:t>
                      </a:r>
                      <a:endParaRPr lang="es-AR" sz="18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s-A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Desgarro perineal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R.P.M. &gt; 6 horas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241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>
                          <a:solidFill>
                            <a:schemeClr val="tx1"/>
                          </a:solidFill>
                        </a:rPr>
                        <a:t>FALTA DE HIGIENE</a:t>
                      </a:r>
                      <a:endParaRPr lang="es-E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Óbito fetal</a:t>
                      </a:r>
                    </a:p>
                    <a:p>
                      <a:endParaRPr lang="es-A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Alumbram</a:t>
                      </a:r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 Manual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T. de P. previo</a:t>
                      </a:r>
                      <a:endParaRPr lang="es-AR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es-AR" sz="3200" b="1" dirty="0" smtClean="0"/>
              <a:t>Principales causas de fiebre puerperal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997152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s-AR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Endometritis </a:t>
            </a: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puerperal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Infección </a:t>
            </a: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del sitio quirúrgico </a:t>
            </a:r>
            <a:r>
              <a:rPr lang="es-AR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(celulitis, </a:t>
            </a:r>
            <a:r>
              <a:rPr lang="es-AR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infec</a:t>
            </a:r>
            <a:r>
              <a:rPr lang="es-AR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episiotomía)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Mastitis puerperal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Pielonefritis</a:t>
            </a: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aguda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Otras infecciones sistémicas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Tromboflebitis pélvica séptica </a:t>
            </a:r>
            <a:r>
              <a:rPr lang="es-AR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(diagnóstico de exclusión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68952" cy="706090"/>
          </a:xfrm>
        </p:spPr>
        <p:txBody>
          <a:bodyPr/>
          <a:lstStyle/>
          <a:p>
            <a:r>
              <a:rPr lang="es-AR" sz="2800" b="1" dirty="0" smtClean="0"/>
              <a:t>Algoritmo diagnóstico en fiebre puerperal</a:t>
            </a:r>
            <a:endParaRPr lang="es-ES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268760"/>
            <a:ext cx="828092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68952" cy="850106"/>
          </a:xfrm>
        </p:spPr>
        <p:txBody>
          <a:bodyPr/>
          <a:lstStyle/>
          <a:p>
            <a:r>
              <a:rPr lang="es-AR" b="1" dirty="0" err="1" smtClean="0"/>
              <a:t>Sepsis</a:t>
            </a:r>
            <a:r>
              <a:rPr lang="es-AR" b="1" dirty="0" smtClean="0"/>
              <a:t> y Shock séptico  en la embarazada</a:t>
            </a:r>
            <a:endParaRPr lang="es-ES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493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98976"/>
                <a:gridCol w="1768624"/>
              </a:tblGrid>
              <a:tr h="561637">
                <a:tc>
                  <a:txBody>
                    <a:bodyPr/>
                    <a:lstStyle/>
                    <a:p>
                      <a:r>
                        <a:rPr lang="es-AR" sz="2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Endometritis</a:t>
                      </a:r>
                      <a:r>
                        <a:rPr lang="es-AR" sz="28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post cesárea</a:t>
                      </a:r>
                      <a:endParaRPr lang="es-AR" sz="2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 – 85 %</a:t>
                      </a:r>
                      <a:endParaRPr lang="es-AR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61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Endometritis post parto vaginal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1 – 4 %</a:t>
                      </a:r>
                      <a:endParaRPr lang="es-AR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61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8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Pielonefritis</a:t>
                      </a:r>
                      <a:r>
                        <a:rPr lang="es-AR" sz="28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aguda</a:t>
                      </a:r>
                      <a:endParaRPr lang="es-AR" sz="2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1 – 4 %</a:t>
                      </a:r>
                      <a:endParaRPr lang="es-AR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61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Aborto séptico</a:t>
                      </a:r>
                      <a:endParaRPr lang="es-AR" sz="2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– 2 %</a:t>
                      </a:r>
                      <a:endParaRPr lang="es-AR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61637">
                <a:tc>
                  <a:txBody>
                    <a:bodyPr/>
                    <a:lstStyle/>
                    <a:p>
                      <a:r>
                        <a:rPr lang="es-AR" sz="2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Infecciones de heridas quirúrgicas</a:t>
                      </a:r>
                      <a:endParaRPr lang="es-AR" sz="2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– 2 %</a:t>
                      </a:r>
                      <a:endParaRPr lang="es-AR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61637">
                <a:tc>
                  <a:txBody>
                    <a:bodyPr/>
                    <a:lstStyle/>
                    <a:p>
                      <a:r>
                        <a:rPr lang="es-AR" sz="28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Corioamnionitis</a:t>
                      </a:r>
                      <a:endParaRPr lang="es-AR" sz="2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 </a:t>
                      </a:r>
                      <a:r>
                        <a:rPr lang="es-AR" sz="24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- 1 %</a:t>
                      </a:r>
                      <a:endParaRPr lang="es-AR" sz="24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61637">
                <a:tc>
                  <a:txBody>
                    <a:bodyPr/>
                    <a:lstStyle/>
                    <a:p>
                      <a:r>
                        <a:rPr lang="es-AR" sz="2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Neumonía Aguda</a:t>
                      </a:r>
                      <a:endParaRPr lang="es-AR" sz="2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2 %</a:t>
                      </a:r>
                      <a:endParaRPr lang="es-AR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61637">
                <a:tc>
                  <a:txBody>
                    <a:bodyPr/>
                    <a:lstStyle/>
                    <a:p>
                      <a:r>
                        <a:rPr lang="es-AR" sz="28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Sindrome</a:t>
                      </a:r>
                      <a:r>
                        <a:rPr lang="es-AR" sz="2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de shock tóxico</a:t>
                      </a:r>
                      <a:endParaRPr lang="es-AR" sz="2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&lt; 1 %</a:t>
                      </a:r>
                      <a:endParaRPr lang="es-AR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864096"/>
          </a:xfrm>
        </p:spPr>
        <p:txBody>
          <a:bodyPr/>
          <a:lstStyle/>
          <a:p>
            <a:r>
              <a:rPr lang="es-AR" dirty="0" smtClean="0"/>
              <a:t>Según su localización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51520" y="1196752"/>
          <a:ext cx="8496944" cy="56126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/>
                <a:gridCol w="4752528"/>
              </a:tblGrid>
              <a:tr h="881079">
                <a:tc>
                  <a:txBody>
                    <a:bodyPr/>
                    <a:lstStyle/>
                    <a:p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Localizada  en útero</a:t>
                      </a:r>
                      <a:endParaRPr lang="es-A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Endometritis</a:t>
                      </a:r>
                    </a:p>
                    <a:p>
                      <a:r>
                        <a:rPr lang="es-AR" sz="2400" b="0" dirty="0" err="1" smtClean="0">
                          <a:solidFill>
                            <a:schemeClr val="tx1"/>
                          </a:solidFill>
                        </a:rPr>
                        <a:t>Endomiometritis</a:t>
                      </a:r>
                      <a:endParaRPr lang="es-A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414942">
                <a:tc>
                  <a:txBody>
                    <a:bodyPr/>
                    <a:lstStyle/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Localizada </a:t>
                      </a:r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 en </a:t>
                      </a:r>
                    </a:p>
                    <a:p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Aparato genital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Anexitis – </a:t>
                      </a:r>
                      <a:r>
                        <a:rPr lang="es-AR" sz="2400" dirty="0" err="1" smtClean="0">
                          <a:solidFill>
                            <a:schemeClr val="tx1"/>
                          </a:solidFill>
                        </a:rPr>
                        <a:t>Parametritis</a:t>
                      </a:r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 – </a:t>
                      </a:r>
                    </a:p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Salpingitis</a:t>
                      </a:r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s-AR" sz="2400" baseline="0" dirty="0" err="1" smtClean="0">
                          <a:solidFill>
                            <a:schemeClr val="tx1"/>
                          </a:solidFill>
                        </a:rPr>
                        <a:t>Salpingooforitis</a:t>
                      </a:r>
                      <a:endParaRPr lang="es-AR" sz="2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Flemón del ligamento ancho </a:t>
                      </a:r>
                    </a:p>
                    <a:p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Flemón  vaina hipogástrica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81079">
                <a:tc>
                  <a:txBody>
                    <a:bodyPr/>
                    <a:lstStyle/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Propagada a pelvis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2400" dirty="0" err="1" smtClean="0">
                          <a:solidFill>
                            <a:schemeClr val="tx1"/>
                          </a:solidFill>
                        </a:rPr>
                        <a:t>Pelviperitonitis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81079">
                <a:tc>
                  <a:txBody>
                    <a:bodyPr/>
                    <a:lstStyle/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Propagada al abdomen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Peritonitis</a:t>
                      </a:r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 generalizada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414942">
                <a:tc>
                  <a:txBody>
                    <a:bodyPr/>
                    <a:lstStyle/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Otras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Mastitis– </a:t>
                      </a:r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Tromboflebitis </a:t>
                      </a:r>
                      <a:r>
                        <a:rPr lang="es-AR" sz="2400" dirty="0" smtClean="0">
                          <a:solidFill>
                            <a:schemeClr val="tx1"/>
                          </a:solidFill>
                        </a:rPr>
                        <a:t>séptica-</a:t>
                      </a:r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Infección Urinaria – </a:t>
                      </a:r>
                      <a:r>
                        <a:rPr lang="es-AR" sz="2400" baseline="0" dirty="0" err="1" smtClean="0">
                          <a:solidFill>
                            <a:schemeClr val="tx1"/>
                          </a:solidFill>
                        </a:rPr>
                        <a:t>Sepsis</a:t>
                      </a:r>
                      <a:r>
                        <a:rPr lang="es-AR" sz="2400" baseline="0" dirty="0" smtClean="0">
                          <a:solidFill>
                            <a:schemeClr val="tx1"/>
                          </a:solidFill>
                        </a:rPr>
                        <a:t> – Shock séptico</a:t>
                      </a:r>
                      <a:endParaRPr lang="es-A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80920" cy="1143000"/>
          </a:xfrm>
        </p:spPr>
        <p:txBody>
          <a:bodyPr>
            <a:normAutofit/>
          </a:bodyPr>
          <a:lstStyle/>
          <a:p>
            <a:r>
              <a:rPr lang="es-AR" sz="3600" b="1" dirty="0" smtClean="0">
                <a:latin typeface="Arial" pitchFamily="34" charset="0"/>
                <a:cs typeface="Arial" pitchFamily="34" charset="0"/>
              </a:rPr>
              <a:t>Infección puerperal - Examen físico </a:t>
            </a:r>
            <a:endParaRPr lang="es-ES" sz="36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51520" y="1600200"/>
          <a:ext cx="8424936" cy="4853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2468"/>
                <a:gridCol w="4212468"/>
              </a:tblGrid>
              <a:tr h="808856">
                <a:tc>
                  <a:txBody>
                    <a:bodyPr/>
                    <a:lstStyle/>
                    <a:p>
                      <a:r>
                        <a:rPr lang="es-AR" sz="2000" b="0" dirty="0" smtClean="0">
                          <a:solidFill>
                            <a:schemeClr val="tx1"/>
                          </a:solidFill>
                        </a:rPr>
                        <a:t>Auscultación pulmonar</a:t>
                      </a:r>
                      <a:endParaRPr lang="es-AR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b="0" dirty="0" smtClean="0">
                          <a:solidFill>
                            <a:schemeClr val="tx1"/>
                          </a:solidFill>
                        </a:rPr>
                        <a:t>Descartar  </a:t>
                      </a:r>
                      <a:r>
                        <a:rPr lang="es-AR" sz="2000" b="0" dirty="0" err="1" smtClean="0">
                          <a:solidFill>
                            <a:schemeClr val="tx1"/>
                          </a:solidFill>
                        </a:rPr>
                        <a:t>atelectacia</a:t>
                      </a:r>
                      <a:r>
                        <a:rPr lang="es-AR" sz="2000" b="0" dirty="0" smtClean="0">
                          <a:solidFill>
                            <a:schemeClr val="tx1"/>
                          </a:solidFill>
                        </a:rPr>
                        <a:t>-neumonía</a:t>
                      </a:r>
                      <a:r>
                        <a:rPr lang="es-AR" sz="2000" b="0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s-AR" sz="20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56"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Exploración mamaria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Ingurgitación mamaria o mastitis?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56"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Exploración abdominal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Dolor? </a:t>
                      </a:r>
                      <a:r>
                        <a:rPr lang="es-AR" sz="2000" dirty="0" err="1" smtClean="0"/>
                        <a:t>Subinvolución</a:t>
                      </a:r>
                      <a:r>
                        <a:rPr lang="es-AR" sz="2000" dirty="0" smtClean="0"/>
                        <a:t> uterina? 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56"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Examen de la herida (cesárea)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Descartar Infección del sitio quirúrgico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56"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Examen episiotomía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Descartar </a:t>
                      </a:r>
                      <a:r>
                        <a:rPr lang="es-AR" sz="2000" baseline="0" dirty="0" smtClean="0"/>
                        <a:t> infección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56"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Exploración de miembros </a:t>
                      </a:r>
                      <a:r>
                        <a:rPr lang="es-AR" sz="2000" dirty="0" err="1" smtClean="0"/>
                        <a:t>inf</a:t>
                      </a:r>
                      <a:r>
                        <a:rPr lang="es-AR" sz="2000" dirty="0" smtClean="0"/>
                        <a:t>.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Trombosis?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r>
              <a:rPr lang="es-AR" sz="3600" b="1" dirty="0" smtClean="0"/>
              <a:t>Pruebas de laboratorio</a:t>
            </a:r>
            <a:endParaRPr lang="es-ES" sz="36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95536" y="1412775"/>
          <a:ext cx="7992888" cy="48245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6444"/>
                <a:gridCol w="3996444"/>
              </a:tblGrid>
              <a:tr h="1238067">
                <a:tc>
                  <a:txBody>
                    <a:bodyPr/>
                    <a:lstStyle/>
                    <a:p>
                      <a:r>
                        <a:rPr lang="es-AR" sz="2000" b="0" dirty="0" smtClean="0">
                          <a:solidFill>
                            <a:schemeClr val="tx1"/>
                          </a:solidFill>
                        </a:rPr>
                        <a:t>Hemograma</a:t>
                      </a:r>
                      <a:endParaRPr lang="es-AR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b="0" dirty="0" smtClean="0">
                          <a:solidFill>
                            <a:schemeClr val="tx1"/>
                          </a:solidFill>
                        </a:rPr>
                        <a:t>Leucocitosis?</a:t>
                      </a:r>
                      <a:r>
                        <a:rPr lang="es-AR" sz="2000" b="0" baseline="0" dirty="0" smtClean="0">
                          <a:solidFill>
                            <a:schemeClr val="tx1"/>
                          </a:solidFill>
                        </a:rPr>
                        <a:t> Desviación a la izquierda? Leucopenia?</a:t>
                      </a:r>
                      <a:endParaRPr lang="es-AR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94">
                <a:tc>
                  <a:txBody>
                    <a:bodyPr/>
                    <a:lstStyle/>
                    <a:p>
                      <a:r>
                        <a:rPr lang="es-AR" sz="2000" dirty="0" err="1" smtClean="0"/>
                        <a:t>Coagulograma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err="1" smtClean="0"/>
                        <a:t>Coagulopatía</a:t>
                      </a:r>
                      <a:r>
                        <a:rPr lang="es-AR" sz="2000" dirty="0" smtClean="0"/>
                        <a:t>?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94">
                <a:tc>
                  <a:txBody>
                    <a:bodyPr/>
                    <a:lstStyle/>
                    <a:p>
                      <a:r>
                        <a:rPr lang="es-AR" sz="2000" dirty="0" err="1" smtClean="0"/>
                        <a:t>Urocultivo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Descartar infección urinaria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94">
                <a:tc>
                  <a:txBody>
                    <a:bodyPr/>
                    <a:lstStyle/>
                    <a:p>
                      <a:r>
                        <a:rPr lang="es-AR" sz="2000" dirty="0" err="1" smtClean="0"/>
                        <a:t>Hemocultivos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Bacteriemia?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94"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Cultivos de Loquios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No se hacen sistemáticamente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94"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Perfil hepático  y renal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Compromiso </a:t>
                      </a:r>
                      <a:r>
                        <a:rPr lang="es-AR" sz="2000" dirty="0" err="1" smtClean="0"/>
                        <a:t>multiorgánico</a:t>
                      </a:r>
                      <a:r>
                        <a:rPr lang="es-AR" sz="2000" dirty="0" smtClean="0"/>
                        <a:t>?</a:t>
                      </a:r>
                      <a:endParaRPr lang="es-AR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</p:spPr>
        <p:txBody>
          <a:bodyPr>
            <a:noAutofit/>
          </a:bodyPr>
          <a:lstStyle/>
          <a:p>
            <a:r>
              <a:rPr lang="es-AR" sz="3600" b="1" dirty="0" smtClean="0">
                <a:latin typeface="Arial" pitchFamily="34" charset="0"/>
                <a:cs typeface="Arial" pitchFamily="34" charset="0"/>
              </a:rPr>
              <a:t>Endometritis - Signos y síntomas </a:t>
            </a:r>
            <a:endParaRPr lang="es-E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404864"/>
          </a:xfrm>
        </p:spPr>
        <p:txBody>
          <a:bodyPr/>
          <a:lstStyle/>
          <a:p>
            <a:r>
              <a:rPr lang="es-AR" dirty="0" smtClean="0"/>
              <a:t>Fiebre/ escalofríos</a:t>
            </a:r>
          </a:p>
          <a:p>
            <a:r>
              <a:rPr lang="es-AR" dirty="0" smtClean="0"/>
              <a:t>Dolor abdominal inferior</a:t>
            </a:r>
          </a:p>
          <a:p>
            <a:r>
              <a:rPr lang="es-AR" dirty="0" smtClean="0"/>
              <a:t>Loquios purulentos, fétidos</a:t>
            </a:r>
          </a:p>
          <a:p>
            <a:r>
              <a:rPr lang="es-AR" dirty="0" smtClean="0"/>
              <a:t>Útero blando, </a:t>
            </a:r>
            <a:r>
              <a:rPr lang="es-AR" dirty="0" err="1" smtClean="0"/>
              <a:t>subinvolucionado</a:t>
            </a:r>
            <a:r>
              <a:rPr lang="es-AR" dirty="0" smtClean="0"/>
              <a:t>.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67544" y="4653136"/>
            <a:ext cx="813690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2000" dirty="0" smtClean="0"/>
              <a:t>El desarrollo de infección vs colonización depende de la interacción</a:t>
            </a:r>
          </a:p>
          <a:p>
            <a:pPr algn="just"/>
            <a:r>
              <a:rPr lang="es-AR" sz="2000" dirty="0" smtClean="0"/>
              <a:t>entre los mecanismos de defensa </a:t>
            </a:r>
            <a:r>
              <a:rPr lang="es-AR" sz="2000" dirty="0" smtClean="0"/>
              <a:t>del organismo</a:t>
            </a:r>
            <a:r>
              <a:rPr lang="es-AR" sz="2000" dirty="0" smtClean="0"/>
              <a:t>, el tamaño del </a:t>
            </a:r>
            <a:r>
              <a:rPr lang="es-AR" sz="2000" dirty="0" err="1" smtClean="0"/>
              <a:t>inóculo</a:t>
            </a:r>
            <a:r>
              <a:rPr lang="es-AR" sz="2000" dirty="0" smtClean="0"/>
              <a:t> y de la virulencia del germen involucrado</a:t>
            </a:r>
          </a:p>
          <a:p>
            <a:pPr algn="ctr"/>
            <a:endParaRPr lang="es-A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9256" cy="1228998"/>
          </a:xfrm>
        </p:spPr>
        <p:txBody>
          <a:bodyPr>
            <a:normAutofit/>
          </a:bodyPr>
          <a:lstStyle/>
          <a:p>
            <a:r>
              <a:rPr lang="es-AR" sz="3600" b="1" dirty="0" smtClean="0">
                <a:latin typeface="Arial" pitchFamily="34" charset="0"/>
                <a:cs typeface="Arial" pitchFamily="34" charset="0"/>
              </a:rPr>
              <a:t>Infecciones puerperales- </a:t>
            </a:r>
            <a:r>
              <a:rPr lang="es-AR" sz="3600" b="1" dirty="0" err="1" smtClean="0">
                <a:latin typeface="Arial" pitchFamily="34" charset="0"/>
                <a:cs typeface="Arial" pitchFamily="34" charset="0"/>
              </a:rPr>
              <a:t>Microrganismos</a:t>
            </a:r>
            <a:r>
              <a:rPr lang="es-AR" sz="3600" b="1" dirty="0" smtClean="0">
                <a:latin typeface="Arial" pitchFamily="34" charset="0"/>
                <a:cs typeface="Arial" pitchFamily="34" charset="0"/>
              </a:rPr>
              <a:t> causantes</a:t>
            </a:r>
            <a:endParaRPr lang="es-ES" sz="3600" b="1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51519" y="1700808"/>
          <a:ext cx="8424937" cy="4896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6234"/>
                <a:gridCol w="2036972"/>
                <a:gridCol w="2274702"/>
                <a:gridCol w="2007029"/>
              </a:tblGrid>
              <a:tr h="1239481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Aerobios </a:t>
                      </a:r>
                    </a:p>
                    <a:p>
                      <a:pPr algn="ctr"/>
                      <a:r>
                        <a:rPr lang="es-AR" sz="18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(+)</a:t>
                      </a:r>
                      <a:endParaRPr lang="es-A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Aerobios</a:t>
                      </a:r>
                    </a:p>
                    <a:p>
                      <a:pPr algn="ctr"/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AR" sz="18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A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Anaerobios</a:t>
                      </a:r>
                    </a:p>
                    <a:p>
                      <a:pPr algn="ctr"/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s-AR" sz="18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(+)</a:t>
                      </a:r>
                      <a:endParaRPr lang="es-A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Anaerobios  </a:t>
                      </a:r>
                      <a:r>
                        <a:rPr lang="es-AR" sz="18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(-)</a:t>
                      </a:r>
                      <a:endParaRPr lang="es-A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063">
                <a:tc>
                  <a:txBody>
                    <a:bodyPr/>
                    <a:lstStyle/>
                    <a:p>
                      <a:pPr algn="l"/>
                      <a:r>
                        <a:rPr lang="es-AR" dirty="0" err="1" smtClean="0"/>
                        <a:t>Stafilococo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aureus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Stafilo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coag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neg</a:t>
                      </a:r>
                      <a:r>
                        <a:rPr lang="es-AR" dirty="0" smtClean="0"/>
                        <a:t>.</a:t>
                      </a:r>
                    </a:p>
                    <a:p>
                      <a:pPr algn="l"/>
                      <a:r>
                        <a:rPr lang="es-AR" dirty="0" err="1" smtClean="0"/>
                        <a:t>Strepto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agalactie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Streptococo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spp</a:t>
                      </a:r>
                      <a:endParaRPr lang="es-AR" baseline="0" dirty="0" smtClean="0"/>
                    </a:p>
                    <a:p>
                      <a:pPr algn="l"/>
                      <a:r>
                        <a:rPr lang="es-AR" baseline="0" dirty="0" err="1" smtClean="0"/>
                        <a:t>Enterococo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spp</a:t>
                      </a:r>
                      <a:endParaRPr lang="es-A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dirty="0" err="1" smtClean="0"/>
                        <a:t>Escherichia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Coli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Klebsiella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Pneum</a:t>
                      </a:r>
                      <a:r>
                        <a:rPr lang="es-AR" dirty="0" smtClean="0"/>
                        <a:t>.</a:t>
                      </a:r>
                    </a:p>
                    <a:p>
                      <a:pPr algn="l"/>
                      <a:r>
                        <a:rPr lang="es-AR" dirty="0" err="1" smtClean="0"/>
                        <a:t>Enterobacter</a:t>
                      </a:r>
                      <a:r>
                        <a:rPr lang="es-AR" dirty="0" smtClean="0"/>
                        <a:t> 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spp</a:t>
                      </a:r>
                      <a:r>
                        <a:rPr lang="es-AR" baseline="0" dirty="0" smtClean="0"/>
                        <a:t>.</a:t>
                      </a:r>
                    </a:p>
                    <a:p>
                      <a:pPr algn="l"/>
                      <a:r>
                        <a:rPr lang="es-AR" baseline="0" dirty="0" err="1" smtClean="0"/>
                        <a:t>Proteus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mirabilis</a:t>
                      </a:r>
                      <a:endParaRPr lang="es-AR" baseline="0" dirty="0" smtClean="0"/>
                    </a:p>
                    <a:p>
                      <a:pPr algn="l"/>
                      <a:r>
                        <a:rPr lang="es-AR" baseline="0" dirty="0" err="1" smtClean="0"/>
                        <a:t>Pseudomona</a:t>
                      </a:r>
                      <a:r>
                        <a:rPr lang="es-AR" baseline="0" dirty="0" smtClean="0"/>
                        <a:t> </a:t>
                      </a:r>
                    </a:p>
                    <a:p>
                      <a:pPr algn="l"/>
                      <a:r>
                        <a:rPr lang="es-AR" baseline="0" dirty="0" err="1" smtClean="0"/>
                        <a:t>Hemophilus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Infl</a:t>
                      </a:r>
                      <a:r>
                        <a:rPr lang="es-AR" baseline="0" dirty="0" smtClean="0"/>
                        <a:t>.</a:t>
                      </a:r>
                      <a:endParaRPr lang="es-A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dirty="0" err="1" smtClean="0"/>
                        <a:t>Peptococo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Peptostreptococo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Clostridium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Bifidobacterium</a:t>
                      </a:r>
                      <a:endParaRPr lang="es-A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dirty="0" err="1" smtClean="0"/>
                        <a:t>Bacteroides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fragilis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Fusobacterium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Prevotella</a:t>
                      </a:r>
                      <a:endParaRPr lang="es-AR" dirty="0" smtClean="0"/>
                    </a:p>
                    <a:p>
                      <a:pPr algn="l"/>
                      <a:r>
                        <a:rPr lang="es-AR" dirty="0" err="1" smtClean="0"/>
                        <a:t>Veillonella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parvula</a:t>
                      </a:r>
                      <a:endParaRPr lang="es-A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r>
              <a:rPr lang="es-AR" sz="3600" b="1" dirty="0" smtClean="0"/>
              <a:t>Diagnóstico por imágenes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AR" b="1" dirty="0" smtClean="0"/>
              <a:t>Ecografía: </a:t>
            </a:r>
          </a:p>
          <a:p>
            <a:pPr lvl="1">
              <a:buFont typeface="Wingdings" pitchFamily="2" charset="2"/>
              <a:buChar char="ü"/>
            </a:pPr>
            <a:r>
              <a:rPr lang="es-AR" dirty="0" smtClean="0"/>
              <a:t> Muestra involución uterina</a:t>
            </a:r>
          </a:p>
          <a:p>
            <a:pPr lvl="1">
              <a:buFont typeface="Wingdings" pitchFamily="2" charset="2"/>
              <a:buChar char="ü"/>
            </a:pPr>
            <a:r>
              <a:rPr lang="es-AR" dirty="0" smtClean="0"/>
              <a:t> Presencia de restos placentarios</a:t>
            </a:r>
          </a:p>
          <a:p>
            <a:pPr lvl="1">
              <a:buFont typeface="Wingdings" pitchFamily="2" charset="2"/>
              <a:buChar char="ü"/>
            </a:pPr>
            <a:r>
              <a:rPr lang="es-AR" dirty="0" smtClean="0"/>
              <a:t> Imagen de dehiscencia de </a:t>
            </a:r>
            <a:r>
              <a:rPr lang="es-AR" dirty="0" err="1" smtClean="0"/>
              <a:t>histerorrafia</a:t>
            </a:r>
            <a:endParaRPr lang="es-AR" dirty="0" smtClean="0"/>
          </a:p>
          <a:p>
            <a:pPr lvl="1">
              <a:buFont typeface="Wingdings" pitchFamily="2" charset="2"/>
              <a:buChar char="ü"/>
            </a:pPr>
            <a:r>
              <a:rPr lang="es-AR" dirty="0" smtClean="0"/>
              <a:t> Colecciones para uterinas      </a:t>
            </a:r>
          </a:p>
          <a:p>
            <a:pPr lvl="1">
              <a:buFont typeface="Wingdings" pitchFamily="2" charset="2"/>
              <a:buChar char="ü"/>
            </a:pPr>
            <a:r>
              <a:rPr lang="es-AR" dirty="0" smtClean="0"/>
              <a:t> Líquido libre en cavidad</a:t>
            </a:r>
          </a:p>
          <a:p>
            <a:r>
              <a:rPr lang="es-AR" b="1" dirty="0" smtClean="0"/>
              <a:t>R.M.N. </a:t>
            </a:r>
          </a:p>
          <a:p>
            <a:r>
              <a:rPr lang="es-AR" b="1" dirty="0" smtClean="0"/>
              <a:t>T.A.C.</a:t>
            </a:r>
          </a:p>
          <a:p>
            <a:r>
              <a:rPr lang="es-AR" b="1" dirty="0" smtClean="0"/>
              <a:t>Radiografía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850106"/>
          </a:xfrm>
        </p:spPr>
        <p:txBody>
          <a:bodyPr>
            <a:noAutofit/>
          </a:bodyPr>
          <a:lstStyle/>
          <a:p>
            <a:r>
              <a:rPr lang="es-AR" sz="3600" b="1" dirty="0" smtClean="0">
                <a:latin typeface="Arial" pitchFamily="34" charset="0"/>
                <a:cs typeface="Arial" pitchFamily="34" charset="0"/>
              </a:rPr>
              <a:t>Vías de propagación de la infección</a:t>
            </a:r>
            <a:endParaRPr lang="es-ES" sz="3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57200" y="1340768"/>
          <a:ext cx="7467600" cy="5256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0744"/>
                <a:gridCol w="3856856"/>
              </a:tblGrid>
              <a:tr h="2351923">
                <a:tc>
                  <a:txBody>
                    <a:bodyPr/>
                    <a:lstStyle/>
                    <a:p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Por </a:t>
                      </a:r>
                      <a:r>
                        <a:rPr lang="es-AR" sz="2400" b="0" baseline="0" dirty="0" smtClean="0">
                          <a:solidFill>
                            <a:schemeClr val="tx1"/>
                          </a:solidFill>
                        </a:rPr>
                        <a:t> vía  </a:t>
                      </a:r>
                      <a:r>
                        <a:rPr lang="es-AR" sz="2400" b="0" baseline="0" dirty="0" err="1" smtClean="0">
                          <a:solidFill>
                            <a:schemeClr val="tx1"/>
                          </a:solidFill>
                        </a:rPr>
                        <a:t>canalicular</a:t>
                      </a:r>
                      <a:endParaRPr lang="es-AR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AR" sz="2400" b="0" baseline="0" dirty="0" smtClean="0">
                          <a:solidFill>
                            <a:schemeClr val="tx1"/>
                          </a:solidFill>
                        </a:rPr>
                        <a:t>o continuidad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Endometritis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Salpingitis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0" dirty="0" err="1" smtClean="0">
                          <a:solidFill>
                            <a:schemeClr val="tx1"/>
                          </a:solidFill>
                        </a:rPr>
                        <a:t>Salpingooforitis</a:t>
                      </a:r>
                      <a:endParaRPr lang="es-AR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0" dirty="0" err="1" smtClean="0">
                          <a:solidFill>
                            <a:schemeClr val="tx1"/>
                          </a:solidFill>
                        </a:rPr>
                        <a:t>Pelviperitonitis</a:t>
                      </a:r>
                      <a:endParaRPr lang="es-AR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0" dirty="0" err="1" smtClean="0">
                          <a:solidFill>
                            <a:schemeClr val="tx1"/>
                          </a:solidFill>
                        </a:rPr>
                        <a:t>Fascitis</a:t>
                      </a:r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AR" sz="2400" b="0" dirty="0" err="1" smtClean="0">
                          <a:solidFill>
                            <a:schemeClr val="tx1"/>
                          </a:solidFill>
                        </a:rPr>
                        <a:t>necrotizante</a:t>
                      </a:r>
                      <a:endParaRPr lang="es-A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330">
                <a:tc>
                  <a:txBody>
                    <a:bodyPr/>
                    <a:lstStyle/>
                    <a:p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Por  vía  linfática</a:t>
                      </a:r>
                      <a:endParaRPr lang="es-A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Metritis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0" dirty="0" err="1" smtClean="0">
                          <a:solidFill>
                            <a:schemeClr val="tx1"/>
                          </a:solidFill>
                        </a:rPr>
                        <a:t>Parametritis</a:t>
                      </a:r>
                      <a:endParaRPr lang="es-AR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2"/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Peritonitis</a:t>
                      </a:r>
                      <a:endParaRPr lang="es-A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330">
                <a:tc>
                  <a:txBody>
                    <a:bodyPr/>
                    <a:lstStyle/>
                    <a:p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Por  vía  </a:t>
                      </a:r>
                      <a:r>
                        <a:rPr lang="es-AR" sz="2400" b="0" dirty="0" err="1" smtClean="0">
                          <a:solidFill>
                            <a:schemeClr val="tx1"/>
                          </a:solidFill>
                        </a:rPr>
                        <a:t>hemática</a:t>
                      </a:r>
                      <a:endParaRPr lang="es-A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2"/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Tromboflebitis</a:t>
                      </a:r>
                    </a:p>
                    <a:p>
                      <a:pPr lvl="2"/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Septicemia</a:t>
                      </a:r>
                    </a:p>
                    <a:p>
                      <a:pPr lvl="2"/>
                      <a:r>
                        <a:rPr lang="es-AR" sz="2400" b="0" dirty="0" smtClean="0">
                          <a:solidFill>
                            <a:schemeClr val="tx1"/>
                          </a:solidFill>
                        </a:rPr>
                        <a:t>Shock séptico</a:t>
                      </a:r>
                      <a:endParaRPr lang="es-A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16416" cy="1152128"/>
          </a:xfrm>
        </p:spPr>
        <p:txBody>
          <a:bodyPr>
            <a:noAutofit/>
          </a:bodyPr>
          <a:lstStyle/>
          <a:p>
            <a:pPr algn="ctr"/>
            <a:r>
              <a:rPr lang="es-AR" sz="3600" b="1" dirty="0" smtClean="0"/>
              <a:t>endometritis puerperal</a:t>
            </a:r>
            <a:br>
              <a:rPr lang="es-AR" sz="3600" b="1" dirty="0" smtClean="0"/>
            </a:br>
            <a:r>
              <a:rPr lang="es-AR" sz="3600" b="1" dirty="0" smtClean="0"/>
              <a:t>Prevención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280920" cy="5112568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None/>
            </a:pPr>
            <a:r>
              <a:rPr lang="es-AR" sz="2400" dirty="0" smtClean="0"/>
              <a:t>• Reducir número de tactos vaginales</a:t>
            </a:r>
          </a:p>
          <a:p>
            <a:pPr lvl="1">
              <a:lnSpc>
                <a:spcPct val="150000"/>
              </a:lnSpc>
              <a:buNone/>
            </a:pPr>
            <a:r>
              <a:rPr lang="es-AR" sz="2400" dirty="0" smtClean="0"/>
              <a:t>• </a:t>
            </a:r>
            <a:r>
              <a:rPr lang="es-AR" sz="2400" dirty="0" smtClean="0"/>
              <a:t>Respetar reglas de asepsia y antisepsia</a:t>
            </a:r>
          </a:p>
          <a:p>
            <a:pPr lvl="1">
              <a:lnSpc>
                <a:spcPct val="150000"/>
              </a:lnSpc>
              <a:buNone/>
            </a:pPr>
            <a:r>
              <a:rPr lang="es-AR" sz="2400" dirty="0" smtClean="0"/>
              <a:t>• </a:t>
            </a:r>
            <a:r>
              <a:rPr lang="es-AR" sz="2400" dirty="0" smtClean="0"/>
              <a:t>Profilaxis antibiótica en RPM 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s-AR" sz="2400" dirty="0" smtClean="0"/>
              <a:t>•Profilaxis </a:t>
            </a:r>
            <a:r>
              <a:rPr lang="es-AR" sz="2400" dirty="0" smtClean="0"/>
              <a:t>ATB en cesárea: (dosis única de 2 g </a:t>
            </a:r>
            <a:r>
              <a:rPr lang="es-AR" sz="2400" dirty="0" err="1" smtClean="0"/>
              <a:t>cefalotina</a:t>
            </a:r>
            <a:r>
              <a:rPr lang="es-AR" sz="2400" dirty="0" smtClean="0"/>
              <a:t>    </a:t>
            </a:r>
            <a:r>
              <a:rPr lang="es-AR" sz="2400" dirty="0" smtClean="0"/>
              <a:t>después de pinzar el cordón  umbilical). Repetir dosis si el procedimiento dura más   de 6 horas o si la pérdida sanguínea es &gt; de 1500 ml</a:t>
            </a:r>
            <a:endParaRPr lang="es-E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es-AR" b="1" dirty="0" smtClean="0">
                <a:solidFill>
                  <a:schemeClr val="tx1"/>
                </a:solidFill>
              </a:rPr>
              <a:t>Endometritis - </a:t>
            </a:r>
            <a:r>
              <a:rPr lang="es-AR" b="1" dirty="0" smtClean="0">
                <a:solidFill>
                  <a:schemeClr val="tx1"/>
                </a:solidFill>
              </a:rPr>
              <a:t>Tratamiento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8496944" cy="554461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s-AR" sz="4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AR" sz="7200" b="1" dirty="0" smtClean="0">
                <a:latin typeface="Arial" pitchFamily="34" charset="0"/>
                <a:cs typeface="Arial" pitchFamily="34" charset="0"/>
              </a:rPr>
              <a:t>ENDOMETRITIS </a:t>
            </a:r>
            <a:r>
              <a:rPr lang="es-AR" sz="7200" b="1" dirty="0" smtClean="0">
                <a:latin typeface="Arial" pitchFamily="34" charset="0"/>
                <a:cs typeface="Arial" pitchFamily="34" charset="0"/>
              </a:rPr>
              <a:t>SIMPLE 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(sólo loquios malolientes)</a:t>
            </a:r>
          </a:p>
          <a:p>
            <a:r>
              <a:rPr lang="es-AR" sz="7200" dirty="0" smtClean="0">
                <a:latin typeface="Arial" pitchFamily="34" charset="0"/>
                <a:cs typeface="Arial" pitchFamily="34" charset="0"/>
              </a:rPr>
              <a:t>Puede hacerse tratamiento ambulatorio si la condición social de la paciente</a:t>
            </a:r>
          </a:p>
          <a:p>
            <a:pPr>
              <a:buNone/>
            </a:pPr>
            <a:r>
              <a:rPr lang="es-AR" sz="7200" dirty="0" smtClean="0">
                <a:latin typeface="Arial" pitchFamily="34" charset="0"/>
                <a:cs typeface="Arial" pitchFamily="34" charset="0"/>
              </a:rPr>
              <a:t>permite asegurar su cumplimiento. Si no, internar.</a:t>
            </a:r>
          </a:p>
          <a:p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Amoxicilina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-acido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clavulanico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 875 mg/12 hs/3-5 días.</a:t>
            </a:r>
          </a:p>
          <a:p>
            <a:r>
              <a:rPr lang="es-AR" sz="7200" dirty="0" smtClean="0">
                <a:latin typeface="Arial" pitchFamily="34" charset="0"/>
                <a:cs typeface="Arial" pitchFamily="34" charset="0"/>
              </a:rPr>
              <a:t>Si los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hemocultivos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 son negativos puede darse de alta después de 3 días de ATB para completar el tratamiento en su domicilio. Control de parámetros c/ 6 horas.</a:t>
            </a:r>
          </a:p>
          <a:p>
            <a:r>
              <a:rPr lang="es-AR" sz="7200" dirty="0" smtClean="0">
                <a:latin typeface="Arial" pitchFamily="34" charset="0"/>
                <a:cs typeface="Arial" pitchFamily="34" charset="0"/>
              </a:rPr>
              <a:t>Si aparece fiebre, dolor uterino, dolor abdominal, compromiso del estado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gral</a:t>
            </a:r>
            <a:endParaRPr lang="es-AR" sz="72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7200" dirty="0" smtClean="0">
                <a:latin typeface="Arial" pitchFamily="34" charset="0"/>
                <a:cs typeface="Arial" pitchFamily="34" charset="0"/>
              </a:rPr>
              <a:t>o persiste el flujo purulento</a:t>
            </a:r>
          </a:p>
          <a:p>
            <a:endParaRPr lang="es-AR" sz="4500" dirty="0" smtClean="0">
              <a:latin typeface="Arial" pitchFamily="34" charset="0"/>
              <a:cs typeface="Arial" pitchFamily="34" charset="0"/>
            </a:endParaRPr>
          </a:p>
          <a:p>
            <a:endParaRPr lang="es-AR" sz="45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7200" b="1" dirty="0" smtClean="0">
                <a:latin typeface="Arial" pitchFamily="34" charset="0"/>
                <a:cs typeface="Arial" pitchFamily="34" charset="0"/>
              </a:rPr>
              <a:t>ENDOMETRITIS COMPLICADA</a:t>
            </a:r>
          </a:p>
          <a:p>
            <a:pPr>
              <a:buFont typeface="Arial" pitchFamily="34" charset="0"/>
              <a:buChar char="•"/>
            </a:pPr>
            <a:r>
              <a:rPr lang="es-AR" sz="7200" dirty="0" smtClean="0">
                <a:latin typeface="Arial" pitchFamily="34" charset="0"/>
                <a:cs typeface="Arial" pitchFamily="34" charset="0"/>
              </a:rPr>
              <a:t> Internación</a:t>
            </a:r>
          </a:p>
          <a:p>
            <a:pPr>
              <a:buFont typeface="Arial" pitchFamily="34" charset="0"/>
              <a:buChar char="•"/>
            </a:pPr>
            <a:r>
              <a:rPr lang="es-AR" sz="7200" dirty="0" smtClean="0">
                <a:latin typeface="Arial" pitchFamily="34" charset="0"/>
                <a:cs typeface="Arial" pitchFamily="34" charset="0"/>
              </a:rPr>
              <a:t> Al ingreso: Hemograma/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hemo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urocultivo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/Función renal/Función hepática</a:t>
            </a:r>
          </a:p>
          <a:p>
            <a:pPr>
              <a:buFont typeface="Arial" pitchFamily="34" charset="0"/>
              <a:buChar char="•"/>
            </a:pPr>
            <a:r>
              <a:rPr lang="es-AR" sz="7200" dirty="0" smtClean="0">
                <a:latin typeface="Arial" pitchFamily="34" charset="0"/>
                <a:cs typeface="Arial" pitchFamily="34" charset="0"/>
              </a:rPr>
              <a:t> Hidratación (2000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cc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 de fisiológico o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Ringer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/24 hs) </a:t>
            </a:r>
          </a:p>
          <a:p>
            <a:pPr>
              <a:buFont typeface="Arial" pitchFamily="34" charset="0"/>
              <a:buChar char="•"/>
            </a:pPr>
            <a:r>
              <a:rPr lang="es-AR" sz="7200" dirty="0" smtClean="0">
                <a:latin typeface="Arial" pitchFamily="34" charset="0"/>
                <a:cs typeface="Arial" pitchFamily="34" charset="0"/>
              </a:rPr>
              <a:t> Si hay shock séptico manejo especializado en UTI.</a:t>
            </a:r>
          </a:p>
          <a:p>
            <a:pPr>
              <a:buFont typeface="Arial" pitchFamily="34" charset="0"/>
              <a:buChar char="•"/>
            </a:pPr>
            <a:r>
              <a:rPr lang="es-AR" sz="7200" dirty="0" smtClean="0">
                <a:latin typeface="Arial" pitchFamily="34" charset="0"/>
                <a:cs typeface="Arial" pitchFamily="34" charset="0"/>
              </a:rPr>
              <a:t> Antibióticos: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Clindamicina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 600 mg/6 hs E.V. +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Gentamicina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 160 mg /24 hs ó</a:t>
            </a:r>
          </a:p>
          <a:p>
            <a:r>
              <a:rPr lang="es-AR" sz="7200" dirty="0" smtClean="0">
                <a:latin typeface="Arial" pitchFamily="34" charset="0"/>
                <a:cs typeface="Arial" pitchFamily="34" charset="0"/>
              </a:rPr>
              <a:t>                       Metro (500c/6)/Genta u </a:t>
            </a:r>
            <a:r>
              <a:rPr lang="es-AR" sz="7200" dirty="0" err="1" smtClean="0">
                <a:latin typeface="Arial" pitchFamily="34" charset="0"/>
                <a:cs typeface="Arial" pitchFamily="34" charset="0"/>
              </a:rPr>
              <a:t>Ornidazol</a:t>
            </a:r>
            <a:r>
              <a:rPr lang="es-AR" sz="7200" dirty="0" smtClean="0">
                <a:latin typeface="Arial" pitchFamily="34" charset="0"/>
                <a:cs typeface="Arial" pitchFamily="34" charset="0"/>
              </a:rPr>
              <a:t> (1gc/24)/Genta</a:t>
            </a:r>
          </a:p>
          <a:p>
            <a:endParaRPr lang="es-AR" sz="5500" dirty="0" smtClean="0">
              <a:latin typeface="Arial" pitchFamily="34" charset="0"/>
              <a:cs typeface="Arial" pitchFamily="34" charset="0"/>
            </a:endParaRPr>
          </a:p>
          <a:p>
            <a:endParaRPr lang="es-AR" sz="4200" dirty="0" smtClean="0"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r>
              <a:rPr lang="es-ES_tradnl" sz="3600" b="1" dirty="0" smtClean="0">
                <a:latin typeface="Arial" pitchFamily="34" charset="0"/>
                <a:cs typeface="Arial" pitchFamily="34" charset="0"/>
              </a:rPr>
              <a:t>EVOLUCIÓN</a:t>
            </a:r>
            <a:endParaRPr lang="es-E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79512" y="1392160"/>
            <a:ext cx="8568952" cy="51331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 Considerar internación en U.T.I.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 Interconsulta con </a:t>
            </a:r>
            <a:r>
              <a:rPr lang="es-AR" sz="2000" dirty="0" err="1" smtClean="0">
                <a:latin typeface="Arial" pitchFamily="34" charset="0"/>
                <a:cs typeface="Arial" pitchFamily="34" charset="0"/>
              </a:rPr>
              <a:t>Infectólogo</a:t>
            </a:r>
            <a:r>
              <a:rPr lang="es-AR" sz="2000" dirty="0" smtClean="0">
                <a:latin typeface="Arial" pitchFamily="34" charset="0"/>
                <a:cs typeface="Arial" pitchFamily="34" charset="0"/>
              </a:rPr>
              <a:t> – Reconsiderar esquema antibiótico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 Examen clínico en búsqueda de otros focos.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AR" sz="2000" dirty="0" err="1" smtClean="0">
                <a:latin typeface="Arial" pitchFamily="34" charset="0"/>
                <a:cs typeface="Arial" pitchFamily="34" charset="0"/>
              </a:rPr>
              <a:t>Hemocultivos</a:t>
            </a:r>
            <a:r>
              <a:rPr lang="es-A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 Estudios de imágenes </a:t>
            </a:r>
            <a:r>
              <a:rPr lang="es-AR" sz="1800" dirty="0" smtClean="0">
                <a:latin typeface="Arial" pitchFamily="34" charset="0"/>
                <a:cs typeface="Arial" pitchFamily="34" charset="0"/>
              </a:rPr>
              <a:t>:  Ecografía (para abscesos u otras colecciones) TAC o RMN </a:t>
            </a:r>
            <a:r>
              <a:rPr lang="es-AR" sz="1800" dirty="0" err="1" smtClean="0">
                <a:latin typeface="Arial" pitchFamily="34" charset="0"/>
                <a:cs typeface="Arial" pitchFamily="34" charset="0"/>
              </a:rPr>
              <a:t>abdominopelviana</a:t>
            </a:r>
            <a:r>
              <a:rPr lang="es-AR" sz="1800" dirty="0" smtClean="0">
                <a:latin typeface="Arial" pitchFamily="34" charset="0"/>
                <a:cs typeface="Arial" pitchFamily="34" charset="0"/>
              </a:rPr>
              <a:t> (tromboflebitis pélvica o trombosis  de la vena ovárica)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000" dirty="0" smtClean="0">
                <a:latin typeface="Arial" pitchFamily="34" charset="0"/>
                <a:cs typeface="Arial" pitchFamily="34" charset="0"/>
              </a:rPr>
              <a:t> Laparotomía: lavaje peritoneal, drenaje de abscesos </a:t>
            </a:r>
            <a:r>
              <a:rPr lang="es-AR" sz="2000" dirty="0" err="1" smtClean="0">
                <a:latin typeface="Arial" pitchFamily="34" charset="0"/>
                <a:cs typeface="Arial" pitchFamily="34" charset="0"/>
              </a:rPr>
              <a:t>intraabominales</a:t>
            </a:r>
            <a:r>
              <a:rPr lang="es-AR" sz="2000" dirty="0" smtClean="0">
                <a:latin typeface="Arial" pitchFamily="34" charset="0"/>
                <a:cs typeface="Arial" pitchFamily="34" charset="0"/>
              </a:rPr>
              <a:t>,  histerectomía, </a:t>
            </a:r>
            <a:r>
              <a:rPr lang="es-AR" sz="2000" dirty="0" err="1" smtClean="0">
                <a:latin typeface="Arial" pitchFamily="34" charset="0"/>
                <a:cs typeface="Arial" pitchFamily="34" charset="0"/>
              </a:rPr>
              <a:t>anexectomía</a:t>
            </a:r>
            <a:r>
              <a:rPr lang="es-AR" sz="2000" dirty="0" smtClean="0">
                <a:latin typeface="Arial" pitchFamily="34" charset="0"/>
                <a:cs typeface="Arial" pitchFamily="34" charset="0"/>
              </a:rPr>
              <a:t>, etc.</a:t>
            </a:r>
            <a:endParaRPr lang="es-A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850106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latin typeface="Arial" pitchFamily="34" charset="0"/>
                <a:cs typeface="Arial" pitchFamily="34" charset="0"/>
              </a:rPr>
              <a:t>Causas de fracaso del tratamiento  ATB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1484784"/>
            <a:ext cx="7848872" cy="5040560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Retraso en iniciar el tratamiento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Selección incorrecta de antimicrobianos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Concentraciones séricas ineficaces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Inadecuada penetración en el sitio de infección</a:t>
            </a:r>
          </a:p>
          <a:p>
            <a:pPr>
              <a:lnSpc>
                <a:spcPct val="150000"/>
              </a:lnSpc>
              <a:buNone/>
            </a:pPr>
            <a:r>
              <a:rPr lang="es-AR" sz="13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s-AR" sz="2000" dirty="0" smtClean="0">
                <a:latin typeface="Arial" pitchFamily="34" charset="0"/>
                <a:cs typeface="Arial" pitchFamily="34" charset="0"/>
              </a:rPr>
              <a:t>( x abscesos, tejidos necróticos o mal </a:t>
            </a:r>
            <a:r>
              <a:rPr lang="es-AR" sz="2000" dirty="0" err="1" smtClean="0">
                <a:latin typeface="Arial" pitchFamily="34" charset="0"/>
                <a:cs typeface="Arial" pitchFamily="34" charset="0"/>
              </a:rPr>
              <a:t>vascularizados</a:t>
            </a:r>
            <a:r>
              <a:rPr lang="es-AR" sz="2000" dirty="0" smtClean="0">
                <a:latin typeface="Arial" pitchFamily="34" charset="0"/>
                <a:cs typeface="Arial" pitchFamily="34" charset="0"/>
              </a:rPr>
              <a:t> y antibiótico inadecuado, antagonismo o inhibición)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Sobreinfección por otros gérmenes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Arial" pitchFamily="34" charset="0"/>
                <a:cs typeface="Arial" pitchFamily="34" charset="0"/>
              </a:rPr>
              <a:t>cesárea</a:t>
            </a:r>
            <a:endParaRPr lang="es-E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79512" y="1196752"/>
            <a:ext cx="8640960" cy="5277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endParaRPr lang="es-AR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Es el factor de riesgo más frecuente para desarrollar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sepsis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puerperal.</a:t>
            </a:r>
          </a:p>
          <a:p>
            <a:pPr>
              <a:lnSpc>
                <a:spcPct val="150000"/>
              </a:lnSpc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Mayor prevalencia de bacteriemia que el parto vaginal: 3% versus 0,1% </a:t>
            </a:r>
          </a:p>
          <a:p>
            <a:pPr>
              <a:lnSpc>
                <a:spcPct val="150000"/>
              </a:lnSpc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La mayoría de las infecciones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postcesáreas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se manifiestan a partir del </a:t>
            </a:r>
          </a:p>
          <a:p>
            <a:pPr>
              <a:lnSpc>
                <a:spcPct val="150000"/>
              </a:lnSpc>
              <a:buNone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   3-4° día después de la cirugía y suelen ser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polimicrobianas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</a:t>
            </a:r>
            <a:endParaRPr lang="es-AR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Si ocurren dentro de las primeras 48 horas del postoperatorio sugiere la existencia de gérmenes virulentos como el estreptococo beta hemolítico,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Staphylococo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aureus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Clostridium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El germen aislado con mayor frecuencia fue 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Escherichia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coli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, seguido de EGB;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Klebsiella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pneumoniae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Clostridium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perfringes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y estafilococos.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AR" sz="3200" dirty="0" smtClean="0"/>
              <a:t>Evolución de la tasa de cesáreas en los últimos 25 años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1456398"/>
            <a:ext cx="7344816" cy="494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PANORAMA EN EL MUNDO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55365" y="1600200"/>
            <a:ext cx="647127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7591425" cy="565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Cesárea vs parto vaginal</a:t>
            </a:r>
            <a:endParaRPr lang="es-ES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9326" y="1600200"/>
            <a:ext cx="6683348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Cesárea vs parto vaginal</a:t>
            </a:r>
            <a:endParaRPr lang="es-ES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7" y="2217737"/>
            <a:ext cx="709612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b="1" dirty="0" smtClean="0">
                <a:latin typeface="Arial" pitchFamily="34" charset="0"/>
                <a:cs typeface="Arial" pitchFamily="34" charset="0"/>
              </a:rPr>
              <a:t>Factores que aumentan el riesgo de una infección </a:t>
            </a:r>
            <a:r>
              <a:rPr lang="es-AR" sz="3200" b="1" dirty="0" err="1" smtClean="0">
                <a:latin typeface="Arial" pitchFamily="34" charset="0"/>
                <a:cs typeface="Arial" pitchFamily="34" charset="0"/>
              </a:rPr>
              <a:t>postcesárea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8208912" cy="5040560"/>
          </a:xfrm>
        </p:spPr>
        <p:txBody>
          <a:bodyPr>
            <a:normAutofit lnSpcReduction="10000"/>
          </a:bodyPr>
          <a:lstStyle/>
          <a:p>
            <a:r>
              <a:rPr lang="es-AR" dirty="0" smtClean="0"/>
              <a:t>Cesárea luego de un trabajo de parto prolongado</a:t>
            </a:r>
          </a:p>
          <a:p>
            <a:endParaRPr lang="es-AR" dirty="0" smtClean="0"/>
          </a:p>
          <a:p>
            <a:r>
              <a:rPr lang="es-AR" dirty="0" smtClean="0"/>
              <a:t>Numerosos tactos</a:t>
            </a:r>
          </a:p>
          <a:p>
            <a:endParaRPr lang="es-AR" dirty="0" smtClean="0"/>
          </a:p>
          <a:p>
            <a:r>
              <a:rPr lang="es-AR" dirty="0" smtClean="0"/>
              <a:t>Bolsa rota de &gt; de 6 hs. </a:t>
            </a:r>
            <a:r>
              <a:rPr lang="es-AR" dirty="0" err="1" smtClean="0"/>
              <a:t>Corioamnionitis</a:t>
            </a:r>
            <a:endParaRPr lang="es-AR" dirty="0" smtClean="0"/>
          </a:p>
          <a:p>
            <a:endParaRPr lang="es-AR" dirty="0" smtClean="0"/>
          </a:p>
          <a:p>
            <a:r>
              <a:rPr lang="es-AR" dirty="0" smtClean="0"/>
              <a:t>Tiempo quirúrgico prolongado</a:t>
            </a:r>
          </a:p>
          <a:p>
            <a:endParaRPr lang="es-AR" dirty="0" smtClean="0"/>
          </a:p>
          <a:p>
            <a:r>
              <a:rPr lang="es-AR" dirty="0" smtClean="0"/>
              <a:t>Cesárea iterativa con dificultades técnicas </a:t>
            </a:r>
          </a:p>
          <a:p>
            <a:pPr>
              <a:buNone/>
            </a:pPr>
            <a:endParaRPr lang="es-AR" sz="1600" dirty="0" smtClean="0"/>
          </a:p>
          <a:p>
            <a:r>
              <a:rPr lang="es-AR" dirty="0" smtClean="0"/>
              <a:t>Condiciones preexistentes: </a:t>
            </a:r>
            <a:r>
              <a:rPr lang="es-AR" sz="2000" dirty="0" smtClean="0"/>
              <a:t>anemia, obesidad, </a:t>
            </a:r>
            <a:r>
              <a:rPr lang="es-AR" sz="2000" dirty="0" err="1" smtClean="0"/>
              <a:t>piodermitis</a:t>
            </a:r>
            <a:r>
              <a:rPr lang="es-AR" sz="2000" dirty="0" smtClean="0"/>
              <a:t>, inmunodepresión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Autofit/>
          </a:bodyPr>
          <a:lstStyle/>
          <a:p>
            <a:pPr algn="ctr"/>
            <a:r>
              <a:rPr lang="es-AR" sz="4000" b="1" dirty="0" smtClean="0">
                <a:latin typeface="Arial" pitchFamily="34" charset="0"/>
                <a:cs typeface="Arial" pitchFamily="34" charset="0"/>
              </a:rPr>
              <a:t>postoperatorio inadecuado-                           clínica</a:t>
            </a:r>
            <a:endParaRPr lang="es-ES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AR" dirty="0" smtClean="0"/>
              <a:t>Fiebre – Taquicardia – Taquipnea – </a:t>
            </a:r>
          </a:p>
          <a:p>
            <a:pPr>
              <a:lnSpc>
                <a:spcPct val="150000"/>
              </a:lnSpc>
            </a:pPr>
            <a:r>
              <a:rPr lang="es-AR" dirty="0" smtClean="0"/>
              <a:t>Dolor abdominal mayor que el habitual</a:t>
            </a:r>
          </a:p>
          <a:p>
            <a:pPr>
              <a:lnSpc>
                <a:spcPct val="150000"/>
              </a:lnSpc>
            </a:pPr>
            <a:r>
              <a:rPr lang="es-AR" dirty="0" smtClean="0"/>
              <a:t>Distensión abdominal</a:t>
            </a:r>
          </a:p>
          <a:p>
            <a:pPr>
              <a:lnSpc>
                <a:spcPct val="150000"/>
              </a:lnSpc>
            </a:pPr>
            <a:r>
              <a:rPr lang="es-AR" dirty="0" err="1" smtClean="0"/>
              <a:t>Ileo</a:t>
            </a:r>
            <a:endParaRPr lang="es-AR" dirty="0" smtClean="0"/>
          </a:p>
          <a:p>
            <a:pPr>
              <a:lnSpc>
                <a:spcPct val="150000"/>
              </a:lnSpc>
            </a:pPr>
            <a:r>
              <a:rPr lang="es-AR" dirty="0" smtClean="0"/>
              <a:t>Anorexia</a:t>
            </a:r>
          </a:p>
          <a:p>
            <a:pPr>
              <a:lnSpc>
                <a:spcPct val="150000"/>
              </a:lnSpc>
            </a:pPr>
            <a:r>
              <a:rPr lang="es-AR" dirty="0" smtClean="0"/>
              <a:t>Desasosiego</a:t>
            </a:r>
            <a:endParaRPr lang="es-E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>
            <a:normAutofit/>
          </a:bodyPr>
          <a:lstStyle/>
          <a:p>
            <a:r>
              <a:rPr lang="es-AR" sz="3600" b="1" dirty="0" smtClean="0"/>
              <a:t>Respuesta al tratamiento ATB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651592"/>
            <a:ext cx="8280920" cy="48737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s-AR" sz="2600" b="1" dirty="0" smtClean="0"/>
              <a:t>La falta de respuesta al Tratamiento ATB después de 48-72hs,</a:t>
            </a:r>
            <a:r>
              <a:rPr lang="es-AR" sz="2600" dirty="0" smtClean="0"/>
              <a:t> podría deberse a 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600" dirty="0" smtClean="0"/>
              <a:t>Resistencia a los antibióticos utilizados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600" dirty="0" smtClean="0"/>
              <a:t> Dosis inefectivas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600" dirty="0" smtClean="0"/>
              <a:t> Colecciones purulentas abdominales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600" dirty="0" smtClean="0"/>
              <a:t> Necrosis séptica del </a:t>
            </a:r>
            <a:r>
              <a:rPr lang="es-AR" sz="2600" dirty="0" err="1" smtClean="0"/>
              <a:t>miometrio</a:t>
            </a:r>
            <a:endParaRPr lang="es-AR" sz="2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600" dirty="0" smtClean="0"/>
              <a:t> Tromboflebitis pelviana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AR" sz="2600" dirty="0" smtClean="0"/>
              <a:t> Otros focos no detectados (</a:t>
            </a:r>
            <a:r>
              <a:rPr lang="es-AR" sz="2600" dirty="0" err="1" smtClean="0"/>
              <a:t>Ej</a:t>
            </a:r>
            <a:r>
              <a:rPr lang="es-AR" sz="2600" dirty="0" smtClean="0"/>
              <a:t>: flebitis x catéter central)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208912" cy="5449816"/>
          </a:xfrm>
        </p:spPr>
        <p:txBody>
          <a:bodyPr/>
          <a:lstStyle/>
          <a:p>
            <a:pPr algn="just"/>
            <a:r>
              <a:rPr lang="es-AR" dirty="0" smtClean="0">
                <a:latin typeface="Arial" pitchFamily="34" charset="0"/>
                <a:cs typeface="Arial" pitchFamily="34" charset="0"/>
              </a:rPr>
              <a:t>Las infecciones Asociadas al cuidado de la salud están representadas mayoritariamente por infecciones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endovasculares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, urinarias y respiratorias, vinculadas con los procedimientos invasivos de diagnóstico y tratamiento.</a:t>
            </a:r>
          </a:p>
          <a:p>
            <a:pPr algn="just"/>
            <a:endParaRPr lang="es-A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AR" dirty="0" smtClean="0">
                <a:latin typeface="Arial" pitchFamily="34" charset="0"/>
                <a:cs typeface="Arial" pitchFamily="34" charset="0"/>
              </a:rPr>
              <a:t>Las bacteriemias ocurren en el 5-10% de las mujeres con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corioamnionitis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, endometritis postparto o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pielonefritis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, pero solo el 4-5% de aquellas desarrollan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sepsis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o shock séptico.</a:t>
            </a:r>
          </a:p>
          <a:p>
            <a:endParaRPr lang="es-AR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b="1" dirty="0" smtClean="0"/>
              <a:t>Tratamiento antibiótico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</a:rPr>
              <a:t>Endometritis Post Parto</a:t>
            </a:r>
          </a:p>
          <a:p>
            <a:pPr>
              <a:buNone/>
            </a:pPr>
            <a:r>
              <a:rPr lang="es-ES_tradnl" b="1" dirty="0" smtClean="0"/>
              <a:t>De elección</a:t>
            </a:r>
          </a:p>
          <a:p>
            <a:pPr>
              <a:buNone/>
            </a:pPr>
            <a:r>
              <a:rPr lang="es-ES_tradnl" b="1" dirty="0" err="1" smtClean="0"/>
              <a:t>Gentamicina</a:t>
            </a:r>
            <a:r>
              <a:rPr lang="es-ES_tradnl" b="1" dirty="0" smtClean="0"/>
              <a:t> 160mg c/24hs IM      +</a:t>
            </a:r>
          </a:p>
          <a:p>
            <a:pPr>
              <a:buNone/>
            </a:pPr>
            <a:r>
              <a:rPr lang="es-ES_tradnl" b="1" dirty="0" err="1" smtClean="0"/>
              <a:t>Metronidazol</a:t>
            </a:r>
            <a:r>
              <a:rPr lang="es-ES_tradnl" b="1" dirty="0" smtClean="0"/>
              <a:t> 500mg EV c/6-8 HS   u</a:t>
            </a:r>
          </a:p>
          <a:p>
            <a:pPr>
              <a:buNone/>
            </a:pPr>
            <a:r>
              <a:rPr lang="es-ES_tradnl" b="1" dirty="0" err="1" smtClean="0"/>
              <a:t>Ornidazol</a:t>
            </a:r>
            <a:r>
              <a:rPr lang="es-ES_tradnl" b="1" dirty="0" smtClean="0"/>
              <a:t> 1gr EV c/24 hs</a:t>
            </a:r>
          </a:p>
          <a:p>
            <a:pPr>
              <a:buNone/>
            </a:pPr>
            <a:endParaRPr lang="es-ES_tradnl" b="1" dirty="0" smtClean="0"/>
          </a:p>
          <a:p>
            <a:pPr>
              <a:buNone/>
            </a:pPr>
            <a:r>
              <a:rPr lang="es-ES_tradnl" b="1" dirty="0" smtClean="0"/>
              <a:t>Alternativa</a:t>
            </a:r>
          </a:p>
          <a:p>
            <a:pPr>
              <a:buNone/>
            </a:pPr>
            <a:r>
              <a:rPr lang="es-ES_tradnl" b="1" dirty="0" err="1" smtClean="0"/>
              <a:t>Ceftriaxona</a:t>
            </a:r>
            <a:r>
              <a:rPr lang="es-ES_tradnl" b="1" dirty="0" smtClean="0"/>
              <a:t> 1gr c/12hs   +</a:t>
            </a:r>
          </a:p>
          <a:p>
            <a:pPr>
              <a:buNone/>
            </a:pPr>
            <a:r>
              <a:rPr lang="es-ES_tradnl" b="1" dirty="0" err="1" smtClean="0"/>
              <a:t>Metronidazol</a:t>
            </a:r>
            <a:r>
              <a:rPr lang="es-ES_tradnl" b="1" dirty="0" smtClean="0"/>
              <a:t> 500mg EV c/6-8 HS   u</a:t>
            </a:r>
          </a:p>
          <a:p>
            <a:pPr>
              <a:buNone/>
            </a:pPr>
            <a:r>
              <a:rPr lang="es-ES_tradnl" b="1" dirty="0" err="1" smtClean="0"/>
              <a:t>Ornidazol</a:t>
            </a:r>
            <a:r>
              <a:rPr lang="es-ES_tradnl" b="1" dirty="0" smtClean="0"/>
              <a:t> 1gr EV c/24 hs</a:t>
            </a:r>
          </a:p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es-AR" sz="2800" b="1" dirty="0" smtClean="0"/>
              <a:t>Tratamiento </a:t>
            </a:r>
            <a:r>
              <a:rPr lang="es-AR" sz="2800" b="1" dirty="0" smtClean="0"/>
              <a:t>antibiótico(</a:t>
            </a:r>
            <a:r>
              <a:rPr lang="es-AR" sz="2400" b="1" dirty="0" smtClean="0"/>
              <a:t>cont.)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79512" y="1196752"/>
            <a:ext cx="8424936" cy="5277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</a:rPr>
              <a:t>Endometritis </a:t>
            </a:r>
            <a:r>
              <a:rPr lang="es-ES_tradnl" sz="2800" b="1" dirty="0" err="1" smtClean="0">
                <a:solidFill>
                  <a:schemeClr val="accent5">
                    <a:lumMod val="50000"/>
                  </a:schemeClr>
                </a:solidFill>
              </a:rPr>
              <a:t>Postcesárea</a:t>
            </a:r>
            <a:endParaRPr lang="es-ES_tradnl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_tradnl" sz="2800" b="1" dirty="0" err="1" smtClean="0"/>
              <a:t>Ceftriaxona</a:t>
            </a:r>
            <a:r>
              <a:rPr lang="es-ES_tradnl" sz="2800" b="1" dirty="0" smtClean="0"/>
              <a:t> 1gr c/12hs   </a:t>
            </a:r>
            <a:r>
              <a:rPr lang="es-ES_tradnl" sz="2800" b="1" dirty="0" smtClean="0"/>
              <a:t>+</a:t>
            </a:r>
          </a:p>
          <a:p>
            <a:pPr>
              <a:buNone/>
            </a:pPr>
            <a:endParaRPr lang="es-ES_tradnl" sz="2800" b="1" dirty="0" smtClean="0"/>
          </a:p>
          <a:p>
            <a:pPr>
              <a:buNone/>
            </a:pPr>
            <a:r>
              <a:rPr lang="es-ES_tradnl" sz="2800" b="1" dirty="0" err="1" smtClean="0"/>
              <a:t>Metronidazol</a:t>
            </a:r>
            <a:r>
              <a:rPr lang="es-ES_tradnl" sz="2800" b="1" dirty="0" smtClean="0"/>
              <a:t> 500mg EV c/6-8 HS   u</a:t>
            </a:r>
          </a:p>
          <a:p>
            <a:pPr>
              <a:buNone/>
            </a:pPr>
            <a:r>
              <a:rPr lang="es-ES_tradnl" sz="2800" b="1" dirty="0" err="1" smtClean="0"/>
              <a:t>Ornidazol</a:t>
            </a:r>
            <a:r>
              <a:rPr lang="es-ES_tradnl" sz="2800" b="1" dirty="0" smtClean="0"/>
              <a:t> 1gr EV c/24 </a:t>
            </a:r>
            <a:r>
              <a:rPr lang="es-ES_tradnl" sz="2800" b="1" dirty="0" smtClean="0"/>
              <a:t>hs   +</a:t>
            </a:r>
          </a:p>
          <a:p>
            <a:pPr>
              <a:buNone/>
            </a:pPr>
            <a:endParaRPr lang="es-ES_tradnl" sz="2800" b="1" dirty="0" smtClean="0"/>
          </a:p>
          <a:p>
            <a:pPr>
              <a:buNone/>
            </a:pPr>
            <a:r>
              <a:rPr lang="es-ES_tradnl" sz="2800" b="1" dirty="0" err="1" smtClean="0"/>
              <a:t>Clindamicina</a:t>
            </a:r>
            <a:r>
              <a:rPr lang="es-ES_tradnl" sz="2800" b="1" dirty="0" smtClean="0"/>
              <a:t> 600mg c/6 hs. EV   o </a:t>
            </a:r>
          </a:p>
          <a:p>
            <a:pPr>
              <a:buNone/>
            </a:pPr>
            <a:r>
              <a:rPr lang="es-ES_tradnl" sz="2800" b="1" dirty="0" err="1" smtClean="0"/>
              <a:t>Vancomicina</a:t>
            </a:r>
            <a:r>
              <a:rPr lang="es-ES_tradnl" sz="2800" b="1" dirty="0" smtClean="0"/>
              <a:t> 1 gr c/ 12hs.</a:t>
            </a:r>
          </a:p>
          <a:p>
            <a:pPr>
              <a:buNone/>
            </a:pPr>
            <a:r>
              <a:rPr lang="es-ES_tradnl" b="1" dirty="0" smtClean="0"/>
              <a:t>Considerar la presencia de gérmenes de la piel por lo que se deberá tener en cuenta la cobertura del SAMR de la comunidad</a:t>
            </a:r>
            <a:endParaRPr lang="es-ES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8820472" cy="1143000"/>
          </a:xfrm>
        </p:spPr>
        <p:txBody>
          <a:bodyPr>
            <a:noAutofit/>
          </a:bodyPr>
          <a:lstStyle/>
          <a:p>
            <a:pPr algn="ctr"/>
            <a:r>
              <a:rPr lang="es-AR" sz="3600" b="1" dirty="0" smtClean="0"/>
              <a:t>Profilaxis </a:t>
            </a:r>
            <a:r>
              <a:rPr lang="es-AR" sz="3600" b="1" dirty="0" err="1" smtClean="0"/>
              <a:t>atb</a:t>
            </a:r>
            <a:r>
              <a:rPr lang="es-AR" sz="3600" b="1" dirty="0" smtClean="0"/>
              <a:t> en procedimientos                       obstétricos</a:t>
            </a:r>
            <a:endParaRPr lang="es-ES" sz="36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23528" y="1340768"/>
          <a:ext cx="8363272" cy="5184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0038"/>
                <a:gridCol w="2331598"/>
                <a:gridCol w="2090818"/>
                <a:gridCol w="2090818"/>
              </a:tblGrid>
              <a:tr h="1543503">
                <a:tc>
                  <a:txBody>
                    <a:bodyPr/>
                    <a:lstStyle/>
                    <a:p>
                      <a:r>
                        <a:rPr lang="es-AR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Cesárea</a:t>
                      </a:r>
                      <a:endParaRPr lang="es-AR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Cefazolina</a:t>
                      </a:r>
                      <a:r>
                        <a:rPr lang="es-AR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2g  EV  inmediatamente  </a:t>
                      </a:r>
                      <a:r>
                        <a:rPr lang="es-AR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despues</a:t>
                      </a:r>
                      <a:r>
                        <a:rPr lang="es-AR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ligar</a:t>
                      </a:r>
                      <a:r>
                        <a:rPr lang="es-AR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el cordón</a:t>
                      </a:r>
                      <a:endParaRPr lang="es-AR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Monodosis</a:t>
                      </a:r>
                      <a:endParaRPr lang="es-AR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 hay alergia: </a:t>
                      </a:r>
                      <a:r>
                        <a:rPr lang="es-AR" sz="18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Clinda</a:t>
                      </a: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600 + Genta 1,5 mg/kg</a:t>
                      </a:r>
                      <a:endParaRPr lang="es-AR" sz="18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147"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LU aborto espontáneo</a:t>
                      </a:r>
                      <a:r>
                        <a:rPr lang="es-A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1° </a:t>
                      </a:r>
                      <a:r>
                        <a:rPr lang="es-AR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trim</a:t>
                      </a:r>
                      <a:r>
                        <a:rPr lang="es-A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A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Cefazolina</a:t>
                      </a:r>
                      <a:r>
                        <a:rPr lang="es-AR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2g EV  1 hora antes</a:t>
                      </a:r>
                      <a:endParaRPr lang="es-A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Monodosis</a:t>
                      </a:r>
                      <a:endParaRPr lang="es-AR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Alergia a </a:t>
                      </a:r>
                      <a:r>
                        <a:rPr lang="es-AR" sz="18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betalactamicos</a:t>
                      </a: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AR" sz="18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Metronidazol</a:t>
                      </a: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500 mg EV +Genta</a:t>
                      </a:r>
                      <a:r>
                        <a:rPr lang="es-AR" sz="1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160 IM </a:t>
                      </a:r>
                      <a:r>
                        <a:rPr lang="es-AR" sz="18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unica</a:t>
                      </a:r>
                      <a:r>
                        <a:rPr lang="es-AR" sz="18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dosis</a:t>
                      </a:r>
                      <a:endParaRPr lang="es-A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926"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LU 2°</a:t>
                      </a:r>
                      <a:r>
                        <a:rPr lang="es-A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y 3° </a:t>
                      </a:r>
                      <a:r>
                        <a:rPr lang="es-AR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trim</a:t>
                      </a:r>
                      <a:r>
                        <a:rPr lang="es-A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A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Cefazolina</a:t>
                      </a:r>
                      <a:r>
                        <a:rPr lang="es-A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1 g pre inducción </a:t>
                      </a:r>
                      <a:endParaRPr lang="es-A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Monodosis</a:t>
                      </a:r>
                      <a:endParaRPr lang="es-AR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Alergia a </a:t>
                      </a:r>
                      <a:r>
                        <a:rPr lang="es-AR" sz="18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betalactamicos</a:t>
                      </a: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AR" sz="18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Clinda</a:t>
                      </a: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600 mg + Genta 1,5 mg/kg </a:t>
                      </a:r>
                      <a:r>
                        <a:rPr lang="es-AR" sz="18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preinducción</a:t>
                      </a:r>
                      <a:r>
                        <a:rPr lang="es-AR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A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>
                <a:latin typeface="Arial" pitchFamily="34" charset="0"/>
                <a:cs typeface="Arial" pitchFamily="34" charset="0"/>
              </a:rPr>
              <a:t>Profilaxis antibiótica en obstetricia</a:t>
            </a:r>
            <a:br>
              <a:rPr lang="es-AR" sz="3200" b="1" dirty="0" smtClean="0">
                <a:latin typeface="Arial" pitchFamily="34" charset="0"/>
                <a:cs typeface="Arial" pitchFamily="34" charset="0"/>
              </a:rPr>
            </a:br>
            <a:r>
              <a:rPr lang="es-AR" sz="3200" b="1" dirty="0" smtClean="0">
                <a:latin typeface="Arial" pitchFamily="34" charset="0"/>
                <a:cs typeface="Arial" pitchFamily="34" charset="0"/>
              </a:rPr>
              <a:t>Grado de Evidencia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075240" cy="5184576"/>
          </a:xfrm>
        </p:spPr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s-AR" b="1" dirty="0" smtClean="0">
                <a:latin typeface="Arial" pitchFamily="34" charset="0"/>
                <a:cs typeface="Arial" pitchFamily="34" charset="0"/>
              </a:rPr>
              <a:t> No existe evidencia suficiente para la ATB profilaxis a favor o en contra en:</a:t>
            </a:r>
          </a:p>
          <a:p>
            <a:pPr lvl="1"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Alumbramiento manual (III)</a:t>
            </a:r>
          </a:p>
          <a:p>
            <a:pPr lvl="1"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Legrado obstétrico (III)</a:t>
            </a:r>
          </a:p>
          <a:p>
            <a:pPr lvl="1">
              <a:buFont typeface="Arial" pitchFamily="34" charset="0"/>
              <a:buChar char="•"/>
            </a:pPr>
            <a:endParaRPr lang="es-A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AR" b="1" dirty="0" smtClean="0">
                <a:latin typeface="Arial" pitchFamily="34" charset="0"/>
                <a:cs typeface="Arial" pitchFamily="34" charset="0"/>
              </a:rPr>
              <a:t> La evidencia disponible no apoya el uso de ATB profilaxis en:</a:t>
            </a:r>
          </a:p>
          <a:p>
            <a:pPr lvl="1"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Parto vaginal operatorio (II-1)</a:t>
            </a:r>
          </a:p>
          <a:p>
            <a:pPr lvl="1"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Cerclaje electivo o de emergencia (II-3)</a:t>
            </a:r>
          </a:p>
          <a:p>
            <a:pPr lvl="1">
              <a:buFont typeface="Arial" pitchFamily="34" charset="0"/>
              <a:buChar char="•"/>
            </a:pPr>
            <a:endParaRPr lang="es-AR" dirty="0" smtClean="0">
              <a:latin typeface="Arial" pitchFamily="34" charset="0"/>
              <a:cs typeface="Arial" pitchFamily="34" charset="0"/>
            </a:endParaRPr>
          </a:p>
          <a:p>
            <a:r>
              <a:rPr lang="es-AR" b="1" dirty="0" smtClean="0">
                <a:latin typeface="Arial" pitchFamily="34" charset="0"/>
                <a:cs typeface="Arial" pitchFamily="34" charset="0"/>
              </a:rPr>
              <a:t>RECOMENDACIONES: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ATB profilaxis en cesárea electiva o urgente (I-A)</a:t>
            </a:r>
          </a:p>
          <a:p>
            <a:pPr>
              <a:buNone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Debe usarse dosis única de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cefalosporina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de primera generación.</a:t>
            </a:r>
          </a:p>
          <a:p>
            <a:pPr>
              <a:buNone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 Si es alérgica a las penicilinas: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clinda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eritromicina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(I-A)</a:t>
            </a:r>
          </a:p>
          <a:p>
            <a:endParaRPr lang="es-AR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Si la cirugía dura &gt; 3 hs o el sangrado es &gt; 1500 </a:t>
            </a:r>
            <a:r>
              <a:rPr lang="es-AR" dirty="0" err="1" smtClean="0">
                <a:latin typeface="Arial" pitchFamily="34" charset="0"/>
                <a:cs typeface="Arial" pitchFamily="34" charset="0"/>
              </a:rPr>
              <a:t>cc</a:t>
            </a:r>
            <a:r>
              <a:rPr lang="es-AR" dirty="0" smtClean="0">
                <a:latin typeface="Arial" pitchFamily="34" charset="0"/>
                <a:cs typeface="Arial" pitchFamily="34" charset="0"/>
              </a:rPr>
              <a:t> puede darse una segunda    dosis luego de 3-4 hs de la primera (III-L)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ATB profilaxis en desgarros perineales de III-IV grado (I-B)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latin typeface="Arial" pitchFamily="34" charset="0"/>
                <a:cs typeface="Arial" pitchFamily="34" charset="0"/>
              </a:rPr>
              <a:t> Duplicar dosis de ATB profilaxis en pacientes con IMC &gt; 35 (III-B)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352928" cy="936104"/>
          </a:xfrm>
        </p:spPr>
        <p:txBody>
          <a:bodyPr>
            <a:normAutofit fontScale="90000"/>
          </a:bodyPr>
          <a:lstStyle/>
          <a:p>
            <a:pPr algn="just"/>
            <a:r>
              <a:rPr lang="es-AR" sz="3200" dirty="0" smtClean="0"/>
              <a:t>Clasificación de la FDA de  fármacos en el            embarazo</a:t>
            </a:r>
            <a:endParaRPr lang="es-E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980729"/>
            <a:ext cx="8280919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dirty="0" smtClean="0"/>
              <a:t>Clasificación FDA de </a:t>
            </a:r>
            <a:br>
              <a:rPr lang="es-AR" sz="3200" dirty="0" smtClean="0"/>
            </a:br>
            <a:r>
              <a:rPr lang="es-AR" sz="3200" dirty="0" smtClean="0"/>
              <a:t>antibióticos en el embarazo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9918" y="1484784"/>
            <a:ext cx="8324530" cy="518457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es-AR" sz="4000" b="1" dirty="0" smtClean="0"/>
              <a:t>CONCLUSIONES</a:t>
            </a:r>
            <a:endParaRPr lang="es-ES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764704"/>
            <a:ext cx="8352928" cy="5709248"/>
          </a:xfrm>
        </p:spPr>
        <p:txBody>
          <a:bodyPr>
            <a:normAutofit fontScale="77500" lnSpcReduction="20000"/>
          </a:bodyPr>
          <a:lstStyle/>
          <a:p>
            <a:r>
              <a:rPr lang="es-AR" sz="2800" dirty="0" smtClean="0"/>
              <a:t>Las infecciones puerperales son responsables del 12% de las muertes maternas en nuestro país.</a:t>
            </a:r>
          </a:p>
          <a:p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800" dirty="0" smtClean="0"/>
              <a:t>Pueden ocurrir en el 0,9 al 3,9 % de los partos vaginales y hasta en el 10 % de las cesáreas.</a:t>
            </a:r>
          </a:p>
          <a:p>
            <a:endParaRPr lang="es-AR" sz="2800" dirty="0" smtClean="0"/>
          </a:p>
          <a:p>
            <a:r>
              <a:rPr lang="es-AR" sz="2800" dirty="0" smtClean="0"/>
              <a:t>Suele tratarse de flora </a:t>
            </a:r>
            <a:r>
              <a:rPr lang="es-AR" sz="2800" dirty="0" err="1" smtClean="0"/>
              <a:t>polimicrobiana</a:t>
            </a:r>
            <a:r>
              <a:rPr lang="es-AR" sz="2800" dirty="0" smtClean="0"/>
              <a:t> que habita el TGI.</a:t>
            </a:r>
          </a:p>
          <a:p>
            <a:endParaRPr lang="es-AR" sz="2800" dirty="0" smtClean="0"/>
          </a:p>
          <a:p>
            <a:r>
              <a:rPr lang="es-AR" sz="2800" dirty="0" smtClean="0"/>
              <a:t>Es indispensable tomar todas las medidas de prevención pertinentes (detección de EGB, tratamiento de </a:t>
            </a:r>
            <a:r>
              <a:rPr lang="es-AR" sz="2800" dirty="0" err="1" smtClean="0"/>
              <a:t>vaginosis</a:t>
            </a:r>
            <a:r>
              <a:rPr lang="es-AR" sz="2800" dirty="0" smtClean="0"/>
              <a:t> bacteriana, profilaxis antibiótica racional, respetar normas básicas de asepsia y antisepsia)</a:t>
            </a:r>
          </a:p>
          <a:p>
            <a:endParaRPr lang="es-AR" sz="2800" dirty="0" smtClean="0"/>
          </a:p>
          <a:p>
            <a:r>
              <a:rPr lang="es-AR" sz="2800" b="1" dirty="0" smtClean="0"/>
              <a:t>MUY ESPECIALMENTE</a:t>
            </a:r>
            <a:r>
              <a:rPr lang="es-AR" sz="2800" dirty="0" smtClean="0"/>
              <a:t>: evitar las intervenciones innecesarias </a:t>
            </a:r>
            <a:r>
              <a:rPr lang="es-AR" sz="2800" dirty="0" smtClean="0"/>
              <a:t> </a:t>
            </a:r>
            <a:r>
              <a:rPr lang="es-AR" sz="2800" dirty="0" smtClean="0"/>
              <a:t>para una atención calificada del parto (rotura artificial precoz de las membranas, tactos numerosos, cesáreas sin una indicación precisa).</a:t>
            </a:r>
          </a:p>
          <a:p>
            <a:endParaRPr lang="es-AR" sz="2800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0649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8974" y="1412776"/>
            <a:ext cx="4432402" cy="344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3275" y="4949912"/>
            <a:ext cx="2215449" cy="115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2575" y="2255837"/>
            <a:ext cx="52768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319</TotalTime>
  <Words>1675</Words>
  <Application>Microsoft Office PowerPoint</Application>
  <PresentationFormat>Presentación en pantalla (4:3)</PresentationFormat>
  <Paragraphs>314</Paragraphs>
  <Slides>37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Mirador</vt:lpstr>
      <vt:lpstr>      Infecciones Puerperales </vt:lpstr>
      <vt:lpstr>      Infecciones Puerperales             generalidades</vt:lpstr>
      <vt:lpstr>Infecciones Puerperales – causas de muertes maternas</vt:lpstr>
      <vt:lpstr> Infecciones Puerperales Factores de riesgo</vt:lpstr>
      <vt:lpstr>Principales causas de fiebre puerperal</vt:lpstr>
      <vt:lpstr>Algoritmo diagnóstico en fiebre puerperal</vt:lpstr>
      <vt:lpstr>Sepsis y Shock séptico  en la embarazada</vt:lpstr>
      <vt:lpstr>Según su localización</vt:lpstr>
      <vt:lpstr>Infección puerperal - Examen físico </vt:lpstr>
      <vt:lpstr>Pruebas de laboratorio</vt:lpstr>
      <vt:lpstr>Endometritis - Signos y síntomas </vt:lpstr>
      <vt:lpstr>Infecciones puerperales- Microrganismos causantes</vt:lpstr>
      <vt:lpstr>Diagnóstico por imágenes</vt:lpstr>
      <vt:lpstr>Vías de propagación de la infección</vt:lpstr>
      <vt:lpstr>endometritis puerperal Prevención</vt:lpstr>
      <vt:lpstr>Endometritis - Tratamiento</vt:lpstr>
      <vt:lpstr>EVOLUCIÓN</vt:lpstr>
      <vt:lpstr>Causas de fracaso del tratamiento  ATB</vt:lpstr>
      <vt:lpstr>cesárea</vt:lpstr>
      <vt:lpstr>Evolución de la tasa de cesáreas en los últimos 25 años</vt:lpstr>
      <vt:lpstr>PANORAMA EN EL MUNDO</vt:lpstr>
      <vt:lpstr>Diapositiva 22</vt:lpstr>
      <vt:lpstr>Cesárea vs parto vaginal</vt:lpstr>
      <vt:lpstr>Cesárea vs parto vaginal</vt:lpstr>
      <vt:lpstr>Factores que aumentan el riesgo de una infección postcesárea</vt:lpstr>
      <vt:lpstr>postoperatorio inadecuado-                           clínica</vt:lpstr>
      <vt:lpstr>Respuesta al tratamiento ATB</vt:lpstr>
      <vt:lpstr>Diapositiva 28</vt:lpstr>
      <vt:lpstr>Tratamiento antibiótico</vt:lpstr>
      <vt:lpstr>Tratamiento antibiótico(cont.)</vt:lpstr>
      <vt:lpstr>Profilaxis atb en procedimientos                       obstétricos</vt:lpstr>
      <vt:lpstr>Profilaxis antibiótica en obstetricia Grado de Evidencia</vt:lpstr>
      <vt:lpstr>Clasificación de la FDA de  fármacos en el            embarazo</vt:lpstr>
      <vt:lpstr>Clasificación FDA de  antibióticos en el embarazo</vt:lpstr>
      <vt:lpstr>CONCLUSIONES</vt:lpstr>
      <vt:lpstr>Diapositiva 36</vt:lpstr>
      <vt:lpstr>Diapositiva 37</vt:lpstr>
    </vt:vector>
  </TitlesOfParts>
  <Company>Windows XP Titan Ultimate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Puerperales</dc:title>
  <dc:creator>Usuario de Windows</dc:creator>
  <cp:lastModifiedBy>Usuario de Windows</cp:lastModifiedBy>
  <cp:revision>39</cp:revision>
  <dcterms:created xsi:type="dcterms:W3CDTF">2017-06-25T20:21:10Z</dcterms:created>
  <dcterms:modified xsi:type="dcterms:W3CDTF">2019-08-02T09:42:11Z</dcterms:modified>
</cp:coreProperties>
</file>