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1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4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5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8" r:id="rId4"/>
    <p:sldMasterId id="2147483711" r:id="rId5"/>
    <p:sldMasterId id="2147483724" r:id="rId6"/>
    <p:sldMasterId id="2147483737" r:id="rId7"/>
    <p:sldMasterId id="2147483750" r:id="rId8"/>
    <p:sldMasterId id="2147483763" r:id="rId9"/>
    <p:sldMasterId id="2147483776" r:id="rId10"/>
    <p:sldMasterId id="2147483789" r:id="rId11"/>
    <p:sldMasterId id="2147483802" r:id="rId12"/>
    <p:sldMasterId id="2147483815" r:id="rId13"/>
    <p:sldMasterId id="2147483828" r:id="rId14"/>
    <p:sldMasterId id="2147483841" r:id="rId15"/>
    <p:sldMasterId id="2147483854" r:id="rId16"/>
    <p:sldMasterId id="2147483867" r:id="rId17"/>
    <p:sldMasterId id="2147483879" r:id="rId18"/>
  </p:sldMasterIdLst>
  <p:sldIdLst>
    <p:sldId id="256" r:id="rId19"/>
    <p:sldId id="258" r:id="rId20"/>
    <p:sldId id="259" r:id="rId21"/>
    <p:sldId id="260" r:id="rId22"/>
    <p:sldId id="263" r:id="rId23"/>
    <p:sldId id="264" r:id="rId24"/>
    <p:sldId id="267" r:id="rId25"/>
    <p:sldId id="268" r:id="rId26"/>
    <p:sldId id="269" r:id="rId27"/>
    <p:sldId id="270" r:id="rId28"/>
    <p:sldId id="286" r:id="rId29"/>
    <p:sldId id="288" r:id="rId30"/>
    <p:sldId id="290" r:id="rId31"/>
    <p:sldId id="271" r:id="rId32"/>
    <p:sldId id="275" r:id="rId33"/>
    <p:sldId id="276" r:id="rId34"/>
    <p:sldId id="272" r:id="rId35"/>
    <p:sldId id="273" r:id="rId36"/>
    <p:sldId id="265" r:id="rId37"/>
    <p:sldId id="266" r:id="rId38"/>
    <p:sldId id="328" r:id="rId39"/>
    <p:sldId id="291" r:id="rId40"/>
    <p:sldId id="294" r:id="rId41"/>
    <p:sldId id="296" r:id="rId42"/>
    <p:sldId id="298" r:id="rId43"/>
    <p:sldId id="292" r:id="rId44"/>
    <p:sldId id="301" r:id="rId45"/>
    <p:sldId id="303" r:id="rId46"/>
    <p:sldId id="304" r:id="rId47"/>
    <p:sldId id="274" r:id="rId48"/>
    <p:sldId id="306" r:id="rId49"/>
    <p:sldId id="307" r:id="rId50"/>
    <p:sldId id="309" r:id="rId51"/>
    <p:sldId id="312" r:id="rId52"/>
    <p:sldId id="314" r:id="rId53"/>
    <p:sldId id="316" r:id="rId54"/>
    <p:sldId id="318" r:id="rId55"/>
    <p:sldId id="320" r:id="rId56"/>
    <p:sldId id="322" r:id="rId57"/>
    <p:sldId id="324" r:id="rId58"/>
    <p:sldId id="326" r:id="rId59"/>
    <p:sldId id="305" r:id="rId60"/>
    <p:sldId id="330" r:id="rId61"/>
    <p:sldId id="332" r:id="rId62"/>
    <p:sldId id="334" r:id="rId63"/>
    <p:sldId id="336" r:id="rId64"/>
    <p:sldId id="277" r:id="rId65"/>
    <p:sldId id="278" r:id="rId66"/>
    <p:sldId id="279" r:id="rId67"/>
    <p:sldId id="280" r:id="rId68"/>
    <p:sldId id="281" r:id="rId69"/>
    <p:sldId id="282" r:id="rId70"/>
    <p:sldId id="283" r:id="rId71"/>
    <p:sldId id="284" r:id="rId72"/>
    <p:sldId id="257" r:id="rId73"/>
    <p:sldId id="327" r:id="rId7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45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56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236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906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116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29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836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851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91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86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35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246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86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44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63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580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97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176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85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695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8805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6915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088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8039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1448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787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6611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6873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540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304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3858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650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1032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367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281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7220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34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4316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4771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608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925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465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090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225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737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8328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506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151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4572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250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1368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685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7730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333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43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409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7785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4579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3936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7898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724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547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0279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5976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260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2036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1741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317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349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99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014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33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8585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9456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3834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6569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0472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3580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152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8437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550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45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494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0571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852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247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50782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82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5934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7766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4305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519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071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6244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65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69359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3635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078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255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603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3532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6145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992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28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8078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0226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2085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0647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5930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8275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31647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1232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4999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81787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686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17467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9147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17338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7034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32924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17478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347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9744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6482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3677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26813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1225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23000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039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7997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59482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4955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78522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4637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14716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1576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9160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4817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6036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8911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0198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2944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8514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52071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8536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902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5235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6723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7423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368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45090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2540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295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823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77499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00698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7046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8115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3305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2636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57963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4067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45002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4499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9135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2381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75158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02090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F591-6013-4817-9DCE-C9D61CDB5F4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3418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ABD2-A870-4BCE-AA9D-7D38F5091B3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3348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298C4-B4CA-490C-832E-E37679B61FE0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5763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CD59-5946-4478-8CF6-123C28DAAD0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24050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72BC0-9620-4A05-A672-1C534131A8A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3418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3395-5E11-420C-A809-E405F778381C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3159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9F14-A3CA-4852-A377-7F1E55156E9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6379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52510-014D-4356-B2D1-5950F3DBAFF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1308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7C116-A485-4C59-AD51-28401CFA4538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00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8495-86B8-4AA3-871E-54DC1BF4DF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532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0E61-D8B4-4513-A35D-51E029D8D40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84150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359B-2717-4197-96B2-1DDD26B32D5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377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7972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0900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48959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39921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28912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9142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24405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23802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8124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83288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39306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123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4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5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4416 w 1000"/>
                <a:gd name="T3" fmla="*/ 0 h 1000"/>
                <a:gd name="T4" fmla="*/ 4917 w 1000"/>
                <a:gd name="T5" fmla="*/ 500 h 1000"/>
                <a:gd name="T6" fmla="*/ 4417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6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s-ES" altLang="es-AR" noProof="0" smtClean="0"/>
              <a:t>Haga clic para cambiar el estilo de título	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altLang="es-AR" noProof="0" smtClean="0"/>
              <a:t>Haga clic para modificar el estilo de subtítulo del patrón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1575F7FE-1079-4E16-820A-1B2A09CD097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0376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14165-D7AF-4A29-90C8-42EC292C720B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081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2C07D-601C-41F8-93C8-DBA7F1F43FF6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84362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6FEE3-A560-4FF3-A4C7-D1D8DF218E3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6343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A9015-0B0D-4E4C-BD33-F6DF5CF5749E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4432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C8AFF-1DA1-4696-B332-593A150AF755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4786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F6A22-C566-4E12-AF6B-BF4B4E29047F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01247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38165-7BF0-4DD0-897F-E926CC124BEF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6306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19B05-A799-450D-8C9C-69C55A38C8E8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2183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35AF0-F2AB-46BD-9114-4FC8C82AB4D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09106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01ED1-22F5-4392-9BC0-CB808C5562EE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2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C75A072-FD7D-4612-9554-9753D8D8D62E}" type="slidenum">
              <a:rPr lang="es-AR" smtClean="0"/>
              <a:t>‹Nº›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9C6C426-7A09-44D9-9E0A-D3931C8A4334}" type="datetimeFigureOut">
              <a:rPr lang="es-AR" smtClean="0"/>
              <a:t>10/12/2016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84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7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0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54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3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04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1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2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6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9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10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4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92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1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9B651-AD35-4FCC-B621-9EF713089FDE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3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8945C-3B20-410C-91E5-A6EDBC5984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10/12/2016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511EF-7FF9-459C-98D8-94D6EB122F77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6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4099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0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6499 w 1000"/>
                <a:gd name="T3" fmla="*/ 0 h 1000"/>
                <a:gd name="T4" fmla="*/ 7000 w 1000"/>
                <a:gd name="T5" fmla="*/ 500 h 1000"/>
                <a:gd name="T6" fmla="*/ 6500 w 1000"/>
                <a:gd name="T7" fmla="*/ 1000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1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7336AB-7762-46DC-9232-7E219DF401FD}" type="slidenum">
              <a:rPr lang="es-ES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61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5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6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9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9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Infección Urinaria Asociada a Sonda Vesical</a:t>
            </a:r>
            <a:endParaRPr lang="es-AR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6139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Introducción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200" b="1" dirty="0" smtClean="0"/>
              <a:t>IACS</a:t>
            </a:r>
          </a:p>
          <a:p>
            <a:r>
              <a:rPr lang="es-AR" sz="3200" b="1" dirty="0" smtClean="0"/>
              <a:t>Fisiopatogenia</a:t>
            </a:r>
          </a:p>
          <a:p>
            <a:r>
              <a:rPr lang="es-AR" sz="3200" b="1" dirty="0" smtClean="0"/>
              <a:t>Etiología</a:t>
            </a:r>
          </a:p>
          <a:p>
            <a:r>
              <a:rPr lang="es-AR" sz="3200" b="1" dirty="0" smtClean="0"/>
              <a:t>Situaciones clínicas</a:t>
            </a:r>
          </a:p>
          <a:p>
            <a:r>
              <a:rPr lang="es-AR" sz="3200" b="1" dirty="0" smtClean="0"/>
              <a:t>Metodología diagnóstica</a:t>
            </a:r>
          </a:p>
          <a:p>
            <a:r>
              <a:rPr lang="es-AR" sz="3200" b="1" dirty="0" smtClean="0"/>
              <a:t>Consideraciones Terapéuticas</a:t>
            </a:r>
          </a:p>
          <a:p>
            <a:r>
              <a:rPr lang="es-AR" sz="3200" b="1" dirty="0" smtClean="0"/>
              <a:t>Medidas de control</a:t>
            </a:r>
          </a:p>
          <a:p>
            <a:pPr marL="114300" indent="0">
              <a:buNone/>
            </a:pPr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1250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IACS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0994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altLang="es-AR" sz="3600" b="1">
              <a:solidFill>
                <a:srgbClr val="FFFFFF"/>
              </a:solidFill>
              <a:latin typeface="Bookman Old Style" pitchFamily="18" charset="0"/>
            </a:endParaRP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s-ES_tradnl" altLang="es-AR">
                <a:solidFill>
                  <a:srgbClr val="FFFFFF"/>
                </a:solidFill>
              </a:rPr>
              <a:t>Ambulatorio</a:t>
            </a:r>
          </a:p>
          <a:p>
            <a:pPr eaLnBrk="1" fontAlgn="base" hangingPunct="1">
              <a:spcAft>
                <a:spcPct val="0"/>
              </a:spcAft>
              <a:buFontTx/>
              <a:buNone/>
            </a:pPr>
            <a:endParaRPr lang="es-ES_tradnl" altLang="es-AR">
              <a:solidFill>
                <a:srgbClr val="FFFFFF"/>
              </a:solidFill>
            </a:endParaRPr>
          </a:p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s-ES_tradnl" altLang="es-AR">
                <a:solidFill>
                  <a:srgbClr val="000000"/>
                </a:solidFill>
              </a:rPr>
              <a:t>                        </a:t>
            </a:r>
            <a:r>
              <a:rPr lang="es-ES_tradnl" altLang="es-AR">
                <a:solidFill>
                  <a:srgbClr val="FFFFFF"/>
                </a:solidFill>
              </a:rPr>
              <a:t>I A C S              </a:t>
            </a:r>
            <a:r>
              <a:rPr lang="es-ES_tradnl" altLang="es-AR">
                <a:solidFill>
                  <a:srgbClr val="FFFF00"/>
                </a:solidFill>
              </a:rPr>
              <a:t>Morbi-Mort</a:t>
            </a:r>
          </a:p>
          <a:p>
            <a:pPr eaLnBrk="1" fontAlgn="base" hangingPunct="1">
              <a:spcAft>
                <a:spcPct val="0"/>
              </a:spcAft>
              <a:buFontTx/>
              <a:buNone/>
            </a:pPr>
            <a:endParaRPr lang="es-ES_tradnl" altLang="es-AR">
              <a:solidFill>
                <a:srgbClr val="FFFFFF"/>
              </a:solidFill>
            </a:endParaRPr>
          </a:p>
          <a:p>
            <a:pPr eaLnBrk="1" fontAlgn="base" hangingPunct="1">
              <a:spcAft>
                <a:spcPct val="0"/>
              </a:spcAft>
              <a:buFontTx/>
              <a:buNone/>
            </a:pPr>
            <a:endParaRPr lang="es-ES_tradnl" altLang="es-AR">
              <a:solidFill>
                <a:srgbClr val="000000"/>
              </a:solidFill>
            </a:endParaRPr>
          </a:p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s-ES_tradnl" altLang="es-AR">
                <a:solidFill>
                  <a:srgbClr val="000000"/>
                </a:solidFill>
              </a:rPr>
              <a:t>      </a:t>
            </a:r>
            <a:r>
              <a:rPr lang="es-ES_tradnl" altLang="es-AR" sz="2800">
                <a:solidFill>
                  <a:srgbClr val="FFFF00"/>
                </a:solidFill>
              </a:rPr>
              <a:t>(R) Bacteriana</a:t>
            </a:r>
            <a:r>
              <a:rPr lang="es-ES_tradnl" altLang="es-AR">
                <a:solidFill>
                  <a:srgbClr val="000000"/>
                </a:solidFill>
              </a:rPr>
              <a:t>              </a:t>
            </a:r>
            <a:r>
              <a:rPr lang="es-ES_tradnl" altLang="es-AR">
                <a:solidFill>
                  <a:srgbClr val="FFFFFF"/>
                </a:solidFill>
              </a:rPr>
              <a:t>I. Hospitalaria</a:t>
            </a: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468313" y="1628775"/>
            <a:ext cx="2303462" cy="57626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4000">
              <a:solidFill>
                <a:srgbClr val="000000"/>
              </a:solidFill>
            </a:endParaRP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3203575" y="2781300"/>
            <a:ext cx="1439863" cy="57626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4000">
              <a:solidFill>
                <a:srgbClr val="000000"/>
              </a:solidFill>
            </a:endParaRPr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5076825" y="4508500"/>
            <a:ext cx="2592388" cy="57626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4000">
              <a:solidFill>
                <a:srgbClr val="000000"/>
              </a:solidFill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 flipV="1">
            <a:off x="900113" y="4437063"/>
            <a:ext cx="0" cy="576262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152" name="Line 10"/>
          <p:cNvSpPr>
            <a:spLocks noChangeShapeType="1"/>
          </p:cNvSpPr>
          <p:nvPr/>
        </p:nvSpPr>
        <p:spPr bwMode="auto">
          <a:xfrm>
            <a:off x="1619250" y="2565400"/>
            <a:ext cx="3097213" cy="2016125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153" name="Line 11"/>
          <p:cNvSpPr>
            <a:spLocks noChangeShapeType="1"/>
          </p:cNvSpPr>
          <p:nvPr/>
        </p:nvSpPr>
        <p:spPr bwMode="auto">
          <a:xfrm>
            <a:off x="3276600" y="1844675"/>
            <a:ext cx="3240088" cy="2232025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154" name="Line 12"/>
          <p:cNvSpPr>
            <a:spLocks noChangeShapeType="1"/>
          </p:cNvSpPr>
          <p:nvPr/>
        </p:nvSpPr>
        <p:spPr bwMode="auto">
          <a:xfrm flipV="1">
            <a:off x="5867400" y="2636838"/>
            <a:ext cx="0" cy="576262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14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052736"/>
            <a:ext cx="7848872" cy="517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altLang="es-AR" sz="2800" b="1" kern="0" dirty="0">
                <a:latin typeface="Arial"/>
                <a:cs typeface="Arial"/>
              </a:rPr>
              <a:t>IU:  causa más frecuente de infección nosocomial (40%)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altLang="es-AR" sz="2800" b="1" kern="0" dirty="0">
                <a:latin typeface="Arial"/>
                <a:cs typeface="Arial"/>
              </a:rPr>
              <a:t>En un 80% están relacionadas con la colocación de un catéter para drenaje vesical.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altLang="es-AR" sz="2800" b="1" kern="0" dirty="0">
                <a:latin typeface="Arial"/>
                <a:cs typeface="Arial"/>
              </a:rPr>
              <a:t>Incidencia de bacteriuria en pacientes sondados es entre 3% a 10 </a:t>
            </a:r>
            <a:r>
              <a:rPr lang="es-ES" altLang="es-AR" sz="2800" b="1" kern="0" dirty="0" smtClean="0">
                <a:latin typeface="Arial"/>
                <a:cs typeface="Arial"/>
              </a:rPr>
              <a:t>% día</a:t>
            </a:r>
            <a:r>
              <a:rPr lang="es-ES" altLang="es-AR" sz="2800" b="1" kern="0" dirty="0">
                <a:latin typeface="Arial"/>
                <a:cs typeface="Arial"/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altLang="es-AR" sz="2800" b="1" kern="0" dirty="0">
                <a:latin typeface="Arial"/>
                <a:cs typeface="Arial"/>
              </a:rPr>
              <a:t>Pacientes </a:t>
            </a:r>
            <a:r>
              <a:rPr lang="es-ES" altLang="es-AR" sz="2800" b="1" kern="0" dirty="0" err="1">
                <a:latin typeface="Arial"/>
                <a:cs typeface="Arial"/>
              </a:rPr>
              <a:t>bacteriúricos</a:t>
            </a:r>
            <a:r>
              <a:rPr lang="es-ES" altLang="es-AR" sz="2800" b="1" kern="0" dirty="0">
                <a:latin typeface="Arial"/>
                <a:cs typeface="Arial"/>
              </a:rPr>
              <a:t>: 10 a 25%  presentan síntomas desarrollando infección urinaria.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s-ES" altLang="es-AR" sz="2800" b="1" kern="0" dirty="0">
                <a:latin typeface="Arial"/>
                <a:cs typeface="Arial"/>
              </a:rPr>
              <a:t>Entre el 1 al 4% desarrollan bacteriemia.  </a:t>
            </a:r>
          </a:p>
        </p:txBody>
      </p:sp>
    </p:spTree>
    <p:extLst>
      <p:ext uri="{BB962C8B-B14F-4D97-AF65-F5344CB8AC3E}">
        <p14:creationId xmlns:p14="http://schemas.microsoft.com/office/powerpoint/2010/main" val="332855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Fisiopatogenia</a:t>
            </a:r>
            <a:endParaRPr lang="es-AR" b="1" dirty="0"/>
          </a:p>
        </p:txBody>
      </p:sp>
      <p:sp>
        <p:nvSpPr>
          <p:cNvPr id="3" name="2 Rectángulo"/>
          <p:cNvSpPr/>
          <p:nvPr/>
        </p:nvSpPr>
        <p:spPr>
          <a:xfrm>
            <a:off x="323528" y="1707773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 smtClean="0"/>
              <a:t>FACTORES DE RIESGO </a:t>
            </a:r>
          </a:p>
          <a:p>
            <a:r>
              <a:rPr lang="es-AR" sz="3200" b="1" dirty="0" smtClean="0"/>
              <a:t>Los factores de riesgo extrínseco son fundamentalmente el tratamiento antibiótico (porque puede alterar la flora) y el </a:t>
            </a:r>
            <a:r>
              <a:rPr lang="es-AR" sz="3200" b="1" dirty="0" smtClean="0">
                <a:solidFill>
                  <a:srgbClr val="0070C0"/>
                </a:solidFill>
              </a:rPr>
              <a:t>sondaje vesical </a:t>
            </a:r>
            <a:r>
              <a:rPr lang="es-AR" sz="3200" b="1" dirty="0" smtClean="0"/>
              <a:t>ya que produce un trauma local con inflamación, lo que facilita la infección. 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4872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6" y="836712"/>
            <a:ext cx="7767261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62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63" y="836712"/>
            <a:ext cx="7949788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215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46" y="476672"/>
            <a:ext cx="7722606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10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74" y="548680"/>
            <a:ext cx="798297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15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Etiología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8639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Etiología: Ambulatorios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AR" altLang="es-AR" sz="4100" b="1" smtClean="0">
                <a:solidFill>
                  <a:schemeClr val="bg1"/>
                </a:solidFill>
              </a:rPr>
              <a:t>		E. coli 				(75%)</a:t>
            </a:r>
          </a:p>
          <a:p>
            <a:pPr eaLnBrk="1" hangingPunct="1">
              <a:buFont typeface="Wingdings" pitchFamily="2" charset="2"/>
              <a:buNone/>
            </a:pPr>
            <a:r>
              <a:rPr lang="es-AR" altLang="es-AR" sz="4100" b="1" smtClean="0">
                <a:solidFill>
                  <a:schemeClr val="bg1"/>
                </a:solidFill>
              </a:rPr>
              <a:t>		P. mirabilis 		(5%)</a:t>
            </a:r>
          </a:p>
          <a:p>
            <a:pPr eaLnBrk="1" hangingPunct="1">
              <a:buFont typeface="Wingdings" pitchFamily="2" charset="2"/>
              <a:buNone/>
            </a:pPr>
            <a:r>
              <a:rPr lang="es-AR" altLang="es-AR" sz="4100" b="1" smtClean="0">
                <a:solidFill>
                  <a:schemeClr val="bg1"/>
                </a:solidFill>
              </a:rPr>
              <a:t>		K. pneumoniae 	(3%)</a:t>
            </a:r>
          </a:p>
          <a:p>
            <a:pPr eaLnBrk="1" hangingPunct="1">
              <a:buFont typeface="Wingdings" pitchFamily="2" charset="2"/>
              <a:buNone/>
            </a:pPr>
            <a:r>
              <a:rPr lang="es-AR" altLang="es-AR" sz="4100" b="1" smtClean="0">
                <a:solidFill>
                  <a:schemeClr val="bg1"/>
                </a:solidFill>
              </a:rPr>
              <a:t>		S. saprophyticus 	(5%)</a:t>
            </a:r>
          </a:p>
          <a:p>
            <a:pPr eaLnBrk="1" hangingPunct="1">
              <a:buFontTx/>
              <a:buNone/>
            </a:pPr>
            <a:endParaRPr lang="es-ES_tradnl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Etiología: IACS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E. coli 				(30%)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K. pneumoniae		(5%)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E. cloacae			(5%)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C. freundii 			(5%)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P. aeruginosa 		(10-20%)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E. faecalis 			(10-20%)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b="1" smtClean="0">
                <a:solidFill>
                  <a:schemeClr val="bg1"/>
                </a:solidFill>
              </a:rPr>
              <a:t>		S. aureus 			(5-10%)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AR" altLang="es-AR" sz="3400" i="1" smtClean="0"/>
              <a:t>		</a:t>
            </a:r>
            <a:r>
              <a:rPr lang="es-AR" altLang="es-AR" sz="3400" b="1" smtClean="0">
                <a:solidFill>
                  <a:schemeClr val="bg1"/>
                </a:solidFill>
              </a:rPr>
              <a:t>Cándida  sp 			(20%)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altLang="es-AR" sz="3400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1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3" y="1412776"/>
            <a:ext cx="8121389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278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63" y="404664"/>
            <a:ext cx="8199361" cy="566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1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02" y="404664"/>
            <a:ext cx="7978510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0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4" y="1196752"/>
            <a:ext cx="8134027" cy="4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77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0316"/>
            <a:ext cx="4862909" cy="599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36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362051" cy="602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7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7" y="188640"/>
            <a:ext cx="8217017" cy="615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56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b="1" dirty="0" smtClean="0"/>
              <a:t>Interacción Bacteriológica-Clínica</a:t>
            </a:r>
            <a:endParaRPr lang="es-AR" sz="3600" b="1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>
                <a:solidFill>
                  <a:srgbClr val="0070C0"/>
                </a:solidFill>
              </a:rPr>
              <a:t>CONTAMINACIÓN</a:t>
            </a:r>
          </a:p>
          <a:p>
            <a:pPr marL="114300" indent="0">
              <a:buNone/>
            </a:pPr>
            <a:r>
              <a:rPr lang="es-AR" sz="2800" b="1" dirty="0" smtClean="0"/>
              <a:t>Bacterias que  crecen en las muestras sin ser propias  del sitio de infección que estoy  estudiando.</a:t>
            </a:r>
          </a:p>
          <a:p>
            <a:r>
              <a:rPr lang="es-AR" sz="2800" b="1" dirty="0" smtClean="0">
                <a:solidFill>
                  <a:srgbClr val="0070C0"/>
                </a:solidFill>
              </a:rPr>
              <a:t>COLONIZACIÓN</a:t>
            </a:r>
          </a:p>
          <a:p>
            <a:pPr marL="114300" indent="0">
              <a:buNone/>
            </a:pPr>
            <a:r>
              <a:rPr lang="es-AR" sz="2800" b="1" dirty="0" smtClean="0"/>
              <a:t>Bacterias que crecen en los cultivos pero no producen patología.</a:t>
            </a:r>
          </a:p>
          <a:p>
            <a:r>
              <a:rPr lang="es-AR" sz="2800" b="1" dirty="0" smtClean="0">
                <a:solidFill>
                  <a:srgbClr val="0070C0"/>
                </a:solidFill>
              </a:rPr>
              <a:t>INFECCIÓN</a:t>
            </a:r>
          </a:p>
          <a:p>
            <a:pPr marL="114300" indent="0">
              <a:buNone/>
            </a:pPr>
            <a:r>
              <a:rPr lang="es-AR" sz="2800" b="1" dirty="0" smtClean="0"/>
              <a:t>Bacterias que crecen en los cultivos y producen  enfermedad.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124250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Situaciones Clínicas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5400" b="1" dirty="0" smtClean="0"/>
              <a:t>Bacteriuria</a:t>
            </a:r>
          </a:p>
          <a:p>
            <a:r>
              <a:rPr lang="es-AR" sz="5400" b="1" dirty="0" smtClean="0"/>
              <a:t>Infección Urinaria</a:t>
            </a:r>
            <a:endParaRPr lang="es-AR" sz="5400" b="1" dirty="0"/>
          </a:p>
        </p:txBody>
      </p:sp>
    </p:spTree>
    <p:extLst>
      <p:ext uri="{BB962C8B-B14F-4D97-AF65-F5344CB8AC3E}">
        <p14:creationId xmlns:p14="http://schemas.microsoft.com/office/powerpoint/2010/main" val="62958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713"/>
            <a:ext cx="9144000" cy="6745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17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32495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2049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6" y="764705"/>
            <a:ext cx="8083643" cy="4808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7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00" y="1052736"/>
            <a:ext cx="812145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15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5" y="1124744"/>
            <a:ext cx="8262761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1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8" y="188640"/>
            <a:ext cx="8043612" cy="404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8064896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74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8056"/>
            <a:ext cx="5064647" cy="66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796136" y="2708920"/>
            <a:ext cx="216024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Primeras 24-48 hs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71569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11560" y="544026"/>
            <a:ext cx="756084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4C4C4C"/>
                </a:solidFill>
                <a:latin typeface="TT6Ao00"/>
              </a:rPr>
              <a:t>Toma de muestra: paciente con sonda vesical</a:t>
            </a:r>
          </a:p>
          <a:p>
            <a:r>
              <a:rPr lang="es-AR" dirty="0">
                <a:solidFill>
                  <a:srgbClr val="4C4C4C"/>
                </a:solidFill>
                <a:latin typeface="TT63o00"/>
              </a:rPr>
              <a:t>1</a:t>
            </a:r>
            <a:r>
              <a:rPr lang="es-AR" b="1" dirty="0">
                <a:solidFill>
                  <a:srgbClr val="4C4C4C"/>
                </a:solidFill>
                <a:latin typeface="TT63o00"/>
              </a:rPr>
              <a:t>. Higiene de manos y colocación de guantes no estériles.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2. Retirar la sonda vesical.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3. Hacer nueva higiene de manos y ponerse guantes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estériles para colocar una sonda estéril en condiciones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estrictas de asepsia.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4. Nunca tomar muestra de la bolsa colectora.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5. Desinfectar con alcohol al 70% la zona de la sonda a ser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puncionada.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6. Con aguja y jeringa estériles puncionar la sonda y extraer la muestra de orina.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En ocasiones es necesario pinzar la sonda unos minutos antes de puncionarla.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7. Colocar la orina en frasco de </a:t>
            </a:r>
            <a:r>
              <a:rPr lang="es-AR" b="1" dirty="0" err="1">
                <a:solidFill>
                  <a:srgbClr val="4C4C4C"/>
                </a:solidFill>
                <a:latin typeface="TT63o00"/>
              </a:rPr>
              <a:t>urocultivo</a:t>
            </a:r>
            <a:r>
              <a:rPr lang="es-AR" b="1" dirty="0">
                <a:solidFill>
                  <a:srgbClr val="4C4C4C"/>
                </a:solidFill>
                <a:latin typeface="TT63o00"/>
              </a:rPr>
              <a:t> estéril.</a:t>
            </a:r>
          </a:p>
          <a:p>
            <a:r>
              <a:rPr lang="es-AR" b="1" dirty="0">
                <a:solidFill>
                  <a:srgbClr val="4C4C4C"/>
                </a:solidFill>
                <a:latin typeface="TT63o00"/>
              </a:rPr>
              <a:t>8. No es aceptable como muestra para cultivo bacteriológico la punta de la </a:t>
            </a:r>
            <a:r>
              <a:rPr lang="es-AR" b="1" dirty="0" smtClean="0">
                <a:solidFill>
                  <a:srgbClr val="4C4C4C"/>
                </a:solidFill>
                <a:latin typeface="TT63o00"/>
              </a:rPr>
              <a:t>sonda vesical</a:t>
            </a:r>
            <a:r>
              <a:rPr lang="es-AR" b="1" dirty="0">
                <a:solidFill>
                  <a:srgbClr val="4C4C4C"/>
                </a:solidFill>
                <a:latin typeface="TT63o00"/>
              </a:rPr>
              <a:t>.</a:t>
            </a:r>
          </a:p>
          <a:p>
            <a:r>
              <a:rPr lang="es-AR" b="1" dirty="0">
                <a:solidFill>
                  <a:srgbClr val="4C4C4C"/>
                </a:solidFill>
                <a:latin typeface="TT6Ao00"/>
              </a:rPr>
              <a:t>NOTA: </a:t>
            </a:r>
            <a:r>
              <a:rPr lang="es-AR" b="1" dirty="0">
                <a:solidFill>
                  <a:srgbClr val="4C4C4C"/>
                </a:solidFill>
                <a:latin typeface="TT63o00"/>
              </a:rPr>
              <a:t>A pesar de todas estas precauciones, el resultado puede igualmente </a:t>
            </a:r>
            <a:r>
              <a:rPr lang="es-AR" b="1" dirty="0" smtClean="0">
                <a:solidFill>
                  <a:srgbClr val="4C4C4C"/>
                </a:solidFill>
                <a:latin typeface="TT63o00"/>
              </a:rPr>
              <a:t>ser </a:t>
            </a:r>
            <a:r>
              <a:rPr lang="es-AR" b="1" dirty="0" err="1" smtClean="0">
                <a:solidFill>
                  <a:srgbClr val="4C4C4C"/>
                </a:solidFill>
                <a:latin typeface="TT63o00"/>
              </a:rPr>
              <a:t>polimicrobiano</a:t>
            </a:r>
            <a:r>
              <a:rPr lang="es-AR" b="1" dirty="0">
                <a:solidFill>
                  <a:srgbClr val="4C4C4C"/>
                </a:solidFill>
                <a:latin typeface="TT63o00"/>
              </a:rPr>
              <a:t>, sobre todo en pacientes sondados de larga permanencia.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10349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Tratamiento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5332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4000" b="1" smtClean="0">
                <a:solidFill>
                  <a:schemeClr val="bg1"/>
                </a:solidFill>
              </a:rPr>
              <a:t>Consideraciones sobre el tratamiento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s-ES" altLang="es-AR" b="1" i="1" smtClean="0">
                <a:solidFill>
                  <a:schemeClr val="bg1"/>
                </a:solidFill>
              </a:rPr>
              <a:t>Resistencia bacteriana</a:t>
            </a:r>
          </a:p>
          <a:p>
            <a:pPr algn="ctr" eaLnBrk="1" hangingPunct="1">
              <a:buFontTx/>
              <a:buNone/>
            </a:pPr>
            <a:endParaRPr lang="es-ES" altLang="es-AR" b="1" i="1" smtClean="0">
              <a:solidFill>
                <a:schemeClr val="bg1"/>
              </a:solidFill>
            </a:endParaRPr>
          </a:p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Bacilos gram negativos productores de betalactamasas.</a:t>
            </a:r>
          </a:p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Bacilos gram negativos productores de carbapenemasas.</a:t>
            </a:r>
          </a:p>
        </p:txBody>
      </p:sp>
    </p:spTree>
    <p:extLst>
      <p:ext uri="{BB962C8B-B14F-4D97-AF65-F5344CB8AC3E}">
        <p14:creationId xmlns:p14="http://schemas.microsoft.com/office/powerpoint/2010/main" val="19179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10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Betalactamasas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</a:rPr>
              <a:t>Espectro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400" b="1" smtClean="0">
                <a:solidFill>
                  <a:schemeClr val="bg1"/>
                </a:solidFill>
              </a:rPr>
              <a:t>Betalactamasas de espectro reducido: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</a:rPr>
              <a:t>	Afecta a penicilina.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400" b="1" smtClean="0">
                <a:solidFill>
                  <a:schemeClr val="bg1"/>
                </a:solidFill>
              </a:rPr>
              <a:t>Betalactamasas de espectro ampliado (BLEA):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</a:rPr>
              <a:t>	Afecta a ampicilina, amoxicilina, cefalos de 1º g.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</a:rPr>
              <a:t>	No da resistencia para: Inhibidores de betalactamasas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400" b="1" smtClean="0">
                <a:solidFill>
                  <a:schemeClr val="bg1"/>
                </a:solidFill>
              </a:rPr>
              <a:t>Betalactamasas de espectro ampliado (BLEE):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</a:rPr>
              <a:t>	Afecta a betalactámicos, cefalosporinas de 3º generación, ciprofloxacina, etc.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</a:rPr>
              <a:t>	No afecta a Carbapenem, ni tampoco a Piper-Tazo</a:t>
            </a:r>
          </a:p>
        </p:txBody>
      </p:sp>
    </p:spTree>
    <p:extLst>
      <p:ext uri="{BB962C8B-B14F-4D97-AF65-F5344CB8AC3E}">
        <p14:creationId xmlns:p14="http://schemas.microsoft.com/office/powerpoint/2010/main" val="827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28125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50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Resistencia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Resistencia aumentada a ciprofloxacina</a:t>
            </a:r>
          </a:p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Gérmenes productores de betalactamasas (BLEE).</a:t>
            </a:r>
          </a:p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Gérmenes productores de carbapenemasas.</a:t>
            </a:r>
          </a:p>
        </p:txBody>
      </p:sp>
    </p:spTree>
    <p:extLst>
      <p:ext uri="{BB962C8B-B14F-4D97-AF65-F5344CB8AC3E}">
        <p14:creationId xmlns:p14="http://schemas.microsoft.com/office/powerpoint/2010/main" val="11857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000" b="1" smtClean="0"/>
              <a:t>Antibacterianos útiles para bacilos gran negativos resistentes.</a:t>
            </a:r>
            <a:endParaRPr lang="es-ES" altLang="es-AR" sz="3000" b="1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altLang="es-AR" sz="2800" b="1" smtClean="0"/>
              <a:t>Piperacilina-Tazobactam</a:t>
            </a:r>
          </a:p>
          <a:p>
            <a:pPr eaLnBrk="1" hangingPunct="1"/>
            <a:r>
              <a:rPr lang="es-AR" altLang="es-AR" sz="2800" b="1" smtClean="0"/>
              <a:t>Cefepime</a:t>
            </a:r>
          </a:p>
          <a:p>
            <a:pPr eaLnBrk="1" hangingPunct="1"/>
            <a:r>
              <a:rPr lang="es-AR" altLang="es-AR" sz="2800" b="1" smtClean="0"/>
              <a:t>Carbapenem: Imipenem</a:t>
            </a:r>
          </a:p>
          <a:p>
            <a:pPr eaLnBrk="1" hangingPunct="1">
              <a:buFontTx/>
              <a:buNone/>
            </a:pPr>
            <a:r>
              <a:rPr lang="es-AR" altLang="es-AR" sz="2800" b="1" smtClean="0"/>
              <a:t>                           Meropenem</a:t>
            </a:r>
          </a:p>
          <a:p>
            <a:pPr eaLnBrk="1" hangingPunct="1">
              <a:buFontTx/>
              <a:buNone/>
            </a:pPr>
            <a:r>
              <a:rPr lang="es-AR" altLang="es-AR" sz="2800" b="1" smtClean="0"/>
              <a:t>                           Doripenem</a:t>
            </a:r>
          </a:p>
          <a:p>
            <a:pPr eaLnBrk="1" hangingPunct="1"/>
            <a:r>
              <a:rPr lang="es-AR" altLang="es-AR" sz="2800" b="1" smtClean="0"/>
              <a:t>Amicacina</a:t>
            </a:r>
          </a:p>
          <a:p>
            <a:pPr eaLnBrk="1" hangingPunct="1"/>
            <a:r>
              <a:rPr lang="es-AR" altLang="es-AR" sz="2800" b="1" smtClean="0"/>
              <a:t>Colistina</a:t>
            </a:r>
          </a:p>
          <a:p>
            <a:pPr eaLnBrk="1" hangingPunct="1"/>
            <a:r>
              <a:rPr lang="es-AR" altLang="es-AR" sz="2800" b="1" smtClean="0"/>
              <a:t>Tigeciclina (No apto para pseudomonas)</a:t>
            </a:r>
          </a:p>
          <a:p>
            <a:pPr eaLnBrk="1" hangingPunct="1"/>
            <a:endParaRPr lang="es-ES" altLang="es-AR" sz="2800" b="1" smtClean="0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8027988" y="1916113"/>
            <a:ext cx="0" cy="35290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8243888" y="1412875"/>
            <a:ext cx="360362" cy="4032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smtClean="0">
                <a:solidFill>
                  <a:srgbClr val="000000"/>
                </a:solidFill>
              </a:rPr>
              <a:t>-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smtClean="0">
                <a:solidFill>
                  <a:srgbClr val="000000"/>
                </a:solidFill>
              </a:rPr>
              <a:t>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smtClean="0">
                <a:solidFill>
                  <a:srgbClr val="000000"/>
                </a:solidFill>
              </a:rPr>
              <a:t>+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smtClean="0">
                <a:solidFill>
                  <a:srgbClr val="000000"/>
                </a:solidFill>
              </a:rPr>
              <a:t>S</a:t>
            </a: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755650" y="2133600"/>
            <a:ext cx="5545138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611188" y="4292600"/>
            <a:ext cx="59055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611188" y="4797425"/>
            <a:ext cx="59055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2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b="1" smtClean="0"/>
              <a:t>Ante gérmenes resistentes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altLang="es-AR" b="1" smtClean="0"/>
              <a:t>Es necesario aplicar los parámetros farmacodinámicos y farmacocinéticos para optimizar los tratamientos:</a:t>
            </a:r>
          </a:p>
          <a:p>
            <a:pPr eaLnBrk="1" hangingPunct="1">
              <a:buFontTx/>
              <a:buNone/>
            </a:pPr>
            <a:r>
              <a:rPr lang="es-AR" altLang="es-AR" b="1" smtClean="0"/>
              <a:t>	</a:t>
            </a:r>
            <a:r>
              <a:rPr lang="es-AR" altLang="es-AR" b="1" smtClean="0">
                <a:solidFill>
                  <a:schemeClr val="accent2"/>
                </a:solidFill>
              </a:rPr>
              <a:t>Infusión prolongada</a:t>
            </a:r>
          </a:p>
          <a:p>
            <a:pPr eaLnBrk="1" hangingPunct="1">
              <a:buFontTx/>
              <a:buNone/>
            </a:pPr>
            <a:r>
              <a:rPr lang="es-AR" altLang="es-AR" b="1" smtClean="0">
                <a:solidFill>
                  <a:schemeClr val="accent2"/>
                </a:solidFill>
              </a:rPr>
              <a:t>	Aumento de dosis</a:t>
            </a:r>
            <a:endParaRPr lang="es-ES" altLang="es-AR" b="1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Ante gérmenes resistentes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Aumento de dosis: Ciprofloxacina 1200 mgrs /día.</a:t>
            </a:r>
          </a:p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Combinación de antibacterianos: meropenem+aminoglucósidos+colistina</a:t>
            </a:r>
          </a:p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Antibacterianos en infusión prolongada: Meropenem o Pipertazo en tres horas.</a:t>
            </a:r>
          </a:p>
        </p:txBody>
      </p:sp>
    </p:spTree>
    <p:extLst>
      <p:ext uri="{BB962C8B-B14F-4D97-AF65-F5344CB8AC3E}">
        <p14:creationId xmlns:p14="http://schemas.microsoft.com/office/powerpoint/2010/main" val="186525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Recordar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AR" smtClean="0">
                <a:solidFill>
                  <a:schemeClr val="bg1"/>
                </a:solidFill>
              </a:rPr>
              <a:t>Los procedimientos urológicos pueden producir bacteriemias. Por lo tanto antes de realizarlos:</a:t>
            </a:r>
          </a:p>
          <a:p>
            <a:pPr eaLnBrk="1" hangingPunct="1">
              <a:buFontTx/>
              <a:buNone/>
            </a:pPr>
            <a:r>
              <a:rPr lang="es-ES" altLang="es-AR" smtClean="0">
                <a:solidFill>
                  <a:schemeClr val="bg1"/>
                </a:solidFill>
              </a:rPr>
              <a:t>	1. Urocultivo</a:t>
            </a:r>
          </a:p>
          <a:p>
            <a:pPr eaLnBrk="1" hangingPunct="1">
              <a:buFontTx/>
              <a:buNone/>
            </a:pPr>
            <a:r>
              <a:rPr lang="es-ES" altLang="es-AR" smtClean="0">
                <a:solidFill>
                  <a:schemeClr val="bg1"/>
                </a:solidFill>
              </a:rPr>
              <a:t>	2. Px. antibacteriana pre-procedimiento.</a:t>
            </a:r>
          </a:p>
        </p:txBody>
      </p:sp>
    </p:spTree>
    <p:extLst>
      <p:ext uri="{BB962C8B-B14F-4D97-AF65-F5344CB8AC3E}">
        <p14:creationId xmlns:p14="http://schemas.microsoft.com/office/powerpoint/2010/main" val="155954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2" y="47266"/>
            <a:ext cx="8372858" cy="626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6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20" y="476672"/>
            <a:ext cx="8811958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5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5" y="836712"/>
            <a:ext cx="835724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21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53623"/>
            <a:ext cx="7704855" cy="550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27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AR" altLang="es-AR"/>
          </a:p>
        </p:txBody>
      </p:sp>
      <p:pic>
        <p:nvPicPr>
          <p:cNvPr id="45064" name="Picture 8" descr="Imagen1LM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73"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3779838" y="369888"/>
            <a:ext cx="2486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AR" sz="3200" smtClean="0">
                <a:solidFill>
                  <a:srgbClr val="000000"/>
                </a:solidFill>
              </a:rPr>
              <a:t>Semmelweis</a:t>
            </a:r>
          </a:p>
        </p:txBody>
      </p:sp>
    </p:spTree>
    <p:extLst>
      <p:ext uri="{BB962C8B-B14F-4D97-AF65-F5344CB8AC3E}">
        <p14:creationId xmlns:p14="http://schemas.microsoft.com/office/powerpoint/2010/main" val="31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8" y="332656"/>
            <a:ext cx="834846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0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4" y="332656"/>
            <a:ext cx="833264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55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74" y="404664"/>
            <a:ext cx="801212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96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87" y="260648"/>
            <a:ext cx="8090418" cy="473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59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62" y="476672"/>
            <a:ext cx="7973887" cy="4411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58" y="97020"/>
            <a:ext cx="7886296" cy="534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6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30" y="476672"/>
            <a:ext cx="813485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02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90" y="620688"/>
            <a:ext cx="8189626" cy="517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62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5" y="260648"/>
            <a:ext cx="8238545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67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41" y="836712"/>
            <a:ext cx="7849252" cy="471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5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206</TotalTime>
  <Words>493</Words>
  <Application>Microsoft Office PowerPoint</Application>
  <PresentationFormat>Presentación en pantalla (4:3)</PresentationFormat>
  <Paragraphs>110</Paragraphs>
  <Slides>56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18</vt:i4>
      </vt:variant>
      <vt:variant>
        <vt:lpstr>Títulos de diapositiva</vt:lpstr>
      </vt:variant>
      <vt:variant>
        <vt:i4>56</vt:i4>
      </vt:variant>
    </vt:vector>
  </HeadingPairs>
  <TitlesOfParts>
    <vt:vector size="74" baseType="lpstr">
      <vt:lpstr>Adyacencia</vt:lpstr>
      <vt:lpstr>Diseño predeterminado</vt:lpstr>
      <vt:lpstr>1_Diseño predeterminado</vt:lpstr>
      <vt:lpstr>2_Diseño predeterminado</vt:lpstr>
      <vt:lpstr>3_Diseño predeterminado</vt:lpstr>
      <vt:lpstr>4_Diseño predeterminado</vt:lpstr>
      <vt:lpstr>5_Diseño predeterminado</vt:lpstr>
      <vt:lpstr>6_Diseño predeterminado</vt:lpstr>
      <vt:lpstr>7_Diseño predeterminado</vt:lpstr>
      <vt:lpstr>8_Diseño predeterminado</vt:lpstr>
      <vt:lpstr>9_Diseño predeterminado</vt:lpstr>
      <vt:lpstr>10_Diseño predeterminado</vt:lpstr>
      <vt:lpstr>11_Diseño predeterminado</vt:lpstr>
      <vt:lpstr>12_Diseño predeterminado</vt:lpstr>
      <vt:lpstr>13_Diseño predeterminado</vt:lpstr>
      <vt:lpstr>14_Diseño predeterminado</vt:lpstr>
      <vt:lpstr>4_Tema de Office</vt:lpstr>
      <vt:lpstr>1_Radial</vt:lpstr>
      <vt:lpstr>Infección Urinaria Asociada a Sonda Vesical</vt:lpstr>
      <vt:lpstr>Introducción</vt:lpstr>
      <vt:lpstr>IACS</vt:lpstr>
      <vt:lpstr>Presentación de PowerPoint</vt:lpstr>
      <vt:lpstr>Presentación de PowerPoint</vt:lpstr>
      <vt:lpstr>Fisiopatogenia</vt:lpstr>
      <vt:lpstr>Presentación de PowerPoint</vt:lpstr>
      <vt:lpstr>Presentación de PowerPoint</vt:lpstr>
      <vt:lpstr>Presentación de PowerPoint</vt:lpstr>
      <vt:lpstr>Presentación de PowerPoint</vt:lpstr>
      <vt:lpstr>Etiología</vt:lpstr>
      <vt:lpstr>Etiología: Ambulatorios</vt:lpstr>
      <vt:lpstr>Etiología: IACS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Interacción Bacteriológica-Clínica</vt:lpstr>
      <vt:lpstr>Situaciones Clínicas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</vt:lpstr>
      <vt:lpstr>Consideraciones sobre el tratamiento</vt:lpstr>
      <vt:lpstr>Presentación de PowerPoint</vt:lpstr>
      <vt:lpstr>Betalactamasas</vt:lpstr>
      <vt:lpstr>Presentación de PowerPoint</vt:lpstr>
      <vt:lpstr>Resistencia</vt:lpstr>
      <vt:lpstr>Antibacterianos útiles para bacilos gran negativos resistentes.</vt:lpstr>
      <vt:lpstr>Ante gérmenes resistentes</vt:lpstr>
      <vt:lpstr>Ante gérmenes resistentes</vt:lpstr>
      <vt:lpstr>Recordar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Infección Urinaria Asociada a Sonda vesical</dc:title>
  <dc:creator>pc</dc:creator>
  <cp:lastModifiedBy>pc</cp:lastModifiedBy>
  <cp:revision>29</cp:revision>
  <dcterms:created xsi:type="dcterms:W3CDTF">2016-11-22T23:58:01Z</dcterms:created>
  <dcterms:modified xsi:type="dcterms:W3CDTF">2016-12-10T16:29:04Z</dcterms:modified>
</cp:coreProperties>
</file>