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1" r:id="rId2"/>
  </p:sldMasterIdLst>
  <p:notesMasterIdLst>
    <p:notesMasterId r:id="rId46"/>
  </p:notesMasterIdLst>
  <p:sldIdLst>
    <p:sldId id="256" r:id="rId3"/>
    <p:sldId id="257" r:id="rId4"/>
    <p:sldId id="286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58" r:id="rId16"/>
    <p:sldId id="259" r:id="rId17"/>
    <p:sldId id="261" r:id="rId18"/>
    <p:sldId id="300" r:id="rId19"/>
    <p:sldId id="262" r:id="rId20"/>
    <p:sldId id="263" r:id="rId21"/>
    <p:sldId id="264" r:id="rId22"/>
    <p:sldId id="265" r:id="rId23"/>
    <p:sldId id="266" r:id="rId24"/>
    <p:sldId id="267" r:id="rId25"/>
    <p:sldId id="269" r:id="rId26"/>
    <p:sldId id="268" r:id="rId27"/>
    <p:sldId id="270" r:id="rId28"/>
    <p:sldId id="271" r:id="rId29"/>
    <p:sldId id="272" r:id="rId30"/>
    <p:sldId id="299" r:id="rId31"/>
    <p:sldId id="273" r:id="rId32"/>
    <p:sldId id="274" r:id="rId33"/>
    <p:sldId id="275" r:id="rId34"/>
    <p:sldId id="276" r:id="rId35"/>
    <p:sldId id="277" r:id="rId36"/>
    <p:sldId id="283" r:id="rId37"/>
    <p:sldId id="278" r:id="rId38"/>
    <p:sldId id="279" r:id="rId39"/>
    <p:sldId id="280" r:id="rId40"/>
    <p:sldId id="281" r:id="rId41"/>
    <p:sldId id="282" r:id="rId42"/>
    <p:sldId id="288" r:id="rId43"/>
    <p:sldId id="285" r:id="rId44"/>
    <p:sldId id="287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43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1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1BAFF-6836-4906-B56C-D77B9705793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47F02-C1E8-4D6B-BEF6-7A4C55A13C5C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5373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A3FC90F-92E9-4367-8F14-B90A689242DF}" type="slidenum">
              <a:rPr lang="en-US" altLang="es-AR">
                <a:solidFill>
                  <a:srgbClr val="FFFFFF"/>
                </a:solidFill>
                <a:latin typeface="Arial" panose="020B0604020202020204" pitchFamily="34" charset="0"/>
              </a:rPr>
              <a:pPr eaLnBrk="1" hangingPunct="1">
                <a:spcBef>
                  <a:spcPct val="0"/>
                </a:spcBef>
              </a:pPr>
              <a:t>16</a:t>
            </a:fld>
            <a:endParaRPr lang="en-US" altLang="es-AR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27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8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altLang="es-AR" smtClean="0"/>
          </a:p>
        </p:txBody>
      </p:sp>
    </p:spTree>
    <p:extLst>
      <p:ext uri="{BB962C8B-B14F-4D97-AF65-F5344CB8AC3E}">
        <p14:creationId xmlns:p14="http://schemas.microsoft.com/office/powerpoint/2010/main" val="1453456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9E80AB98-5734-4878-923D-45A60CB33E5B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19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90042789-EAA2-4B8C-8FB9-C2F558369E14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462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824F9BB6-766F-46C0-8FDA-FF827628D918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833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1" y="1600201"/>
            <a:ext cx="5382684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5484" y="1600201"/>
            <a:ext cx="53848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E14E01FB-1419-4BD4-B037-CC4FB025B40D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2768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5A01BBBB-248A-4065-A21D-7FE1D30B040C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5260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24170A0F-EA1B-4F67-BE9F-40FDD55C3269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378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B3034118-DABE-4633-A4C4-D4495EE19390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502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0CE772CB-203B-4316-8C5D-2FE6C2399854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286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AR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ED4E8CBD-E33F-4ECA-879D-C27E1C220AFC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388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7695C606-C826-4523-8017-5C4B370DB728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956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1" y="128589"/>
            <a:ext cx="2741084" cy="599598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128589"/>
            <a:ext cx="8026400" cy="599598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30C23B79-CEF9-46C4-9726-0B420FAE7132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795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128588"/>
            <a:ext cx="10970684" cy="143351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buSz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lvl1pPr>
          </a:lstStyle>
          <a:p>
            <a:fld id="{75A20E83-F3DD-4C03-9EAB-286AB942EB8A}" type="slidenum">
              <a:rPr lang="en-US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6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pPr/>
              <a:t>9/12/2019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‹Nº›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601" y="128588"/>
            <a:ext cx="10970684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AR" smtClean="0"/>
              <a:t>Pulse para editar el formato del texto de título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600201"/>
            <a:ext cx="10970684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AR" smtClean="0"/>
              <a:t>Pulse para editar los formatos del texto del esquema</a:t>
            </a:r>
          </a:p>
          <a:p>
            <a:pPr lvl="1"/>
            <a:r>
              <a:rPr lang="en-GB" altLang="es-AR" smtClean="0"/>
              <a:t>Segundo nivel del esquema</a:t>
            </a:r>
          </a:p>
          <a:p>
            <a:pPr lvl="2"/>
            <a:r>
              <a:rPr lang="en-GB" altLang="es-AR" smtClean="0"/>
              <a:t>Tercer nivel del esquema</a:t>
            </a:r>
          </a:p>
          <a:p>
            <a:pPr lvl="3"/>
            <a:r>
              <a:rPr lang="en-GB" altLang="es-AR" smtClean="0"/>
              <a:t>Cuarto nivel del esquema</a:t>
            </a:r>
          </a:p>
          <a:p>
            <a:pPr lvl="4"/>
            <a:r>
              <a:rPr lang="en-GB" altLang="es-AR" smtClean="0"/>
              <a:t>Quinto nivel del esquema</a:t>
            </a:r>
          </a:p>
          <a:p>
            <a:pPr lvl="4"/>
            <a:r>
              <a:rPr lang="en-GB" altLang="es-AR" smtClean="0"/>
              <a:t>Sexto nivel del esquema</a:t>
            </a:r>
          </a:p>
          <a:p>
            <a:pPr lvl="4"/>
            <a:r>
              <a:rPr lang="en-GB" altLang="es-AR" smtClean="0"/>
              <a:t>Séptimo nivel del esquema</a:t>
            </a:r>
          </a:p>
          <a:p>
            <a:pPr lvl="4"/>
            <a:r>
              <a:rPr lang="en-GB" altLang="es-AR" smtClean="0"/>
              <a:t>Octavo nivel del esquema</a:t>
            </a:r>
          </a:p>
          <a:p>
            <a:pPr lvl="4"/>
            <a:r>
              <a:rPr lang="en-GB" altLang="es-AR" smtClean="0"/>
              <a:t>Noveno nivel del esquema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09601" y="6245226"/>
            <a:ext cx="2842684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SzPct val="100000"/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s-AR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165601" y="6245226"/>
            <a:ext cx="3858684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SzPct val="100000"/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s-A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737601" y="6245226"/>
            <a:ext cx="2842684" cy="4746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SzPct val="100000"/>
              <a:defRPr>
                <a:solidFill>
                  <a:srgbClr val="000000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BDF66FDC-C4D4-4068-85E5-DD6A4A238AA1}" type="slidenum">
              <a:rPr lang="en-US" altLang="es-AR" smtClean="0"/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 altLang="es-AR" smtClean="0"/>
          </a:p>
        </p:txBody>
      </p:sp>
    </p:spTree>
    <p:extLst>
      <p:ext uri="{BB962C8B-B14F-4D97-AF65-F5344CB8AC3E}">
        <p14:creationId xmlns:p14="http://schemas.microsoft.com/office/powerpoint/2010/main" val="3328677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Arial" charset="0"/>
          <a:cs typeface="Arial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Arial" charset="0"/>
          <a:cs typeface="Arial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Arial" charset="0"/>
          <a:cs typeface="Arial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FFFF00"/>
          </a:solidFill>
          <a:latin typeface="Arial" charset="0"/>
          <a:cs typeface="Arial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00"/>
          </a:solidFill>
          <a:latin typeface="Arial" charset="0"/>
          <a:cs typeface="Arial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00"/>
          </a:solidFill>
          <a:latin typeface="Arial" charset="0"/>
          <a:cs typeface="Arial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00"/>
          </a:solidFill>
          <a:latin typeface="Arial" charset="0"/>
          <a:cs typeface="Arial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FFFF00"/>
          </a:solidFill>
          <a:latin typeface="Arial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png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7200" b="1" dirty="0" smtClean="0"/>
              <a:t>BIOFILM</a:t>
            </a:r>
            <a:endParaRPr lang="es-AR" sz="72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2567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683" y="94004"/>
            <a:ext cx="8124633" cy="6221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310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485" y="188007"/>
            <a:ext cx="7844649" cy="596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676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8261" y="102550"/>
            <a:ext cx="8192880" cy="620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424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692" y="196553"/>
            <a:ext cx="8068615" cy="597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87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b="1" dirty="0"/>
              <a:t>S</a:t>
            </a:r>
            <a:r>
              <a:rPr lang="es-AR" b="1" dirty="0" smtClean="0"/>
              <a:t>íntesis </a:t>
            </a:r>
            <a:r>
              <a:rPr lang="es-AR" b="1" dirty="0"/>
              <a:t>de biopelículas</a:t>
            </a:r>
            <a:br>
              <a:rPr lang="es-AR" b="1" dirty="0"/>
            </a:b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b="1" dirty="0" smtClean="0"/>
              <a:t>Desde </a:t>
            </a:r>
            <a:r>
              <a:rPr lang="es-AR" b="1" dirty="0"/>
              <a:t>el descubrimiento de las biopeliculas se </a:t>
            </a:r>
            <a:r>
              <a:rPr lang="es-AR" b="1" dirty="0" smtClean="0"/>
              <a:t>sabe que </a:t>
            </a:r>
            <a:r>
              <a:rPr lang="es-AR" b="1" dirty="0"/>
              <a:t>el 90% de los microorganismos poseen esta </a:t>
            </a:r>
            <a:r>
              <a:rPr lang="es-AR" b="1" dirty="0" smtClean="0"/>
              <a:t>característica microbiológica, </a:t>
            </a:r>
            <a:r>
              <a:rPr lang="es-AR" b="1" dirty="0"/>
              <a:t>y que su </a:t>
            </a:r>
            <a:r>
              <a:rPr lang="es-AR" b="1" dirty="0" err="1"/>
              <a:t>biosintesis</a:t>
            </a:r>
            <a:r>
              <a:rPr lang="es-AR" b="1" dirty="0"/>
              <a:t> es </a:t>
            </a:r>
            <a:r>
              <a:rPr lang="es-AR" b="1" dirty="0" smtClean="0"/>
              <a:t>un proceso </a:t>
            </a:r>
            <a:r>
              <a:rPr lang="es-AR" b="1" dirty="0"/>
              <a:t>complejo, constante y </a:t>
            </a:r>
            <a:r>
              <a:rPr lang="es-AR" b="1" dirty="0" smtClean="0"/>
              <a:t>dinámico </a:t>
            </a:r>
            <a:r>
              <a:rPr lang="es-AR" b="1" dirty="0"/>
              <a:t>que ocurre </a:t>
            </a:r>
            <a:r>
              <a:rPr lang="es-AR" b="1" dirty="0" smtClean="0"/>
              <a:t>en cuatro </a:t>
            </a:r>
            <a:r>
              <a:rPr lang="es-AR" b="1" dirty="0"/>
              <a:t>fases: </a:t>
            </a:r>
            <a:endParaRPr lang="es-AR" b="1" dirty="0" smtClean="0"/>
          </a:p>
          <a:p>
            <a:r>
              <a:rPr lang="es-AR" b="1" dirty="0" smtClean="0">
                <a:solidFill>
                  <a:srgbClr val="0070C0"/>
                </a:solidFill>
              </a:rPr>
              <a:t>Adhesión </a:t>
            </a:r>
            <a:endParaRPr lang="es-AR" b="1" dirty="0">
              <a:solidFill>
                <a:srgbClr val="0070C0"/>
              </a:solidFill>
            </a:endParaRPr>
          </a:p>
          <a:p>
            <a:r>
              <a:rPr lang="es-AR" b="1" dirty="0" smtClean="0">
                <a:solidFill>
                  <a:srgbClr val="0070C0"/>
                </a:solidFill>
              </a:rPr>
              <a:t>Agregación</a:t>
            </a:r>
            <a:endParaRPr lang="es-AR" b="1" dirty="0">
              <a:solidFill>
                <a:srgbClr val="0070C0"/>
              </a:solidFill>
            </a:endParaRPr>
          </a:p>
          <a:p>
            <a:r>
              <a:rPr lang="es-AR" b="1" dirty="0" smtClean="0">
                <a:solidFill>
                  <a:srgbClr val="0070C0"/>
                </a:solidFill>
              </a:rPr>
              <a:t>Maduración</a:t>
            </a:r>
            <a:endParaRPr lang="es-AR" b="1" dirty="0">
              <a:solidFill>
                <a:srgbClr val="0070C0"/>
              </a:solidFill>
            </a:endParaRPr>
          </a:p>
          <a:p>
            <a:r>
              <a:rPr lang="es-AR" b="1" dirty="0" smtClean="0">
                <a:solidFill>
                  <a:srgbClr val="0070C0"/>
                </a:solidFill>
              </a:rPr>
              <a:t>Disgregación</a:t>
            </a:r>
            <a:endParaRPr lang="es-AR" b="1" dirty="0">
              <a:solidFill>
                <a:srgbClr val="0070C0"/>
              </a:solidFill>
            </a:endParaRPr>
          </a:p>
          <a:p>
            <a:r>
              <a:rPr lang="es-AR" b="1" i="1" dirty="0" smtClean="0"/>
              <a:t>En </a:t>
            </a:r>
            <a:r>
              <a:rPr lang="es-AR" b="1" i="1" dirty="0"/>
              <a:t>cada una de estas fases </a:t>
            </a:r>
            <a:r>
              <a:rPr lang="es-AR" b="1" i="1" dirty="0" smtClean="0"/>
              <a:t>participan fuerzas fisicoquímicas </a:t>
            </a:r>
            <a:r>
              <a:rPr lang="es-AR" b="1" i="1" dirty="0"/>
              <a:t>y distintos mecanismos </a:t>
            </a:r>
            <a:r>
              <a:rPr lang="es-AR" b="1" i="1" dirty="0" smtClean="0"/>
              <a:t>genéticos</a:t>
            </a:r>
            <a:endParaRPr lang="es-AR" b="1" i="1" dirty="0"/>
          </a:p>
          <a:p>
            <a:r>
              <a:rPr lang="es-AR" b="1" i="1" dirty="0"/>
              <a:t>y moleculares que regulan la </a:t>
            </a:r>
            <a:r>
              <a:rPr lang="es-AR" b="1" i="1" dirty="0" smtClean="0"/>
              <a:t>biosíntesis </a:t>
            </a:r>
            <a:r>
              <a:rPr lang="es-AR" b="1" i="1" dirty="0"/>
              <a:t>de </a:t>
            </a:r>
            <a:r>
              <a:rPr lang="es-AR" b="1" i="1" dirty="0" smtClean="0"/>
              <a:t>la matriz extracelular.</a:t>
            </a:r>
            <a:endParaRPr lang="es-AR" b="1" i="1" dirty="0"/>
          </a:p>
        </p:txBody>
      </p:sp>
    </p:spTree>
    <p:extLst>
      <p:ext uri="{BB962C8B-B14F-4D97-AF65-F5344CB8AC3E}">
        <p14:creationId xmlns:p14="http://schemas.microsoft.com/office/powerpoint/2010/main" val="87419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891" y="1204957"/>
            <a:ext cx="10881289" cy="435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7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2222500" y="274638"/>
            <a:ext cx="7475538" cy="1143000"/>
          </a:xfrm>
          <a:solidFill>
            <a:srgbClr val="0000CC"/>
          </a:solidFill>
        </p:spPr>
        <p:txBody>
          <a:bodyPr/>
          <a:lstStyle/>
          <a:p>
            <a:pPr eaLnBrk="1" hangingPunct="1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MX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Formación </a:t>
            </a:r>
            <a:r>
              <a:rPr lang="es-MX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Biofilm</a:t>
            </a:r>
            <a:endParaRPr lang="es-MX" sz="2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1752600" y="1773238"/>
            <a:ext cx="8763000" cy="4724400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ffectLst>
            <a:outerShdw dist="17819" dir="2700000" algn="ctr" rotWithShape="0">
              <a:srgbClr val="11111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s-AR" altLang="es-AR" sz="1800"/>
          </a:p>
        </p:txBody>
      </p:sp>
      <p:sp>
        <p:nvSpPr>
          <p:cNvPr id="22532" name="Line 3"/>
          <p:cNvSpPr>
            <a:spLocks noChangeShapeType="1"/>
          </p:cNvSpPr>
          <p:nvPr/>
        </p:nvSpPr>
        <p:spPr bwMode="auto">
          <a:xfrm>
            <a:off x="1752600" y="3124200"/>
            <a:ext cx="8763000" cy="1588"/>
          </a:xfrm>
          <a:prstGeom prst="line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ffectLst>
            <a:outerShdw dist="17819" dir="2700000" algn="ctr" rotWithShape="0">
              <a:srgbClr val="11111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AR">
              <a:solidFill>
                <a:srgbClr val="0000CC"/>
              </a:solidFill>
            </a:endParaRPr>
          </a:p>
        </p:txBody>
      </p:sp>
      <p:sp>
        <p:nvSpPr>
          <p:cNvPr id="22533" name="Line 4"/>
          <p:cNvSpPr>
            <a:spLocks noChangeShapeType="1"/>
          </p:cNvSpPr>
          <p:nvPr/>
        </p:nvSpPr>
        <p:spPr bwMode="auto">
          <a:xfrm>
            <a:off x="1752600" y="4114800"/>
            <a:ext cx="8763000" cy="1588"/>
          </a:xfrm>
          <a:prstGeom prst="line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ffectLst>
            <a:outerShdw dist="17819" dir="2700000" algn="ctr" rotWithShape="0">
              <a:srgbClr val="111111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AR">
              <a:solidFill>
                <a:srgbClr val="0000CC"/>
              </a:solidFill>
            </a:endParaRPr>
          </a:p>
        </p:txBody>
      </p:sp>
      <p:sp>
        <p:nvSpPr>
          <p:cNvPr id="22534" name="Text Box 5"/>
          <p:cNvSpPr txBox="1">
            <a:spLocks noChangeArrowheads="1"/>
          </p:cNvSpPr>
          <p:nvPr/>
        </p:nvSpPr>
        <p:spPr bwMode="auto">
          <a:xfrm>
            <a:off x="2057400" y="2438400"/>
            <a:ext cx="68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s-AR" altLang="es-AR" sz="1800"/>
          </a:p>
        </p:txBody>
      </p:sp>
      <p:sp>
        <p:nvSpPr>
          <p:cNvPr id="22535" name="Text Box 6"/>
          <p:cNvSpPr txBox="1">
            <a:spLocks noChangeArrowheads="1"/>
          </p:cNvSpPr>
          <p:nvPr/>
        </p:nvSpPr>
        <p:spPr bwMode="auto">
          <a:xfrm>
            <a:off x="1971675" y="2182813"/>
            <a:ext cx="1365250" cy="709612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 b="1">
                <a:solidFill>
                  <a:srgbClr val="0000CC"/>
                </a:solidFill>
                <a:latin typeface="Tahoma" panose="020B0604030504040204" pitchFamily="34" charset="0"/>
              </a:rPr>
              <a:t>Implante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 b="1">
                <a:solidFill>
                  <a:srgbClr val="0000CC"/>
                </a:solidFill>
                <a:latin typeface="Tahoma" panose="020B0604030504040204" pitchFamily="34" charset="0"/>
              </a:rPr>
              <a:t>fijo</a:t>
            </a:r>
          </a:p>
        </p:txBody>
      </p:sp>
      <p:sp>
        <p:nvSpPr>
          <p:cNvPr id="22536" name="Text Box 7"/>
          <p:cNvSpPr txBox="1">
            <a:spLocks noChangeArrowheads="1"/>
          </p:cNvSpPr>
          <p:nvPr/>
        </p:nvSpPr>
        <p:spPr bwMode="auto">
          <a:xfrm>
            <a:off x="8909050" y="2182813"/>
            <a:ext cx="1365250" cy="709612"/>
          </a:xfrm>
          <a:prstGeom prst="rect">
            <a:avLst/>
          </a:prstGeom>
          <a:noFill/>
          <a:ln w="936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 b="1">
                <a:solidFill>
                  <a:srgbClr val="0000CC"/>
                </a:solidFill>
                <a:latin typeface="Tahoma" panose="020B0604030504040204" pitchFamily="34" charset="0"/>
              </a:rPr>
              <a:t>Implante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 b="1">
                <a:solidFill>
                  <a:srgbClr val="0000CC"/>
                </a:solidFill>
                <a:latin typeface="Tahoma" panose="020B0604030504040204" pitchFamily="34" charset="0"/>
              </a:rPr>
              <a:t>flojo</a:t>
            </a:r>
          </a:p>
        </p:txBody>
      </p:sp>
      <p:sp>
        <p:nvSpPr>
          <p:cNvPr id="22537" name="AutoShape 8"/>
          <p:cNvSpPr>
            <a:spLocks noChangeArrowheads="1"/>
          </p:cNvSpPr>
          <p:nvPr/>
        </p:nvSpPr>
        <p:spPr bwMode="auto">
          <a:xfrm>
            <a:off x="3505200" y="2286000"/>
            <a:ext cx="5181600" cy="457200"/>
          </a:xfrm>
          <a:prstGeom prst="homePlate">
            <a:avLst>
              <a:gd name="adj" fmla="val 283333"/>
            </a:avLst>
          </a:prstGeom>
          <a:solidFill>
            <a:srgbClr val="0000CC"/>
          </a:solidFill>
          <a:ln>
            <a:noFill/>
          </a:ln>
          <a:effectLst>
            <a:outerShdw dist="17819" dir="2700000" algn="ctr" rotWithShape="0">
              <a:srgbClr val="111111"/>
            </a:outerShdw>
          </a:effectLst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s-AR" altLang="es-AR" sz="1800">
              <a:solidFill>
                <a:srgbClr val="0000CC"/>
              </a:solidFill>
            </a:endParaRPr>
          </a:p>
        </p:txBody>
      </p:sp>
      <p:sp>
        <p:nvSpPr>
          <p:cNvPr id="22538" name="Text Box 9"/>
          <p:cNvSpPr txBox="1">
            <a:spLocks noChangeArrowheads="1"/>
          </p:cNvSpPr>
          <p:nvPr/>
        </p:nvSpPr>
        <p:spPr bwMode="auto">
          <a:xfrm>
            <a:off x="3503613" y="2349500"/>
            <a:ext cx="4114800" cy="368300"/>
          </a:xfrm>
          <a:prstGeom prst="rect">
            <a:avLst/>
          </a:prstGeom>
          <a:solidFill>
            <a:srgbClr val="0000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ts val="1125"/>
              </a:spcBef>
              <a:spcAft>
                <a:spcPct val="0"/>
              </a:spcAft>
              <a:buClrTx/>
            </a:pPr>
            <a:r>
              <a:rPr lang="es-MX" altLang="es-AR" sz="1800">
                <a:latin typeface="Tahoma" panose="020B0604030504040204" pitchFamily="34" charset="0"/>
              </a:rPr>
              <a:t>Aflojamiento + eliminación partículas</a:t>
            </a:r>
          </a:p>
        </p:txBody>
      </p:sp>
      <p:sp>
        <p:nvSpPr>
          <p:cNvPr id="22539" name="Text Box 10"/>
          <p:cNvSpPr txBox="1">
            <a:spLocks noChangeArrowheads="1"/>
          </p:cNvSpPr>
          <p:nvPr/>
        </p:nvSpPr>
        <p:spPr bwMode="auto">
          <a:xfrm>
            <a:off x="1752600" y="3429001"/>
            <a:ext cx="15240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>
                <a:solidFill>
                  <a:srgbClr val="0000CC"/>
                </a:solidFill>
                <a:latin typeface="Tahoma" panose="020B0604030504040204" pitchFamily="34" charset="0"/>
              </a:rPr>
              <a:t>Adherencia</a:t>
            </a:r>
          </a:p>
        </p:txBody>
      </p:sp>
      <p:sp>
        <p:nvSpPr>
          <p:cNvPr id="22540" name="Text Box 11"/>
          <p:cNvSpPr txBox="1">
            <a:spLocks noChangeArrowheads="1"/>
          </p:cNvSpPr>
          <p:nvPr/>
        </p:nvSpPr>
        <p:spPr bwMode="auto">
          <a:xfrm>
            <a:off x="3657600" y="3265488"/>
            <a:ext cx="13462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>
                <a:solidFill>
                  <a:srgbClr val="0000CC"/>
                </a:solidFill>
                <a:latin typeface="Tahoma" panose="020B0604030504040204" pitchFamily="34" charset="0"/>
              </a:rPr>
              <a:t>Formación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>
                <a:solidFill>
                  <a:srgbClr val="0000CC"/>
                </a:solidFill>
                <a:latin typeface="Tahoma" panose="020B0604030504040204" pitchFamily="34" charset="0"/>
              </a:rPr>
              <a:t>Biofilm</a:t>
            </a:r>
          </a:p>
        </p:txBody>
      </p:sp>
      <p:sp>
        <p:nvSpPr>
          <p:cNvPr id="22541" name="Text Box 12"/>
          <p:cNvSpPr txBox="1">
            <a:spLocks noChangeArrowheads="1"/>
          </p:cNvSpPr>
          <p:nvPr/>
        </p:nvSpPr>
        <p:spPr bwMode="auto">
          <a:xfrm>
            <a:off x="5335588" y="3402013"/>
            <a:ext cx="14922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>
                <a:solidFill>
                  <a:srgbClr val="0000CC"/>
                </a:solidFill>
                <a:latin typeface="Tahoma" panose="020B0604030504040204" pitchFamily="34" charset="0"/>
              </a:rPr>
              <a:t>Inflamación</a:t>
            </a:r>
          </a:p>
        </p:txBody>
      </p:sp>
      <p:sp>
        <p:nvSpPr>
          <p:cNvPr id="22542" name="Text Box 13"/>
          <p:cNvSpPr txBox="1">
            <a:spLocks noChangeArrowheads="1"/>
          </p:cNvSpPr>
          <p:nvPr/>
        </p:nvSpPr>
        <p:spPr bwMode="auto">
          <a:xfrm>
            <a:off x="7194551" y="3184526"/>
            <a:ext cx="1255713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>
                <a:solidFill>
                  <a:srgbClr val="0000CC"/>
                </a:solidFill>
                <a:latin typeface="Tahoma" panose="020B0604030504040204" pitchFamily="34" charset="0"/>
              </a:rPr>
              <a:t>Elimina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>
                <a:solidFill>
                  <a:srgbClr val="0000CC"/>
                </a:solidFill>
                <a:latin typeface="Tahoma" panose="020B0604030504040204" pitchFamily="34" charset="0"/>
              </a:rPr>
              <a:t>partículas</a:t>
            </a:r>
          </a:p>
        </p:txBody>
      </p:sp>
      <p:sp>
        <p:nvSpPr>
          <p:cNvPr id="22543" name="Text Box 14"/>
          <p:cNvSpPr txBox="1">
            <a:spLocks noChangeArrowheads="1"/>
          </p:cNvSpPr>
          <p:nvPr/>
        </p:nvSpPr>
        <p:spPr bwMode="auto">
          <a:xfrm>
            <a:off x="9029701" y="3260726"/>
            <a:ext cx="134937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>
                <a:solidFill>
                  <a:srgbClr val="0000CC"/>
                </a:solidFill>
                <a:latin typeface="Tahoma" panose="020B0604030504040204" pitchFamily="34" charset="0"/>
              </a:rPr>
              <a:t>Resorsión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>
                <a:solidFill>
                  <a:srgbClr val="0000CC"/>
                </a:solidFill>
                <a:latin typeface="Tahoma" panose="020B0604030504040204" pitchFamily="34" charset="0"/>
              </a:rPr>
              <a:t>ósea</a:t>
            </a:r>
          </a:p>
        </p:txBody>
      </p:sp>
      <p:sp>
        <p:nvSpPr>
          <p:cNvPr id="22544" name="AutoShape 15"/>
          <p:cNvSpPr>
            <a:spLocks noChangeArrowheads="1"/>
          </p:cNvSpPr>
          <p:nvPr/>
        </p:nvSpPr>
        <p:spPr bwMode="auto">
          <a:xfrm>
            <a:off x="3276601" y="3429001"/>
            <a:ext cx="307975" cy="3968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BBE0E3"/>
          </a:solidFill>
          <a:ln w="9360">
            <a:solidFill>
              <a:srgbClr val="009999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s-AR" altLang="es-AR" sz="1800"/>
          </a:p>
        </p:txBody>
      </p:sp>
      <p:sp>
        <p:nvSpPr>
          <p:cNvPr id="22545" name="AutoShape 16"/>
          <p:cNvSpPr>
            <a:spLocks noChangeArrowheads="1"/>
          </p:cNvSpPr>
          <p:nvPr/>
        </p:nvSpPr>
        <p:spPr bwMode="auto">
          <a:xfrm>
            <a:off x="4949826" y="3429001"/>
            <a:ext cx="307975" cy="3968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BBE0E3"/>
          </a:solidFill>
          <a:ln w="9360">
            <a:solidFill>
              <a:srgbClr val="009999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s-AR" altLang="es-AR" sz="1800"/>
          </a:p>
        </p:txBody>
      </p:sp>
      <p:sp>
        <p:nvSpPr>
          <p:cNvPr id="22546" name="AutoShape 17"/>
          <p:cNvSpPr>
            <a:spLocks noChangeArrowheads="1"/>
          </p:cNvSpPr>
          <p:nvPr/>
        </p:nvSpPr>
        <p:spPr bwMode="auto">
          <a:xfrm>
            <a:off x="6854826" y="3413126"/>
            <a:ext cx="307975" cy="3968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BBE0E3"/>
          </a:solidFill>
          <a:ln w="9360">
            <a:solidFill>
              <a:srgbClr val="009999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s-AR" altLang="es-AR" sz="1800"/>
          </a:p>
        </p:txBody>
      </p:sp>
      <p:sp>
        <p:nvSpPr>
          <p:cNvPr id="22547" name="AutoShape 18"/>
          <p:cNvSpPr>
            <a:spLocks noChangeArrowheads="1"/>
          </p:cNvSpPr>
          <p:nvPr/>
        </p:nvSpPr>
        <p:spPr bwMode="auto">
          <a:xfrm>
            <a:off x="8531226" y="3429001"/>
            <a:ext cx="307975" cy="3968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BBE0E3"/>
          </a:solidFill>
          <a:ln w="9360">
            <a:solidFill>
              <a:srgbClr val="009999"/>
            </a:solidFill>
            <a:miter lim="800000"/>
            <a:headEnd/>
            <a:tailEnd/>
          </a:ln>
        </p:spPr>
        <p:txBody>
          <a:bodyPr wrap="none" anchor="ctr"/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s-AR" altLang="es-AR" sz="1800"/>
          </a:p>
        </p:txBody>
      </p:sp>
      <p:graphicFrame>
        <p:nvGraphicFramePr>
          <p:cNvPr id="22548" name="Object 19"/>
          <p:cNvGraphicFramePr>
            <a:graphicFrameLocks noChangeAspect="1"/>
          </p:cNvGraphicFramePr>
          <p:nvPr/>
        </p:nvGraphicFramePr>
        <p:xfrm>
          <a:off x="1981201" y="4149725"/>
          <a:ext cx="8291513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Diapositiva" r:id="rId4" imgW="18756978" imgH="5598214" progId="PowerPoint.Slide.8">
                  <p:embed/>
                </p:oleObj>
              </mc:Choice>
              <mc:Fallback>
                <p:oleObj name="Diapositiva" r:id="rId4" imgW="18756978" imgH="5598214" progId="PowerPoint.Slide.8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1" y="4149725"/>
                        <a:ext cx="8291513" cy="1879600"/>
                      </a:xfrm>
                      <a:prstGeom prst="rect">
                        <a:avLst/>
                      </a:prstGeom>
                      <a:solidFill>
                        <a:srgbClr val="E8E5D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9" name="Text Box 20"/>
          <p:cNvSpPr txBox="1">
            <a:spLocks noChangeArrowheads="1"/>
          </p:cNvSpPr>
          <p:nvPr/>
        </p:nvSpPr>
        <p:spPr bwMode="auto">
          <a:xfrm>
            <a:off x="4943476" y="5629275"/>
            <a:ext cx="16033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400" b="1">
                <a:solidFill>
                  <a:srgbClr val="111111"/>
                </a:solidFill>
                <a:latin typeface="Tahoma" panose="020B0604030504040204" pitchFamily="34" charset="0"/>
              </a:rPr>
              <a:t>Implante</a:t>
            </a:r>
          </a:p>
        </p:txBody>
      </p:sp>
      <p:sp>
        <p:nvSpPr>
          <p:cNvPr id="22550" name="Line 21"/>
          <p:cNvSpPr>
            <a:spLocks noChangeShapeType="1"/>
          </p:cNvSpPr>
          <p:nvPr/>
        </p:nvSpPr>
        <p:spPr bwMode="auto">
          <a:xfrm>
            <a:off x="2362200" y="6165850"/>
            <a:ext cx="6586538" cy="1588"/>
          </a:xfrm>
          <a:prstGeom prst="line">
            <a:avLst/>
          </a:prstGeom>
          <a:noFill/>
          <a:ln w="76320">
            <a:solidFill>
              <a:srgbClr val="009999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AR">
              <a:solidFill>
                <a:srgbClr val="0000CC"/>
              </a:solidFill>
            </a:endParaRPr>
          </a:p>
        </p:txBody>
      </p:sp>
      <p:sp>
        <p:nvSpPr>
          <p:cNvPr id="22551" name="Text Box 22"/>
          <p:cNvSpPr txBox="1">
            <a:spLocks noChangeArrowheads="1"/>
          </p:cNvSpPr>
          <p:nvPr/>
        </p:nvSpPr>
        <p:spPr bwMode="auto">
          <a:xfrm>
            <a:off x="9190039" y="5949951"/>
            <a:ext cx="87312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 b="1">
                <a:solidFill>
                  <a:srgbClr val="0000CC"/>
                </a:solidFill>
                <a:latin typeface="Tahoma" panose="020B0604030504040204" pitchFamily="34" charset="0"/>
              </a:rPr>
              <a:t>Dolor</a:t>
            </a:r>
          </a:p>
        </p:txBody>
      </p:sp>
      <p:sp>
        <p:nvSpPr>
          <p:cNvPr id="22552" name="Text Box 23"/>
          <p:cNvSpPr txBox="1">
            <a:spLocks noChangeArrowheads="1"/>
          </p:cNvSpPr>
          <p:nvPr/>
        </p:nvSpPr>
        <p:spPr bwMode="auto">
          <a:xfrm>
            <a:off x="5019676" y="6122989"/>
            <a:ext cx="113347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MX" altLang="es-AR" sz="2000" b="1">
                <a:solidFill>
                  <a:srgbClr val="000000"/>
                </a:solidFill>
                <a:latin typeface="Tahoma" panose="020B0604030504040204" pitchFamily="34" charset="0"/>
              </a:rPr>
              <a:t>Tiempo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2927350" y="4443414"/>
            <a:ext cx="1208088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400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Microcolonias</a:t>
            </a:r>
            <a:endParaRPr lang="es-AR" sz="1400" dirty="0">
              <a:solidFill>
                <a:srgbClr val="000000">
                  <a:lumMod val="75000"/>
                  <a:lumOff val="25000"/>
                </a:srgbClr>
              </a:solidFill>
              <a:latin typeface="Calibri" pitchFamily="34" charset="0"/>
            </a:endParaRPr>
          </a:p>
        </p:txBody>
      </p:sp>
      <p:cxnSp>
        <p:nvCxnSpPr>
          <p:cNvPr id="22554" name="5 Conector recto de flecha"/>
          <p:cNvCxnSpPr>
            <a:cxnSpLocks noChangeShapeType="1"/>
          </p:cNvCxnSpPr>
          <p:nvPr/>
        </p:nvCxnSpPr>
        <p:spPr bwMode="auto">
          <a:xfrm>
            <a:off x="3719513" y="4797426"/>
            <a:ext cx="0" cy="5762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9 CuadroTexto"/>
          <p:cNvSpPr txBox="1"/>
          <p:nvPr/>
        </p:nvSpPr>
        <p:spPr>
          <a:xfrm>
            <a:off x="4295775" y="4202114"/>
            <a:ext cx="1212850" cy="306387"/>
          </a:xfrm>
          <a:prstGeom prst="rect">
            <a:avLst/>
          </a:prstGeom>
          <a:solidFill>
            <a:srgbClr val="DFF1CD"/>
          </a:solidFill>
          <a:ln>
            <a:noFill/>
          </a:ln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400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Biofilm</a:t>
            </a:r>
            <a:endParaRPr lang="es-AR" sz="1400" dirty="0">
              <a:solidFill>
                <a:srgbClr val="000000">
                  <a:lumMod val="75000"/>
                  <a:lumOff val="25000"/>
                </a:srgbClr>
              </a:solidFill>
              <a:latin typeface="Calibri" pitchFamily="34" charset="0"/>
            </a:endParaRPr>
          </a:p>
        </p:txBody>
      </p:sp>
      <p:sp>
        <p:nvSpPr>
          <p:cNvPr id="36" name="35 CuadroTexto"/>
          <p:cNvSpPr txBox="1"/>
          <p:nvPr/>
        </p:nvSpPr>
        <p:spPr>
          <a:xfrm>
            <a:off x="1971676" y="4987926"/>
            <a:ext cx="1603375" cy="307975"/>
          </a:xfrm>
          <a:prstGeom prst="rect">
            <a:avLst/>
          </a:prstGeom>
          <a:solidFill>
            <a:srgbClr val="DFF1CD"/>
          </a:solidFill>
          <a:ln>
            <a:noFill/>
          </a:ln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4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Microorganismos</a:t>
            </a:r>
            <a:endParaRPr lang="es-AR" sz="1400" dirty="0">
              <a:solidFill>
                <a:srgbClr val="000000">
                  <a:lumMod val="75000"/>
                  <a:lumOff val="25000"/>
                </a:srgbClr>
              </a:solidFill>
              <a:latin typeface="Calibri" pitchFamily="34" charset="0"/>
            </a:endParaRPr>
          </a:p>
        </p:txBody>
      </p:sp>
      <p:sp>
        <p:nvSpPr>
          <p:cNvPr id="22557" name="11 Rectángulo"/>
          <p:cNvSpPr>
            <a:spLocks noChangeArrowheads="1"/>
          </p:cNvSpPr>
          <p:nvPr/>
        </p:nvSpPr>
        <p:spPr bwMode="auto">
          <a:xfrm>
            <a:off x="3863976" y="4868863"/>
            <a:ext cx="1008063" cy="273050"/>
          </a:xfrm>
          <a:prstGeom prst="rect">
            <a:avLst/>
          </a:prstGeom>
          <a:solidFill>
            <a:srgbClr val="DFF1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s-AR" altLang="es-AR" sz="1800"/>
          </a:p>
        </p:txBody>
      </p:sp>
      <p:sp>
        <p:nvSpPr>
          <p:cNvPr id="11" name="10 CuadroTexto"/>
          <p:cNvSpPr txBox="1"/>
          <p:nvPr/>
        </p:nvSpPr>
        <p:spPr>
          <a:xfrm>
            <a:off x="4079876" y="4449764"/>
            <a:ext cx="174307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Protección sistema inmune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Menor sensibilidad a ATB por:</a:t>
            </a:r>
          </a:p>
          <a:p>
            <a:pPr marL="228600" indent="-228600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es-E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Cambios en metabolismo</a:t>
            </a:r>
          </a:p>
          <a:p>
            <a:pPr marL="228600" indent="-228600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es-ES" sz="10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Menor difusión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5303839" y="5084764"/>
            <a:ext cx="1254125" cy="2619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1100" dirty="0" err="1">
                <a:solidFill>
                  <a:srgbClr val="000000">
                    <a:lumMod val="75000"/>
                    <a:lumOff val="25000"/>
                  </a:srgbClr>
                </a:solidFill>
              </a:rPr>
              <a:t>Exapolisacaridos</a:t>
            </a:r>
            <a:endParaRPr lang="es-AR" sz="1100" dirty="0">
              <a:solidFill>
                <a:srgbClr val="000000">
                  <a:lumMod val="75000"/>
                  <a:lumOff val="25000"/>
                </a:srgbClr>
              </a:solidFill>
            </a:endParaRPr>
          </a:p>
        </p:txBody>
      </p:sp>
      <p:sp>
        <p:nvSpPr>
          <p:cNvPr id="22560" name="13 Rectángulo"/>
          <p:cNvSpPr>
            <a:spLocks noChangeArrowheads="1"/>
          </p:cNvSpPr>
          <p:nvPr/>
        </p:nvSpPr>
        <p:spPr bwMode="auto">
          <a:xfrm>
            <a:off x="1785939" y="6524625"/>
            <a:ext cx="50688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8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s-ES" altLang="es-AR" sz="800" b="1">
                <a:solidFill>
                  <a:srgbClr val="FF0000"/>
                </a:solidFill>
                <a:latin typeface="Tahoma" panose="020B0604030504040204" pitchFamily="34" charset="0"/>
              </a:rPr>
              <a:t>Lewis K. Ant.Ag.Chem. 2001;45:999 / Costerton J.W. Science 1999;284:1318</a:t>
            </a:r>
          </a:p>
        </p:txBody>
      </p:sp>
    </p:spTree>
    <p:extLst>
      <p:ext uri="{BB962C8B-B14F-4D97-AF65-F5344CB8AC3E}">
        <p14:creationId xmlns:p14="http://schemas.microsoft.com/office/powerpoint/2010/main" val="19368527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169" y="94003"/>
            <a:ext cx="8229733" cy="612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05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999858" y="1729257"/>
            <a:ext cx="10972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3200" b="1" dirty="0">
                <a:solidFill>
                  <a:srgbClr val="000000"/>
                </a:solidFill>
                <a:latin typeface="HelveticaLTStd-Roman"/>
              </a:rPr>
              <a:t>Durante la fase de </a:t>
            </a:r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adhesión </a:t>
            </a:r>
            <a:r>
              <a:rPr lang="es-AR" sz="3200" b="1" dirty="0">
                <a:solidFill>
                  <a:srgbClr val="000000"/>
                </a:solidFill>
                <a:latin typeface="HelveticaLTStd-Roman"/>
              </a:rPr>
              <a:t>ocurren dos </a:t>
            </a:r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fenómenos que favorecen que los microorganismos se depositen sobre </a:t>
            </a:r>
            <a:r>
              <a:rPr lang="es-AR" sz="3200" b="1" dirty="0">
                <a:solidFill>
                  <a:srgbClr val="000000"/>
                </a:solidFill>
                <a:latin typeface="HelveticaLTStd-Roman"/>
              </a:rPr>
              <a:t>una superficie e inicien la </a:t>
            </a:r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formación </a:t>
            </a:r>
            <a:r>
              <a:rPr lang="es-AR" sz="3200" b="1" dirty="0">
                <a:solidFill>
                  <a:srgbClr val="000000"/>
                </a:solidFill>
                <a:latin typeface="HelveticaLTStd-Roman"/>
              </a:rPr>
              <a:t>de las </a:t>
            </a:r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biopeliculas: atracción </a:t>
            </a:r>
            <a:r>
              <a:rPr lang="es-AR" sz="3200" b="1" dirty="0">
                <a:solidFill>
                  <a:srgbClr val="000000"/>
                </a:solidFill>
                <a:latin typeface="HelveticaLTStd-Roman"/>
              </a:rPr>
              <a:t>y </a:t>
            </a:r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adhesión. </a:t>
            </a:r>
          </a:p>
          <a:p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La atracción </a:t>
            </a:r>
            <a:r>
              <a:rPr lang="es-AR" sz="3200" b="1" dirty="0">
                <a:solidFill>
                  <a:srgbClr val="000000"/>
                </a:solidFill>
                <a:latin typeface="HelveticaLTStd-Roman"/>
              </a:rPr>
              <a:t>es un </a:t>
            </a:r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proceso reversible </a:t>
            </a:r>
            <a:r>
              <a:rPr lang="es-AR" sz="3200" b="1" dirty="0">
                <a:solidFill>
                  <a:srgbClr val="000000"/>
                </a:solidFill>
                <a:latin typeface="HelveticaLTStd-Roman"/>
              </a:rPr>
              <a:t>que ocurre cuando los </a:t>
            </a:r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microorganismos, en </a:t>
            </a:r>
            <a:r>
              <a:rPr lang="es-AR" sz="3200" b="1" dirty="0">
                <a:solidFill>
                  <a:srgbClr val="000000"/>
                </a:solidFill>
                <a:latin typeface="HelveticaLTStd-Roman"/>
              </a:rPr>
              <a:t>estado </a:t>
            </a:r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planctónico, </a:t>
            </a:r>
            <a:r>
              <a:rPr lang="es-AR" sz="3200" b="1" dirty="0">
                <a:solidFill>
                  <a:srgbClr val="000000"/>
                </a:solidFill>
                <a:latin typeface="HelveticaLTStd-Roman"/>
              </a:rPr>
              <a:t>son </a:t>
            </a:r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atraídos </a:t>
            </a:r>
            <a:r>
              <a:rPr lang="es-AR" sz="3200" b="1" dirty="0">
                <a:solidFill>
                  <a:srgbClr val="000000"/>
                </a:solidFill>
                <a:latin typeface="HelveticaLTStd-Roman"/>
              </a:rPr>
              <a:t>y depositados </a:t>
            </a:r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en superficies </a:t>
            </a:r>
            <a:r>
              <a:rPr lang="es-AR" sz="3200" b="1" dirty="0">
                <a:solidFill>
                  <a:srgbClr val="000000"/>
                </a:solidFill>
                <a:latin typeface="HelveticaLTStd-Roman"/>
              </a:rPr>
              <a:t>inertes mediante distintos tipos de </a:t>
            </a:r>
            <a:r>
              <a:rPr lang="es-AR" sz="3200" b="1" dirty="0" smtClean="0">
                <a:solidFill>
                  <a:srgbClr val="000000"/>
                </a:solidFill>
                <a:latin typeface="HelveticaLTStd-Roman"/>
              </a:rPr>
              <a:t>fuerzas fisicoquímicas</a:t>
            </a:r>
            <a:endParaRPr lang="es-AR" sz="3200" b="1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1071643" y="0"/>
            <a:ext cx="10058400" cy="1450757"/>
          </a:xfrm>
        </p:spPr>
        <p:txBody>
          <a:bodyPr/>
          <a:lstStyle/>
          <a:p>
            <a:pPr algn="ctr"/>
            <a:r>
              <a:rPr lang="es-AR" b="1" dirty="0" smtClean="0"/>
              <a:t>ADHESIÓN</a:t>
            </a:r>
            <a:endParaRPr lang="es-AR" b="1" dirty="0"/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1071643" y="1350078"/>
            <a:ext cx="10058400" cy="4023360"/>
          </a:xfrm>
        </p:spPr>
        <p:txBody>
          <a:bodyPr/>
          <a:lstStyle/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11328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b="1" dirty="0"/>
              <a:t>ADHESIÓN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AR" sz="3200" b="1" dirty="0"/>
              <a:t>Una </a:t>
            </a:r>
            <a:r>
              <a:rPr lang="es-AR" sz="3200" b="1" dirty="0" smtClean="0"/>
              <a:t>vez que </a:t>
            </a:r>
            <a:r>
              <a:rPr lang="es-AR" sz="3200" b="1" dirty="0"/>
              <a:t>las </a:t>
            </a:r>
            <a:r>
              <a:rPr lang="es-AR" sz="3200" b="1" dirty="0" smtClean="0"/>
              <a:t>células </a:t>
            </a:r>
            <a:r>
              <a:rPr lang="es-AR" sz="3200" b="1" dirty="0"/>
              <a:t>microbianas se han depositado </a:t>
            </a:r>
            <a:r>
              <a:rPr lang="es-AR" sz="3200" b="1" dirty="0" smtClean="0"/>
              <a:t>sobre una </a:t>
            </a:r>
            <a:r>
              <a:rPr lang="es-AR" sz="3200" b="1" dirty="0"/>
              <a:t>superficie, inmediatamente se inicia la fase de </a:t>
            </a:r>
            <a:r>
              <a:rPr lang="es-AR" sz="3200" b="1" dirty="0" smtClean="0"/>
              <a:t>adhesión, la </a:t>
            </a:r>
            <a:r>
              <a:rPr lang="es-AR" sz="3200" b="1" dirty="0"/>
              <a:t>cual es irreversible. Los principales </a:t>
            </a:r>
            <a:r>
              <a:rPr lang="es-AR" sz="3200" b="1" dirty="0" smtClean="0"/>
              <a:t>componentes que </a:t>
            </a:r>
            <a:r>
              <a:rPr lang="es-AR" sz="3200" b="1" dirty="0"/>
              <a:t>dirigen la </a:t>
            </a:r>
            <a:r>
              <a:rPr lang="es-AR" sz="3200" b="1" dirty="0" smtClean="0"/>
              <a:t>adhesión </a:t>
            </a:r>
            <a:r>
              <a:rPr lang="es-AR" sz="3200" b="1" dirty="0"/>
              <a:t>microbiana son </a:t>
            </a:r>
            <a:r>
              <a:rPr lang="es-AR" sz="3200" b="1" dirty="0" smtClean="0"/>
              <a:t>moléculas constitutivas </a:t>
            </a:r>
            <a:r>
              <a:rPr lang="es-AR" sz="3200" b="1" dirty="0"/>
              <a:t>de la pared microbiana: </a:t>
            </a:r>
            <a:r>
              <a:rPr lang="es-AR" sz="3200" b="1" i="1" dirty="0" err="1" smtClean="0"/>
              <a:t>pili</a:t>
            </a:r>
            <a:r>
              <a:rPr lang="es-AR" sz="3200" b="1" i="1" dirty="0" smtClean="0"/>
              <a:t>, </a:t>
            </a:r>
            <a:r>
              <a:rPr lang="es-AR" sz="3200" b="1" dirty="0" smtClean="0"/>
              <a:t>flagelos</a:t>
            </a:r>
            <a:r>
              <a:rPr lang="es-AR" sz="3200" b="1" dirty="0"/>
              <a:t>, </a:t>
            </a:r>
            <a:r>
              <a:rPr lang="es-AR" sz="3200" b="1" dirty="0" smtClean="0"/>
              <a:t>ácidos </a:t>
            </a:r>
            <a:r>
              <a:rPr lang="es-AR" sz="3200" b="1" dirty="0" err="1" smtClean="0"/>
              <a:t>teicoicos</a:t>
            </a:r>
            <a:r>
              <a:rPr lang="es-AR" sz="3200" b="1" dirty="0" smtClean="0"/>
              <a:t> </a:t>
            </a:r>
            <a:r>
              <a:rPr lang="es-AR" sz="3200" b="1" dirty="0"/>
              <a:t>y </a:t>
            </a:r>
            <a:r>
              <a:rPr lang="es-AR" sz="3200" b="1" dirty="0" smtClean="0"/>
              <a:t>moléculas </a:t>
            </a:r>
            <a:r>
              <a:rPr lang="es-AR" sz="3200" b="1" dirty="0"/>
              <a:t>que los microorganismos </a:t>
            </a:r>
            <a:r>
              <a:rPr lang="es-AR" sz="3200" b="1" dirty="0" smtClean="0"/>
              <a:t>expresan bajo </a:t>
            </a:r>
            <a:r>
              <a:rPr lang="es-AR" sz="3200" b="1" dirty="0"/>
              <a:t>circunstancias de </a:t>
            </a:r>
            <a:r>
              <a:rPr lang="es-AR" sz="3200" b="1" dirty="0" smtClean="0"/>
              <a:t>estrés.</a:t>
            </a:r>
          </a:p>
          <a:p>
            <a:pPr marL="0" indent="0">
              <a:buNone/>
            </a:pPr>
            <a:r>
              <a:rPr lang="es-AR" sz="2600" b="1" dirty="0" smtClean="0">
                <a:solidFill>
                  <a:srgbClr val="0070C0"/>
                </a:solidFill>
              </a:rPr>
              <a:t>Por ejemplo</a:t>
            </a:r>
            <a:r>
              <a:rPr lang="es-AR" sz="2600" b="1" dirty="0">
                <a:solidFill>
                  <a:srgbClr val="0070C0"/>
                </a:solidFill>
              </a:rPr>
              <a:t>, la </a:t>
            </a:r>
            <a:r>
              <a:rPr lang="es-AR" sz="2600" b="1" dirty="0" smtClean="0">
                <a:solidFill>
                  <a:srgbClr val="0070C0"/>
                </a:solidFill>
              </a:rPr>
              <a:t>adhesión </a:t>
            </a:r>
            <a:r>
              <a:rPr lang="es-AR" sz="2600" b="1" dirty="0">
                <a:solidFill>
                  <a:srgbClr val="0070C0"/>
                </a:solidFill>
              </a:rPr>
              <a:t>de las distintas especies de </a:t>
            </a:r>
            <a:r>
              <a:rPr lang="es-AR" sz="2600" b="1" i="1" dirty="0" smtClean="0">
                <a:solidFill>
                  <a:srgbClr val="0070C0"/>
                </a:solidFill>
              </a:rPr>
              <a:t>Staphylococcus </a:t>
            </a:r>
            <a:r>
              <a:rPr lang="es-AR" sz="2600" b="1" dirty="0" smtClean="0">
                <a:solidFill>
                  <a:srgbClr val="0070C0"/>
                </a:solidFill>
              </a:rPr>
              <a:t>sobre </a:t>
            </a:r>
            <a:r>
              <a:rPr lang="es-AR" sz="2600" b="1" dirty="0">
                <a:solidFill>
                  <a:srgbClr val="0070C0"/>
                </a:solidFill>
              </a:rPr>
              <a:t>diferentes tipos de </a:t>
            </a:r>
            <a:r>
              <a:rPr lang="es-AR" sz="2600" b="1" dirty="0" smtClean="0">
                <a:solidFill>
                  <a:srgbClr val="0070C0"/>
                </a:solidFill>
              </a:rPr>
              <a:t>dispositivos médicos (catéteres </a:t>
            </a:r>
            <a:r>
              <a:rPr lang="es-AR" sz="2600" b="1" dirty="0">
                <a:solidFill>
                  <a:srgbClr val="0070C0"/>
                </a:solidFill>
              </a:rPr>
              <a:t>intravasculares, </a:t>
            </a:r>
            <a:r>
              <a:rPr lang="es-AR" sz="2600" b="1" dirty="0" smtClean="0">
                <a:solidFill>
                  <a:srgbClr val="0070C0"/>
                </a:solidFill>
              </a:rPr>
              <a:t>válvulas </a:t>
            </a:r>
            <a:r>
              <a:rPr lang="es-AR" sz="2600" b="1" dirty="0">
                <a:solidFill>
                  <a:srgbClr val="0070C0"/>
                </a:solidFill>
              </a:rPr>
              <a:t>cardiacas </a:t>
            </a:r>
            <a:r>
              <a:rPr lang="es-AR" sz="2600" b="1" dirty="0" smtClean="0">
                <a:solidFill>
                  <a:srgbClr val="0070C0"/>
                </a:solidFill>
              </a:rPr>
              <a:t>o prótesis </a:t>
            </a:r>
            <a:r>
              <a:rPr lang="es-AR" sz="2600" b="1" dirty="0">
                <a:solidFill>
                  <a:srgbClr val="0070C0"/>
                </a:solidFill>
              </a:rPr>
              <a:t>articulares)</a:t>
            </a:r>
          </a:p>
        </p:txBody>
      </p:sp>
    </p:spTree>
    <p:extLst>
      <p:ext uri="{BB962C8B-B14F-4D97-AF65-F5344CB8AC3E}">
        <p14:creationId xmlns:p14="http://schemas.microsoft.com/office/powerpoint/2010/main" val="87015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34411" y="1937154"/>
            <a:ext cx="1132317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3200" b="1" dirty="0">
                <a:latin typeface="HelveticaLTStd-Obl"/>
              </a:rPr>
              <a:t>Las </a:t>
            </a:r>
            <a:r>
              <a:rPr lang="es-AR" sz="3200" b="1" dirty="0" smtClean="0">
                <a:latin typeface="HelveticaLTStd-Obl"/>
              </a:rPr>
              <a:t>biopelicula </a:t>
            </a:r>
            <a:r>
              <a:rPr lang="es-AR" sz="3200" b="1" dirty="0">
                <a:latin typeface="HelveticaLTStd-Obl"/>
              </a:rPr>
              <a:t>son comunidades de microorganismos que crecen agregados y rodeados por una matriz extracelular </a:t>
            </a:r>
            <a:r>
              <a:rPr lang="es-AR" sz="3200" b="1" dirty="0" smtClean="0">
                <a:latin typeface="HelveticaLTStd-Obl"/>
              </a:rPr>
              <a:t>que ellos </a:t>
            </a:r>
            <a:r>
              <a:rPr lang="es-AR" sz="3200" b="1" dirty="0">
                <a:latin typeface="HelveticaLTStd-Obl"/>
              </a:rPr>
              <a:t>mismos producen, la cual favorece la </a:t>
            </a:r>
            <a:r>
              <a:rPr lang="es-AR" sz="3200" b="1" dirty="0" smtClean="0">
                <a:latin typeface="HelveticaLTStd-Obl"/>
              </a:rPr>
              <a:t>adhesión </a:t>
            </a:r>
            <a:r>
              <a:rPr lang="es-AR" sz="3200" b="1" dirty="0">
                <a:latin typeface="HelveticaLTStd-Obl"/>
              </a:rPr>
              <a:t>covalente sobre superficies inertes y vivas; </a:t>
            </a:r>
            <a:r>
              <a:rPr lang="es-AR" sz="3200" b="1" dirty="0" smtClean="0">
                <a:latin typeface="HelveticaLTStd-Obl"/>
              </a:rPr>
              <a:t>además, </a:t>
            </a:r>
            <a:r>
              <a:rPr lang="es-AR" sz="3200" b="1" dirty="0">
                <a:latin typeface="HelveticaLTStd-Obl"/>
              </a:rPr>
              <a:t>les ayuda a </a:t>
            </a:r>
            <a:r>
              <a:rPr lang="es-AR" sz="3200" b="1" dirty="0" smtClean="0">
                <a:latin typeface="HelveticaLTStd-Obl"/>
              </a:rPr>
              <a:t>desarrollar alta </a:t>
            </a:r>
            <a:r>
              <a:rPr lang="es-AR" sz="3200" b="1" dirty="0">
                <a:latin typeface="HelveticaLTStd-Obl"/>
              </a:rPr>
              <a:t>tolerancia a las </a:t>
            </a:r>
            <a:r>
              <a:rPr lang="es-AR" sz="3200" b="1" dirty="0" smtClean="0">
                <a:latin typeface="HelveticaLTStd-Obl"/>
              </a:rPr>
              <a:t>moléculas </a:t>
            </a:r>
            <a:r>
              <a:rPr lang="es-AR" sz="3200" b="1" dirty="0">
                <a:latin typeface="HelveticaLTStd-Obl"/>
              </a:rPr>
              <a:t>con actividad antimicrobiana. </a:t>
            </a:r>
            <a:endParaRPr lang="es-AR" sz="3200" b="1" dirty="0" smtClean="0">
              <a:latin typeface="HelveticaLTStd-Obl"/>
            </a:endParaRPr>
          </a:p>
          <a:p>
            <a:r>
              <a:rPr lang="es-AR" sz="3200" b="1" dirty="0" smtClean="0">
                <a:latin typeface="HelveticaLTStd-Obl"/>
              </a:rPr>
              <a:t>Por </a:t>
            </a:r>
            <a:r>
              <a:rPr lang="es-AR" sz="3200" b="1" dirty="0">
                <a:latin typeface="HelveticaLTStd-Obl"/>
              </a:rPr>
              <a:t>otra parte, las biopeliculas se asocian con </a:t>
            </a:r>
            <a:r>
              <a:rPr lang="es-AR" sz="3200" b="1" dirty="0" smtClean="0">
                <a:latin typeface="HelveticaLTStd-Obl"/>
              </a:rPr>
              <a:t>infecciones crónicas </a:t>
            </a:r>
            <a:r>
              <a:rPr lang="es-AR" sz="3200" b="1" dirty="0">
                <a:latin typeface="HelveticaLTStd-Obl"/>
              </a:rPr>
              <a:t>y </a:t>
            </a:r>
            <a:r>
              <a:rPr lang="es-AR" sz="3200" b="1" dirty="0" smtClean="0">
                <a:latin typeface="HelveticaLTStd-Obl"/>
              </a:rPr>
              <a:t>persistentes. </a:t>
            </a:r>
            <a:endParaRPr lang="es-AR" sz="3200" b="1" dirty="0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b="1" dirty="0" smtClean="0"/>
              <a:t>CONCEPTO</a:t>
            </a:r>
            <a:endParaRPr lang="es-AR" b="1" dirty="0"/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1066800" y="1811551"/>
            <a:ext cx="10058400" cy="4023360"/>
          </a:xfrm>
        </p:spPr>
        <p:txBody>
          <a:bodyPr/>
          <a:lstStyle/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00932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b="1" dirty="0" smtClean="0"/>
              <a:t>AGREGACIÓN</a:t>
            </a:r>
            <a:endParaRPr lang="es-AR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sz="3600" b="1" dirty="0" smtClean="0"/>
              <a:t>La agregación ocurre </a:t>
            </a:r>
            <a:r>
              <a:rPr lang="es-AR" sz="3600" b="1" dirty="0"/>
              <a:t>cuando se adicionan mas </a:t>
            </a:r>
            <a:r>
              <a:rPr lang="es-AR" sz="3600" b="1" dirty="0" smtClean="0"/>
              <a:t>células microbianas </a:t>
            </a:r>
            <a:r>
              <a:rPr lang="es-AR" sz="3600" b="1" dirty="0"/>
              <a:t>los microorganismos que inicialmente se </a:t>
            </a:r>
            <a:r>
              <a:rPr lang="es-AR" sz="3600" b="1" dirty="0" smtClean="0"/>
              <a:t>adhirieron.</a:t>
            </a:r>
          </a:p>
          <a:p>
            <a:r>
              <a:rPr lang="es-AR" sz="3600" b="1" dirty="0" smtClean="0"/>
              <a:t>Durante </a:t>
            </a:r>
            <a:r>
              <a:rPr lang="es-AR" sz="3600" b="1" dirty="0"/>
              <a:t>la </a:t>
            </a:r>
            <a:r>
              <a:rPr lang="es-AR" sz="3600" b="1" dirty="0" smtClean="0"/>
              <a:t>agregación </a:t>
            </a:r>
            <a:r>
              <a:rPr lang="es-AR" sz="3600" b="1" dirty="0"/>
              <a:t>se generan elevadas </a:t>
            </a:r>
            <a:r>
              <a:rPr lang="es-AR" sz="3600" b="1" dirty="0" smtClean="0"/>
              <a:t>concentraciones de </a:t>
            </a:r>
            <a:r>
              <a:rPr lang="es-AR" sz="3600" b="1" dirty="0"/>
              <a:t>metabolitos secundarios, producto del </a:t>
            </a:r>
            <a:r>
              <a:rPr lang="es-AR" sz="3600" b="1" dirty="0" smtClean="0"/>
              <a:t>metabolismo microbiano.</a:t>
            </a:r>
            <a:endParaRPr lang="es-AR" sz="3600" b="1" dirty="0"/>
          </a:p>
        </p:txBody>
      </p:sp>
    </p:spTree>
    <p:extLst>
      <p:ext uri="{BB962C8B-B14F-4D97-AF65-F5344CB8AC3E}">
        <p14:creationId xmlns:p14="http://schemas.microsoft.com/office/powerpoint/2010/main" val="355822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4000" b="1" dirty="0" smtClean="0"/>
              <a:t>MADURACIÓN</a:t>
            </a:r>
            <a:endParaRPr lang="es-AR" sz="40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sz="2800" b="1" dirty="0"/>
              <a:t>La tercera fase es la </a:t>
            </a:r>
            <a:r>
              <a:rPr lang="es-AR" sz="2800" b="1" dirty="0" smtClean="0"/>
              <a:t>maduración; </a:t>
            </a:r>
            <a:r>
              <a:rPr lang="es-AR" sz="2800" b="1" dirty="0"/>
              <a:t>en ella, los </a:t>
            </a:r>
            <a:r>
              <a:rPr lang="es-AR" sz="2800" b="1" dirty="0" smtClean="0"/>
              <a:t>microorganismos que </a:t>
            </a:r>
            <a:r>
              <a:rPr lang="es-AR" sz="2800" b="1" dirty="0"/>
              <a:t>ya se han agregado comienzan a </a:t>
            </a:r>
            <a:r>
              <a:rPr lang="es-AR" sz="2800" b="1" dirty="0" smtClean="0"/>
              <a:t>multiplicarse, a </a:t>
            </a:r>
            <a:r>
              <a:rPr lang="es-AR" sz="2800" b="1" dirty="0"/>
              <a:t>la vez que hay una excesiva </a:t>
            </a:r>
            <a:r>
              <a:rPr lang="es-AR" sz="2800" b="1" dirty="0" smtClean="0"/>
              <a:t>producción de proteínas </a:t>
            </a:r>
            <a:r>
              <a:rPr lang="es-AR" sz="2800" b="1" dirty="0"/>
              <a:t>y </a:t>
            </a:r>
            <a:r>
              <a:rPr lang="es-AR" sz="2800" b="1" dirty="0" smtClean="0"/>
              <a:t>liberación </a:t>
            </a:r>
            <a:r>
              <a:rPr lang="es-AR" sz="2800" b="1" dirty="0"/>
              <a:t>de DNA extracelular, </a:t>
            </a:r>
            <a:r>
              <a:rPr lang="es-AR" sz="2800" b="1" dirty="0" smtClean="0"/>
              <a:t>que servirán </a:t>
            </a:r>
            <a:r>
              <a:rPr lang="es-AR" sz="2800" b="1" dirty="0"/>
              <a:t>para la </a:t>
            </a:r>
            <a:r>
              <a:rPr lang="es-AR" sz="2800" b="1" dirty="0" smtClean="0"/>
              <a:t>formación </a:t>
            </a:r>
            <a:r>
              <a:rPr lang="es-AR" sz="2800" b="1" dirty="0"/>
              <a:t>de la matriz extracelular y </a:t>
            </a:r>
            <a:r>
              <a:rPr lang="es-AR" sz="2800" b="1" dirty="0" smtClean="0"/>
              <a:t>el crecimiento </a:t>
            </a:r>
            <a:r>
              <a:rPr lang="es-AR" sz="2800" b="1" dirty="0"/>
              <a:t>de las </a:t>
            </a:r>
            <a:r>
              <a:rPr lang="es-AR" sz="2800" b="1" dirty="0" smtClean="0"/>
              <a:t>biopeliculas.</a:t>
            </a:r>
          </a:p>
          <a:p>
            <a:r>
              <a:rPr lang="es-AR" sz="2800" b="1" dirty="0"/>
              <a:t>L</a:t>
            </a:r>
            <a:r>
              <a:rPr lang="es-AR" sz="2800" b="1" dirty="0" smtClean="0"/>
              <a:t>a maduración </a:t>
            </a:r>
            <a:r>
              <a:rPr lang="es-AR" sz="2800" b="1" dirty="0"/>
              <a:t>es la </a:t>
            </a:r>
            <a:r>
              <a:rPr lang="es-AR" sz="2800" b="1" dirty="0" smtClean="0"/>
              <a:t>liberación </a:t>
            </a:r>
            <a:r>
              <a:rPr lang="es-AR" sz="2800" b="1" dirty="0"/>
              <a:t>de DNA </a:t>
            </a:r>
            <a:r>
              <a:rPr lang="es-AR" sz="2800" b="1" dirty="0" smtClean="0"/>
              <a:t>extracelular, que </a:t>
            </a:r>
            <a:r>
              <a:rPr lang="es-AR" sz="2800" b="1" dirty="0"/>
              <a:t>es </a:t>
            </a:r>
            <a:r>
              <a:rPr lang="es-AR" sz="2800" b="1" dirty="0" smtClean="0"/>
              <a:t>útil </a:t>
            </a:r>
            <a:r>
              <a:rPr lang="es-AR" sz="2800" b="1" dirty="0"/>
              <a:t>para dar rigidez a las biopeliculas </a:t>
            </a:r>
            <a:r>
              <a:rPr lang="es-AR" sz="2800" b="1" dirty="0" smtClean="0"/>
              <a:t>y participa </a:t>
            </a:r>
            <a:r>
              <a:rPr lang="es-AR" sz="2800" b="1" dirty="0"/>
              <a:t>en la transferencia de genes de </a:t>
            </a:r>
            <a:r>
              <a:rPr lang="es-AR" sz="2800" b="1" dirty="0" smtClean="0"/>
              <a:t>resistencia entre </a:t>
            </a:r>
            <a:r>
              <a:rPr lang="es-AR" sz="2800" b="1" dirty="0"/>
              <a:t>los microorganismos que se encuentran en </a:t>
            </a:r>
            <a:r>
              <a:rPr lang="es-AR" sz="2800" b="1" dirty="0" smtClean="0"/>
              <a:t>el interior </a:t>
            </a:r>
            <a:r>
              <a:rPr lang="es-AR" sz="2800" b="1" dirty="0"/>
              <a:t>de las </a:t>
            </a:r>
            <a:r>
              <a:rPr lang="es-AR" sz="2800" b="1" dirty="0" smtClean="0"/>
              <a:t>biopeliculas.</a:t>
            </a:r>
            <a:endParaRPr lang="es-AR" sz="2800" b="1" dirty="0"/>
          </a:p>
        </p:txBody>
      </p:sp>
    </p:spTree>
    <p:extLst>
      <p:ext uri="{BB962C8B-B14F-4D97-AF65-F5344CB8AC3E}">
        <p14:creationId xmlns:p14="http://schemas.microsoft.com/office/powerpoint/2010/main" val="252087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sz="4000" b="1" dirty="0">
                <a:solidFill>
                  <a:srgbClr val="000000">
                    <a:lumMod val="75000"/>
                    <a:lumOff val="25000"/>
                  </a:srgbClr>
                </a:solidFill>
              </a:rPr>
              <a:t>MADURACIÓN</a:t>
            </a: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sz="2400" b="1" dirty="0"/>
              <a:t>Por otra parte, se </a:t>
            </a:r>
            <a:r>
              <a:rPr lang="es-AR" sz="2400" b="1" dirty="0" smtClean="0"/>
              <a:t>forman canales </a:t>
            </a:r>
            <a:r>
              <a:rPr lang="es-AR" sz="2400" b="1" dirty="0"/>
              <a:t>de agua a </a:t>
            </a:r>
            <a:r>
              <a:rPr lang="es-AR" sz="2400" b="1" dirty="0" smtClean="0"/>
              <a:t>través </a:t>
            </a:r>
            <a:r>
              <a:rPr lang="es-AR" sz="2400" b="1" dirty="0"/>
              <a:t>y alrededor de las </a:t>
            </a:r>
            <a:r>
              <a:rPr lang="es-AR" sz="2400" b="1" dirty="0" smtClean="0"/>
              <a:t>biopeliculas, importantes </a:t>
            </a:r>
            <a:r>
              <a:rPr lang="es-AR" sz="2400" b="1" dirty="0"/>
              <a:t>para la </a:t>
            </a:r>
            <a:r>
              <a:rPr lang="es-AR" sz="2400" b="1" dirty="0" smtClean="0"/>
              <a:t>excreción </a:t>
            </a:r>
            <a:r>
              <a:rPr lang="es-AR" sz="2400" b="1" dirty="0"/>
              <a:t>y el transporte de </a:t>
            </a:r>
            <a:r>
              <a:rPr lang="es-AR" sz="2400" b="1" dirty="0" smtClean="0"/>
              <a:t>las moléculas. También </a:t>
            </a:r>
            <a:r>
              <a:rPr lang="es-AR" sz="2400" b="1" dirty="0"/>
              <a:t>son </a:t>
            </a:r>
            <a:r>
              <a:rPr lang="es-AR" sz="2400" b="1" dirty="0" smtClean="0"/>
              <a:t>útiles </a:t>
            </a:r>
            <a:r>
              <a:rPr lang="es-AR" sz="2400" b="1" dirty="0"/>
              <a:t>porque </a:t>
            </a:r>
            <a:r>
              <a:rPr lang="es-AR" sz="2400" b="1" dirty="0" smtClean="0"/>
              <a:t>ayudan al </a:t>
            </a:r>
            <a:r>
              <a:rPr lang="es-AR" sz="2400" b="1" dirty="0"/>
              <a:t>microorganismo a adquirir nutrientes del medio </a:t>
            </a:r>
            <a:r>
              <a:rPr lang="es-AR" sz="2400" b="1" dirty="0" smtClean="0"/>
              <a:t>exterior y </a:t>
            </a:r>
            <a:r>
              <a:rPr lang="es-AR" sz="2400" b="1" dirty="0"/>
              <a:t>eliminar productos del metabolismo </a:t>
            </a:r>
            <a:r>
              <a:rPr lang="es-AR" sz="2400" b="1" dirty="0" smtClean="0"/>
              <a:t>microbiano, que </a:t>
            </a:r>
            <a:r>
              <a:rPr lang="es-AR" sz="2400" b="1" dirty="0"/>
              <a:t>en </a:t>
            </a:r>
            <a:r>
              <a:rPr lang="es-AR" sz="2400" b="1" dirty="0" smtClean="0"/>
              <a:t>algún </a:t>
            </a:r>
            <a:r>
              <a:rPr lang="es-AR" sz="2400" b="1" dirty="0"/>
              <a:t>momento pueden llegar a ser </a:t>
            </a:r>
            <a:r>
              <a:rPr lang="es-AR" sz="2400" b="1" dirty="0" smtClean="0"/>
              <a:t>citotoxicos para </a:t>
            </a:r>
            <a:r>
              <a:rPr lang="es-AR" sz="2400" b="1" dirty="0"/>
              <a:t>los propios </a:t>
            </a:r>
            <a:r>
              <a:rPr lang="es-AR" sz="2400" b="1" dirty="0" smtClean="0"/>
              <a:t>microorganismos. </a:t>
            </a:r>
          </a:p>
          <a:p>
            <a:r>
              <a:rPr lang="es-AR" sz="2400" b="1" dirty="0" smtClean="0"/>
              <a:t>Por </a:t>
            </a:r>
            <a:r>
              <a:rPr lang="es-AR" sz="2400" b="1" dirty="0"/>
              <a:t>ultimo, </a:t>
            </a:r>
            <a:r>
              <a:rPr lang="es-AR" sz="2400" b="1" dirty="0" smtClean="0"/>
              <a:t>pero no </a:t>
            </a:r>
            <a:r>
              <a:rPr lang="es-AR" sz="2400" b="1" dirty="0"/>
              <a:t>por eso menos importante, otros </a:t>
            </a:r>
            <a:r>
              <a:rPr lang="es-AR" sz="2400" b="1" dirty="0" smtClean="0"/>
              <a:t>fenómenos </a:t>
            </a:r>
            <a:r>
              <a:rPr lang="es-AR" sz="2400" b="1" dirty="0"/>
              <a:t>que </a:t>
            </a:r>
            <a:r>
              <a:rPr lang="es-AR" sz="2400" b="1" dirty="0" smtClean="0"/>
              <a:t>se llevan </a:t>
            </a:r>
            <a:r>
              <a:rPr lang="es-AR" sz="2400" b="1" dirty="0"/>
              <a:t>a cabo durante la </a:t>
            </a:r>
            <a:r>
              <a:rPr lang="es-AR" sz="2400" b="1" dirty="0" smtClean="0"/>
              <a:t>maduración </a:t>
            </a:r>
            <a:r>
              <a:rPr lang="es-AR" sz="2400" b="1" dirty="0"/>
              <a:t>son los </a:t>
            </a:r>
            <a:r>
              <a:rPr lang="es-AR" sz="2400" b="1" dirty="0" smtClean="0"/>
              <a:t>cambios morfológicos </a:t>
            </a:r>
            <a:r>
              <a:rPr lang="es-AR" sz="2400" b="1" dirty="0"/>
              <a:t>y </a:t>
            </a:r>
            <a:r>
              <a:rPr lang="es-AR" sz="2400" b="1" dirty="0" smtClean="0"/>
              <a:t>metabólicos </a:t>
            </a:r>
            <a:r>
              <a:rPr lang="es-AR" sz="2400" b="1" dirty="0"/>
              <a:t>de los microorganismos </a:t>
            </a:r>
            <a:r>
              <a:rPr lang="es-AR" sz="2400" b="1" dirty="0" smtClean="0"/>
              <a:t>en el </a:t>
            </a:r>
            <a:r>
              <a:rPr lang="es-AR" sz="2400" b="1" dirty="0"/>
              <a:t>interior de las biopeliculas</a:t>
            </a:r>
          </a:p>
        </p:txBody>
      </p:sp>
    </p:spTree>
    <p:extLst>
      <p:ext uri="{BB962C8B-B14F-4D97-AF65-F5344CB8AC3E}">
        <p14:creationId xmlns:p14="http://schemas.microsoft.com/office/powerpoint/2010/main" val="334386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4400" b="1" dirty="0" smtClean="0"/>
              <a:t>DISGREGACIÓN</a:t>
            </a:r>
            <a:endParaRPr lang="es-AR" sz="44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sz="2400" b="1" dirty="0"/>
              <a:t>La </a:t>
            </a:r>
            <a:r>
              <a:rPr lang="es-AR" sz="2400" b="1" dirty="0" smtClean="0"/>
              <a:t>disgregación </a:t>
            </a:r>
            <a:r>
              <a:rPr lang="es-AR" sz="2400" b="1" dirty="0"/>
              <a:t>es la ultima fase en el ciclo de </a:t>
            </a:r>
            <a:r>
              <a:rPr lang="es-AR" sz="2400" b="1" dirty="0" smtClean="0"/>
              <a:t>formación de </a:t>
            </a:r>
            <a:r>
              <a:rPr lang="es-AR" sz="2400" b="1" dirty="0"/>
              <a:t>las biopeliculas, y ocurre cuando la </a:t>
            </a:r>
            <a:r>
              <a:rPr lang="es-AR" sz="2400" b="1" dirty="0" smtClean="0"/>
              <a:t>densidad microbiana </a:t>
            </a:r>
            <a:r>
              <a:rPr lang="es-AR" sz="2400" b="1" dirty="0"/>
              <a:t>en el interior de estas ha </a:t>
            </a:r>
            <a:r>
              <a:rPr lang="es-AR" sz="2400" b="1" dirty="0" smtClean="0"/>
              <a:t>aumentado de </a:t>
            </a:r>
            <a:r>
              <a:rPr lang="es-AR" sz="2400" b="1" dirty="0"/>
              <a:t>manera exponencial y los microorganismos en </a:t>
            </a:r>
            <a:r>
              <a:rPr lang="es-AR" sz="2400" b="1" dirty="0" smtClean="0"/>
              <a:t>ella han </a:t>
            </a:r>
            <a:r>
              <a:rPr lang="es-AR" sz="2400" b="1" dirty="0"/>
              <a:t>generado cantidades importantes de </a:t>
            </a:r>
            <a:r>
              <a:rPr lang="es-AR" sz="2400" b="1" dirty="0" smtClean="0"/>
              <a:t>metabolitos, los </a:t>
            </a:r>
            <a:r>
              <a:rPr lang="es-AR" sz="2400" b="1" dirty="0"/>
              <a:t>cuales ya no pueden ser eliminados a </a:t>
            </a:r>
            <a:r>
              <a:rPr lang="es-AR" sz="2400" b="1" dirty="0" smtClean="0"/>
              <a:t>través </a:t>
            </a:r>
            <a:r>
              <a:rPr lang="es-AR" sz="2400" b="1" dirty="0"/>
              <a:t>de </a:t>
            </a:r>
            <a:r>
              <a:rPr lang="es-AR" sz="2400" b="1" dirty="0" smtClean="0"/>
              <a:t>los canales </a:t>
            </a:r>
            <a:r>
              <a:rPr lang="es-AR" sz="2400" b="1" dirty="0"/>
              <a:t>de </a:t>
            </a:r>
            <a:r>
              <a:rPr lang="es-AR" sz="2400" b="1" dirty="0" smtClean="0"/>
              <a:t>agua.</a:t>
            </a:r>
          </a:p>
          <a:p>
            <a:r>
              <a:rPr lang="es-AR" sz="2400" b="1" dirty="0" smtClean="0"/>
              <a:t>Se produce </a:t>
            </a:r>
            <a:r>
              <a:rPr lang="es-AR" sz="2400" b="1" dirty="0"/>
              <a:t>la </a:t>
            </a:r>
            <a:r>
              <a:rPr lang="es-AR" sz="2400" b="1" dirty="0" smtClean="0"/>
              <a:t>expresión </a:t>
            </a:r>
            <a:r>
              <a:rPr lang="es-AR" sz="2400" b="1" dirty="0"/>
              <a:t>de genes que </a:t>
            </a:r>
            <a:r>
              <a:rPr lang="es-AR" sz="2400" b="1" dirty="0" smtClean="0"/>
              <a:t>codifican enzimas </a:t>
            </a:r>
            <a:r>
              <a:rPr lang="es-AR" sz="2400" b="1" dirty="0"/>
              <a:t>con la capacidad de degradar los </a:t>
            </a:r>
            <a:r>
              <a:rPr lang="es-AR" sz="2400" b="1" dirty="0" smtClean="0"/>
              <a:t>componentes de </a:t>
            </a:r>
            <a:r>
              <a:rPr lang="es-AR" sz="2400" b="1" dirty="0"/>
              <a:t>la matriz </a:t>
            </a:r>
            <a:r>
              <a:rPr lang="es-AR" sz="2400" b="1" dirty="0" smtClean="0"/>
              <a:t>extracelular. </a:t>
            </a:r>
            <a:r>
              <a:rPr lang="es-AR" sz="2400" b="1" dirty="0"/>
              <a:t>Actualmente </a:t>
            </a:r>
            <a:r>
              <a:rPr lang="es-AR" sz="2400" b="1" dirty="0" smtClean="0"/>
              <a:t>se sabe </a:t>
            </a:r>
            <a:r>
              <a:rPr lang="es-AR" sz="2400" b="1" dirty="0"/>
              <a:t>que la </a:t>
            </a:r>
            <a:r>
              <a:rPr lang="es-AR" sz="2400" b="1" dirty="0" smtClean="0"/>
              <a:t>degradación </a:t>
            </a:r>
            <a:r>
              <a:rPr lang="es-AR" sz="2400" b="1" dirty="0"/>
              <a:t>es controlada por </a:t>
            </a:r>
            <a:r>
              <a:rPr lang="es-AR" sz="2400" b="1" dirty="0" smtClean="0"/>
              <a:t>enzimas que </a:t>
            </a:r>
            <a:r>
              <a:rPr lang="es-AR" sz="2400" b="1" dirty="0"/>
              <a:t>poseen actividad DNA-asa, proteasa y </a:t>
            </a:r>
            <a:r>
              <a:rPr lang="es-AR" sz="2400" b="1" dirty="0" smtClean="0"/>
              <a:t>fosfodiesterasa, y moléculas </a:t>
            </a:r>
            <a:r>
              <a:rPr lang="es-AR" sz="2400" b="1" dirty="0"/>
              <a:t>con propiedades </a:t>
            </a:r>
            <a:r>
              <a:rPr lang="es-AR" sz="2400" b="1" dirty="0" smtClean="0"/>
              <a:t>surfactantes.</a:t>
            </a:r>
            <a:endParaRPr lang="es-AR" sz="2400" b="1" dirty="0"/>
          </a:p>
        </p:txBody>
      </p:sp>
    </p:spTree>
    <p:extLst>
      <p:ext uri="{BB962C8B-B14F-4D97-AF65-F5344CB8AC3E}">
        <p14:creationId xmlns:p14="http://schemas.microsoft.com/office/powerpoint/2010/main" val="233971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4400" b="1" dirty="0" smtClean="0"/>
              <a:t>FISIOPATOGENIA</a:t>
            </a:r>
            <a:endParaRPr lang="es-AR" sz="44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sz="2800" b="1" dirty="0"/>
              <a:t>Incremento de la </a:t>
            </a:r>
            <a:r>
              <a:rPr lang="es-AR" sz="2800" b="1" dirty="0" smtClean="0"/>
              <a:t>tolerancia antimicrobiana</a:t>
            </a:r>
          </a:p>
          <a:p>
            <a:r>
              <a:rPr lang="es-AR" sz="2800" b="1" dirty="0"/>
              <a:t>Inhibición de la penetración de </a:t>
            </a:r>
            <a:r>
              <a:rPr lang="es-AR" sz="2800" b="1" dirty="0" smtClean="0"/>
              <a:t>los antimicrobianos</a:t>
            </a:r>
            <a:endParaRPr lang="es-AR" sz="2800" b="1" dirty="0"/>
          </a:p>
          <a:p>
            <a:r>
              <a:rPr lang="es-AR" sz="2800" b="1" dirty="0"/>
              <a:t>Alteración del </a:t>
            </a:r>
            <a:r>
              <a:rPr lang="es-AR" sz="2800" b="1" dirty="0" smtClean="0"/>
              <a:t>microambiente</a:t>
            </a:r>
          </a:p>
          <a:p>
            <a:r>
              <a:rPr lang="es-AR" sz="2800" b="1" i="1" dirty="0" smtClean="0"/>
              <a:t>En </a:t>
            </a:r>
            <a:r>
              <a:rPr lang="es-AR" sz="2800" b="1" i="1" dirty="0"/>
              <a:t>la parte mas interna de las biopeliculas, la </a:t>
            </a:r>
            <a:r>
              <a:rPr lang="es-AR" sz="2800" b="1" i="1" dirty="0" smtClean="0"/>
              <a:t>concentración de </a:t>
            </a:r>
            <a:r>
              <a:rPr lang="es-AR" sz="2800" b="1" i="1" dirty="0"/>
              <a:t>oxigeno es baja, por lo que se </a:t>
            </a:r>
            <a:r>
              <a:rPr lang="es-AR" sz="2800" b="1" i="1" dirty="0" smtClean="0"/>
              <a:t>genera una </a:t>
            </a:r>
            <a:r>
              <a:rPr lang="es-AR" sz="2800" b="1" i="1" dirty="0"/>
              <a:t>atmosfera anaerobia y de bajo pH</a:t>
            </a:r>
            <a:r>
              <a:rPr lang="es-AR" sz="2800" b="1" i="1" dirty="0" smtClean="0"/>
              <a:t>.</a:t>
            </a:r>
          </a:p>
          <a:p>
            <a:endParaRPr lang="es-AR" sz="1800" b="1" i="1" dirty="0"/>
          </a:p>
        </p:txBody>
      </p:sp>
    </p:spTree>
    <p:extLst>
      <p:ext uri="{BB962C8B-B14F-4D97-AF65-F5344CB8AC3E}">
        <p14:creationId xmlns:p14="http://schemas.microsoft.com/office/powerpoint/2010/main" val="428970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731" y="205099"/>
            <a:ext cx="11100538" cy="5950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5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4000" b="1" dirty="0" smtClean="0"/>
              <a:t>FISIOPATOGENIA</a:t>
            </a:r>
            <a:endParaRPr lang="es-AR" sz="40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b="1" i="1" dirty="0"/>
              <a:t>Formación de células microbianas </a:t>
            </a:r>
            <a:r>
              <a:rPr lang="es-AR" b="1" i="1" dirty="0" smtClean="0"/>
              <a:t>persistentes </a:t>
            </a:r>
          </a:p>
          <a:p>
            <a:r>
              <a:rPr lang="es-AR" b="1" dirty="0" smtClean="0"/>
              <a:t>El </a:t>
            </a:r>
            <a:r>
              <a:rPr lang="es-AR" b="1" dirty="0"/>
              <a:t>incremento de la tolerancia a los antimicrobianos </a:t>
            </a:r>
            <a:r>
              <a:rPr lang="es-AR" b="1" dirty="0" smtClean="0"/>
              <a:t>en los </a:t>
            </a:r>
            <a:r>
              <a:rPr lang="es-AR" b="1" dirty="0"/>
              <a:t>microorganismos que </a:t>
            </a:r>
            <a:r>
              <a:rPr lang="es-AR" b="1" dirty="0" smtClean="0"/>
              <a:t>están </a:t>
            </a:r>
            <a:r>
              <a:rPr lang="es-AR" b="1" dirty="0"/>
              <a:t>en el interior de las </a:t>
            </a:r>
            <a:r>
              <a:rPr lang="es-AR" b="1" dirty="0" smtClean="0"/>
              <a:t>biopeliculas no </a:t>
            </a:r>
            <a:r>
              <a:rPr lang="es-AR" b="1" dirty="0"/>
              <a:t>puede ser explicado unicamente por los </a:t>
            </a:r>
            <a:r>
              <a:rPr lang="es-AR" b="1" dirty="0" smtClean="0"/>
              <a:t>fenómenos mencionados </a:t>
            </a:r>
            <a:r>
              <a:rPr lang="es-AR" b="1" dirty="0"/>
              <a:t>anteriormente. En </a:t>
            </a:r>
            <a:r>
              <a:rPr lang="es-AR" b="1" dirty="0" smtClean="0"/>
              <a:t>años recientes se </a:t>
            </a:r>
            <a:r>
              <a:rPr lang="es-AR" b="1" dirty="0"/>
              <a:t>ha descrito que en el interior de las biopeliculas </a:t>
            </a:r>
            <a:r>
              <a:rPr lang="es-AR" b="1" dirty="0" smtClean="0"/>
              <a:t>se forman </a:t>
            </a:r>
            <a:r>
              <a:rPr lang="es-AR" b="1" dirty="0"/>
              <a:t>subgrupos de microorganismos con </a:t>
            </a:r>
            <a:r>
              <a:rPr lang="es-AR" b="1" dirty="0" smtClean="0"/>
              <a:t>características de células persistentes. </a:t>
            </a:r>
            <a:r>
              <a:rPr lang="es-AR" b="1" dirty="0"/>
              <a:t>Las </a:t>
            </a:r>
            <a:r>
              <a:rPr lang="es-AR" b="1" dirty="0" smtClean="0"/>
              <a:t>células microbianas persistentes </a:t>
            </a:r>
            <a:r>
              <a:rPr lang="es-AR" b="1" dirty="0"/>
              <a:t>son aquellas que presentan un estado </a:t>
            </a:r>
            <a:r>
              <a:rPr lang="es-AR" b="1" dirty="0" smtClean="0"/>
              <a:t>metabólico inactivo</a:t>
            </a:r>
            <a:r>
              <a:rPr lang="es-AR" b="1" dirty="0"/>
              <a:t>, </a:t>
            </a:r>
            <a:r>
              <a:rPr lang="es-AR" b="1" dirty="0" smtClean="0"/>
              <a:t>además </a:t>
            </a:r>
            <a:r>
              <a:rPr lang="es-AR" b="1" dirty="0"/>
              <a:t>de que sufren cambios </a:t>
            </a:r>
            <a:r>
              <a:rPr lang="es-AR" b="1" dirty="0" smtClean="0"/>
              <a:t>morfológicos que </a:t>
            </a:r>
            <a:r>
              <a:rPr lang="es-AR" b="1" dirty="0"/>
              <a:t>impiden la </a:t>
            </a:r>
            <a:r>
              <a:rPr lang="es-AR" b="1" dirty="0" smtClean="0"/>
              <a:t>acción </a:t>
            </a:r>
            <a:r>
              <a:rPr lang="es-AR" b="1" dirty="0"/>
              <a:t>de los </a:t>
            </a:r>
            <a:r>
              <a:rPr lang="es-AR" b="1" dirty="0" smtClean="0"/>
              <a:t>antimicrobianos4. </a:t>
            </a:r>
          </a:p>
          <a:p>
            <a:r>
              <a:rPr lang="es-AR" b="1" dirty="0" smtClean="0"/>
              <a:t>El </a:t>
            </a:r>
            <a:r>
              <a:rPr lang="es-AR" b="1" dirty="0"/>
              <a:t>mayor problema de los microorganismos </a:t>
            </a:r>
            <a:r>
              <a:rPr lang="es-AR" b="1" dirty="0" smtClean="0"/>
              <a:t>persistentes es </a:t>
            </a:r>
            <a:r>
              <a:rPr lang="es-AR" b="1" dirty="0"/>
              <a:t>que, cuando las biopeliculas se comienzan a </a:t>
            </a:r>
            <a:r>
              <a:rPr lang="es-AR" b="1" dirty="0" smtClean="0"/>
              <a:t>disgregar, estos </a:t>
            </a:r>
            <a:r>
              <a:rPr lang="es-AR" b="1" dirty="0"/>
              <a:t>activan de nuevo su metabolismo y migran </a:t>
            </a:r>
            <a:r>
              <a:rPr lang="es-AR" b="1" dirty="0" smtClean="0"/>
              <a:t>a otra </a:t>
            </a:r>
            <a:r>
              <a:rPr lang="es-AR" b="1" dirty="0"/>
              <a:t>superficie, iniciando otra vez la </a:t>
            </a:r>
            <a:r>
              <a:rPr lang="es-AR" b="1" dirty="0" smtClean="0"/>
              <a:t>biosíntesis </a:t>
            </a:r>
            <a:r>
              <a:rPr lang="es-AR" b="1" dirty="0"/>
              <a:t>de biopeliculas</a:t>
            </a:r>
          </a:p>
        </p:txBody>
      </p:sp>
    </p:spTree>
    <p:extLst>
      <p:ext uri="{BB962C8B-B14F-4D97-AF65-F5344CB8AC3E}">
        <p14:creationId xmlns:p14="http://schemas.microsoft.com/office/powerpoint/2010/main" val="45218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4000" b="1" dirty="0"/>
              <a:t>F</a:t>
            </a:r>
            <a:r>
              <a:rPr lang="es-AR" sz="4000" b="1" dirty="0" smtClean="0"/>
              <a:t>ISIOPATOGENIA</a:t>
            </a:r>
            <a:endParaRPr lang="es-AR" sz="40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b="1" i="1" dirty="0"/>
              <a:t>Inhibición de la respuesta inmunitaria</a:t>
            </a:r>
          </a:p>
          <a:p>
            <a:r>
              <a:rPr lang="es-AR" sz="3200" b="1" dirty="0" smtClean="0"/>
              <a:t>Además </a:t>
            </a:r>
            <a:r>
              <a:rPr lang="es-AR" sz="3200" b="1" dirty="0"/>
              <a:t>del incremento de la tolerancia </a:t>
            </a:r>
            <a:r>
              <a:rPr lang="es-AR" sz="3200" b="1" dirty="0" smtClean="0"/>
              <a:t>antimicrobiana, otro fenómeno </a:t>
            </a:r>
            <a:r>
              <a:rPr lang="es-AR" sz="3200" b="1" dirty="0"/>
              <a:t>que ocurre en las infecciones </a:t>
            </a:r>
            <a:r>
              <a:rPr lang="es-AR" sz="3200" b="1" dirty="0" smtClean="0"/>
              <a:t>causadas por </a:t>
            </a:r>
            <a:r>
              <a:rPr lang="es-AR" sz="3200" b="1" dirty="0"/>
              <a:t>microorganismos productores de </a:t>
            </a:r>
            <a:r>
              <a:rPr lang="es-AR" sz="3200" b="1" dirty="0" smtClean="0"/>
              <a:t>biopeliculas es </a:t>
            </a:r>
            <a:r>
              <a:rPr lang="es-AR" sz="3200" b="1" dirty="0"/>
              <a:t>la capacidad de evadir, de manera parcial o </a:t>
            </a:r>
            <a:r>
              <a:rPr lang="es-AR" sz="3200" b="1" dirty="0" smtClean="0"/>
              <a:t>total, la </a:t>
            </a:r>
            <a:r>
              <a:rPr lang="es-AR" sz="3200" b="1" dirty="0"/>
              <a:t>respuesta inmunitaria del </a:t>
            </a:r>
            <a:r>
              <a:rPr lang="es-AR" sz="3200" b="1" dirty="0" smtClean="0"/>
              <a:t>huésped</a:t>
            </a:r>
            <a:endParaRPr lang="es-AR" sz="3200" b="1" dirty="0"/>
          </a:p>
        </p:txBody>
      </p:sp>
    </p:spTree>
    <p:extLst>
      <p:ext uri="{BB962C8B-B14F-4D97-AF65-F5344CB8AC3E}">
        <p14:creationId xmlns:p14="http://schemas.microsoft.com/office/powerpoint/2010/main" val="311064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244" y="27318"/>
            <a:ext cx="9126908" cy="615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2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262" y="94004"/>
            <a:ext cx="8267715" cy="618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036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6950" y="286603"/>
            <a:ext cx="10138730" cy="1379827"/>
          </a:xfrm>
        </p:spPr>
        <p:txBody>
          <a:bodyPr/>
          <a:lstStyle/>
          <a:p>
            <a:pPr algn="ctr"/>
            <a:r>
              <a:rPr lang="es-AR" b="1" dirty="0" smtClean="0"/>
              <a:t>EL ORIGEN</a:t>
            </a:r>
            <a:br>
              <a:rPr lang="es-AR" b="1" dirty="0" smtClean="0"/>
            </a:br>
            <a:endParaRPr lang="es-AR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sz="3200" b="1" dirty="0" smtClean="0"/>
              <a:t>Las </a:t>
            </a:r>
            <a:r>
              <a:rPr lang="es-AR" sz="3200" b="1" dirty="0"/>
              <a:t>biopeliculas fueron observadas inicialmente </a:t>
            </a:r>
            <a:r>
              <a:rPr lang="es-AR" sz="3200" b="1" dirty="0" smtClean="0"/>
              <a:t>por </a:t>
            </a:r>
            <a:r>
              <a:rPr lang="es-AR" sz="3200" b="1" dirty="0" err="1" smtClean="0"/>
              <a:t>Anton</a:t>
            </a:r>
            <a:r>
              <a:rPr lang="es-AR" sz="3200" b="1" dirty="0" smtClean="0"/>
              <a:t> </a:t>
            </a:r>
            <a:r>
              <a:rPr lang="es-AR" sz="3200" b="1" dirty="0"/>
              <a:t>van Leeuwenhoek en 1684, cuando </a:t>
            </a:r>
            <a:r>
              <a:rPr lang="es-AR" sz="3200" b="1" dirty="0" smtClean="0"/>
              <a:t>analizó muestras </a:t>
            </a:r>
            <a:r>
              <a:rPr lang="es-AR" sz="3200" b="1" dirty="0"/>
              <a:t>de placa microbiana obtenidas de sus </a:t>
            </a:r>
            <a:r>
              <a:rPr lang="es-AR" sz="3200" b="1" dirty="0" smtClean="0"/>
              <a:t>propios dientes. </a:t>
            </a:r>
            <a:r>
              <a:rPr lang="es-AR" sz="3200" b="1" dirty="0"/>
              <a:t>Anos </a:t>
            </a:r>
            <a:r>
              <a:rPr lang="es-AR" sz="3200" b="1" dirty="0" err="1"/>
              <a:t>despues</a:t>
            </a:r>
            <a:r>
              <a:rPr lang="es-AR" sz="3200" b="1" dirty="0"/>
              <a:t>, en 1864, Louis </a:t>
            </a:r>
            <a:r>
              <a:rPr lang="es-AR" sz="3200" b="1" dirty="0" smtClean="0"/>
              <a:t>Pasteur también </a:t>
            </a:r>
            <a:r>
              <a:rPr lang="es-AR" sz="3200" b="1" dirty="0"/>
              <a:t>las observo en muestras obtenidas de </a:t>
            </a:r>
            <a:r>
              <a:rPr lang="es-AR" sz="3200" b="1" dirty="0" smtClean="0"/>
              <a:t>las paredes </a:t>
            </a:r>
            <a:r>
              <a:rPr lang="es-AR" sz="3200" b="1" dirty="0"/>
              <a:t>de barriles donde se almacenaba vino; </a:t>
            </a:r>
            <a:r>
              <a:rPr lang="es-AR" sz="3200" b="1" dirty="0" smtClean="0"/>
              <a:t>además, propuso </a:t>
            </a:r>
            <a:r>
              <a:rPr lang="es-AR" sz="3200" b="1" dirty="0"/>
              <a:t>que eran las causantes de que el </a:t>
            </a:r>
            <a:r>
              <a:rPr lang="es-AR" sz="3200" b="1" dirty="0" smtClean="0"/>
              <a:t>vino se </a:t>
            </a:r>
            <a:r>
              <a:rPr lang="es-AR" sz="3200" b="1" dirty="0" err="1"/>
              <a:t>biotransformara</a:t>
            </a:r>
            <a:r>
              <a:rPr lang="es-AR" sz="3200" b="1" dirty="0"/>
              <a:t> en acido </a:t>
            </a:r>
            <a:r>
              <a:rPr lang="es-AR" sz="3200" b="1" dirty="0" smtClean="0"/>
              <a:t>acético.</a:t>
            </a:r>
            <a:endParaRPr lang="es-AR" sz="3200" b="1" dirty="0"/>
          </a:p>
        </p:txBody>
      </p:sp>
    </p:spTree>
    <p:extLst>
      <p:ext uri="{BB962C8B-B14F-4D97-AF65-F5344CB8AC3E}">
        <p14:creationId xmlns:p14="http://schemas.microsoft.com/office/powerpoint/2010/main" val="231424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180" y="-15101"/>
            <a:ext cx="8186870" cy="629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28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164" y="290556"/>
            <a:ext cx="9466361" cy="562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18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91" y="1743342"/>
            <a:ext cx="11822089" cy="356359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91" y="288979"/>
            <a:ext cx="11024383" cy="10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05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98" y="1700613"/>
            <a:ext cx="11820861" cy="435835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6846"/>
            <a:ext cx="11507758" cy="1181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47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08375" y="1850483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es-AR" sz="3200" b="1" dirty="0" smtClean="0"/>
              <a:t>ANTIBACTERIANOS EN INFECCIONES OSTEOARTICULARES</a:t>
            </a:r>
            <a:endParaRPr lang="es-AR" sz="3200" b="1" dirty="0"/>
          </a:p>
        </p:txBody>
      </p:sp>
    </p:spTree>
    <p:extLst>
      <p:ext uri="{BB962C8B-B14F-4D97-AF65-F5344CB8AC3E}">
        <p14:creationId xmlns:p14="http://schemas.microsoft.com/office/powerpoint/2010/main" val="257414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869" y="111095"/>
            <a:ext cx="9923396" cy="622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01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28" y="226063"/>
            <a:ext cx="11608569" cy="489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96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012" y="162370"/>
            <a:ext cx="9681211" cy="607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94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69" y="991311"/>
            <a:ext cx="11405128" cy="4794191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95656" y="1196411"/>
            <a:ext cx="820396" cy="31619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5879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55" y="1606609"/>
            <a:ext cx="11584924" cy="3606747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27290" y="1760434"/>
            <a:ext cx="871671" cy="316194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0583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192" y="49272"/>
            <a:ext cx="8240582" cy="610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0352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AR" sz="4000" b="1" dirty="0" smtClean="0"/>
              <a:t>CONCENTRACIÓN  ÓSEA DE ANTIBIÓTICOS</a:t>
            </a:r>
            <a:endParaRPr lang="es-AR" sz="4000" b="1" dirty="0"/>
          </a:p>
        </p:txBody>
      </p:sp>
      <p:sp>
        <p:nvSpPr>
          <p:cNvPr id="4" name="Marcador de contenido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AR" sz="2800" b="1" dirty="0"/>
              <a:t>Los que mejor difunden al </a:t>
            </a:r>
            <a:r>
              <a:rPr lang="es-AR" sz="2800" b="1" dirty="0" smtClean="0"/>
              <a:t>hueso </a:t>
            </a:r>
            <a:r>
              <a:rPr lang="es-AR" sz="2800" b="1" dirty="0"/>
              <a:t>son: Quinolonas de 2ª generación (FQ), </a:t>
            </a:r>
            <a:r>
              <a:rPr lang="es-AR" sz="2800" b="1" dirty="0" smtClean="0"/>
              <a:t>Clindamicina</a:t>
            </a:r>
            <a:r>
              <a:rPr lang="es-AR" sz="2800" b="1" dirty="0"/>
              <a:t>, Rifampicina y Clotrimoxazol </a:t>
            </a:r>
            <a:r>
              <a:rPr lang="es-AR" sz="2800" b="1" dirty="0" smtClean="0"/>
              <a:t>(Trimetroprima </a:t>
            </a:r>
            <a:r>
              <a:rPr lang="es-AR" sz="2800" b="1" dirty="0"/>
              <a:t>con sulfametoxazol</a:t>
            </a:r>
            <a:r>
              <a:rPr lang="es-AR" sz="2800" b="1" dirty="0" smtClean="0"/>
              <a:t>)</a:t>
            </a:r>
          </a:p>
          <a:p>
            <a:r>
              <a:rPr lang="es-AR" sz="2800" b="1" dirty="0" smtClean="0"/>
              <a:t>Betalactámicos</a:t>
            </a:r>
            <a:r>
              <a:rPr lang="es-AR" sz="2800" b="1" dirty="0"/>
              <a:t>, G</a:t>
            </a:r>
            <a:r>
              <a:rPr lang="es-AR" sz="2800" b="1" dirty="0" smtClean="0"/>
              <a:t>lucopéptidos </a:t>
            </a:r>
            <a:r>
              <a:rPr lang="es-AR" sz="2800" b="1" dirty="0"/>
              <a:t>y </a:t>
            </a:r>
            <a:r>
              <a:rPr lang="es-AR" sz="2800" b="1" dirty="0" smtClean="0"/>
              <a:t>Aminoglucósidos </a:t>
            </a:r>
            <a:r>
              <a:rPr lang="es-AR" sz="2800" b="1" dirty="0"/>
              <a:t>difunden </a:t>
            </a:r>
            <a:r>
              <a:rPr lang="es-AR" sz="2800" b="1" dirty="0" smtClean="0"/>
              <a:t>menos </a:t>
            </a:r>
            <a:r>
              <a:rPr lang="es-AR" sz="2800" b="1" dirty="0"/>
              <a:t>de 20% por lo que sus dosis deben ser altas. </a:t>
            </a:r>
          </a:p>
          <a:p>
            <a:r>
              <a:rPr lang="es-AR" sz="2800" b="1" dirty="0"/>
              <a:t>Vancomicina tiene mala penetración en el hueso. </a:t>
            </a:r>
          </a:p>
          <a:p>
            <a:r>
              <a:rPr lang="es-AR" sz="2800" b="1" dirty="0"/>
              <a:t>Algunos antibióticos como los aminoglucósidos </a:t>
            </a:r>
            <a:r>
              <a:rPr lang="es-AR" sz="2800" b="1" dirty="0" smtClean="0"/>
              <a:t>disminuyen </a:t>
            </a:r>
            <a:r>
              <a:rPr lang="es-AR" sz="2800" b="1" dirty="0"/>
              <a:t>su actividad en medio ácido y en </a:t>
            </a:r>
            <a:r>
              <a:rPr lang="es-AR" sz="2800" b="1" dirty="0" smtClean="0"/>
              <a:t>anaerobiosis</a:t>
            </a:r>
            <a:r>
              <a:rPr lang="es-AR" sz="2800" b="1" dirty="0"/>
              <a:t>.</a:t>
            </a:r>
          </a:p>
          <a:p>
            <a:endParaRPr lang="es-AR" sz="2800" b="1" dirty="0"/>
          </a:p>
          <a:p>
            <a:r>
              <a:rPr lang="es-AR" dirty="0"/>
              <a:t>.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41393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AR" b="1" dirty="0" smtClean="0"/>
              <a:t>ATB EN ESPONDILODISCITIS</a:t>
            </a:r>
            <a:endParaRPr lang="es-AR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AR" sz="2800" b="1" dirty="0" smtClean="0"/>
              <a:t>El disco posee carga eléctrica negativa (aniónica) por lo cual los antibióticos como las cefalosporinas y las penicilinas que también poseen carga aniónica tienen penetración subóptima. </a:t>
            </a:r>
          </a:p>
          <a:p>
            <a:r>
              <a:rPr lang="es-AR" sz="2800" b="1" dirty="0" smtClean="0"/>
              <a:t>La rifampicina, las quinolonas, el TMS y el linezolid son moléculas neutras. </a:t>
            </a:r>
          </a:p>
          <a:p>
            <a:r>
              <a:rPr lang="es-AR" sz="2800" b="1" dirty="0" smtClean="0"/>
              <a:t>Los aminoglucósidos, la clindamicina, la daptomicina y los glicopéptidos tienen carga eléctrica positiva (catiónica) por lo que es esperable que tengan una mejor penetración en el disco intervertebral en las dosis adecuadas.</a:t>
            </a:r>
            <a:endParaRPr lang="es-AR" sz="2800" b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335" y="0"/>
            <a:ext cx="8229600" cy="6241941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2085173" y="4982198"/>
            <a:ext cx="7947589" cy="36746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2291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099" y="489514"/>
            <a:ext cx="5419503" cy="415415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1507" y="4725601"/>
            <a:ext cx="3408775" cy="51297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2329" y="649347"/>
            <a:ext cx="3402785" cy="495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5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105" y="85457"/>
            <a:ext cx="8359789" cy="6152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552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812" y="205100"/>
            <a:ext cx="8292376" cy="601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72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951" y="111095"/>
            <a:ext cx="8132097" cy="614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157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270" y="145278"/>
            <a:ext cx="8075460" cy="611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76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486" y="299103"/>
            <a:ext cx="7735027" cy="590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1790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ción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e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182</TotalTime>
  <Words>1101</Words>
  <Application>Microsoft Office PowerPoint</Application>
  <PresentationFormat>Panorámica</PresentationFormat>
  <Paragraphs>83</Paragraphs>
  <Slides>43</Slides>
  <Notes>1</Notes>
  <HiddenSlides>0</HiddenSlides>
  <MMClips>0</MMClips>
  <ScaleCrop>false</ScaleCrop>
  <HeadingPairs>
    <vt:vector size="8" baseType="variant">
      <vt:variant>
        <vt:lpstr>Fuentes usadas</vt:lpstr>
      </vt:variant>
      <vt:variant>
        <vt:i4>7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53" baseType="lpstr">
      <vt:lpstr>Arial</vt:lpstr>
      <vt:lpstr>Calibri</vt:lpstr>
      <vt:lpstr>Calibri Light</vt:lpstr>
      <vt:lpstr>HelveticaLTStd-Obl</vt:lpstr>
      <vt:lpstr>HelveticaLTStd-Roman</vt:lpstr>
      <vt:lpstr>Tahoma</vt:lpstr>
      <vt:lpstr>Times New Roman</vt:lpstr>
      <vt:lpstr>Retrospección</vt:lpstr>
      <vt:lpstr>Tema de Office</vt:lpstr>
      <vt:lpstr>Diapositiva</vt:lpstr>
      <vt:lpstr>BIOFILM</vt:lpstr>
      <vt:lpstr>CONCEPTO</vt:lpstr>
      <vt:lpstr>EL ORIGEN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Síntesis de biopelículas </vt:lpstr>
      <vt:lpstr>Presentación de PowerPoint</vt:lpstr>
      <vt:lpstr>Formación Biofilm</vt:lpstr>
      <vt:lpstr>Presentación de PowerPoint</vt:lpstr>
      <vt:lpstr>ADHESIÓN</vt:lpstr>
      <vt:lpstr>ADHESIÓN</vt:lpstr>
      <vt:lpstr>AGREGACIÓN</vt:lpstr>
      <vt:lpstr>MADURACIÓN</vt:lpstr>
      <vt:lpstr>MADURACIÓN</vt:lpstr>
      <vt:lpstr>DISGREGACIÓN</vt:lpstr>
      <vt:lpstr>FISIOPATOGENIA</vt:lpstr>
      <vt:lpstr>Presentación de PowerPoint</vt:lpstr>
      <vt:lpstr>FISIOPATOGENIA</vt:lpstr>
      <vt:lpstr>FISIOPATOGENIA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ANTIBACTERIANOS EN INFECCIONES OSTEOARTICULARES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CONCENTRACIÓN  ÓSEA DE ANTIBIÓTICOS</vt:lpstr>
      <vt:lpstr>ATB EN ESPONDILODISCITIS</vt:lpstr>
      <vt:lpstr>Presentación de PowerPoint</vt:lpstr>
      <vt:lpstr>Presentación de PowerPoint</vt:lpstr>
    </vt:vector>
  </TitlesOfParts>
  <Company>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BIOFILM</dc:title>
  <dc:creator>Full name</dc:creator>
  <cp:lastModifiedBy>Full name</cp:lastModifiedBy>
  <cp:revision>28</cp:revision>
  <dcterms:created xsi:type="dcterms:W3CDTF">2019-09-12T02:05:55Z</dcterms:created>
  <dcterms:modified xsi:type="dcterms:W3CDTF">2019-09-13T00:48:02Z</dcterms:modified>
</cp:coreProperties>
</file>