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466" r:id="rId2"/>
    <p:sldId id="483" r:id="rId3"/>
    <p:sldId id="467" r:id="rId4"/>
    <p:sldId id="451" r:id="rId5"/>
    <p:sldId id="404" r:id="rId6"/>
    <p:sldId id="469" r:id="rId7"/>
    <p:sldId id="402" r:id="rId8"/>
    <p:sldId id="468" r:id="rId9"/>
    <p:sldId id="405" r:id="rId10"/>
    <p:sldId id="406" r:id="rId11"/>
    <p:sldId id="449" r:id="rId12"/>
    <p:sldId id="471" r:id="rId13"/>
    <p:sldId id="470" r:id="rId14"/>
    <p:sldId id="474" r:id="rId15"/>
    <p:sldId id="484" r:id="rId16"/>
    <p:sldId id="476" r:id="rId17"/>
    <p:sldId id="454" r:id="rId18"/>
    <p:sldId id="485" r:id="rId19"/>
    <p:sldId id="422" r:id="rId20"/>
    <p:sldId id="409" r:id="rId21"/>
    <p:sldId id="450" r:id="rId22"/>
    <p:sldId id="413" r:id="rId23"/>
    <p:sldId id="423" r:id="rId24"/>
    <p:sldId id="410" r:id="rId25"/>
    <p:sldId id="412" r:id="rId26"/>
    <p:sldId id="420" r:id="rId27"/>
    <p:sldId id="421" r:id="rId28"/>
    <p:sldId id="456" r:id="rId29"/>
    <p:sldId id="457" r:id="rId30"/>
    <p:sldId id="458" r:id="rId31"/>
    <p:sldId id="448" r:id="rId32"/>
    <p:sldId id="434" r:id="rId33"/>
    <p:sldId id="440" r:id="rId34"/>
    <p:sldId id="441" r:id="rId35"/>
    <p:sldId id="439" r:id="rId36"/>
    <p:sldId id="460" r:id="rId37"/>
    <p:sldId id="464" r:id="rId38"/>
    <p:sldId id="461" r:id="rId39"/>
    <p:sldId id="455" r:id="rId40"/>
    <p:sldId id="462" r:id="rId41"/>
    <p:sldId id="463" r:id="rId42"/>
    <p:sldId id="477" r:id="rId43"/>
    <p:sldId id="478" r:id="rId44"/>
    <p:sldId id="459" r:id="rId45"/>
    <p:sldId id="473" r:id="rId46"/>
    <p:sldId id="426" r:id="rId47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251C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84" d="100"/>
          <a:sy n="84" d="100"/>
        </p:scale>
        <p:origin x="154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85036-8D1F-473C-BF78-158FCDB10121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B211B-3ACC-41C9-A4C0-FE21721BD754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98894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B211B-3ACC-41C9-A4C0-FE21721BD754}" type="slidenum">
              <a:rPr lang="es-AR" smtClean="0"/>
              <a:pPr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179202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42989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21959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605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92373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409469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28886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57636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92161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83354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37632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866956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B3411-0DC2-485D-BF17-334D77353B7E}" type="datetimeFigureOut">
              <a:rPr lang="es-AR" smtClean="0"/>
              <a:pPr/>
              <a:t>12/09/2019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E314A-D3EF-485D-BC97-00D4BBF71EB6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561463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santorio centr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20402"/>
            <a:ext cx="4283968" cy="268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-36512" y="3573016"/>
            <a:ext cx="9180512" cy="2738603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AR" altLang="es-A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</a:p>
          <a:p>
            <a:pPr algn="ctr" eaLnBrk="1" hangingPunct="1"/>
            <a:r>
              <a:rPr lang="es-AR" altLang="es-A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  <a:p>
            <a:pPr algn="ctr" eaLnBrk="1" hangingPunct="1"/>
            <a:r>
              <a:rPr lang="es-AR" altLang="es-AR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OSTEOMIELITIS VERTEBRAL</a:t>
            </a:r>
          </a:p>
          <a:p>
            <a:pPr algn="ctr" eaLnBrk="1" hangingPunct="1"/>
            <a:r>
              <a:rPr lang="es-AR" sz="4000" dirty="0"/>
              <a:t>  </a:t>
            </a:r>
            <a:r>
              <a:rPr lang="es-AR" sz="3600" b="1" dirty="0">
                <a:solidFill>
                  <a:schemeClr val="bg1"/>
                </a:solidFill>
              </a:rPr>
              <a:t>Una </a:t>
            </a:r>
            <a:r>
              <a:rPr lang="es-AR" sz="3600" b="1">
                <a:solidFill>
                  <a:schemeClr val="bg1"/>
                </a:solidFill>
              </a:rPr>
              <a:t>infección </a:t>
            </a:r>
            <a:r>
              <a:rPr lang="es-AR" sz="3600" b="1" smtClean="0">
                <a:solidFill>
                  <a:schemeClr val="bg1"/>
                </a:solidFill>
              </a:rPr>
              <a:t>ósea </a:t>
            </a:r>
            <a:r>
              <a:rPr lang="es-AR" sz="3600" b="1" dirty="0">
                <a:solidFill>
                  <a:schemeClr val="bg1"/>
                </a:solidFill>
              </a:rPr>
              <a:t>diferente</a:t>
            </a:r>
            <a:r>
              <a:rPr lang="es-AR" sz="4000" dirty="0"/>
              <a:t>. </a:t>
            </a:r>
            <a:endParaRPr lang="es-AR" altLang="es-AR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es-AR" altLang="es-A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 10 puntos a tener en cuenta para su manejo</a:t>
            </a:r>
          </a:p>
          <a:p>
            <a:pPr algn="ctr" eaLnBrk="1" hangingPunct="1"/>
            <a:endParaRPr lang="es-AR" altLang="es-AR" sz="105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es-AR" altLang="es-A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Dr. Carlos E. </a:t>
            </a:r>
            <a:r>
              <a:rPr lang="es-AR" altLang="es-AR" sz="1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Bergallo</a:t>
            </a:r>
            <a:r>
              <a:rPr lang="es-AR" altLang="es-A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  <a:p>
            <a:pPr algn="ctr" eaLnBrk="1" hangingPunct="1"/>
            <a:r>
              <a:rPr lang="es-AR" altLang="es-A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Jefe </a:t>
            </a:r>
            <a:r>
              <a:rPr lang="es-AR" altLang="es-AR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Servicio </a:t>
            </a:r>
            <a:r>
              <a:rPr lang="es-AR" altLang="es-AR" sz="1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Infectología</a:t>
            </a:r>
            <a:endParaRPr lang="es-AR" altLang="es-AR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es-AR" altLang="es-AR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SANATORIO ALLENDE </a:t>
            </a:r>
          </a:p>
          <a:p>
            <a:pPr algn="ctr" eaLnBrk="1" hangingPunct="1"/>
            <a:endParaRPr lang="es-AR" altLang="es-A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es-AR" altLang="es-A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endParaRPr lang="es-AR" altLang="es-A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2" descr="C:\Users\Carlos\Downloads\s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820402"/>
            <a:ext cx="4767684" cy="268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9" y="638362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689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 Zimmerli W, Vertebral Osteomyelitis  </a:t>
            </a:r>
            <a:r>
              <a:rPr lang="es-AR" sz="1400" dirty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Gouliouris T </a:t>
            </a:r>
            <a:r>
              <a:rPr lang="en-US" altLang="es-AR" sz="1400" dirty="0">
                <a:solidFill>
                  <a:schemeClr val="bg1"/>
                </a:solidFill>
              </a:rPr>
              <a:t>Spondylodiscitis: update on diagnosis and </a:t>
            </a:r>
            <a:r>
              <a:rPr lang="en-US" altLang="es-AR" sz="1400" dirty="0" smtClean="0">
                <a:solidFill>
                  <a:schemeClr val="bg1"/>
                </a:solidFill>
              </a:rPr>
              <a:t>management  </a:t>
            </a:r>
          </a:p>
          <a:p>
            <a:pPr eaLnBrk="1" hangingPunct="1"/>
            <a:r>
              <a:rPr lang="en-US" sz="1400" dirty="0" smtClean="0">
                <a:solidFill>
                  <a:schemeClr val="bg1"/>
                </a:solidFill>
              </a:rPr>
              <a:t>                                                 J </a:t>
            </a:r>
            <a:r>
              <a:rPr lang="en-US" sz="1400" dirty="0" err="1">
                <a:solidFill>
                  <a:schemeClr val="bg1"/>
                </a:solidFill>
              </a:rPr>
              <a:t>Antimicrob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2010; 65 </a:t>
            </a:r>
            <a:r>
              <a:rPr lang="en-US" sz="1400" dirty="0" err="1">
                <a:solidFill>
                  <a:schemeClr val="bg1"/>
                </a:solidFill>
              </a:rPr>
              <a:t>Suppl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3:11–24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27287"/>
          </a:xfrm>
        </p:spPr>
        <p:txBody>
          <a:bodyPr>
            <a:normAutofit fontScale="90000"/>
          </a:bodyPr>
          <a:lstStyle/>
          <a:p>
            <a:r>
              <a:rPr lang="es-AR" sz="3600" dirty="0" smtClean="0">
                <a:solidFill>
                  <a:srgbClr val="0000FF"/>
                </a:solidFill>
              </a:rPr>
              <a:t>Osteomielitis vertebral hematógena</a:t>
            </a:r>
            <a:br>
              <a:rPr lang="es-AR" sz="3600" dirty="0" smtClean="0">
                <a:solidFill>
                  <a:srgbClr val="0000FF"/>
                </a:solidFill>
              </a:rPr>
            </a:br>
            <a:r>
              <a:rPr lang="es-AR" sz="2800" dirty="0" smtClean="0">
                <a:solidFill>
                  <a:srgbClr val="0000FF"/>
                </a:solidFill>
              </a:rPr>
              <a:t>Complicaciones</a:t>
            </a:r>
            <a:endParaRPr lang="es-AR" sz="2800" dirty="0">
              <a:solidFill>
                <a:srgbClr val="0000FF"/>
              </a:solidFill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1115616" y="1628800"/>
            <a:ext cx="6696744" cy="3744416"/>
          </a:xfrm>
        </p:spPr>
        <p:txBody>
          <a:bodyPr>
            <a:noAutofit/>
          </a:bodyPr>
          <a:lstStyle/>
          <a:p>
            <a:pPr lvl="1"/>
            <a:r>
              <a:rPr lang="es-AR" sz="3200" dirty="0" smtClean="0">
                <a:solidFill>
                  <a:srgbClr val="0000FF"/>
                </a:solidFill>
              </a:rPr>
              <a:t>Abscesos</a:t>
            </a:r>
            <a:r>
              <a:rPr lang="es-AR" sz="3200" dirty="0" smtClean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s-AR" sz="2800" dirty="0">
                <a:solidFill>
                  <a:srgbClr val="0000FF"/>
                </a:solidFill>
              </a:rPr>
              <a:t>Paravertebral 26%</a:t>
            </a:r>
          </a:p>
          <a:p>
            <a:pPr lvl="2"/>
            <a:r>
              <a:rPr lang="es-AR" sz="2800" dirty="0">
                <a:solidFill>
                  <a:srgbClr val="0000FF"/>
                </a:solidFill>
              </a:rPr>
              <a:t>Epidural 17%</a:t>
            </a:r>
          </a:p>
          <a:p>
            <a:pPr lvl="2"/>
            <a:r>
              <a:rPr lang="es-AR" sz="2800" dirty="0">
                <a:solidFill>
                  <a:srgbClr val="0000FF"/>
                </a:solidFill>
              </a:rPr>
              <a:t>Colección en el disco: 5</a:t>
            </a:r>
            <a:r>
              <a:rPr lang="es-AR" sz="2800" dirty="0" smtClean="0">
                <a:solidFill>
                  <a:srgbClr val="0000FF"/>
                </a:solidFill>
              </a:rPr>
              <a:t>%</a:t>
            </a:r>
            <a:endParaRPr lang="es-AR" sz="2800" dirty="0" smtClean="0">
              <a:solidFill>
                <a:srgbClr val="FF0000"/>
              </a:solidFill>
            </a:endParaRPr>
          </a:p>
          <a:p>
            <a:pPr lvl="1"/>
            <a:r>
              <a:rPr lang="es-AR" sz="3200" dirty="0" smtClean="0">
                <a:solidFill>
                  <a:srgbClr val="0000FF"/>
                </a:solidFill>
              </a:rPr>
              <a:t>Lesión neurológica</a:t>
            </a:r>
          </a:p>
          <a:p>
            <a:pPr lvl="1"/>
            <a:r>
              <a:rPr lang="es-AR" sz="3200" dirty="0" smtClean="0">
                <a:solidFill>
                  <a:srgbClr val="0000FF"/>
                </a:solidFill>
              </a:rPr>
              <a:t>Inestabilidad raquídea</a:t>
            </a:r>
          </a:p>
          <a:p>
            <a:pPr lvl="1"/>
            <a:endParaRPr lang="es-AR" sz="3200" dirty="0" smtClean="0">
              <a:solidFill>
                <a:srgbClr val="FF0000"/>
              </a:solidFill>
            </a:endParaRPr>
          </a:p>
          <a:p>
            <a:pPr lvl="1"/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223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64406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Diagnóstico</a:t>
            </a:r>
            <a:br>
              <a:rPr lang="es-ES" dirty="0" smtClean="0">
                <a:solidFill>
                  <a:srgbClr val="0000FF"/>
                </a:solidFill>
              </a:rPr>
            </a:br>
            <a:r>
              <a:rPr lang="es-ES" sz="3100" dirty="0" smtClean="0">
                <a:solidFill>
                  <a:srgbClr val="0000FF"/>
                </a:solidFill>
              </a:rPr>
              <a:t>Cuando sospechar?</a:t>
            </a:r>
            <a:endParaRPr lang="es-AR" sz="3100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637112"/>
          </a:xfrm>
          <a:ln w="3175">
            <a:noFill/>
          </a:ln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AR" sz="2800" dirty="0" smtClean="0">
                <a:solidFill>
                  <a:srgbClr val="0000FF"/>
                </a:solidFill>
              </a:rPr>
              <a:t>Paciente con dolor de espalda o cuello y fiebre</a:t>
            </a:r>
          </a:p>
          <a:p>
            <a:pPr marL="514350" indent="-514350">
              <a:buFont typeface="+mj-lt"/>
              <a:buAutoNum type="arabicPeriod"/>
            </a:pPr>
            <a:r>
              <a:rPr lang="es-AR" sz="2800" dirty="0" smtClean="0">
                <a:solidFill>
                  <a:srgbClr val="0000FF"/>
                </a:solidFill>
              </a:rPr>
              <a:t>Paciente con dolor de espalda o cuello  con </a:t>
            </a:r>
            <a:r>
              <a:rPr lang="es-AR" sz="2800" dirty="0" err="1" smtClean="0">
                <a:solidFill>
                  <a:srgbClr val="0000FF"/>
                </a:solidFill>
              </a:rPr>
              <a:t>Eritrosedimentación</a:t>
            </a:r>
            <a:r>
              <a:rPr lang="es-AR" sz="2800" dirty="0" smtClean="0">
                <a:solidFill>
                  <a:srgbClr val="0000FF"/>
                </a:solidFill>
              </a:rPr>
              <a:t> o PCR elevadas</a:t>
            </a:r>
          </a:p>
          <a:p>
            <a:pPr marL="514350" indent="-514350">
              <a:buFont typeface="+mj-lt"/>
              <a:buAutoNum type="arabicPeriod"/>
            </a:pPr>
            <a:r>
              <a:rPr lang="es-AR" sz="2800" dirty="0" smtClean="0">
                <a:solidFill>
                  <a:srgbClr val="0000FF"/>
                </a:solidFill>
              </a:rPr>
              <a:t>Pacientes con dolor de espalda o cuello con bacteriemia o diagnóstico de Endocarditis</a:t>
            </a:r>
          </a:p>
          <a:p>
            <a:pPr marL="514350" indent="-514350">
              <a:buFont typeface="+mj-lt"/>
              <a:buAutoNum type="arabicPeriod"/>
            </a:pPr>
            <a:r>
              <a:rPr lang="es-AR" sz="2800" dirty="0" smtClean="0">
                <a:solidFill>
                  <a:srgbClr val="0000FF"/>
                </a:solidFill>
              </a:rPr>
              <a:t>Paciente con fiebre, nuevos síntomas neurológicos con o sin dolor de espalda</a:t>
            </a:r>
          </a:p>
          <a:p>
            <a:pPr marL="514350" indent="-514350">
              <a:buFont typeface="+mj-lt"/>
              <a:buAutoNum type="arabicPeriod"/>
            </a:pPr>
            <a:r>
              <a:rPr lang="es-AR" sz="2800" dirty="0" smtClean="0">
                <a:solidFill>
                  <a:srgbClr val="0000FF"/>
                </a:solidFill>
              </a:rPr>
              <a:t>Pacientes que presentan nuevo dolor de espalda o de cuello luego de un reciente episodio de bacteriemia por </a:t>
            </a:r>
            <a:r>
              <a:rPr lang="es-AR" sz="2800" dirty="0" err="1" smtClean="0">
                <a:solidFill>
                  <a:srgbClr val="0000FF"/>
                </a:solidFill>
              </a:rPr>
              <a:t>Staph</a:t>
            </a:r>
            <a:r>
              <a:rPr lang="es-AR" sz="2800" dirty="0" smtClean="0">
                <a:solidFill>
                  <a:srgbClr val="0000FF"/>
                </a:solidFill>
              </a:rPr>
              <a:t>. </a:t>
            </a:r>
            <a:r>
              <a:rPr lang="es-AR" sz="2800" dirty="0" err="1" smtClean="0">
                <a:solidFill>
                  <a:srgbClr val="0000FF"/>
                </a:solidFill>
              </a:rPr>
              <a:t>aureus</a:t>
            </a:r>
            <a:endParaRPr lang="es-AR" sz="2800" dirty="0" smtClean="0">
              <a:solidFill>
                <a:srgbClr val="0000FF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AR" sz="28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		 </a:t>
            </a:r>
            <a:r>
              <a:rPr lang="en-US" altLang="es-AR" sz="1400" dirty="0" err="1" smtClean="0">
                <a:solidFill>
                  <a:schemeClr val="bg1"/>
                </a:solidFill>
              </a:rPr>
              <a:t>Berbari</a:t>
            </a:r>
            <a:r>
              <a:rPr lang="en-US" altLang="es-AR" sz="1400" dirty="0" smtClean="0">
                <a:solidFill>
                  <a:schemeClr val="bg1"/>
                </a:solidFill>
              </a:rPr>
              <a:t> E- IDSA guidelines CID 2015:61;26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338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892398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Diagnóstico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824536"/>
          </a:xfrm>
          <a:ln w="3175">
            <a:solidFill>
              <a:srgbClr val="0000FF"/>
            </a:solidFill>
          </a:ln>
        </p:spPr>
        <p:txBody>
          <a:bodyPr>
            <a:normAutofit fontScale="92500" lnSpcReduction="20000"/>
          </a:bodyPr>
          <a:lstStyle/>
          <a:p>
            <a:pPr lvl="0"/>
            <a:r>
              <a:rPr lang="es-ES" sz="2800" dirty="0">
                <a:solidFill>
                  <a:srgbClr val="0000FF"/>
                </a:solidFill>
              </a:rPr>
              <a:t>Clínico:</a:t>
            </a:r>
          </a:p>
          <a:p>
            <a:pPr lvl="1"/>
            <a:r>
              <a:rPr lang="es-ES" sz="2400" dirty="0" smtClean="0">
                <a:solidFill>
                  <a:srgbClr val="0000FF"/>
                </a:solidFill>
              </a:rPr>
              <a:t>	</a:t>
            </a:r>
            <a:r>
              <a:rPr lang="es-ES" sz="2600" dirty="0" smtClean="0">
                <a:solidFill>
                  <a:srgbClr val="0000FF"/>
                </a:solidFill>
              </a:rPr>
              <a:t>Dolor </a:t>
            </a:r>
            <a:r>
              <a:rPr lang="es-ES" sz="2600" dirty="0">
                <a:solidFill>
                  <a:srgbClr val="0000FF"/>
                </a:solidFill>
              </a:rPr>
              <a:t>de espalda (75-90</a:t>
            </a:r>
            <a:r>
              <a:rPr lang="es-ES" sz="2600" dirty="0" smtClean="0">
                <a:solidFill>
                  <a:srgbClr val="0000FF"/>
                </a:solidFill>
              </a:rPr>
              <a:t>%)</a:t>
            </a:r>
            <a:endParaRPr lang="es-ES" sz="2600" dirty="0">
              <a:solidFill>
                <a:srgbClr val="0000FF"/>
              </a:solidFill>
            </a:endParaRPr>
          </a:p>
          <a:p>
            <a:pPr lvl="1"/>
            <a:r>
              <a:rPr lang="es-ES" sz="2600" dirty="0" smtClean="0">
                <a:solidFill>
                  <a:srgbClr val="0000FF"/>
                </a:solidFill>
              </a:rPr>
              <a:t>	Fiebre </a:t>
            </a:r>
            <a:r>
              <a:rPr lang="es-ES" sz="2600" dirty="0">
                <a:solidFill>
                  <a:srgbClr val="0000FF"/>
                </a:solidFill>
              </a:rPr>
              <a:t>(30-63%))</a:t>
            </a:r>
          </a:p>
          <a:p>
            <a:pPr lvl="1"/>
            <a:r>
              <a:rPr lang="es-ES" sz="2600" dirty="0" smtClean="0">
                <a:solidFill>
                  <a:srgbClr val="0000FF"/>
                </a:solidFill>
              </a:rPr>
              <a:t>	Síntomas  </a:t>
            </a:r>
            <a:r>
              <a:rPr lang="es-ES" sz="2600" dirty="0">
                <a:solidFill>
                  <a:srgbClr val="0000FF"/>
                </a:solidFill>
              </a:rPr>
              <a:t>neurológicos(4-40%)</a:t>
            </a:r>
          </a:p>
          <a:p>
            <a:r>
              <a:rPr lang="es-AR" sz="2800" dirty="0" smtClean="0">
                <a:solidFill>
                  <a:srgbClr val="0000FF"/>
                </a:solidFill>
              </a:rPr>
              <a:t>Analítica:</a:t>
            </a:r>
          </a:p>
          <a:p>
            <a:pPr lvl="1"/>
            <a:r>
              <a:rPr lang="es-AR" sz="2600" dirty="0" smtClean="0">
                <a:solidFill>
                  <a:srgbClr val="0000FF"/>
                </a:solidFill>
              </a:rPr>
              <a:t>Leucocitosis:  (41-50%)</a:t>
            </a:r>
          </a:p>
          <a:p>
            <a:pPr lvl="1"/>
            <a:r>
              <a:rPr lang="es-AR" sz="2600" dirty="0" err="1" smtClean="0">
                <a:solidFill>
                  <a:srgbClr val="0000FF"/>
                </a:solidFill>
              </a:rPr>
              <a:t>Eritrosedimentación</a:t>
            </a:r>
            <a:r>
              <a:rPr lang="es-AR" sz="2600" dirty="0" smtClean="0">
                <a:solidFill>
                  <a:srgbClr val="0000FF"/>
                </a:solidFill>
              </a:rPr>
              <a:t> elevada: (80-95%)</a:t>
            </a:r>
          </a:p>
          <a:p>
            <a:pPr lvl="1"/>
            <a:r>
              <a:rPr lang="es-AR" sz="2600" dirty="0" smtClean="0">
                <a:solidFill>
                  <a:srgbClr val="0000FF"/>
                </a:solidFill>
              </a:rPr>
              <a:t>PCR elevada: (90-100%)</a:t>
            </a:r>
          </a:p>
          <a:p>
            <a:r>
              <a:rPr lang="es-AR" sz="2800" dirty="0" smtClean="0">
                <a:solidFill>
                  <a:srgbClr val="0000FF"/>
                </a:solidFill>
              </a:rPr>
              <a:t>Microbiología:</a:t>
            </a:r>
          </a:p>
          <a:p>
            <a:pPr lvl="1"/>
            <a:r>
              <a:rPr lang="es-AR" sz="2600" dirty="0" smtClean="0">
                <a:solidFill>
                  <a:srgbClr val="0000FF"/>
                </a:solidFill>
              </a:rPr>
              <a:t>Hemocultivos: (24-72%)</a:t>
            </a:r>
          </a:p>
          <a:p>
            <a:pPr lvl="1"/>
            <a:r>
              <a:rPr lang="es-AR" sz="2600" dirty="0" smtClean="0">
                <a:solidFill>
                  <a:srgbClr val="0000FF"/>
                </a:solidFill>
              </a:rPr>
              <a:t>Biopsia percutánea: (50-73%)</a:t>
            </a:r>
          </a:p>
          <a:p>
            <a:pPr lvl="1"/>
            <a:r>
              <a:rPr lang="es-AR" sz="2600" dirty="0" smtClean="0">
                <a:solidFill>
                  <a:srgbClr val="0000FF"/>
                </a:solidFill>
              </a:rPr>
              <a:t>Biopsia quirúrgica: (78-86%)</a:t>
            </a:r>
          </a:p>
          <a:p>
            <a:pPr lvl="1"/>
            <a:endParaRPr lang="es-AR" sz="2400" dirty="0" smtClean="0">
              <a:solidFill>
                <a:srgbClr val="0000FF"/>
              </a:solidFill>
            </a:endParaRPr>
          </a:p>
          <a:p>
            <a:pPr lvl="1"/>
            <a:endParaRPr lang="es-AR" sz="24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		Zimmerli W, </a:t>
            </a:r>
            <a:r>
              <a:rPr lang="es-AR" sz="1400" dirty="0" smtClean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</a:t>
            </a:r>
            <a:r>
              <a:rPr lang="es-AR" altLang="es-AR" sz="1400" dirty="0" smtClean="0">
                <a:solidFill>
                  <a:schemeClr val="bg1"/>
                </a:solidFill>
              </a:rPr>
              <a:t>Pintado-</a:t>
            </a:r>
            <a:r>
              <a:rPr lang="es-AR" altLang="es-AR" sz="1400" dirty="0" err="1" smtClean="0">
                <a:solidFill>
                  <a:schemeClr val="bg1"/>
                </a:solidFill>
              </a:rPr>
              <a:t>Garcia</a:t>
            </a:r>
            <a:r>
              <a:rPr lang="es-AR" altLang="es-AR" sz="1400" dirty="0" smtClean="0">
                <a:solidFill>
                  <a:schemeClr val="bg1"/>
                </a:solidFill>
              </a:rPr>
              <a:t> V </a:t>
            </a:r>
            <a:r>
              <a:rPr lang="es-AR" altLang="es-AR" sz="1400" dirty="0" err="1" smtClean="0">
                <a:solidFill>
                  <a:schemeClr val="bg1"/>
                </a:solidFill>
              </a:rPr>
              <a:t>Enf.Inf.Microb</a:t>
            </a:r>
            <a:r>
              <a:rPr lang="es-AR" altLang="es-AR" sz="1400" dirty="0" smtClean="0">
                <a:solidFill>
                  <a:schemeClr val="bg1"/>
                </a:solidFill>
              </a:rPr>
              <a:t>. </a:t>
            </a:r>
            <a:r>
              <a:rPr lang="es-AR" altLang="es-AR" sz="1400" dirty="0" err="1" smtClean="0">
                <a:solidFill>
                  <a:schemeClr val="bg1"/>
                </a:solidFill>
              </a:rPr>
              <a:t>Clin</a:t>
            </a:r>
            <a:r>
              <a:rPr lang="es-AR" altLang="es-AR" sz="1400" dirty="0" smtClean="0">
                <a:solidFill>
                  <a:schemeClr val="bg1"/>
                </a:solidFill>
              </a:rPr>
              <a:t> 2008;26:510</a:t>
            </a:r>
            <a:endParaRPr lang="en-US" sz="14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altLang="es-AR" sz="1400" dirty="0" smtClean="0">
                <a:solidFill>
                  <a:schemeClr val="bg1"/>
                </a:solidFill>
              </a:rPr>
              <a:t>		</a:t>
            </a:r>
            <a:r>
              <a:rPr lang="en-US" altLang="es-AR" sz="1400" dirty="0" err="1" smtClean="0">
                <a:solidFill>
                  <a:schemeClr val="bg1"/>
                </a:solidFill>
              </a:rPr>
              <a:t>Berbari</a:t>
            </a:r>
            <a:r>
              <a:rPr lang="en-US" altLang="es-AR" sz="1400" dirty="0" smtClean="0">
                <a:solidFill>
                  <a:schemeClr val="bg1"/>
                </a:solidFill>
              </a:rPr>
              <a:t> E-  2015 IDSA guidelines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683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892398"/>
          </a:xfrm>
        </p:spPr>
        <p:txBody>
          <a:bodyPr>
            <a:normAutofit/>
          </a:bodyPr>
          <a:lstStyle/>
          <a:p>
            <a:r>
              <a:rPr lang="es-ES" smtClean="0">
                <a:solidFill>
                  <a:srgbClr val="0000FF"/>
                </a:solidFill>
              </a:rPr>
              <a:t>Diagnóstico Imágenes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307975" y="1168152"/>
            <a:ext cx="8656513" cy="4637112"/>
          </a:xfr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lnSpcReduction="10000"/>
          </a:bodyPr>
          <a:lstStyle/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rgbClr val="0000FF"/>
                </a:solidFill>
              </a:rPr>
              <a:t>Radiografía convencional  (+ 3 a 6 semanas de comienzo de síntomas)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rgbClr val="0000FF"/>
                </a:solidFill>
              </a:rPr>
              <a:t>RNM: (Método de elección con 96% Sensibilidad y 93% Especificidad) </a:t>
            </a:r>
          </a:p>
          <a:p>
            <a:pPr lvl="2"/>
            <a:r>
              <a:rPr lang="es-ES" dirty="0" smtClean="0">
                <a:solidFill>
                  <a:srgbClr val="0000FF"/>
                </a:solidFill>
              </a:rPr>
              <a:t>En T1 no se puede distinguir los márgenes del disco y los cuerpos vertebrales adyacentes</a:t>
            </a:r>
          </a:p>
          <a:p>
            <a:pPr lvl="2"/>
            <a:r>
              <a:rPr lang="es-ES" dirty="0" smtClean="0">
                <a:solidFill>
                  <a:srgbClr val="0000FF"/>
                </a:solidFill>
              </a:rPr>
              <a:t>En T2 mayor intensidad de la señal tanto en disco como cuerpos vertebrales adyacentes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Cámara gamma con </a:t>
            </a:r>
            <a:r>
              <a:rPr lang="es-ES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gallium</a:t>
            </a: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/</a:t>
            </a:r>
            <a:r>
              <a:rPr lang="es-ES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tecnesio</a:t>
            </a:r>
            <a:r>
              <a:rPr lang="es-ES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o TAC  cuando no se puede realizar RNM (prótesis </a:t>
            </a:r>
            <a:r>
              <a:rPr lang="es-ES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métalica</a:t>
            </a: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o claustrofobia)</a:t>
            </a: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		 Zimmerli W, </a:t>
            </a:r>
            <a:r>
              <a:rPr lang="es-AR" sz="1400" dirty="0" smtClean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Gouliouris T </a:t>
            </a:r>
            <a:r>
              <a:rPr lang="en-US" sz="1400" dirty="0" smtClean="0">
                <a:solidFill>
                  <a:schemeClr val="bg1"/>
                </a:solidFill>
              </a:rPr>
              <a:t> J </a:t>
            </a:r>
            <a:r>
              <a:rPr lang="en-US" sz="1400" dirty="0" err="1">
                <a:solidFill>
                  <a:schemeClr val="bg1"/>
                </a:solidFill>
              </a:rPr>
              <a:t>Antimicrob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2010; 65 </a:t>
            </a:r>
            <a:r>
              <a:rPr lang="en-US" sz="1400" dirty="0" err="1">
                <a:solidFill>
                  <a:schemeClr val="bg1"/>
                </a:solidFill>
              </a:rPr>
              <a:t>Suppl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3:11–24</a:t>
            </a:r>
          </a:p>
          <a:p>
            <a:pPr eaLnBrk="1" hangingPunct="1"/>
            <a:r>
              <a:rPr lang="en-US" altLang="es-AR" sz="1400" dirty="0" smtClean="0">
                <a:solidFill>
                  <a:schemeClr val="bg1"/>
                </a:solidFill>
              </a:rPr>
              <a:t>		</a:t>
            </a:r>
            <a:r>
              <a:rPr lang="en-US" altLang="es-AR" sz="1400" dirty="0" err="1" smtClean="0">
                <a:solidFill>
                  <a:schemeClr val="bg1"/>
                </a:solidFill>
              </a:rPr>
              <a:t>Berbari</a:t>
            </a:r>
            <a:r>
              <a:rPr lang="en-US" altLang="es-AR" sz="1400" dirty="0" smtClean="0">
                <a:solidFill>
                  <a:schemeClr val="bg1"/>
                </a:solidFill>
              </a:rPr>
              <a:t> E-  2015 IDSA guidelines CID July 29; 2015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231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2800" dirty="0" smtClean="0">
              <a:solidFill>
                <a:prstClr val="white"/>
              </a:solidFill>
            </a:endParaRPr>
          </a:p>
          <a:p>
            <a:pPr algn="ctr" eaLnBrk="1" hangingPunct="1"/>
            <a:r>
              <a:rPr lang="en-US" altLang="es-AR" sz="2800" b="1" dirty="0" smtClean="0">
                <a:solidFill>
                  <a:prstClr val="white"/>
                </a:solidFill>
              </a:rPr>
              <a:t>A: T1</a:t>
            </a:r>
          </a:p>
          <a:p>
            <a:pPr algn="ctr" eaLnBrk="1" hangingPunct="1"/>
            <a:r>
              <a:rPr lang="en-US" altLang="es-AR" sz="2800" b="1" dirty="0" smtClean="0">
                <a:solidFill>
                  <a:prstClr val="white"/>
                </a:solidFill>
              </a:rPr>
              <a:t>B: T2</a:t>
            </a:r>
          </a:p>
          <a:p>
            <a:pPr algn="ctr" eaLnBrk="1" hangingPunct="1"/>
            <a:endParaRPr lang="en-US" altLang="es-AR" sz="2800" dirty="0" smtClean="0">
              <a:solidFill>
                <a:prstClr val="white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8640"/>
            <a:ext cx="5904656" cy="5569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131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892398"/>
          </a:xfrm>
        </p:spPr>
        <p:txBody>
          <a:bodyPr>
            <a:normAutofit/>
          </a:bodyPr>
          <a:lstStyle/>
          <a:p>
            <a:r>
              <a:rPr lang="es-ES" smtClean="0">
                <a:solidFill>
                  <a:srgbClr val="0000FF"/>
                </a:solidFill>
              </a:rPr>
              <a:t>Diagnóstico Imágenes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307975" y="1168152"/>
            <a:ext cx="8656513" cy="4637112"/>
          </a:xfr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lnSpcReduction="10000"/>
          </a:bodyPr>
          <a:lstStyle/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Radiografía convencional  (+ 3 a 6 semanas de comienzo de síntomas)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RNM: (Método de elección con 96% Sensibilidad y 93% Especificidad) </a:t>
            </a:r>
          </a:p>
          <a:p>
            <a:pPr lvl="2"/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En T1 no se puede distinguir los márgenes del disco y los cuerpos vertebrales adyacentes</a:t>
            </a:r>
          </a:p>
          <a:p>
            <a:pPr lvl="2"/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En T2 mayor intensidad de la señal tanto en disco como cuerpos vertebrales adyacentes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rgbClr val="0000FF"/>
                </a:solidFill>
              </a:rPr>
              <a:t>Cámara gamma con </a:t>
            </a:r>
            <a:r>
              <a:rPr lang="es-ES" dirty="0" err="1" smtClean="0">
                <a:solidFill>
                  <a:srgbClr val="0000FF"/>
                </a:solidFill>
              </a:rPr>
              <a:t>gallium</a:t>
            </a:r>
            <a:r>
              <a:rPr lang="es-ES" dirty="0" smtClean="0">
                <a:solidFill>
                  <a:srgbClr val="0000FF"/>
                </a:solidFill>
              </a:rPr>
              <a:t>/</a:t>
            </a:r>
            <a:r>
              <a:rPr lang="es-ES" dirty="0" err="1" smtClean="0">
                <a:solidFill>
                  <a:srgbClr val="0000FF"/>
                </a:solidFill>
              </a:rPr>
              <a:t>tecnesio</a:t>
            </a:r>
            <a:r>
              <a:rPr lang="es-ES" dirty="0">
                <a:solidFill>
                  <a:srgbClr val="0000FF"/>
                </a:solidFill>
              </a:rPr>
              <a:t> </a:t>
            </a:r>
            <a:r>
              <a:rPr lang="es-ES" dirty="0" smtClean="0">
                <a:solidFill>
                  <a:srgbClr val="0000FF"/>
                </a:solidFill>
              </a:rPr>
              <a:t>o TAC  cuando no se puede realizar RNM (prótesis </a:t>
            </a:r>
            <a:r>
              <a:rPr lang="es-ES" dirty="0" err="1" smtClean="0">
                <a:solidFill>
                  <a:srgbClr val="0000FF"/>
                </a:solidFill>
              </a:rPr>
              <a:t>métalica</a:t>
            </a:r>
            <a:r>
              <a:rPr lang="es-ES" dirty="0" smtClean="0">
                <a:solidFill>
                  <a:srgbClr val="0000FF"/>
                </a:solidFill>
              </a:rPr>
              <a:t> o claustrofobia)</a:t>
            </a: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		 Zimmerli W, </a:t>
            </a:r>
            <a:r>
              <a:rPr lang="es-AR" sz="1400" dirty="0" smtClean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Gouliouris T </a:t>
            </a:r>
            <a:r>
              <a:rPr lang="en-US" sz="1400" dirty="0" smtClean="0">
                <a:solidFill>
                  <a:schemeClr val="bg1"/>
                </a:solidFill>
              </a:rPr>
              <a:t> J </a:t>
            </a:r>
            <a:r>
              <a:rPr lang="en-US" sz="1400" dirty="0" err="1">
                <a:solidFill>
                  <a:schemeClr val="bg1"/>
                </a:solidFill>
              </a:rPr>
              <a:t>Antimicrob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2010; 65 </a:t>
            </a:r>
            <a:r>
              <a:rPr lang="en-US" sz="1400" dirty="0" err="1">
                <a:solidFill>
                  <a:schemeClr val="bg1"/>
                </a:solidFill>
              </a:rPr>
              <a:t>Suppl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3:11–24</a:t>
            </a:r>
          </a:p>
          <a:p>
            <a:pPr eaLnBrk="1" hangingPunct="1"/>
            <a:r>
              <a:rPr lang="en-US" altLang="es-AR" sz="1400" dirty="0" smtClean="0">
                <a:solidFill>
                  <a:schemeClr val="bg1"/>
                </a:solidFill>
              </a:rPr>
              <a:t>		</a:t>
            </a:r>
            <a:r>
              <a:rPr lang="en-US" altLang="es-AR" sz="1400" dirty="0" err="1" smtClean="0">
                <a:solidFill>
                  <a:schemeClr val="bg1"/>
                </a:solidFill>
              </a:rPr>
              <a:t>Berbari</a:t>
            </a:r>
            <a:r>
              <a:rPr lang="en-US" altLang="es-AR" sz="1400" dirty="0" smtClean="0">
                <a:solidFill>
                  <a:schemeClr val="bg1"/>
                </a:solidFill>
              </a:rPr>
              <a:t> E-  2015 IDSA guidelines CID July 29; 2015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154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892398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Diagnóstico Imágenes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251520" y="1744216"/>
            <a:ext cx="8375650" cy="3340968"/>
          </a:xfr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rgbClr val="0000FF"/>
                </a:solidFill>
              </a:rPr>
              <a:t>TAC: nos informa el grado de afectación ósea y los tejidos adyacentes involucrados.  Su mayor utilidad para realizar biopsia guiada-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PET (</a:t>
            </a:r>
            <a:r>
              <a:rPr lang="es-ES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Positron</a:t>
            </a: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emission</a:t>
            </a: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s-ES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tomographic</a:t>
            </a: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): es altamente sensible para detectar osteomielitis . Un PET negativo excluye el diagnóstico de OV</a:t>
            </a:r>
            <a:endParaRPr lang="es-ES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		 Zimmerli W, </a:t>
            </a:r>
            <a:r>
              <a:rPr lang="es-AR" sz="1400" dirty="0" smtClean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Gouliouris T </a:t>
            </a:r>
            <a:r>
              <a:rPr lang="en-US" sz="1400" dirty="0" smtClean="0">
                <a:solidFill>
                  <a:schemeClr val="bg1"/>
                </a:solidFill>
              </a:rPr>
              <a:t> J </a:t>
            </a:r>
            <a:r>
              <a:rPr lang="en-US" sz="1400" dirty="0" err="1">
                <a:solidFill>
                  <a:schemeClr val="bg1"/>
                </a:solidFill>
              </a:rPr>
              <a:t>Antimicrob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2010; 65 </a:t>
            </a:r>
            <a:r>
              <a:rPr lang="en-US" sz="1400" dirty="0" err="1">
                <a:solidFill>
                  <a:schemeClr val="bg1"/>
                </a:solidFill>
              </a:rPr>
              <a:t>Suppl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3:11–24</a:t>
            </a:r>
          </a:p>
          <a:p>
            <a:pPr eaLnBrk="1" hangingPunct="1"/>
            <a:r>
              <a:rPr lang="en-US" altLang="es-AR" sz="1400" dirty="0" smtClean="0">
                <a:solidFill>
                  <a:schemeClr val="bg1"/>
                </a:solidFill>
              </a:rPr>
              <a:t>		</a:t>
            </a:r>
            <a:r>
              <a:rPr lang="en-US" altLang="es-AR" sz="1400" dirty="0" err="1" smtClean="0">
                <a:solidFill>
                  <a:schemeClr val="bg1"/>
                </a:solidFill>
              </a:rPr>
              <a:t>Berbari</a:t>
            </a:r>
            <a:r>
              <a:rPr lang="en-US" altLang="es-AR" sz="1400" dirty="0" smtClean="0">
                <a:solidFill>
                  <a:schemeClr val="bg1"/>
                </a:solidFill>
              </a:rPr>
              <a:t> E-  2015 IDSA guidelines CID July 29; 2015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682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89520"/>
            <a:ext cx="6720285" cy="5215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s-AR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Biopsia</a:t>
            </a:r>
            <a:r>
              <a:rPr lang="en-US" altLang="es-A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s-AR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guiada</a:t>
            </a:r>
            <a:r>
              <a:rPr lang="en-US" altLang="es-A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s-AR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</a:t>
            </a:r>
            <a:r>
              <a:rPr lang="en-US" altLang="es-A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TAC</a:t>
            </a:r>
            <a:endParaRPr lang="en-US" altLang="es-A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420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892398"/>
          </a:xfrm>
        </p:spPr>
        <p:txBody>
          <a:bodyPr>
            <a:normAutofit/>
          </a:bodyPr>
          <a:lstStyle/>
          <a:p>
            <a:r>
              <a:rPr lang="es-ES" smtClean="0">
                <a:solidFill>
                  <a:srgbClr val="0000FF"/>
                </a:solidFill>
              </a:rPr>
              <a:t>Diagnóstico Imágenes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251520" y="1744216"/>
            <a:ext cx="8375650" cy="3340968"/>
          </a:xfr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TAC: nos informa el grado de afectación ósea y los tejidos adyacentes involucrados.  Su mayor utilidad para realizar biopsia guiada-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>
                <a:solidFill>
                  <a:srgbClr val="0000FF"/>
                </a:solidFill>
              </a:rPr>
              <a:t>PET (</a:t>
            </a:r>
            <a:r>
              <a:rPr lang="es-ES" dirty="0" err="1" smtClean="0">
                <a:solidFill>
                  <a:srgbClr val="0000FF"/>
                </a:solidFill>
              </a:rPr>
              <a:t>Positron</a:t>
            </a:r>
            <a:r>
              <a:rPr lang="es-ES" dirty="0" smtClean="0">
                <a:solidFill>
                  <a:srgbClr val="0000FF"/>
                </a:solidFill>
              </a:rPr>
              <a:t> </a:t>
            </a:r>
            <a:r>
              <a:rPr lang="es-ES" dirty="0" err="1" smtClean="0">
                <a:solidFill>
                  <a:srgbClr val="0000FF"/>
                </a:solidFill>
              </a:rPr>
              <a:t>emission</a:t>
            </a:r>
            <a:r>
              <a:rPr lang="es-ES" dirty="0" smtClean="0">
                <a:solidFill>
                  <a:srgbClr val="0000FF"/>
                </a:solidFill>
              </a:rPr>
              <a:t> </a:t>
            </a:r>
            <a:r>
              <a:rPr lang="es-ES" dirty="0" err="1" smtClean="0">
                <a:solidFill>
                  <a:srgbClr val="0000FF"/>
                </a:solidFill>
              </a:rPr>
              <a:t>tomographic</a:t>
            </a:r>
            <a:r>
              <a:rPr lang="es-ES" dirty="0" smtClean="0">
                <a:solidFill>
                  <a:srgbClr val="0000FF"/>
                </a:solidFill>
              </a:rPr>
              <a:t>): es altamente sensible para detectar osteomielitis . Un PET negativo excluye el diagnóstico de OV</a:t>
            </a:r>
            <a:endParaRPr lang="es-ES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		 Zimmerli W, </a:t>
            </a:r>
            <a:r>
              <a:rPr lang="es-AR" sz="1400" dirty="0" smtClean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Gouliouris T </a:t>
            </a:r>
            <a:r>
              <a:rPr lang="en-US" sz="1400" dirty="0" smtClean="0">
                <a:solidFill>
                  <a:schemeClr val="bg1"/>
                </a:solidFill>
              </a:rPr>
              <a:t> J </a:t>
            </a:r>
            <a:r>
              <a:rPr lang="en-US" sz="1400" dirty="0" err="1">
                <a:solidFill>
                  <a:schemeClr val="bg1"/>
                </a:solidFill>
              </a:rPr>
              <a:t>Antimicrob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2010; 65 </a:t>
            </a:r>
            <a:r>
              <a:rPr lang="en-US" sz="1400" dirty="0" err="1">
                <a:solidFill>
                  <a:schemeClr val="bg1"/>
                </a:solidFill>
              </a:rPr>
              <a:t>Suppl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3:11–24</a:t>
            </a:r>
          </a:p>
          <a:p>
            <a:pPr eaLnBrk="1" hangingPunct="1"/>
            <a:r>
              <a:rPr lang="en-US" altLang="es-AR" sz="1400" dirty="0" smtClean="0">
                <a:solidFill>
                  <a:schemeClr val="bg1"/>
                </a:solidFill>
              </a:rPr>
              <a:t>		</a:t>
            </a:r>
            <a:r>
              <a:rPr lang="en-US" altLang="es-AR" sz="1400" dirty="0" err="1" smtClean="0">
                <a:solidFill>
                  <a:schemeClr val="bg1"/>
                </a:solidFill>
              </a:rPr>
              <a:t>Berbari</a:t>
            </a:r>
            <a:r>
              <a:rPr lang="en-US" altLang="es-AR" sz="1400" dirty="0" smtClean="0">
                <a:solidFill>
                  <a:schemeClr val="bg1"/>
                </a:solidFill>
              </a:rPr>
              <a:t> E-  2015 IDSA guidelines CID July 29; 2015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805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60375" y="160337"/>
            <a:ext cx="8226425" cy="1108422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</a:t>
            </a:r>
            <a:br>
              <a:rPr lang="es-ES" dirty="0" smtClean="0">
                <a:solidFill>
                  <a:srgbClr val="0000FF"/>
                </a:solidFill>
              </a:rPr>
            </a:br>
            <a:r>
              <a:rPr lang="es-ES" sz="3600" dirty="0" smtClean="0">
                <a:solidFill>
                  <a:srgbClr val="0000FF"/>
                </a:solidFill>
              </a:rPr>
              <a:t>Objetivos </a:t>
            </a: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1403648" y="1600200"/>
            <a:ext cx="6338267" cy="3556992"/>
          </a:xfrm>
          <a:ln w="3175">
            <a:noFill/>
          </a:ln>
        </p:spPr>
        <p:txBody>
          <a:bodyPr>
            <a:normAutofit/>
          </a:bodyPr>
          <a:lstStyle/>
          <a:p>
            <a:r>
              <a:rPr lang="es-AR" sz="3600" dirty="0" smtClean="0">
                <a:solidFill>
                  <a:srgbClr val="0000FF"/>
                </a:solidFill>
              </a:rPr>
              <a:t>Erradicar </a:t>
            </a:r>
            <a:r>
              <a:rPr lang="es-AR" sz="3600" dirty="0">
                <a:solidFill>
                  <a:srgbClr val="0000FF"/>
                </a:solidFill>
              </a:rPr>
              <a:t>la </a:t>
            </a:r>
            <a:r>
              <a:rPr lang="es-AR" sz="3600" dirty="0" smtClean="0">
                <a:solidFill>
                  <a:srgbClr val="0000FF"/>
                </a:solidFill>
              </a:rPr>
              <a:t>infección</a:t>
            </a:r>
          </a:p>
          <a:p>
            <a:r>
              <a:rPr lang="es-AR" sz="3600" dirty="0" smtClean="0">
                <a:solidFill>
                  <a:srgbClr val="0000FF"/>
                </a:solidFill>
              </a:rPr>
              <a:t>Mejorar </a:t>
            </a:r>
            <a:r>
              <a:rPr lang="es-AR" sz="3600" dirty="0">
                <a:solidFill>
                  <a:srgbClr val="0000FF"/>
                </a:solidFill>
              </a:rPr>
              <a:t>el </a:t>
            </a:r>
            <a:r>
              <a:rPr lang="es-AR" sz="3600" dirty="0" smtClean="0">
                <a:solidFill>
                  <a:srgbClr val="0000FF"/>
                </a:solidFill>
              </a:rPr>
              <a:t>dolor</a:t>
            </a:r>
          </a:p>
          <a:p>
            <a:r>
              <a:rPr lang="es-AR" sz="3600" dirty="0" smtClean="0">
                <a:solidFill>
                  <a:srgbClr val="0000FF"/>
                </a:solidFill>
              </a:rPr>
              <a:t>Recuperar la </a:t>
            </a:r>
            <a:r>
              <a:rPr lang="es-AR" sz="3600" dirty="0">
                <a:solidFill>
                  <a:srgbClr val="0000FF"/>
                </a:solidFill>
              </a:rPr>
              <a:t>lesión neurológica </a:t>
            </a:r>
            <a:endParaRPr lang="es-AR" sz="3600" dirty="0" smtClean="0">
              <a:solidFill>
                <a:srgbClr val="0000FF"/>
              </a:solidFill>
            </a:endParaRPr>
          </a:p>
          <a:p>
            <a:r>
              <a:rPr lang="es-AR" sz="3600" dirty="0" smtClean="0">
                <a:solidFill>
                  <a:srgbClr val="0000FF"/>
                </a:solidFill>
              </a:rPr>
              <a:t>Mantener </a:t>
            </a:r>
            <a:r>
              <a:rPr lang="es-AR" sz="3600" dirty="0">
                <a:solidFill>
                  <a:srgbClr val="0000FF"/>
                </a:solidFill>
              </a:rPr>
              <a:t>la </a:t>
            </a:r>
            <a:r>
              <a:rPr lang="es-AR" sz="3600" dirty="0" smtClean="0">
                <a:solidFill>
                  <a:srgbClr val="0000FF"/>
                </a:solidFill>
              </a:rPr>
              <a:t>estabilidad raquídea</a:t>
            </a: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872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rgbClr val="0000FF"/>
                </a:solidFill>
              </a:rPr>
              <a:t>Porque diferente?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77071"/>
          </a:xfrm>
        </p:spPr>
        <p:txBody>
          <a:bodyPr>
            <a:normAutofit fontScale="85000" lnSpcReduction="10000"/>
          </a:bodyPr>
          <a:lstStyle/>
          <a:p>
            <a:r>
              <a:rPr lang="es-ES" dirty="0">
                <a:solidFill>
                  <a:srgbClr val="0000FF"/>
                </a:solidFill>
              </a:rPr>
              <a:t>Es sinónimo de Osteomielitis hematógena del adulto</a:t>
            </a:r>
          </a:p>
          <a:p>
            <a:r>
              <a:rPr lang="es-ES" dirty="0">
                <a:solidFill>
                  <a:srgbClr val="0000FF"/>
                </a:solidFill>
              </a:rPr>
              <a:t>Es la única Osteomielitis del adulto que puede curar sin </a:t>
            </a:r>
            <a:r>
              <a:rPr lang="es-ES" dirty="0" smtClean="0">
                <a:solidFill>
                  <a:srgbClr val="0000FF"/>
                </a:solidFill>
              </a:rPr>
              <a:t>cirugía del hueso necrosado</a:t>
            </a:r>
            <a:endParaRPr lang="es-ES" dirty="0">
              <a:solidFill>
                <a:srgbClr val="0000FF"/>
              </a:solidFill>
            </a:endParaRPr>
          </a:p>
          <a:p>
            <a:r>
              <a:rPr lang="es-ES" dirty="0">
                <a:solidFill>
                  <a:srgbClr val="0000FF"/>
                </a:solidFill>
              </a:rPr>
              <a:t>La cirugía es necesaria para drenar colecciones, estabilizar la columna y corregir complicaciones </a:t>
            </a:r>
            <a:r>
              <a:rPr lang="es-ES" dirty="0" smtClean="0">
                <a:solidFill>
                  <a:srgbClr val="0000FF"/>
                </a:solidFill>
              </a:rPr>
              <a:t>neurológicas</a:t>
            </a:r>
          </a:p>
          <a:p>
            <a:r>
              <a:rPr lang="es-ES" dirty="0" smtClean="0">
                <a:solidFill>
                  <a:srgbClr val="0000FF"/>
                </a:solidFill>
              </a:rPr>
              <a:t>Es </a:t>
            </a:r>
            <a:r>
              <a:rPr lang="es-ES" dirty="0">
                <a:solidFill>
                  <a:srgbClr val="0000FF"/>
                </a:solidFill>
              </a:rPr>
              <a:t>muy rara la producida por foco </a:t>
            </a:r>
            <a:r>
              <a:rPr lang="es-ES" dirty="0" smtClean="0">
                <a:solidFill>
                  <a:srgbClr val="0000FF"/>
                </a:solidFill>
              </a:rPr>
              <a:t>contiguo</a:t>
            </a:r>
          </a:p>
          <a:p>
            <a:r>
              <a:rPr lang="es-ES" dirty="0" smtClean="0">
                <a:solidFill>
                  <a:srgbClr val="0000FF"/>
                </a:solidFill>
              </a:rPr>
              <a:t>Debido </a:t>
            </a:r>
            <a:r>
              <a:rPr lang="es-ES" dirty="0">
                <a:solidFill>
                  <a:srgbClr val="0000FF"/>
                </a:solidFill>
              </a:rPr>
              <a:t>al aumento de procedimientos quirúrgico en columna vertebral hay aumento de casos de OV </a:t>
            </a:r>
            <a:r>
              <a:rPr lang="es-ES" dirty="0" smtClean="0">
                <a:solidFill>
                  <a:srgbClr val="0000FF"/>
                </a:solidFill>
              </a:rPr>
              <a:t>post </a:t>
            </a:r>
            <a:r>
              <a:rPr lang="es-ES" dirty="0">
                <a:solidFill>
                  <a:srgbClr val="0000FF"/>
                </a:solidFill>
              </a:rPr>
              <a:t>cirugía (inoculación directa</a:t>
            </a:r>
            <a:r>
              <a:rPr lang="es-ES" dirty="0" smtClean="0">
                <a:solidFill>
                  <a:srgbClr val="0000FF"/>
                </a:solidFill>
              </a:rPr>
              <a:t>)</a:t>
            </a:r>
          </a:p>
          <a:p>
            <a:endParaRPr lang="es-ES" dirty="0">
              <a:solidFill>
                <a:srgbClr val="0000FF"/>
              </a:solidFill>
            </a:endParaRP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AR" dirty="0"/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800">
              <a:solidFill>
                <a:schemeClr val="bg1"/>
              </a:solidFill>
            </a:endParaRP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662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60374" y="116632"/>
            <a:ext cx="8226425" cy="1108422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 Antibiótico</a:t>
            </a:r>
            <a:br>
              <a:rPr lang="es-ES" dirty="0" smtClean="0">
                <a:solidFill>
                  <a:srgbClr val="0000FF"/>
                </a:solidFill>
              </a:rPr>
            </a:br>
            <a:r>
              <a:rPr lang="es-ES" sz="3600" dirty="0" smtClean="0">
                <a:solidFill>
                  <a:srgbClr val="0000FF"/>
                </a:solidFill>
              </a:rPr>
              <a:t>Que tenemos que definir</a:t>
            </a: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1403648" y="1600200"/>
            <a:ext cx="6338267" cy="3556992"/>
          </a:xfrm>
          <a:ln w="3175">
            <a:noFill/>
          </a:ln>
        </p:spPr>
        <p:txBody>
          <a:bodyPr>
            <a:normAutofit/>
          </a:bodyPr>
          <a:lstStyle/>
          <a:p>
            <a:r>
              <a:rPr lang="es-AR" sz="3600" dirty="0" smtClean="0">
                <a:solidFill>
                  <a:srgbClr val="0000FF"/>
                </a:solidFill>
              </a:rPr>
              <a:t>Tratamiento empírico</a:t>
            </a:r>
          </a:p>
          <a:p>
            <a:r>
              <a:rPr lang="es-AR" sz="3600" dirty="0" smtClean="0">
                <a:solidFill>
                  <a:srgbClr val="0000FF"/>
                </a:solidFill>
              </a:rPr>
              <a:t>Tratamiento dirigido </a:t>
            </a:r>
          </a:p>
          <a:p>
            <a:r>
              <a:rPr lang="es-AR" sz="3600" dirty="0" smtClean="0">
                <a:solidFill>
                  <a:srgbClr val="0000FF"/>
                </a:solidFill>
              </a:rPr>
              <a:t>Tratamiento Endovenoso</a:t>
            </a:r>
          </a:p>
          <a:p>
            <a:r>
              <a:rPr lang="es-AR" sz="3600" dirty="0">
                <a:solidFill>
                  <a:srgbClr val="0000FF"/>
                </a:solidFill>
              </a:rPr>
              <a:t>Tratamiento vía oral</a:t>
            </a:r>
          </a:p>
          <a:p>
            <a:r>
              <a:rPr lang="es-AR" sz="3600" dirty="0" smtClean="0">
                <a:solidFill>
                  <a:srgbClr val="0000FF"/>
                </a:solidFill>
              </a:rPr>
              <a:t>Duración </a:t>
            </a:r>
            <a:r>
              <a:rPr lang="es-AR" sz="3600" dirty="0">
                <a:solidFill>
                  <a:srgbClr val="0000FF"/>
                </a:solidFill>
              </a:rPr>
              <a:t>del </a:t>
            </a:r>
            <a:r>
              <a:rPr lang="es-AR" sz="3600" dirty="0" smtClean="0">
                <a:solidFill>
                  <a:srgbClr val="0000FF"/>
                </a:solidFill>
              </a:rPr>
              <a:t>tratamiento</a:t>
            </a: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9120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-36512" y="6048672"/>
            <a:ext cx="9180512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AR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</a:t>
            </a:r>
          </a:p>
          <a:p>
            <a:pPr eaLnBrk="1" hangingPunct="1"/>
            <a:r>
              <a:rPr lang="es-AR" altLang="es-AR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AR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</a:t>
            </a:r>
            <a:r>
              <a:rPr lang="sv-SE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B. Spellberg </a:t>
            </a:r>
            <a:r>
              <a:rPr lang="sv-SE" altLang="es-AR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sv-SE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B.A</a:t>
            </a:r>
            <a:r>
              <a:rPr lang="sv-SE" altLang="es-AR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v-SE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Lipsky:</a:t>
            </a:r>
          </a:p>
          <a:p>
            <a:pPr eaLnBrk="1" hangingPunct="1"/>
            <a:r>
              <a:rPr lang="sv-SE" altLang="es-AR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</a:t>
            </a:r>
            <a:r>
              <a:rPr lang="sv-SE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en-US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Systemic </a:t>
            </a:r>
            <a:r>
              <a:rPr lang="en-US" altLang="es-AR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Antibiotic Therapy for </a:t>
            </a:r>
            <a:r>
              <a:rPr lang="en-US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Chronic  Osteomyelitis in Adults    CID </a:t>
            </a:r>
            <a:r>
              <a:rPr lang="en-US" altLang="es-AR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2012:54 </a:t>
            </a:r>
            <a:r>
              <a:rPr lang="en-US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;393 </a:t>
            </a:r>
            <a:endParaRPr lang="es-AR" altLang="es-AR" sz="11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/>
            <a:r>
              <a:rPr lang="es-AR" altLang="es-A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endParaRPr lang="es-AR" altLang="es-AR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539552" y="274638"/>
            <a:ext cx="7776864" cy="922114"/>
          </a:xfrm>
        </p:spPr>
        <p:txBody>
          <a:bodyPr>
            <a:noAutofit/>
          </a:bodyPr>
          <a:lstStyle/>
          <a:p>
            <a:pPr algn="l"/>
            <a:r>
              <a:rPr lang="es-ES" sz="3200" dirty="0" smtClean="0">
                <a:solidFill>
                  <a:srgbClr val="0000FF"/>
                </a:solidFill>
              </a:rPr>
              <a:t/>
            </a:r>
            <a:br>
              <a:rPr lang="es-ES" sz="3200" dirty="0" smtClean="0">
                <a:solidFill>
                  <a:srgbClr val="0000FF"/>
                </a:solidFill>
              </a:rPr>
            </a:br>
            <a:r>
              <a:rPr lang="es-ES" sz="3200" dirty="0" smtClean="0">
                <a:solidFill>
                  <a:srgbClr val="0000FF"/>
                </a:solidFill>
              </a:rPr>
              <a:t>Tratamiento de la Osteomielitis del Adulto</a:t>
            </a:r>
            <a:br>
              <a:rPr lang="es-ES" sz="3200" dirty="0" smtClean="0">
                <a:solidFill>
                  <a:srgbClr val="0000FF"/>
                </a:solidFill>
              </a:rPr>
            </a:br>
            <a:endParaRPr lang="es-AR" sz="3200" dirty="0">
              <a:solidFill>
                <a:srgbClr val="0000FF"/>
              </a:solidFill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844825"/>
            <a:ext cx="8229600" cy="3312368"/>
          </a:xfrm>
        </p:spPr>
        <p:txBody>
          <a:bodyPr/>
          <a:lstStyle/>
          <a:p>
            <a:r>
              <a:rPr lang="es-ES" dirty="0" smtClean="0">
                <a:solidFill>
                  <a:srgbClr val="0000FF"/>
                </a:solidFill>
              </a:rPr>
              <a:t>Desde publicación de </a:t>
            </a:r>
            <a:r>
              <a:rPr lang="es-ES" dirty="0" err="1" smtClean="0">
                <a:solidFill>
                  <a:srgbClr val="0000FF"/>
                </a:solidFill>
              </a:rPr>
              <a:t>Waldvogel</a:t>
            </a:r>
            <a:r>
              <a:rPr lang="es-ES" dirty="0" smtClean="0">
                <a:solidFill>
                  <a:srgbClr val="0000FF"/>
                </a:solidFill>
              </a:rPr>
              <a:t> en 1970</a:t>
            </a:r>
            <a:r>
              <a:rPr lang="es-ES" dirty="0" smtClean="0">
                <a:solidFill>
                  <a:srgbClr val="FF0000"/>
                </a:solidFill>
              </a:rPr>
              <a:t>*</a:t>
            </a:r>
            <a:r>
              <a:rPr lang="es-ES" dirty="0" smtClean="0">
                <a:solidFill>
                  <a:srgbClr val="0000FF"/>
                </a:solidFill>
              </a:rPr>
              <a:t>y  basado en el  tiempo de revascularización del hueso </a:t>
            </a:r>
            <a:r>
              <a:rPr lang="es-ES" smtClean="0">
                <a:solidFill>
                  <a:srgbClr val="0000FF"/>
                </a:solidFill>
              </a:rPr>
              <a:t>se indica: </a:t>
            </a:r>
            <a:endParaRPr lang="es-ES" dirty="0" smtClean="0">
              <a:solidFill>
                <a:srgbClr val="0000FF"/>
              </a:solidFill>
            </a:endParaRPr>
          </a:p>
          <a:p>
            <a:pPr lvl="1"/>
            <a:r>
              <a:rPr lang="es-ES" dirty="0" smtClean="0">
                <a:solidFill>
                  <a:srgbClr val="0000FF"/>
                </a:solidFill>
              </a:rPr>
              <a:t>Antibióticos EV por 4 a 6 semanas</a:t>
            </a:r>
          </a:p>
          <a:p>
            <a:pPr lvl="1"/>
            <a:r>
              <a:rPr lang="es-ES" dirty="0" smtClean="0">
                <a:solidFill>
                  <a:srgbClr val="0000FF"/>
                </a:solidFill>
              </a:rPr>
              <a:t>Alta dosis</a:t>
            </a:r>
          </a:p>
          <a:p>
            <a:pPr lvl="1"/>
            <a:r>
              <a:rPr lang="es-ES" dirty="0" smtClean="0">
                <a:solidFill>
                  <a:srgbClr val="0000FF"/>
                </a:solidFill>
              </a:rPr>
              <a:t>Desbridamiento quirúrgico</a:t>
            </a:r>
          </a:p>
          <a:p>
            <a:pPr marL="457200" lvl="1" indent="0">
              <a:buNone/>
            </a:pPr>
            <a:endParaRPr lang="es-ES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11479" y="5559623"/>
            <a:ext cx="858100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AR" sz="1200" dirty="0" smtClean="0">
                <a:solidFill>
                  <a:srgbClr val="FF0000"/>
                </a:solidFill>
              </a:rPr>
              <a:t>     </a:t>
            </a:r>
            <a:r>
              <a:rPr lang="es-AR" sz="1200" dirty="0" err="1" smtClean="0">
                <a:solidFill>
                  <a:srgbClr val="FF0000"/>
                </a:solidFill>
              </a:rPr>
              <a:t>Waldvogel</a:t>
            </a:r>
            <a:r>
              <a:rPr lang="es-AR" sz="1200" dirty="0" smtClean="0">
                <a:solidFill>
                  <a:srgbClr val="FF0000"/>
                </a:solidFill>
              </a:rPr>
              <a:t> </a:t>
            </a:r>
            <a:r>
              <a:rPr lang="es-AR" sz="1200" dirty="0">
                <a:solidFill>
                  <a:srgbClr val="FF0000"/>
                </a:solidFill>
              </a:rPr>
              <a:t>FA, </a:t>
            </a:r>
            <a:r>
              <a:rPr lang="es-AR" sz="1200" dirty="0" err="1">
                <a:solidFill>
                  <a:srgbClr val="FF0000"/>
                </a:solidFill>
              </a:rPr>
              <a:t>Medoff</a:t>
            </a:r>
            <a:r>
              <a:rPr lang="es-AR" sz="1200" dirty="0">
                <a:solidFill>
                  <a:srgbClr val="FF0000"/>
                </a:solidFill>
              </a:rPr>
              <a:t> G, </a:t>
            </a:r>
            <a:r>
              <a:rPr lang="es-AR" sz="1200" dirty="0" err="1">
                <a:solidFill>
                  <a:srgbClr val="FF0000"/>
                </a:solidFill>
              </a:rPr>
              <a:t>Swartz</a:t>
            </a:r>
            <a:r>
              <a:rPr lang="es-AR" sz="1200" dirty="0">
                <a:solidFill>
                  <a:srgbClr val="FF0000"/>
                </a:solidFill>
              </a:rPr>
              <a:t> MN. </a:t>
            </a:r>
            <a:r>
              <a:rPr lang="es-AR" sz="1200" dirty="0" err="1">
                <a:solidFill>
                  <a:srgbClr val="FF0000"/>
                </a:solidFill>
              </a:rPr>
              <a:t>Osteomyelitis</a:t>
            </a:r>
            <a:r>
              <a:rPr lang="es-AR" sz="1200" dirty="0">
                <a:solidFill>
                  <a:srgbClr val="FF0000"/>
                </a:solidFill>
              </a:rPr>
              <a:t>: a </a:t>
            </a:r>
            <a:r>
              <a:rPr lang="es-AR" sz="1200" dirty="0" err="1">
                <a:solidFill>
                  <a:srgbClr val="FF0000"/>
                </a:solidFill>
              </a:rPr>
              <a:t>review</a:t>
            </a:r>
            <a:r>
              <a:rPr lang="es-AR" sz="1200" dirty="0">
                <a:solidFill>
                  <a:srgbClr val="FF0000"/>
                </a:solidFill>
              </a:rPr>
              <a:t> of </a:t>
            </a:r>
            <a:r>
              <a:rPr lang="es-AR" sz="1200" dirty="0" err="1" smtClean="0">
                <a:solidFill>
                  <a:srgbClr val="FF0000"/>
                </a:solidFill>
              </a:rPr>
              <a:t>clinical</a:t>
            </a:r>
            <a:r>
              <a:rPr lang="es-AR" sz="1200" dirty="0" smtClean="0">
                <a:solidFill>
                  <a:srgbClr val="FF0000"/>
                </a:solidFill>
              </a:rPr>
              <a:t>  </a:t>
            </a:r>
            <a:r>
              <a:rPr lang="en-US" sz="1200" dirty="0" smtClean="0">
                <a:solidFill>
                  <a:srgbClr val="FF0000"/>
                </a:solidFill>
              </a:rPr>
              <a:t>features</a:t>
            </a:r>
            <a:r>
              <a:rPr lang="en-US" sz="1200" dirty="0">
                <a:solidFill>
                  <a:srgbClr val="FF0000"/>
                </a:solidFill>
              </a:rPr>
              <a:t>, therapeutic considerations and unusual aspects. </a:t>
            </a:r>
            <a:endParaRPr lang="en-US" sz="1200" dirty="0" smtClean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smtClean="0">
                <a:solidFill>
                  <a:srgbClr val="FF0000"/>
                </a:solidFill>
              </a:rPr>
              <a:t>    N </a:t>
            </a:r>
            <a:r>
              <a:rPr lang="en-US" sz="1200" dirty="0" err="1" smtClean="0">
                <a:solidFill>
                  <a:srgbClr val="FF0000"/>
                </a:solidFill>
              </a:rPr>
              <a:t>Engl</a:t>
            </a:r>
            <a:r>
              <a:rPr lang="en-US" sz="1200" dirty="0" smtClean="0">
                <a:solidFill>
                  <a:srgbClr val="FF0000"/>
                </a:solidFill>
              </a:rPr>
              <a:t> </a:t>
            </a:r>
            <a:r>
              <a:rPr lang="en-US" sz="1200" dirty="0">
                <a:solidFill>
                  <a:srgbClr val="FF0000"/>
                </a:solidFill>
              </a:rPr>
              <a:t>J </a:t>
            </a:r>
            <a:r>
              <a:rPr lang="en-US" sz="1200" dirty="0" smtClean="0">
                <a:solidFill>
                  <a:srgbClr val="FF0000"/>
                </a:solidFill>
              </a:rPr>
              <a:t>Med </a:t>
            </a:r>
            <a:r>
              <a:rPr lang="es-AR" sz="1200" dirty="0" smtClean="0">
                <a:solidFill>
                  <a:srgbClr val="FF0000"/>
                </a:solidFill>
              </a:rPr>
              <a:t>1970</a:t>
            </a:r>
            <a:r>
              <a:rPr lang="es-AR" sz="1200" dirty="0">
                <a:solidFill>
                  <a:srgbClr val="FF0000"/>
                </a:solidFill>
              </a:rPr>
              <a:t>; 282:198–206.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311478" y="550794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rgbClr val="FF0000"/>
                </a:solidFill>
              </a:rPr>
              <a:t>*</a:t>
            </a:r>
            <a:endParaRPr lang="es-AR" dirty="0">
              <a:solidFill>
                <a:srgbClr val="FF0000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460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 Antibiótico</a:t>
            </a:r>
            <a:br>
              <a:rPr lang="es-ES" dirty="0" smtClean="0">
                <a:solidFill>
                  <a:srgbClr val="0000FF"/>
                </a:solidFill>
              </a:rPr>
            </a:br>
            <a:r>
              <a:rPr lang="es-ES" sz="3100" dirty="0" smtClean="0">
                <a:solidFill>
                  <a:srgbClr val="0000FF"/>
                </a:solidFill>
              </a:rPr>
              <a:t>Opciones antes de Julio 2015</a:t>
            </a:r>
            <a:endParaRPr lang="es-AR" sz="2200" dirty="0">
              <a:solidFill>
                <a:srgbClr val="0000FF"/>
              </a:solidFill>
            </a:endParaRPr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4040188" cy="639762"/>
          </a:xfrm>
          <a:ln>
            <a:solidFill>
              <a:srgbClr val="0000FF"/>
            </a:solidFill>
          </a:ln>
        </p:spPr>
        <p:txBody>
          <a:bodyPr/>
          <a:lstStyle/>
          <a:p>
            <a:pPr algn="ctr"/>
            <a:r>
              <a:rPr lang="es-ES" dirty="0" smtClean="0">
                <a:solidFill>
                  <a:srgbClr val="0000FF"/>
                </a:solidFill>
              </a:rPr>
              <a:t>EEUU	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2"/>
          </p:nvPr>
        </p:nvSpPr>
        <p:spPr>
          <a:xfrm>
            <a:off x="467544" y="2132856"/>
            <a:ext cx="4040188" cy="3774405"/>
          </a:xfrm>
          <a:ln>
            <a:solidFill>
              <a:srgbClr val="0000FF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Empírico: </a:t>
            </a:r>
            <a:r>
              <a:rPr lang="es-ES" dirty="0" err="1" smtClean="0">
                <a:solidFill>
                  <a:srgbClr val="0000FF"/>
                </a:solidFill>
              </a:rPr>
              <a:t>Vanco</a:t>
            </a:r>
            <a:r>
              <a:rPr lang="es-ES" dirty="0" smtClean="0">
                <a:solidFill>
                  <a:srgbClr val="0000FF"/>
                </a:solidFill>
              </a:rPr>
              <a:t> + </a:t>
            </a:r>
            <a:r>
              <a:rPr lang="es-ES" dirty="0" err="1" smtClean="0">
                <a:solidFill>
                  <a:srgbClr val="0000FF"/>
                </a:solidFill>
              </a:rPr>
              <a:t>Ceftriaxona</a:t>
            </a:r>
            <a:endParaRPr lang="es-E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Dirigido:</a:t>
            </a:r>
          </a:p>
          <a:p>
            <a:pPr marL="0" indent="0">
              <a:buNone/>
            </a:pPr>
            <a:r>
              <a:rPr lang="es-ES" u="sng" dirty="0" err="1" smtClean="0">
                <a:solidFill>
                  <a:srgbClr val="0000FF"/>
                </a:solidFill>
              </a:rPr>
              <a:t>Staph</a:t>
            </a:r>
            <a:r>
              <a:rPr lang="es-ES" u="sng" dirty="0" smtClean="0">
                <a:solidFill>
                  <a:srgbClr val="0000FF"/>
                </a:solidFill>
              </a:rPr>
              <a:t> MS</a:t>
            </a:r>
            <a:r>
              <a:rPr lang="es-ES" dirty="0" smtClean="0">
                <a:solidFill>
                  <a:srgbClr val="0000FF"/>
                </a:solidFill>
              </a:rPr>
              <a:t>: </a:t>
            </a:r>
            <a:r>
              <a:rPr lang="es-AR" dirty="0" err="1" smtClean="0">
                <a:solidFill>
                  <a:srgbClr val="0000FF"/>
                </a:solidFill>
              </a:rPr>
              <a:t>Nafcilina</a:t>
            </a:r>
            <a:endParaRPr lang="es-AR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s-ES" u="sng" dirty="0" err="1" smtClean="0">
                <a:solidFill>
                  <a:srgbClr val="0000FF"/>
                </a:solidFill>
              </a:rPr>
              <a:t>Staph</a:t>
            </a:r>
            <a:r>
              <a:rPr lang="es-ES" u="sng" dirty="0" smtClean="0">
                <a:solidFill>
                  <a:srgbClr val="0000FF"/>
                </a:solidFill>
              </a:rPr>
              <a:t> MR</a:t>
            </a:r>
            <a:r>
              <a:rPr lang="es-ES" dirty="0" smtClean="0">
                <a:solidFill>
                  <a:srgbClr val="0000FF"/>
                </a:solidFill>
              </a:rPr>
              <a:t>: Vancomicina</a:t>
            </a:r>
          </a:p>
          <a:p>
            <a:pPr marL="0" indent="0">
              <a:buNone/>
            </a:pPr>
            <a:r>
              <a:rPr lang="es-ES" u="sng" dirty="0" smtClean="0">
                <a:solidFill>
                  <a:srgbClr val="0000FF"/>
                </a:solidFill>
              </a:rPr>
              <a:t>Gram </a:t>
            </a:r>
            <a:r>
              <a:rPr lang="es-ES" u="sng" dirty="0" err="1" smtClean="0">
                <a:solidFill>
                  <a:srgbClr val="0000FF"/>
                </a:solidFill>
              </a:rPr>
              <a:t>Neg</a:t>
            </a:r>
            <a:r>
              <a:rPr lang="es-ES" dirty="0" smtClean="0">
                <a:solidFill>
                  <a:srgbClr val="0000FF"/>
                </a:solidFill>
              </a:rPr>
              <a:t>: Cefalosporina 3° </a:t>
            </a: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Resistente: </a:t>
            </a:r>
            <a:r>
              <a:rPr lang="es-ES" dirty="0" err="1" smtClean="0">
                <a:solidFill>
                  <a:srgbClr val="0000FF"/>
                </a:solidFill>
              </a:rPr>
              <a:t>Carbapenem</a:t>
            </a:r>
            <a:endParaRPr lang="es-AR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EV:  4 a 6 semanas</a:t>
            </a: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Oral: generalmente NO</a:t>
            </a: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Duración: 6 a 8 semanas </a:t>
            </a:r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484784"/>
            <a:ext cx="4247455" cy="639762"/>
          </a:xfrm>
          <a:ln>
            <a:solidFill>
              <a:srgbClr val="0000FF"/>
            </a:solidFill>
          </a:ln>
        </p:spPr>
        <p:txBody>
          <a:bodyPr/>
          <a:lstStyle/>
          <a:p>
            <a:pPr algn="ctr"/>
            <a:r>
              <a:rPr lang="es-ES" dirty="0" smtClean="0">
                <a:solidFill>
                  <a:srgbClr val="0000FF"/>
                </a:solidFill>
              </a:rPr>
              <a:t>EUROPEOS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4"/>
          </p:nvPr>
        </p:nvSpPr>
        <p:spPr>
          <a:xfrm>
            <a:off x="4644008" y="2132856"/>
            <a:ext cx="4247455" cy="3744416"/>
          </a:xfrm>
          <a:ln>
            <a:solidFill>
              <a:srgbClr val="0000FF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Empírico: </a:t>
            </a:r>
            <a:r>
              <a:rPr lang="es-ES" dirty="0" err="1" smtClean="0">
                <a:solidFill>
                  <a:srgbClr val="0000FF"/>
                </a:solidFill>
              </a:rPr>
              <a:t>Fluoroquinolona</a:t>
            </a:r>
            <a:r>
              <a:rPr lang="es-ES" dirty="0" smtClean="0">
                <a:solidFill>
                  <a:srgbClr val="0000FF"/>
                </a:solidFill>
              </a:rPr>
              <a:t> + RF</a:t>
            </a: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Dirigido:</a:t>
            </a:r>
          </a:p>
          <a:p>
            <a:pPr marL="0" indent="0">
              <a:buNone/>
            </a:pPr>
            <a:r>
              <a:rPr lang="es-ES" u="sng" dirty="0" err="1" smtClean="0">
                <a:solidFill>
                  <a:srgbClr val="0000FF"/>
                </a:solidFill>
              </a:rPr>
              <a:t>Staph</a:t>
            </a:r>
            <a:r>
              <a:rPr lang="es-ES" u="sng" dirty="0" smtClean="0">
                <a:solidFill>
                  <a:srgbClr val="0000FF"/>
                </a:solidFill>
              </a:rPr>
              <a:t> MS</a:t>
            </a:r>
            <a:r>
              <a:rPr lang="es-ES" dirty="0" smtClean="0">
                <a:solidFill>
                  <a:srgbClr val="0000FF"/>
                </a:solidFill>
              </a:rPr>
              <a:t>: </a:t>
            </a:r>
            <a:r>
              <a:rPr lang="es-ES" dirty="0" err="1" smtClean="0">
                <a:solidFill>
                  <a:srgbClr val="0000FF"/>
                </a:solidFill>
              </a:rPr>
              <a:t>Fluoroquinolona</a:t>
            </a:r>
            <a:r>
              <a:rPr lang="es-ES" dirty="0" smtClean="0">
                <a:solidFill>
                  <a:srgbClr val="0000FF"/>
                </a:solidFill>
              </a:rPr>
              <a:t>  + RF </a:t>
            </a:r>
            <a:r>
              <a:rPr lang="es-ES" u="sng" dirty="0" err="1" smtClean="0">
                <a:solidFill>
                  <a:srgbClr val="0000FF"/>
                </a:solidFill>
              </a:rPr>
              <a:t>Staph</a:t>
            </a:r>
            <a:r>
              <a:rPr lang="es-ES" u="sng" dirty="0" smtClean="0">
                <a:solidFill>
                  <a:srgbClr val="0000FF"/>
                </a:solidFill>
              </a:rPr>
              <a:t> MR</a:t>
            </a:r>
            <a:r>
              <a:rPr lang="es-ES" dirty="0" smtClean="0">
                <a:solidFill>
                  <a:srgbClr val="0000FF"/>
                </a:solidFill>
              </a:rPr>
              <a:t>: </a:t>
            </a:r>
            <a:r>
              <a:rPr lang="es-ES" dirty="0" err="1" smtClean="0">
                <a:solidFill>
                  <a:srgbClr val="0000FF"/>
                </a:solidFill>
              </a:rPr>
              <a:t>Glicopeptidos</a:t>
            </a:r>
            <a:r>
              <a:rPr lang="es-ES" dirty="0" smtClean="0">
                <a:solidFill>
                  <a:srgbClr val="0000FF"/>
                </a:solidFill>
              </a:rPr>
              <a:t>/</a:t>
            </a:r>
            <a:r>
              <a:rPr lang="es-ES" dirty="0" err="1" smtClean="0">
                <a:solidFill>
                  <a:srgbClr val="0000FF"/>
                </a:solidFill>
              </a:rPr>
              <a:t>Dapto</a:t>
            </a:r>
            <a:endParaRPr lang="es-E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s-ES" u="sng" dirty="0" smtClean="0">
                <a:solidFill>
                  <a:srgbClr val="0000FF"/>
                </a:solidFill>
              </a:rPr>
              <a:t>Gram </a:t>
            </a:r>
            <a:r>
              <a:rPr lang="es-ES" u="sng" dirty="0" err="1" smtClean="0">
                <a:solidFill>
                  <a:srgbClr val="0000FF"/>
                </a:solidFill>
              </a:rPr>
              <a:t>Neg</a:t>
            </a:r>
            <a:r>
              <a:rPr lang="es-ES" dirty="0" smtClean="0">
                <a:solidFill>
                  <a:srgbClr val="0000FF"/>
                </a:solidFill>
              </a:rPr>
              <a:t>: </a:t>
            </a:r>
            <a:r>
              <a:rPr lang="es-ES" dirty="0" err="1" smtClean="0">
                <a:solidFill>
                  <a:srgbClr val="0000FF"/>
                </a:solidFill>
              </a:rPr>
              <a:t>Fluoroquinolona</a:t>
            </a:r>
            <a:endParaRPr lang="es-E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Resistente: </a:t>
            </a:r>
            <a:r>
              <a:rPr lang="es-ES" dirty="0" err="1" smtClean="0">
                <a:solidFill>
                  <a:srgbClr val="0000FF"/>
                </a:solidFill>
              </a:rPr>
              <a:t>Carbapenem</a:t>
            </a:r>
            <a:endParaRPr lang="es-ES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EV: 2 semanas</a:t>
            </a: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Oral: SI después de 2 semanas  </a:t>
            </a:r>
          </a:p>
          <a:p>
            <a:pPr marL="0" indent="0">
              <a:buNone/>
            </a:pPr>
            <a:r>
              <a:rPr lang="es-ES" dirty="0" smtClean="0">
                <a:solidFill>
                  <a:srgbClr val="0000FF"/>
                </a:solidFill>
              </a:rPr>
              <a:t>Duración: 6 a 12 semanas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12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552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60374" y="188640"/>
            <a:ext cx="8226425" cy="792088"/>
          </a:xfrm>
        </p:spPr>
        <p:txBody>
          <a:bodyPr>
            <a:normAutofit fontScale="90000"/>
          </a:bodyPr>
          <a:lstStyle/>
          <a:p>
            <a:r>
              <a:rPr lang="es-ES" dirty="0">
                <a:solidFill>
                  <a:srgbClr val="0000FF"/>
                </a:solidFill>
              </a:rPr>
              <a:t/>
            </a:r>
            <a:br>
              <a:rPr lang="es-ES" dirty="0">
                <a:solidFill>
                  <a:srgbClr val="0000FF"/>
                </a:solidFill>
              </a:rPr>
            </a:br>
            <a:r>
              <a:rPr lang="es-ES" dirty="0" smtClean="0">
                <a:solidFill>
                  <a:srgbClr val="0000FF"/>
                </a:solidFill>
              </a:rPr>
              <a:t>Tratamiento Duración EV</a:t>
            </a:r>
            <a:br>
              <a:rPr lang="es-ES" dirty="0" smtClean="0">
                <a:solidFill>
                  <a:srgbClr val="0000FF"/>
                </a:solidFill>
              </a:rPr>
            </a:b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831974" y="1124744"/>
            <a:ext cx="7556450" cy="4691642"/>
          </a:xfr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s-AR" sz="3600" dirty="0" smtClean="0">
                <a:solidFill>
                  <a:srgbClr val="0000FF"/>
                </a:solidFill>
              </a:rPr>
              <a:t>Opinión </a:t>
            </a:r>
            <a:r>
              <a:rPr lang="es-AR" sz="3600" dirty="0">
                <a:solidFill>
                  <a:srgbClr val="0000FF"/>
                </a:solidFill>
              </a:rPr>
              <a:t>de </a:t>
            </a:r>
            <a:r>
              <a:rPr lang="es-AR" sz="3600" dirty="0" smtClean="0">
                <a:solidFill>
                  <a:srgbClr val="0000FF"/>
                </a:solidFill>
              </a:rPr>
              <a:t>expertos: el </a:t>
            </a:r>
            <a:r>
              <a:rPr lang="es-AR" sz="3600" dirty="0">
                <a:solidFill>
                  <a:srgbClr val="0000FF"/>
                </a:solidFill>
              </a:rPr>
              <a:t>período de tratamiento intravenoso puede </a:t>
            </a:r>
            <a:r>
              <a:rPr lang="es-AR" sz="3600" dirty="0" smtClean="0">
                <a:solidFill>
                  <a:srgbClr val="0000FF"/>
                </a:solidFill>
              </a:rPr>
              <a:t>ser acortado </a:t>
            </a:r>
            <a:r>
              <a:rPr lang="es-AR" sz="3600" dirty="0">
                <a:solidFill>
                  <a:srgbClr val="0000FF"/>
                </a:solidFill>
              </a:rPr>
              <a:t>o </a:t>
            </a:r>
            <a:r>
              <a:rPr lang="es-AR" sz="3600" dirty="0" smtClean="0">
                <a:solidFill>
                  <a:srgbClr val="0000FF"/>
                </a:solidFill>
              </a:rPr>
              <a:t>eliminado cuando:</a:t>
            </a:r>
          </a:p>
          <a:p>
            <a:pPr lvl="1"/>
            <a:r>
              <a:rPr lang="es-AR" dirty="0" smtClean="0">
                <a:solidFill>
                  <a:srgbClr val="0000FF"/>
                </a:solidFill>
              </a:rPr>
              <a:t> </a:t>
            </a:r>
            <a:r>
              <a:rPr lang="es-AR" dirty="0">
                <a:solidFill>
                  <a:srgbClr val="0000FF"/>
                </a:solidFill>
              </a:rPr>
              <a:t>el agente causal es susceptible a los </a:t>
            </a:r>
            <a:r>
              <a:rPr lang="es-AR" dirty="0" smtClean="0">
                <a:solidFill>
                  <a:srgbClr val="0000FF"/>
                </a:solidFill>
              </a:rPr>
              <a:t>ATB orales</a:t>
            </a:r>
          </a:p>
          <a:p>
            <a:pPr lvl="1"/>
            <a:r>
              <a:rPr lang="es-AR" dirty="0" smtClean="0">
                <a:solidFill>
                  <a:srgbClr val="0000FF"/>
                </a:solidFill>
              </a:rPr>
              <a:t> </a:t>
            </a:r>
            <a:r>
              <a:rPr lang="es-AR" dirty="0">
                <a:solidFill>
                  <a:srgbClr val="0000FF"/>
                </a:solidFill>
              </a:rPr>
              <a:t>los hemocultivos son negativos </a:t>
            </a:r>
            <a:r>
              <a:rPr lang="es-AR" dirty="0" smtClean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es-AR" dirty="0" smtClean="0">
                <a:solidFill>
                  <a:srgbClr val="0000FF"/>
                </a:solidFill>
              </a:rPr>
              <a:t> </a:t>
            </a:r>
            <a:r>
              <a:rPr lang="es-AR" dirty="0">
                <a:solidFill>
                  <a:srgbClr val="0000FF"/>
                </a:solidFill>
              </a:rPr>
              <a:t>no hay déficit motor </a:t>
            </a:r>
            <a:r>
              <a:rPr lang="es-AR" dirty="0" smtClean="0">
                <a:solidFill>
                  <a:srgbClr val="0000FF"/>
                </a:solidFill>
              </a:rPr>
              <a:t>ni endocarditis</a:t>
            </a:r>
          </a:p>
          <a:p>
            <a:r>
              <a:rPr lang="es-AR" sz="3600" dirty="0" smtClean="0">
                <a:solidFill>
                  <a:srgbClr val="0000FF"/>
                </a:solidFill>
              </a:rPr>
              <a:t>Condición: </a:t>
            </a:r>
          </a:p>
          <a:p>
            <a:pPr lvl="1"/>
            <a:r>
              <a:rPr lang="es-AR" dirty="0" smtClean="0">
                <a:solidFill>
                  <a:srgbClr val="0000FF"/>
                </a:solidFill>
              </a:rPr>
              <a:t>que </a:t>
            </a:r>
            <a:r>
              <a:rPr lang="es-AR" dirty="0">
                <a:solidFill>
                  <a:srgbClr val="0000FF"/>
                </a:solidFill>
              </a:rPr>
              <a:t>los antimicrobianos usados </a:t>
            </a:r>
            <a:r>
              <a:rPr lang="es-AR" dirty="0" smtClean="0">
                <a:solidFill>
                  <a:srgbClr val="0000FF"/>
                </a:solidFill>
              </a:rPr>
              <a:t>tengan buena biodisponibilidad por </a:t>
            </a:r>
            <a:r>
              <a:rPr lang="es-AR" dirty="0">
                <a:solidFill>
                  <a:srgbClr val="0000FF"/>
                </a:solidFill>
              </a:rPr>
              <a:t>vía oral </a:t>
            </a:r>
            <a:r>
              <a:rPr lang="es-AR" dirty="0" smtClean="0">
                <a:solidFill>
                  <a:srgbClr val="0000FF"/>
                </a:solidFill>
              </a:rPr>
              <a:t>y</a:t>
            </a:r>
          </a:p>
          <a:p>
            <a:pPr lvl="1"/>
            <a:r>
              <a:rPr lang="es-AR" dirty="0" smtClean="0">
                <a:solidFill>
                  <a:srgbClr val="0000FF"/>
                </a:solidFill>
              </a:rPr>
              <a:t> </a:t>
            </a:r>
            <a:r>
              <a:rPr lang="es-AR" dirty="0">
                <a:solidFill>
                  <a:srgbClr val="0000FF"/>
                </a:solidFill>
              </a:rPr>
              <a:t>el paciente </a:t>
            </a:r>
            <a:r>
              <a:rPr lang="es-AR" dirty="0" smtClean="0">
                <a:solidFill>
                  <a:srgbClr val="0000FF"/>
                </a:solidFill>
              </a:rPr>
              <a:t>tolere  </a:t>
            </a:r>
            <a:r>
              <a:rPr lang="es-AR" dirty="0">
                <a:solidFill>
                  <a:srgbClr val="0000FF"/>
                </a:solidFill>
              </a:rPr>
              <a:t>el tratamiento</a:t>
            </a: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890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60374" y="116632"/>
            <a:ext cx="8226425" cy="1108422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 Duración EV</a:t>
            </a:r>
            <a:br>
              <a:rPr lang="es-ES" dirty="0" smtClean="0">
                <a:solidFill>
                  <a:srgbClr val="0000FF"/>
                </a:solidFill>
              </a:rPr>
            </a:br>
            <a:endParaRPr lang="es-AR" sz="2700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107504" y="1772816"/>
            <a:ext cx="8856984" cy="3096344"/>
          </a:xfr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La optima </a:t>
            </a:r>
            <a:r>
              <a:rPr lang="en-US" sz="2400" dirty="0" err="1" smtClean="0">
                <a:solidFill>
                  <a:srgbClr val="0000FF"/>
                </a:solidFill>
              </a:rPr>
              <a:t>duración</a:t>
            </a:r>
            <a:r>
              <a:rPr lang="en-US" sz="2400" dirty="0" smtClean="0">
                <a:solidFill>
                  <a:srgbClr val="0000FF"/>
                </a:solidFill>
              </a:rPr>
              <a:t> del </a:t>
            </a:r>
            <a:r>
              <a:rPr lang="en-US" sz="2400" dirty="0" err="1" smtClean="0">
                <a:solidFill>
                  <a:srgbClr val="0000FF"/>
                </a:solidFill>
              </a:rPr>
              <a:t>tratamiento</a:t>
            </a:r>
            <a:r>
              <a:rPr lang="en-US" sz="2400" dirty="0" smtClean="0">
                <a:solidFill>
                  <a:srgbClr val="0000FF"/>
                </a:solidFill>
              </a:rPr>
              <a:t> en </a:t>
            </a:r>
            <a:r>
              <a:rPr lang="en-US" sz="2400" dirty="0" err="1" smtClean="0">
                <a:solidFill>
                  <a:srgbClr val="0000FF"/>
                </a:solidFill>
              </a:rPr>
              <a:t>las</a:t>
            </a:r>
            <a:r>
              <a:rPr lang="en-US" sz="2400" dirty="0" smtClean="0">
                <a:solidFill>
                  <a:srgbClr val="0000FF"/>
                </a:solidFill>
              </a:rPr>
              <a:t> OV ha </a:t>
            </a:r>
            <a:r>
              <a:rPr lang="en-US" sz="2400" dirty="0" err="1" smtClean="0">
                <a:solidFill>
                  <a:srgbClr val="0000FF"/>
                </a:solidFill>
              </a:rPr>
              <a:t>sido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debatido</a:t>
            </a:r>
            <a:r>
              <a:rPr lang="en-US" sz="2400" dirty="0" smtClean="0">
                <a:solidFill>
                  <a:srgbClr val="0000FF"/>
                </a:solidFill>
              </a:rPr>
              <a:t> en la </a:t>
            </a:r>
            <a:r>
              <a:rPr lang="en-US" sz="2400" dirty="0" err="1" smtClean="0">
                <a:solidFill>
                  <a:srgbClr val="0000FF"/>
                </a:solidFill>
              </a:rPr>
              <a:t>literatura</a:t>
            </a:r>
            <a:r>
              <a:rPr lang="en-US" sz="2400" dirty="0" smtClean="0">
                <a:solidFill>
                  <a:srgbClr val="0000FF"/>
                </a:solidFill>
              </a:rPr>
              <a:t> con </a:t>
            </a:r>
            <a:r>
              <a:rPr lang="en-US" sz="2400" dirty="0" err="1" smtClean="0">
                <a:solidFill>
                  <a:srgbClr val="0000FF"/>
                </a:solidFill>
              </a:rPr>
              <a:t>varios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estudios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que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recomiendan</a:t>
            </a:r>
            <a:r>
              <a:rPr lang="en-US" sz="2400" dirty="0" smtClean="0">
                <a:solidFill>
                  <a:srgbClr val="0000FF"/>
                </a:solidFill>
              </a:rPr>
              <a:t> de 6 a 8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 de </a:t>
            </a:r>
            <a:r>
              <a:rPr lang="en-US" sz="2400" dirty="0" err="1" smtClean="0">
                <a:solidFill>
                  <a:srgbClr val="0000FF"/>
                </a:solidFill>
              </a:rPr>
              <a:t>terapia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Endovenosa</a:t>
            </a:r>
            <a:r>
              <a:rPr lang="en-US" sz="2400" dirty="0" smtClean="0">
                <a:solidFill>
                  <a:srgbClr val="0000FF"/>
                </a:solidFill>
              </a:rPr>
              <a:t> y </a:t>
            </a:r>
            <a:r>
              <a:rPr lang="en-US" sz="2400" dirty="0" err="1" smtClean="0">
                <a:solidFill>
                  <a:srgbClr val="0000FF"/>
                </a:solidFill>
              </a:rPr>
              <a:t>otros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recomiendan</a:t>
            </a:r>
            <a:r>
              <a:rPr lang="en-US" sz="2400" dirty="0" smtClean="0">
                <a:solidFill>
                  <a:srgbClr val="0000FF"/>
                </a:solidFill>
              </a:rPr>
              <a:t> solo 4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. </a:t>
            </a:r>
            <a:endParaRPr lang="en-US" sz="2400" dirty="0">
              <a:solidFill>
                <a:srgbClr val="0000FF"/>
              </a:solidFill>
            </a:endParaRPr>
          </a:p>
          <a:p>
            <a:r>
              <a:rPr lang="en-US" sz="2400" dirty="0" err="1" smtClean="0">
                <a:solidFill>
                  <a:srgbClr val="0000FF"/>
                </a:solidFill>
              </a:rPr>
              <a:t>Resaltan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estudios</a:t>
            </a:r>
            <a:r>
              <a:rPr lang="en-US" sz="2400" dirty="0" smtClean="0">
                <a:solidFill>
                  <a:srgbClr val="0000FF"/>
                </a:solidFill>
              </a:rPr>
              <a:t> que </a:t>
            </a:r>
            <a:r>
              <a:rPr lang="en-US" sz="2400" dirty="0" err="1" smtClean="0">
                <a:solidFill>
                  <a:srgbClr val="0000FF"/>
                </a:solidFill>
              </a:rPr>
              <a:t>muestran</a:t>
            </a:r>
            <a:r>
              <a:rPr lang="en-US" sz="2400" dirty="0" smtClean="0">
                <a:solidFill>
                  <a:srgbClr val="0000FF"/>
                </a:solidFill>
              </a:rPr>
              <a:t> que los </a:t>
            </a:r>
            <a:r>
              <a:rPr lang="en-US" sz="2400" dirty="0" err="1" smtClean="0">
                <a:solidFill>
                  <a:srgbClr val="0000FF"/>
                </a:solidFill>
              </a:rPr>
              <a:t>tratamientos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parenterales</a:t>
            </a:r>
            <a:r>
              <a:rPr lang="en-US" sz="2400" dirty="0" smtClean="0">
                <a:solidFill>
                  <a:srgbClr val="0000FF"/>
                </a:solidFill>
              </a:rPr>
              <a:t> de </a:t>
            </a:r>
            <a:r>
              <a:rPr lang="en-US" sz="2400" dirty="0" err="1" smtClean="0">
                <a:solidFill>
                  <a:srgbClr val="0000FF"/>
                </a:solidFill>
              </a:rPr>
              <a:t>menos</a:t>
            </a:r>
            <a:r>
              <a:rPr lang="en-US" sz="2400" dirty="0" smtClean="0">
                <a:solidFill>
                  <a:srgbClr val="0000FF"/>
                </a:solidFill>
              </a:rPr>
              <a:t> de 4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 de </a:t>
            </a:r>
            <a:r>
              <a:rPr lang="en-US" sz="2400" dirty="0" err="1" smtClean="0">
                <a:solidFill>
                  <a:srgbClr val="0000FF"/>
                </a:solidFill>
              </a:rPr>
              <a:t>duración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están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asociados</a:t>
            </a:r>
            <a:r>
              <a:rPr lang="en-US" sz="2400" dirty="0" smtClean="0">
                <a:solidFill>
                  <a:srgbClr val="0000FF"/>
                </a:solidFill>
              </a:rPr>
              <a:t> con un 25% de </a:t>
            </a:r>
            <a:r>
              <a:rPr lang="en-US" sz="2400" dirty="0" err="1" smtClean="0">
                <a:solidFill>
                  <a:srgbClr val="0000FF"/>
                </a:solidFill>
              </a:rPr>
              <a:t>recaídas</a:t>
            </a:r>
            <a:r>
              <a:rPr lang="en-US" sz="2400" dirty="0" smtClean="0">
                <a:solidFill>
                  <a:srgbClr val="0000FF"/>
                </a:solidFill>
              </a:rPr>
              <a:t>. </a:t>
            </a:r>
            <a:endParaRPr lang="en-US" sz="24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2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484437" y="6021288"/>
            <a:ext cx="7619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b="1" u="sng" dirty="0" smtClean="0">
                <a:solidFill>
                  <a:schemeClr val="bg1"/>
                </a:solidFill>
              </a:rPr>
              <a:t>AL. GASBARRINI</a:t>
            </a:r>
            <a:r>
              <a:rPr lang="en-US" sz="1200" dirty="0" smtClean="0">
                <a:solidFill>
                  <a:schemeClr val="bg1"/>
                </a:solidFill>
              </a:rPr>
              <a:t>, </a:t>
            </a:r>
            <a:r>
              <a:rPr lang="en-US" sz="1200" dirty="0">
                <a:solidFill>
                  <a:schemeClr val="bg1"/>
                </a:solidFill>
              </a:rPr>
              <a:t>European Review for Medical and Pharmacological Sciences </a:t>
            </a:r>
            <a:endParaRPr lang="en-US" sz="1200" dirty="0" smtClean="0">
              <a:solidFill>
                <a:schemeClr val="bg1"/>
              </a:solidFill>
            </a:endParaRPr>
          </a:p>
          <a:p>
            <a:pPr lvl="0"/>
            <a:r>
              <a:rPr lang="en-US" sz="1200" dirty="0" smtClean="0">
                <a:solidFill>
                  <a:schemeClr val="bg1"/>
                </a:solidFill>
              </a:rPr>
              <a:t>2005</a:t>
            </a:r>
            <a:r>
              <a:rPr lang="en-US" sz="1200" dirty="0">
                <a:solidFill>
                  <a:schemeClr val="bg1"/>
                </a:solidFill>
              </a:rPr>
              <a:t>; 9: </a:t>
            </a:r>
            <a:r>
              <a:rPr lang="en-US" sz="1200" dirty="0" smtClean="0">
                <a:solidFill>
                  <a:schemeClr val="bg1"/>
                </a:solidFill>
              </a:rPr>
              <a:t>53-66</a:t>
            </a:r>
          </a:p>
          <a:p>
            <a:pPr lvl="0"/>
            <a:r>
              <a:rPr lang="en-US" sz="1200" dirty="0" smtClean="0">
                <a:solidFill>
                  <a:schemeClr val="bg1"/>
                </a:solidFill>
              </a:rPr>
              <a:t>Clinical </a:t>
            </a:r>
            <a:r>
              <a:rPr lang="en-US" sz="1200" dirty="0">
                <a:solidFill>
                  <a:schemeClr val="bg1"/>
                </a:solidFill>
              </a:rPr>
              <a:t>features, diagnostic and therapeutic approaches to </a:t>
            </a:r>
            <a:endParaRPr lang="en-US" sz="1200" dirty="0" smtClean="0">
              <a:solidFill>
                <a:schemeClr val="bg1"/>
              </a:solidFill>
            </a:endParaRPr>
          </a:p>
          <a:p>
            <a:pPr lvl="0"/>
            <a:r>
              <a:rPr lang="en-US" sz="1200" dirty="0" err="1" smtClean="0">
                <a:solidFill>
                  <a:schemeClr val="bg1"/>
                </a:solidFill>
              </a:rPr>
              <a:t>haematogenous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vertebral </a:t>
            </a:r>
            <a:r>
              <a:rPr lang="en-US" sz="1200" dirty="0" smtClean="0">
                <a:solidFill>
                  <a:schemeClr val="bg1"/>
                </a:solidFill>
              </a:rPr>
              <a:t>osteomyelitis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4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87957" y="1340768"/>
            <a:ext cx="8948539" cy="4608512"/>
          </a:xfr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err="1" smtClean="0">
                <a:solidFill>
                  <a:srgbClr val="0000FF"/>
                </a:solidFill>
              </a:rPr>
              <a:t>Pacientes</a:t>
            </a:r>
            <a:r>
              <a:rPr lang="en-US" sz="1800" dirty="0" smtClean="0">
                <a:solidFill>
                  <a:srgbClr val="0000FF"/>
                </a:solidFill>
              </a:rPr>
              <a:t> con OV sin </a:t>
            </a:r>
            <a:r>
              <a:rPr lang="en-US" sz="1800" dirty="0" err="1" smtClean="0">
                <a:solidFill>
                  <a:srgbClr val="0000FF"/>
                </a:solidFill>
              </a:rPr>
              <a:t>implantes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</a:rPr>
              <a:t>admitidos</a:t>
            </a:r>
            <a:r>
              <a:rPr lang="en-US" sz="1800" dirty="0" smtClean="0">
                <a:solidFill>
                  <a:srgbClr val="0000FF"/>
                </a:solidFill>
              </a:rPr>
              <a:t> entre el 2000–2010  </a:t>
            </a:r>
            <a:r>
              <a:rPr lang="en-US" sz="1800" dirty="0" err="1" smtClean="0">
                <a:solidFill>
                  <a:srgbClr val="0000FF"/>
                </a:solidFill>
              </a:rPr>
              <a:t>fueron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</a:rPr>
              <a:t>analizados</a:t>
            </a:r>
            <a:r>
              <a:rPr lang="en-US" sz="1800" dirty="0" smtClean="0">
                <a:solidFill>
                  <a:srgbClr val="0000FF"/>
                </a:solidFill>
              </a:rPr>
              <a:t> .</a:t>
            </a:r>
            <a:endParaRPr lang="en-US" sz="18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00FF"/>
                </a:solidFill>
              </a:rPr>
              <a:t>Se </a:t>
            </a:r>
            <a:r>
              <a:rPr lang="en-US" sz="1800" b="1" dirty="0" err="1" smtClean="0">
                <a:solidFill>
                  <a:srgbClr val="0000FF"/>
                </a:solidFill>
              </a:rPr>
              <a:t>realizó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tratamiento</a:t>
            </a:r>
            <a:r>
              <a:rPr lang="en-US" sz="1800" b="1" dirty="0" smtClean="0">
                <a:solidFill>
                  <a:srgbClr val="0000FF"/>
                </a:solidFill>
              </a:rPr>
              <a:t> EV </a:t>
            </a:r>
            <a:r>
              <a:rPr lang="en-US" sz="1800" b="1" dirty="0" err="1" smtClean="0">
                <a:solidFill>
                  <a:srgbClr val="0000FF"/>
                </a:solidFill>
              </a:rPr>
              <a:t>durante</a:t>
            </a:r>
            <a:r>
              <a:rPr lang="en-US" sz="1800" b="1" dirty="0" smtClean="0">
                <a:solidFill>
                  <a:srgbClr val="0000FF"/>
                </a:solidFill>
              </a:rPr>
              <a:t> 8.1 </a:t>
            </a:r>
            <a:r>
              <a:rPr lang="en-US" sz="1800" b="1" dirty="0" err="1" smtClean="0">
                <a:solidFill>
                  <a:srgbClr val="0000FF"/>
                </a:solidFill>
              </a:rPr>
              <a:t>semanas</a:t>
            </a:r>
            <a:r>
              <a:rPr lang="en-US" sz="1800" b="1" dirty="0" smtClean="0">
                <a:solidFill>
                  <a:srgbClr val="0000FF"/>
                </a:solidFill>
              </a:rPr>
              <a:t> en 61 </a:t>
            </a:r>
            <a:r>
              <a:rPr lang="en-US" sz="1800" b="1" dirty="0" err="1" smtClean="0">
                <a:solidFill>
                  <a:srgbClr val="0000FF"/>
                </a:solidFill>
              </a:rPr>
              <a:t>pacientes</a:t>
            </a:r>
            <a:r>
              <a:rPr lang="en-US" sz="1800" b="1" dirty="0" smtClean="0">
                <a:solidFill>
                  <a:srgbClr val="0000FF"/>
                </a:solidFill>
              </a:rPr>
              <a:t>. </a:t>
            </a: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00FF"/>
                </a:solidFill>
              </a:rPr>
              <a:t>El </a:t>
            </a:r>
            <a:r>
              <a:rPr lang="en-US" sz="1800" b="1" dirty="0" err="1" smtClean="0">
                <a:solidFill>
                  <a:srgbClr val="0000FF"/>
                </a:solidFill>
              </a:rPr>
              <a:t>cambio</a:t>
            </a:r>
            <a:r>
              <a:rPr lang="en-US" sz="1800" b="1" dirty="0" smtClean="0">
                <a:solidFill>
                  <a:srgbClr val="0000FF"/>
                </a:solidFill>
              </a:rPr>
              <a:t> a ATB </a:t>
            </a:r>
            <a:r>
              <a:rPr lang="en-US" sz="1800" b="1" dirty="0" err="1" smtClean="0">
                <a:solidFill>
                  <a:srgbClr val="0000FF"/>
                </a:solidFill>
              </a:rPr>
              <a:t>orales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fue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realizado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</a:rPr>
              <a:t>en el 72</a:t>
            </a:r>
            <a:r>
              <a:rPr lang="en-US" sz="1800" b="1" dirty="0">
                <a:solidFill>
                  <a:srgbClr val="0000FF"/>
                </a:solidFill>
              </a:rPr>
              <a:t>% </a:t>
            </a:r>
            <a:r>
              <a:rPr lang="en-US" sz="1800" b="1" dirty="0" smtClean="0">
                <a:solidFill>
                  <a:srgbClr val="0000FF"/>
                </a:solidFill>
              </a:rPr>
              <a:t> de los </a:t>
            </a:r>
            <a:r>
              <a:rPr lang="en-US" sz="1800" b="1" dirty="0" err="1" smtClean="0">
                <a:solidFill>
                  <a:srgbClr val="0000FF"/>
                </a:solidFill>
              </a:rPr>
              <a:t>pacientes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después</a:t>
            </a:r>
            <a:r>
              <a:rPr lang="en-US" sz="1800" b="1" dirty="0" smtClean="0">
                <a:solidFill>
                  <a:srgbClr val="0000FF"/>
                </a:solidFill>
              </a:rPr>
              <a:t> de un </a:t>
            </a:r>
            <a:r>
              <a:rPr lang="en-US" sz="1800" b="1" dirty="0" err="1" smtClean="0">
                <a:solidFill>
                  <a:srgbClr val="0000FF"/>
                </a:solidFill>
              </a:rPr>
              <a:t>promedio</a:t>
            </a:r>
            <a:r>
              <a:rPr lang="en-US" sz="1800" b="1" dirty="0" smtClean="0">
                <a:solidFill>
                  <a:srgbClr val="0000FF"/>
                </a:solidFill>
              </a:rPr>
              <a:t> de 2.7 </a:t>
            </a:r>
            <a:r>
              <a:rPr lang="en-US" sz="1800" b="1" dirty="0" err="1" smtClean="0">
                <a:solidFill>
                  <a:srgbClr val="0000FF"/>
                </a:solidFill>
              </a:rPr>
              <a:t>semanas</a:t>
            </a:r>
            <a:r>
              <a:rPr lang="en-US" sz="1800" b="1" dirty="0" smtClean="0">
                <a:solidFill>
                  <a:srgbClr val="0000FF"/>
                </a:solidFill>
              </a:rPr>
              <a:t> EV</a:t>
            </a:r>
            <a:r>
              <a:rPr lang="en-US" sz="1800" dirty="0" smtClean="0">
                <a:solidFill>
                  <a:srgbClr val="0000FF"/>
                </a:solidFill>
              </a:rPr>
              <a:t>. </a:t>
            </a:r>
          </a:p>
          <a:p>
            <a:pPr marL="0" indent="0">
              <a:buNone/>
            </a:pPr>
            <a:r>
              <a:rPr lang="en-US" sz="1800" b="1" dirty="0" smtClean="0">
                <a:solidFill>
                  <a:srgbClr val="0000FF"/>
                </a:solidFill>
              </a:rPr>
              <a:t>El </a:t>
            </a:r>
            <a:r>
              <a:rPr lang="en-US" sz="1800" b="1" dirty="0" err="1" smtClean="0">
                <a:solidFill>
                  <a:srgbClr val="0000FF"/>
                </a:solidFill>
              </a:rPr>
              <a:t>descenso</a:t>
            </a:r>
            <a:r>
              <a:rPr lang="en-US" sz="1800" b="1" dirty="0" smtClean="0">
                <a:solidFill>
                  <a:srgbClr val="0000FF"/>
                </a:solidFill>
              </a:rPr>
              <a:t> de la PCR  a </a:t>
            </a:r>
            <a:r>
              <a:rPr lang="en-US" sz="1800" b="1" dirty="0" err="1" smtClean="0">
                <a:solidFill>
                  <a:srgbClr val="0000FF"/>
                </a:solidFill>
              </a:rPr>
              <a:t>las</a:t>
            </a:r>
            <a:r>
              <a:rPr lang="en-US" sz="1800" b="1" dirty="0" smtClean="0">
                <a:solidFill>
                  <a:srgbClr val="0000FF"/>
                </a:solidFill>
              </a:rPr>
              <a:t> 2 </a:t>
            </a:r>
            <a:r>
              <a:rPr lang="en-US" sz="1800" b="1" dirty="0" err="1" smtClean="0">
                <a:solidFill>
                  <a:srgbClr val="0000FF"/>
                </a:solidFill>
              </a:rPr>
              <a:t>semanas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fue</a:t>
            </a:r>
            <a:r>
              <a:rPr lang="en-US" sz="1800" b="1" dirty="0" smtClean="0">
                <a:solidFill>
                  <a:srgbClr val="0000FF"/>
                </a:solidFill>
              </a:rPr>
              <a:t> el </a:t>
            </a:r>
            <a:r>
              <a:rPr lang="en-US" sz="1800" b="1" dirty="0" err="1" smtClean="0">
                <a:solidFill>
                  <a:srgbClr val="0000FF"/>
                </a:solidFill>
              </a:rPr>
              <a:t>único</a:t>
            </a:r>
            <a:r>
              <a:rPr lang="en-US" sz="1800" b="1" dirty="0" smtClean="0">
                <a:solidFill>
                  <a:srgbClr val="0000FF"/>
                </a:solidFill>
              </a:rPr>
              <a:t> predictor </a:t>
            </a:r>
            <a:r>
              <a:rPr lang="en-US" sz="1800" b="1" dirty="0" err="1" smtClean="0">
                <a:solidFill>
                  <a:srgbClr val="0000FF"/>
                </a:solidFill>
              </a:rPr>
              <a:t>para</a:t>
            </a:r>
            <a:r>
              <a:rPr lang="en-US" sz="1800" b="1" dirty="0" smtClean="0">
                <a:solidFill>
                  <a:srgbClr val="0000FF"/>
                </a:solidFill>
              </a:rPr>
              <a:t> el </a:t>
            </a:r>
            <a:r>
              <a:rPr lang="en-US" sz="1800" b="1" dirty="0" err="1" smtClean="0">
                <a:solidFill>
                  <a:srgbClr val="0000FF"/>
                </a:solidFill>
              </a:rPr>
              <a:t>cambio</a:t>
            </a:r>
            <a:r>
              <a:rPr lang="en-US" sz="1800" b="1" dirty="0" smtClean="0">
                <a:solidFill>
                  <a:srgbClr val="0000FF"/>
                </a:solidFill>
              </a:rPr>
              <a:t> a </a:t>
            </a:r>
            <a:r>
              <a:rPr lang="en-US" sz="1800" b="1" dirty="0" err="1" smtClean="0">
                <a:solidFill>
                  <a:srgbClr val="0000FF"/>
                </a:solidFill>
              </a:rPr>
              <a:t>terapia</a:t>
            </a:r>
            <a:r>
              <a:rPr lang="en-US" sz="1800" b="1" dirty="0" smtClean="0">
                <a:solidFill>
                  <a:srgbClr val="0000FF"/>
                </a:solidFill>
              </a:rPr>
              <a:t> oral.  </a:t>
            </a:r>
            <a:r>
              <a:rPr lang="en-US" sz="1800" dirty="0" smtClean="0">
                <a:solidFill>
                  <a:srgbClr val="0000FF"/>
                </a:solidFill>
              </a:rPr>
              <a:t>Staphylococcus </a:t>
            </a:r>
            <a:r>
              <a:rPr lang="en-US" sz="1800" dirty="0" err="1" smtClean="0">
                <a:solidFill>
                  <a:srgbClr val="0000FF"/>
                </a:solidFill>
              </a:rPr>
              <a:t>aureus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</a:rPr>
              <a:t>fue</a:t>
            </a:r>
            <a:r>
              <a:rPr lang="en-US" sz="1800" dirty="0" smtClean="0">
                <a:solidFill>
                  <a:srgbClr val="0000FF"/>
                </a:solidFill>
              </a:rPr>
              <a:t> el mas </a:t>
            </a:r>
            <a:r>
              <a:rPr lang="en-US" sz="1800" dirty="0" err="1" smtClean="0">
                <a:solidFill>
                  <a:srgbClr val="0000FF"/>
                </a:solidFill>
              </a:rPr>
              <a:t>frecuente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</a:rPr>
              <a:t>aislado</a:t>
            </a:r>
            <a:r>
              <a:rPr lang="en-US" sz="1800" dirty="0" smtClean="0">
                <a:solidFill>
                  <a:srgbClr val="0000FF"/>
                </a:solidFill>
              </a:rPr>
              <a:t>  (21; </a:t>
            </a:r>
            <a:r>
              <a:rPr lang="en-US" sz="1800" dirty="0">
                <a:solidFill>
                  <a:srgbClr val="0000FF"/>
                </a:solidFill>
              </a:rPr>
              <a:t>%). </a:t>
            </a:r>
            <a:endParaRPr lang="en-US" sz="1800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</a:rPr>
              <a:t>Durante el </a:t>
            </a:r>
            <a:r>
              <a:rPr lang="en-US" sz="1800" dirty="0" err="1" smtClean="0">
                <a:solidFill>
                  <a:srgbClr val="0000FF"/>
                </a:solidFill>
              </a:rPr>
              <a:t>seguimiento</a:t>
            </a:r>
            <a:r>
              <a:rPr lang="en-US" sz="1800" dirty="0" smtClean="0">
                <a:solidFill>
                  <a:srgbClr val="0000FF"/>
                </a:solidFill>
              </a:rPr>
              <a:t>, no </a:t>
            </a:r>
            <a:r>
              <a:rPr lang="en-US" sz="1800" dirty="0" err="1" smtClean="0">
                <a:solidFill>
                  <a:srgbClr val="0000FF"/>
                </a:solidFill>
              </a:rPr>
              <a:t>hubo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</a:rPr>
              <a:t>recurrencias</a:t>
            </a:r>
            <a:r>
              <a:rPr lang="en-US" sz="1800" dirty="0" smtClean="0">
                <a:solidFill>
                  <a:srgbClr val="0000FF"/>
                </a:solidFill>
              </a:rPr>
              <a:t>, 2 </a:t>
            </a:r>
            <a:r>
              <a:rPr lang="en-US" sz="1800" dirty="0" err="1" smtClean="0">
                <a:solidFill>
                  <a:srgbClr val="0000FF"/>
                </a:solidFill>
              </a:rPr>
              <a:t>pacientes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</a:rPr>
              <a:t>murieron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</a:rPr>
              <a:t>por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</a:rPr>
              <a:t>otra</a:t>
            </a:r>
            <a:r>
              <a:rPr lang="en-US" sz="1800" dirty="0" smtClean="0">
                <a:solidFill>
                  <a:srgbClr val="0000FF"/>
                </a:solidFill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</a:rPr>
              <a:t>razon</a:t>
            </a:r>
            <a:r>
              <a:rPr lang="en-US" sz="1800" dirty="0" smtClean="0">
                <a:solidFill>
                  <a:srgbClr val="0000FF"/>
                </a:solidFill>
              </a:rPr>
              <a:t> no </a:t>
            </a:r>
            <a:r>
              <a:rPr lang="en-US" sz="1800" dirty="0" err="1" smtClean="0">
                <a:solidFill>
                  <a:srgbClr val="0000FF"/>
                </a:solidFill>
              </a:rPr>
              <a:t>relacioada</a:t>
            </a:r>
            <a:r>
              <a:rPr lang="en-US" sz="1800" dirty="0" smtClean="0">
                <a:solidFill>
                  <a:srgbClr val="0000FF"/>
                </a:solidFill>
              </a:rPr>
              <a:t> con la OV.  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0000FF"/>
                </a:solidFill>
              </a:rPr>
              <a:t>El </a:t>
            </a:r>
            <a:r>
              <a:rPr lang="en-US" sz="1800" dirty="0" err="1" smtClean="0">
                <a:solidFill>
                  <a:srgbClr val="0000FF"/>
                </a:solidFill>
              </a:rPr>
              <a:t>seguimiento</a:t>
            </a:r>
            <a:r>
              <a:rPr lang="en-US" sz="1800" dirty="0" smtClean="0">
                <a:solidFill>
                  <a:srgbClr val="0000FF"/>
                </a:solidFill>
              </a:rPr>
              <a:t> en un </a:t>
            </a:r>
            <a:r>
              <a:rPr lang="en-US" sz="1800" dirty="0" err="1" smtClean="0">
                <a:solidFill>
                  <a:srgbClr val="0000FF"/>
                </a:solidFill>
              </a:rPr>
              <a:t>año</a:t>
            </a:r>
            <a:r>
              <a:rPr lang="en-US" sz="1800" dirty="0" smtClean="0">
                <a:solidFill>
                  <a:srgbClr val="0000FF"/>
                </a:solidFill>
              </a:rPr>
              <a:t>: </a:t>
            </a:r>
            <a:r>
              <a:rPr lang="en-US" sz="1800" dirty="0" err="1" smtClean="0">
                <a:solidFill>
                  <a:srgbClr val="0000FF"/>
                </a:solidFill>
              </a:rPr>
              <a:t>curación</a:t>
            </a:r>
            <a:r>
              <a:rPr lang="en-US" sz="1800" dirty="0" smtClean="0">
                <a:solidFill>
                  <a:srgbClr val="0000FF"/>
                </a:solidFill>
              </a:rPr>
              <a:t> el 97% </a:t>
            </a:r>
            <a:endParaRPr lang="en-US" sz="1800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sz="1800" b="1" i="1" u="sng" dirty="0" err="1" smtClean="0">
                <a:solidFill>
                  <a:srgbClr val="0000FF"/>
                </a:solidFill>
              </a:rPr>
              <a:t>Conclusiones</a:t>
            </a:r>
            <a:r>
              <a:rPr lang="en-US" sz="1800" b="1" i="1" u="sng" dirty="0">
                <a:solidFill>
                  <a:srgbClr val="0000FF"/>
                </a:solidFill>
              </a:rPr>
              <a:t>: </a:t>
            </a:r>
            <a:endParaRPr lang="en-US" sz="1800" b="1" i="1" u="sng" dirty="0" smtClean="0">
              <a:solidFill>
                <a:srgbClr val="0000FF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1800" b="1" dirty="0" smtClean="0">
                <a:solidFill>
                  <a:srgbClr val="0000FF"/>
                </a:solidFill>
              </a:rPr>
              <a:t>Los </a:t>
            </a:r>
            <a:r>
              <a:rPr lang="en-US" sz="1800" b="1" dirty="0" err="1" smtClean="0">
                <a:solidFill>
                  <a:srgbClr val="0000FF"/>
                </a:solidFill>
              </a:rPr>
              <a:t>porcentajes</a:t>
            </a:r>
            <a:r>
              <a:rPr lang="en-US" sz="1800" b="1" dirty="0" smtClean="0">
                <a:solidFill>
                  <a:srgbClr val="0000FF"/>
                </a:solidFill>
              </a:rPr>
              <a:t> de </a:t>
            </a:r>
            <a:r>
              <a:rPr lang="en-US" sz="1800" b="1" dirty="0" err="1" smtClean="0">
                <a:solidFill>
                  <a:srgbClr val="0000FF"/>
                </a:solidFill>
              </a:rPr>
              <a:t>cura</a:t>
            </a:r>
            <a:r>
              <a:rPr lang="en-US" sz="1800" b="1" dirty="0" smtClean="0">
                <a:solidFill>
                  <a:srgbClr val="0000FF"/>
                </a:solidFill>
              </a:rPr>
              <a:t> de OV sin </a:t>
            </a:r>
            <a:r>
              <a:rPr lang="en-US" sz="1800" b="1" dirty="0" err="1" smtClean="0">
                <a:solidFill>
                  <a:srgbClr val="0000FF"/>
                </a:solidFill>
              </a:rPr>
              <a:t>implante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fue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muy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alta</a:t>
            </a:r>
            <a:r>
              <a:rPr lang="en-US" sz="1800" b="1" dirty="0" smtClean="0">
                <a:solidFill>
                  <a:srgbClr val="0000FF"/>
                </a:solidFill>
              </a:rPr>
              <a:t> con </a:t>
            </a:r>
            <a:r>
              <a:rPr lang="en-US" sz="1800" b="1" dirty="0" err="1" smtClean="0">
                <a:solidFill>
                  <a:srgbClr val="0000FF"/>
                </a:solidFill>
              </a:rPr>
              <a:t>tratamiento</a:t>
            </a:r>
            <a:r>
              <a:rPr lang="en-US" sz="1800" b="1" dirty="0" smtClean="0">
                <a:solidFill>
                  <a:srgbClr val="0000FF"/>
                </a:solidFill>
              </a:rPr>
              <a:t> EV </a:t>
            </a:r>
            <a:r>
              <a:rPr lang="en-US" sz="1800" b="1" dirty="0" err="1" smtClean="0">
                <a:solidFill>
                  <a:srgbClr val="0000FF"/>
                </a:solidFill>
              </a:rPr>
              <a:t>corto</a:t>
            </a:r>
            <a:r>
              <a:rPr lang="en-US" sz="1800" b="1" dirty="0" smtClean="0">
                <a:solidFill>
                  <a:srgbClr val="0000FF"/>
                </a:solidFill>
              </a:rPr>
              <a:t>. </a:t>
            </a:r>
          </a:p>
          <a:p>
            <a:pPr>
              <a:buFont typeface="+mj-lt"/>
              <a:buAutoNum type="arabicPeriod"/>
            </a:pPr>
            <a:r>
              <a:rPr lang="en-US" sz="1800" b="1" dirty="0" smtClean="0">
                <a:solidFill>
                  <a:srgbClr val="0000FF"/>
                </a:solidFill>
              </a:rPr>
              <a:t>El </a:t>
            </a:r>
            <a:r>
              <a:rPr lang="en-US" sz="1800" b="1" dirty="0" err="1" smtClean="0">
                <a:solidFill>
                  <a:srgbClr val="0000FF"/>
                </a:solidFill>
              </a:rPr>
              <a:t>cambio</a:t>
            </a:r>
            <a:r>
              <a:rPr lang="en-US" sz="1800" b="1" dirty="0" smtClean="0">
                <a:solidFill>
                  <a:srgbClr val="0000FF"/>
                </a:solidFill>
              </a:rPr>
              <a:t> a </a:t>
            </a:r>
            <a:r>
              <a:rPr lang="en-US" sz="1800" b="1" dirty="0" err="1" smtClean="0">
                <a:solidFill>
                  <a:srgbClr val="0000FF"/>
                </a:solidFill>
              </a:rPr>
              <a:t>tratamiento</a:t>
            </a:r>
            <a:r>
              <a:rPr lang="en-US" sz="1800" b="1" dirty="0" smtClean="0">
                <a:solidFill>
                  <a:srgbClr val="0000FF"/>
                </a:solidFill>
              </a:rPr>
              <a:t> oral </a:t>
            </a:r>
            <a:r>
              <a:rPr lang="en-US" sz="1800" b="1" dirty="0" err="1" smtClean="0">
                <a:solidFill>
                  <a:srgbClr val="0000FF"/>
                </a:solidFill>
              </a:rPr>
              <a:t>despues</a:t>
            </a:r>
            <a:r>
              <a:rPr lang="en-US" sz="1800" b="1" dirty="0" smtClean="0">
                <a:solidFill>
                  <a:srgbClr val="0000FF"/>
                </a:solidFill>
              </a:rPr>
              <a:t> de 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</a:rPr>
              <a:t>2 </a:t>
            </a:r>
            <a:r>
              <a:rPr lang="en-US" sz="1800" b="1" dirty="0" err="1" smtClean="0">
                <a:solidFill>
                  <a:srgbClr val="0000FF"/>
                </a:solidFill>
              </a:rPr>
              <a:t>semanas</a:t>
            </a:r>
            <a:r>
              <a:rPr lang="en-US" sz="1800" b="1" dirty="0" smtClean="0">
                <a:solidFill>
                  <a:srgbClr val="0000FF"/>
                </a:solidFill>
              </a:rPr>
              <a:t> de EV </a:t>
            </a:r>
            <a:r>
              <a:rPr lang="en-US" sz="1800" b="1" dirty="0" err="1" smtClean="0">
                <a:solidFill>
                  <a:srgbClr val="0000FF"/>
                </a:solidFill>
              </a:rPr>
              <a:t>puede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ser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seguro</a:t>
            </a:r>
            <a:r>
              <a:rPr lang="en-US" sz="1800" b="1" dirty="0" smtClean="0">
                <a:solidFill>
                  <a:srgbClr val="0000FF"/>
                </a:solidFill>
              </a:rPr>
              <a:t>, 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</a:rPr>
              <a:t>con PCR en </a:t>
            </a:r>
            <a:r>
              <a:rPr lang="en-US" sz="1800" b="1" dirty="0" err="1" smtClean="0">
                <a:solidFill>
                  <a:srgbClr val="0000FF"/>
                </a:solidFill>
              </a:rPr>
              <a:t>descenso</a:t>
            </a:r>
            <a:r>
              <a:rPr lang="en-US" sz="1800" b="1" dirty="0" smtClean="0">
                <a:solidFill>
                  <a:srgbClr val="0000FF"/>
                </a:solidFill>
              </a:rPr>
              <a:t> y </a:t>
            </a:r>
            <a:r>
              <a:rPr lang="en-US" sz="1800" b="1" dirty="0" err="1" smtClean="0">
                <a:solidFill>
                  <a:srgbClr val="0000FF"/>
                </a:solidFill>
              </a:rPr>
              <a:t>si</a:t>
            </a:r>
            <a:r>
              <a:rPr lang="en-US" sz="1800" b="1" dirty="0" smtClean="0">
                <a:solidFill>
                  <a:srgbClr val="0000FF"/>
                </a:solidFill>
              </a:rPr>
              <a:t> se ha </a:t>
            </a:r>
            <a:r>
              <a:rPr lang="en-US" sz="1800" b="1" dirty="0" err="1" smtClean="0">
                <a:solidFill>
                  <a:srgbClr val="0000FF"/>
                </a:solidFill>
              </a:rPr>
              <a:t>drenado</a:t>
            </a:r>
            <a:r>
              <a:rPr lang="en-US" sz="1800" b="1" dirty="0" smtClean="0">
                <a:solidFill>
                  <a:srgbClr val="0000FF"/>
                </a:solidFill>
              </a:rPr>
              <a:t> los  </a:t>
            </a:r>
            <a:r>
              <a:rPr lang="en-US" sz="1800" b="1" dirty="0" err="1" smtClean="0">
                <a:solidFill>
                  <a:srgbClr val="0000FF"/>
                </a:solidFill>
              </a:rPr>
              <a:t>abscesos</a:t>
            </a:r>
            <a:r>
              <a:rPr lang="en-US" sz="1800" b="1" dirty="0" smtClean="0">
                <a:solidFill>
                  <a:srgbClr val="0000FF"/>
                </a:solidFill>
              </a:rPr>
              <a:t>  </a:t>
            </a:r>
          </a:p>
          <a:p>
            <a:pPr>
              <a:buFont typeface="+mj-lt"/>
              <a:buAutoNum type="arabicPeriod"/>
            </a:pPr>
            <a:r>
              <a:rPr lang="en-US" sz="1800" b="1" dirty="0" err="1" smtClean="0">
                <a:solidFill>
                  <a:srgbClr val="0000FF"/>
                </a:solidFill>
              </a:rPr>
              <a:t>Existen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poca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evidencia</a:t>
            </a:r>
            <a:r>
              <a:rPr lang="en-US" sz="1800" b="1" dirty="0" smtClean="0">
                <a:solidFill>
                  <a:srgbClr val="0000FF"/>
                </a:solidFill>
              </a:rPr>
              <a:t> de </a:t>
            </a:r>
            <a:r>
              <a:rPr lang="en-US" sz="1800" b="1" dirty="0" err="1" smtClean="0">
                <a:solidFill>
                  <a:srgbClr val="0000FF"/>
                </a:solidFill>
              </a:rPr>
              <a:t>cual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es</a:t>
            </a:r>
            <a:r>
              <a:rPr lang="en-US" sz="1800" b="1" dirty="0" smtClean="0">
                <a:solidFill>
                  <a:srgbClr val="0000FF"/>
                </a:solidFill>
              </a:rPr>
              <a:t> el </a:t>
            </a:r>
            <a:r>
              <a:rPr lang="en-US" sz="1800" b="1" dirty="0" err="1" smtClean="0">
                <a:solidFill>
                  <a:srgbClr val="0000FF"/>
                </a:solidFill>
              </a:rPr>
              <a:t>manejo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óptimo</a:t>
            </a:r>
            <a:r>
              <a:rPr lang="en-US" sz="1800" b="1" dirty="0" smtClean="0">
                <a:solidFill>
                  <a:srgbClr val="0000FF"/>
                </a:solidFill>
              </a:rPr>
              <a:t> de </a:t>
            </a:r>
            <a:r>
              <a:rPr lang="en-US" sz="1800" b="1" dirty="0" err="1" smtClean="0">
                <a:solidFill>
                  <a:srgbClr val="0000FF"/>
                </a:solidFill>
              </a:rPr>
              <a:t>los</a:t>
            </a:r>
            <a:r>
              <a:rPr lang="en-US" sz="1800" b="1" dirty="0" smtClean="0">
                <a:solidFill>
                  <a:srgbClr val="0000FF"/>
                </a:solidFill>
              </a:rPr>
              <a:t> </a:t>
            </a:r>
            <a:r>
              <a:rPr lang="en-US" sz="1800" b="1" dirty="0" err="1" smtClean="0">
                <a:solidFill>
                  <a:srgbClr val="0000FF"/>
                </a:solidFill>
              </a:rPr>
              <a:t>tratamientos</a:t>
            </a:r>
            <a:r>
              <a:rPr lang="en-US" sz="1800" b="1" dirty="0" smtClean="0">
                <a:solidFill>
                  <a:srgbClr val="0000FF"/>
                </a:solidFill>
              </a:rPr>
              <a:t> con </a:t>
            </a:r>
            <a:r>
              <a:rPr lang="en-US" sz="1800" b="1" dirty="0" err="1" smtClean="0">
                <a:solidFill>
                  <a:srgbClr val="0000FF"/>
                </a:solidFill>
              </a:rPr>
              <a:t>antibióticos</a:t>
            </a:r>
            <a:endParaRPr lang="en-US" sz="1800" b="1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691680" y="6021288"/>
            <a:ext cx="74124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Is switching to an oral antibiotic regimen </a:t>
            </a:r>
            <a:r>
              <a:rPr lang="en-US" sz="1400" dirty="0" smtClean="0">
                <a:solidFill>
                  <a:schemeClr val="bg1"/>
                </a:solidFill>
              </a:rPr>
              <a:t>safe after </a:t>
            </a:r>
            <a:r>
              <a:rPr lang="en-US" sz="1400" dirty="0">
                <a:solidFill>
                  <a:schemeClr val="bg1"/>
                </a:solidFill>
              </a:rPr>
              <a:t>2 weeks of intravenous treatment for</a:t>
            </a:r>
          </a:p>
          <a:p>
            <a:pPr lvl="0"/>
            <a:r>
              <a:rPr lang="en-US" sz="1400" dirty="0">
                <a:solidFill>
                  <a:schemeClr val="bg1"/>
                </a:solidFill>
              </a:rPr>
              <a:t>primary bacterial vertebral osteomyelitis?</a:t>
            </a:r>
          </a:p>
          <a:p>
            <a:pPr lvl="0"/>
            <a:r>
              <a:rPr lang="en-US" sz="1400" dirty="0" err="1">
                <a:solidFill>
                  <a:schemeClr val="bg1"/>
                </a:solidFill>
              </a:rPr>
              <a:t>Babouee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Flury</a:t>
            </a:r>
            <a:r>
              <a:rPr lang="en-US" sz="1400" dirty="0">
                <a:solidFill>
                  <a:schemeClr val="bg1"/>
                </a:solidFill>
              </a:rPr>
              <a:t> et al. BMC Infectious Diseases 2014, 14:226</a:t>
            </a:r>
          </a:p>
          <a:p>
            <a:pPr lvl="0"/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60374" y="116632"/>
            <a:ext cx="8226425" cy="1008112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 Duración EV</a:t>
            </a:r>
            <a:br>
              <a:rPr lang="es-ES" dirty="0" smtClean="0">
                <a:solidFill>
                  <a:srgbClr val="0000FF"/>
                </a:solidFill>
              </a:rPr>
            </a:br>
            <a:endParaRPr lang="es-AR" sz="2700" dirty="0">
              <a:solidFill>
                <a:srgbClr val="0000FF"/>
              </a:solidFill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089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60374" y="116632"/>
            <a:ext cx="8226425" cy="1152128"/>
          </a:xfrm>
        </p:spPr>
        <p:txBody>
          <a:bodyPr>
            <a:noAutofit/>
          </a:bodyPr>
          <a:lstStyle/>
          <a:p>
            <a:r>
              <a:rPr lang="es-ES" sz="4000" dirty="0" smtClean="0">
                <a:solidFill>
                  <a:srgbClr val="0000FF"/>
                </a:solidFill>
              </a:rPr>
              <a:t>Tratamiento Duración</a:t>
            </a:r>
            <a:r>
              <a:rPr lang="es-ES" sz="3200" dirty="0" smtClean="0">
                <a:solidFill>
                  <a:srgbClr val="0000FF"/>
                </a:solidFill>
              </a:rPr>
              <a:t/>
            </a:r>
            <a:br>
              <a:rPr lang="es-ES" sz="3200" dirty="0" smtClean="0">
                <a:solidFill>
                  <a:srgbClr val="0000FF"/>
                </a:solidFill>
              </a:rPr>
            </a:br>
            <a:r>
              <a:rPr lang="es-ES" sz="3200" dirty="0" smtClean="0">
                <a:solidFill>
                  <a:srgbClr val="0000FF"/>
                </a:solidFill>
              </a:rPr>
              <a:t>El trabajo que movilizó </a:t>
            </a:r>
            <a:endParaRPr lang="es-AR" sz="2400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4320480"/>
          </a:xfr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Autofit/>
          </a:bodyPr>
          <a:lstStyle/>
          <a:p>
            <a:r>
              <a:rPr lang="es-AR" sz="2400" dirty="0" smtClean="0">
                <a:solidFill>
                  <a:srgbClr val="0000FF"/>
                </a:solidFill>
              </a:rPr>
              <a:t>En un estudio, abierto, de no inferioridad, </a:t>
            </a:r>
            <a:r>
              <a:rPr lang="es-AR" sz="2400" dirty="0" err="1" smtClean="0">
                <a:solidFill>
                  <a:srgbClr val="0000FF"/>
                </a:solidFill>
              </a:rPr>
              <a:t>randomizado</a:t>
            </a:r>
            <a:r>
              <a:rPr lang="es-AR" sz="2400" dirty="0" smtClean="0">
                <a:solidFill>
                  <a:srgbClr val="0000FF"/>
                </a:solidFill>
              </a:rPr>
              <a:t> y controlado, se enrolaron pacientes mayores de 18 años con OV con imagen  </a:t>
            </a:r>
            <a:r>
              <a:rPr lang="es-AR" sz="2400" dirty="0" err="1" smtClean="0">
                <a:solidFill>
                  <a:srgbClr val="0000FF"/>
                </a:solidFill>
              </a:rPr>
              <a:t>radiologica</a:t>
            </a:r>
            <a:r>
              <a:rPr lang="es-AR" sz="2400" dirty="0" smtClean="0">
                <a:solidFill>
                  <a:srgbClr val="0000FF"/>
                </a:solidFill>
              </a:rPr>
              <a:t> típica y microbiológicamente confirmada en 71 hospitales en toda Francia.  </a:t>
            </a:r>
          </a:p>
          <a:p>
            <a:r>
              <a:rPr lang="en-US" sz="2400" dirty="0" smtClean="0">
                <a:solidFill>
                  <a:srgbClr val="0000FF"/>
                </a:solidFill>
              </a:rPr>
              <a:t>Se </a:t>
            </a:r>
            <a:r>
              <a:rPr lang="en-US" sz="2400" dirty="0" err="1" smtClean="0">
                <a:solidFill>
                  <a:srgbClr val="0000FF"/>
                </a:solidFill>
              </a:rPr>
              <a:t>randomizó</a:t>
            </a:r>
            <a:r>
              <a:rPr lang="en-US" sz="2400" dirty="0" smtClean="0">
                <a:solidFill>
                  <a:srgbClr val="0000FF"/>
                </a:solidFill>
              </a:rPr>
              <a:t> a los </a:t>
            </a:r>
            <a:r>
              <a:rPr lang="en-US" sz="2400" dirty="0" err="1" smtClean="0">
                <a:solidFill>
                  <a:srgbClr val="0000FF"/>
                </a:solidFill>
              </a:rPr>
              <a:t>pacientes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asignandoles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tratamientos</a:t>
            </a:r>
            <a:r>
              <a:rPr lang="en-US" sz="2400" dirty="0" smtClean="0">
                <a:solidFill>
                  <a:srgbClr val="0000FF"/>
                </a:solidFill>
              </a:rPr>
              <a:t> de 6 y 12 </a:t>
            </a:r>
            <a:r>
              <a:rPr lang="en-US" sz="2400" dirty="0" err="1" smtClean="0">
                <a:solidFill>
                  <a:srgbClr val="0000FF"/>
                </a:solidFill>
              </a:rPr>
              <a:t>meses</a:t>
            </a:r>
            <a:r>
              <a:rPr lang="en-US" sz="2400" dirty="0" smtClean="0">
                <a:solidFill>
                  <a:srgbClr val="0000FF"/>
                </a:solidFill>
              </a:rPr>
              <a:t> de </a:t>
            </a:r>
            <a:r>
              <a:rPr lang="en-US" sz="2400" dirty="0" err="1" smtClean="0">
                <a:solidFill>
                  <a:srgbClr val="0000FF"/>
                </a:solidFill>
              </a:rPr>
              <a:t>duración</a:t>
            </a:r>
            <a:r>
              <a:rPr lang="en-US" sz="2400" dirty="0" smtClean="0">
                <a:solidFill>
                  <a:srgbClr val="0000FF"/>
                </a:solidFill>
              </a:rPr>
              <a:t> de </a:t>
            </a:r>
            <a:r>
              <a:rPr lang="en-US" sz="2400" dirty="0" err="1" smtClean="0">
                <a:solidFill>
                  <a:srgbClr val="0000FF"/>
                </a:solidFill>
              </a:rPr>
              <a:t>acuerdo</a:t>
            </a:r>
            <a:r>
              <a:rPr lang="en-US" sz="2400" dirty="0" smtClean="0">
                <a:solidFill>
                  <a:srgbClr val="0000FF"/>
                </a:solidFill>
              </a:rPr>
              <a:t> a </a:t>
            </a:r>
            <a:r>
              <a:rPr lang="en-US" sz="2400" dirty="0" err="1" smtClean="0">
                <a:solidFill>
                  <a:srgbClr val="0000FF"/>
                </a:solidFill>
              </a:rPr>
              <a:t>las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guías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Francesas</a:t>
            </a:r>
            <a:r>
              <a:rPr lang="en-US" sz="2400" dirty="0" smtClean="0">
                <a:solidFill>
                  <a:srgbClr val="0000FF"/>
                </a:solidFill>
              </a:rPr>
              <a:t>. </a:t>
            </a:r>
            <a:r>
              <a:rPr lang="en-US" sz="2400" dirty="0" err="1" smtClean="0">
                <a:solidFill>
                  <a:srgbClr val="0000FF"/>
                </a:solidFill>
              </a:rPr>
              <a:t>Siendo</a:t>
            </a:r>
            <a:r>
              <a:rPr lang="en-US" sz="2400" dirty="0" smtClean="0">
                <a:solidFill>
                  <a:srgbClr val="0000FF"/>
                </a:solidFill>
              </a:rPr>
              <a:t> la </a:t>
            </a:r>
            <a:r>
              <a:rPr lang="en-US" sz="2400" dirty="0" err="1" smtClean="0">
                <a:solidFill>
                  <a:srgbClr val="0000FF"/>
                </a:solidFill>
              </a:rPr>
              <a:t>medicación</a:t>
            </a:r>
            <a:r>
              <a:rPr lang="en-US" sz="2400" dirty="0" smtClean="0">
                <a:solidFill>
                  <a:srgbClr val="0000FF"/>
                </a:solidFill>
              </a:rPr>
              <a:t> EV de 2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 de </a:t>
            </a:r>
            <a:r>
              <a:rPr lang="en-US" sz="2400" dirty="0" err="1" smtClean="0">
                <a:solidFill>
                  <a:srgbClr val="0000FF"/>
                </a:solidFill>
              </a:rPr>
              <a:t>duración</a:t>
            </a:r>
            <a:r>
              <a:rPr lang="en-US" sz="2400" dirty="0" smtClean="0">
                <a:solidFill>
                  <a:srgbClr val="0000FF"/>
                </a:solidFill>
              </a:rPr>
              <a:t> en ambos </a:t>
            </a:r>
            <a:r>
              <a:rPr lang="en-US" sz="2400" dirty="0" err="1" smtClean="0">
                <a:solidFill>
                  <a:srgbClr val="0000FF"/>
                </a:solidFill>
              </a:rPr>
              <a:t>grupos</a:t>
            </a:r>
            <a:endParaRPr lang="en-US" sz="2400" dirty="0" smtClean="0">
              <a:solidFill>
                <a:srgbClr val="0000FF"/>
              </a:solidFill>
            </a:endParaRPr>
          </a:p>
          <a:p>
            <a:r>
              <a:rPr lang="en-US" sz="2400" dirty="0" smtClean="0">
                <a:solidFill>
                  <a:srgbClr val="0000FF"/>
                </a:solidFill>
              </a:rPr>
              <a:t>El  </a:t>
            </a:r>
            <a:r>
              <a:rPr lang="en-US" sz="2400" dirty="0">
                <a:solidFill>
                  <a:srgbClr val="0000FF"/>
                </a:solidFill>
              </a:rPr>
              <a:t>endpoint </a:t>
            </a:r>
            <a:r>
              <a:rPr lang="en-US" sz="2400" dirty="0" err="1" smtClean="0">
                <a:solidFill>
                  <a:srgbClr val="0000FF"/>
                </a:solidFill>
              </a:rPr>
              <a:t>primario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fue</a:t>
            </a:r>
            <a:r>
              <a:rPr lang="en-US" sz="2400" dirty="0" smtClean="0">
                <a:solidFill>
                  <a:srgbClr val="0000FF"/>
                </a:solidFill>
              </a:rPr>
              <a:t> la </a:t>
            </a:r>
            <a:r>
              <a:rPr lang="en-US" sz="2400" dirty="0" err="1" smtClean="0">
                <a:solidFill>
                  <a:srgbClr val="0000FF"/>
                </a:solidFill>
              </a:rPr>
              <a:t>proporción</a:t>
            </a:r>
            <a:r>
              <a:rPr lang="en-US" sz="2400" dirty="0" smtClean="0">
                <a:solidFill>
                  <a:srgbClr val="0000FF"/>
                </a:solidFill>
              </a:rPr>
              <a:t> de </a:t>
            </a:r>
            <a:r>
              <a:rPr lang="en-US" sz="2400" dirty="0" err="1" smtClean="0">
                <a:solidFill>
                  <a:srgbClr val="0000FF"/>
                </a:solidFill>
              </a:rPr>
              <a:t>pacientes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que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fueron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clasificados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como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curados</a:t>
            </a:r>
            <a:r>
              <a:rPr lang="en-US" sz="2400" dirty="0" smtClean="0">
                <a:solidFill>
                  <a:srgbClr val="0000FF"/>
                </a:solidFill>
              </a:rPr>
              <a:t> al </a:t>
            </a:r>
            <a:r>
              <a:rPr lang="en-US" sz="2400" dirty="0" err="1" smtClean="0">
                <a:solidFill>
                  <a:srgbClr val="0000FF"/>
                </a:solidFill>
              </a:rPr>
              <a:t>año</a:t>
            </a:r>
            <a:r>
              <a:rPr lang="en-US" sz="2400" dirty="0" smtClean="0">
                <a:solidFill>
                  <a:srgbClr val="0000FF"/>
                </a:solidFill>
              </a:rPr>
              <a:t>. </a:t>
            </a:r>
            <a:r>
              <a:rPr lang="en-US" sz="2400" dirty="0" err="1" smtClean="0">
                <a:solidFill>
                  <a:srgbClr val="0000FF"/>
                </a:solidFill>
              </a:rPr>
              <a:t>Esto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fue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realizado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por</a:t>
            </a:r>
            <a:r>
              <a:rPr lang="en-US" sz="2400" dirty="0" smtClean="0">
                <a:solidFill>
                  <a:srgbClr val="0000FF"/>
                </a:solidFill>
              </a:rPr>
              <a:t> un </a:t>
            </a:r>
            <a:r>
              <a:rPr lang="en-US" sz="2400" dirty="0" err="1" smtClean="0">
                <a:solidFill>
                  <a:srgbClr val="0000FF"/>
                </a:solidFill>
              </a:rPr>
              <a:t>comité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independiente</a:t>
            </a:r>
            <a:r>
              <a:rPr lang="en-US" sz="2400" dirty="0" smtClean="0">
                <a:solidFill>
                  <a:srgbClr val="0000FF"/>
                </a:solidFill>
              </a:rPr>
              <a:t> de </a:t>
            </a:r>
            <a:r>
              <a:rPr lang="en-US" sz="2400" dirty="0" err="1" smtClean="0">
                <a:solidFill>
                  <a:srgbClr val="0000FF"/>
                </a:solidFill>
              </a:rPr>
              <a:t>validación</a:t>
            </a:r>
            <a:r>
              <a:rPr lang="en-US" sz="2400" dirty="0" smtClean="0">
                <a:solidFill>
                  <a:srgbClr val="0000FF"/>
                </a:solidFill>
              </a:rPr>
              <a:t> que </a:t>
            </a:r>
            <a:r>
              <a:rPr lang="en-US" sz="2400" dirty="0" err="1" smtClean="0">
                <a:solidFill>
                  <a:srgbClr val="0000FF"/>
                </a:solidFill>
              </a:rPr>
              <a:t>actuaba</a:t>
            </a:r>
            <a:r>
              <a:rPr lang="en-US" sz="2400" dirty="0" smtClean="0">
                <a:solidFill>
                  <a:srgbClr val="0000FF"/>
                </a:solidFill>
              </a:rPr>
              <a:t> sin </a:t>
            </a:r>
            <a:r>
              <a:rPr lang="en-US" sz="2400" dirty="0" err="1" smtClean="0">
                <a:solidFill>
                  <a:srgbClr val="0000FF"/>
                </a:solidFill>
              </a:rPr>
              <a:t>conocer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 smtClean="0">
                <a:solidFill>
                  <a:srgbClr val="0000FF"/>
                </a:solidFill>
              </a:rPr>
              <a:t>a los </a:t>
            </a:r>
            <a:r>
              <a:rPr lang="en-US" sz="2400" dirty="0" err="1" smtClean="0">
                <a:solidFill>
                  <a:srgbClr val="0000FF"/>
                </a:solidFill>
              </a:rPr>
              <a:t>pacientes</a:t>
            </a:r>
            <a:r>
              <a:rPr lang="en-US" sz="2400" dirty="0" smtClean="0">
                <a:solidFill>
                  <a:srgbClr val="0000FF"/>
                </a:solidFill>
              </a:rPr>
              <a:t> (</a:t>
            </a:r>
            <a:r>
              <a:rPr lang="en-US" sz="2400" dirty="0" err="1" smtClean="0">
                <a:solidFill>
                  <a:srgbClr val="0000FF"/>
                </a:solidFill>
              </a:rPr>
              <a:t>ciego</a:t>
            </a:r>
            <a:r>
              <a:rPr lang="en-US" sz="2400" dirty="0" smtClean="0">
                <a:solidFill>
                  <a:srgbClr val="0000FF"/>
                </a:solidFill>
              </a:rPr>
              <a:t>) </a:t>
            </a:r>
          </a:p>
          <a:p>
            <a:endParaRPr lang="es-AR" sz="24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5976664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s-AR" sz="1100" b="1" dirty="0" smtClean="0">
                <a:solidFill>
                  <a:prstClr val="white"/>
                </a:solidFill>
              </a:rPr>
              <a:t>                                        Louis Bernard, and  </a:t>
            </a:r>
            <a:r>
              <a:rPr lang="en-US" altLang="es-AR" sz="1100" b="1" dirty="0">
                <a:solidFill>
                  <a:prstClr val="white"/>
                </a:solidFill>
              </a:rPr>
              <a:t>Duration of Treatment for Spondylodiscitis (DTS) study </a:t>
            </a:r>
            <a:r>
              <a:rPr lang="en-US" altLang="es-AR" sz="1100" b="1" dirty="0" smtClean="0">
                <a:solidFill>
                  <a:prstClr val="white"/>
                </a:solidFill>
              </a:rPr>
              <a:t>group.</a:t>
            </a:r>
          </a:p>
          <a:p>
            <a:pPr eaLnBrk="1" hangingPunct="1"/>
            <a:r>
              <a:rPr lang="en-US" altLang="es-AR" sz="1100" dirty="0" smtClean="0">
                <a:solidFill>
                  <a:prstClr val="white"/>
                </a:solidFill>
              </a:rPr>
              <a:t>                                        Antibiotic treatment for 6 weeks versus 12 weeks in patients with  pyogenic  vertebral </a:t>
            </a:r>
            <a:r>
              <a:rPr lang="en-US" altLang="es-AR" sz="1100" dirty="0">
                <a:solidFill>
                  <a:prstClr val="white"/>
                </a:solidFill>
              </a:rPr>
              <a:t> </a:t>
            </a:r>
            <a:r>
              <a:rPr lang="en-US" altLang="es-AR" sz="1100" dirty="0" smtClean="0">
                <a:solidFill>
                  <a:prstClr val="white"/>
                </a:solidFill>
              </a:rPr>
              <a:t>osteomyelitis:</a:t>
            </a:r>
          </a:p>
          <a:p>
            <a:pPr algn="ctr" eaLnBrk="1" hangingPunct="1"/>
            <a:r>
              <a:rPr lang="en-US" altLang="es-AR" sz="1100" dirty="0" smtClean="0">
                <a:solidFill>
                  <a:prstClr val="white"/>
                </a:solidFill>
              </a:rPr>
              <a:t> an open-</a:t>
            </a:r>
            <a:r>
              <a:rPr lang="en-US" altLang="es-AR" sz="1100" dirty="0" err="1" smtClean="0">
                <a:solidFill>
                  <a:prstClr val="white"/>
                </a:solidFill>
              </a:rPr>
              <a:t>label,non</a:t>
            </a:r>
            <a:r>
              <a:rPr lang="en-US" altLang="es-AR" sz="1100" dirty="0" smtClean="0">
                <a:solidFill>
                  <a:prstClr val="white"/>
                </a:solidFill>
              </a:rPr>
              <a:t>-inferiority, </a:t>
            </a:r>
            <a:r>
              <a:rPr lang="en-US" altLang="es-AR" sz="1100" dirty="0" err="1" smtClean="0">
                <a:solidFill>
                  <a:prstClr val="white"/>
                </a:solidFill>
              </a:rPr>
              <a:t>randomised</a:t>
            </a:r>
            <a:r>
              <a:rPr lang="en-US" altLang="es-AR" sz="1100" dirty="0" smtClean="0">
                <a:solidFill>
                  <a:prstClr val="white"/>
                </a:solidFill>
              </a:rPr>
              <a:t>, controlled trial     </a:t>
            </a:r>
            <a:r>
              <a:rPr lang="en-US" altLang="es-AR" sz="1100" b="1" u="sng" dirty="0" smtClean="0">
                <a:solidFill>
                  <a:prstClr val="white"/>
                </a:solidFill>
              </a:rPr>
              <a:t>The Lancet </a:t>
            </a:r>
            <a:r>
              <a:rPr lang="es-AR" sz="1100" b="1" u="sng" dirty="0" err="1" smtClean="0">
                <a:solidFill>
                  <a:schemeClr val="bg1"/>
                </a:solidFill>
              </a:rPr>
              <a:t>Vol</a:t>
            </a:r>
            <a:r>
              <a:rPr lang="es-AR" sz="1100" b="1" u="sng" dirty="0" smtClean="0">
                <a:solidFill>
                  <a:schemeClr val="bg1"/>
                </a:solidFill>
              </a:rPr>
              <a:t> 385 </a:t>
            </a:r>
            <a:r>
              <a:rPr lang="es-AR" sz="1100" b="1" u="sng" dirty="0" err="1" smtClean="0">
                <a:solidFill>
                  <a:schemeClr val="bg1"/>
                </a:solidFill>
              </a:rPr>
              <a:t>March</a:t>
            </a:r>
            <a:r>
              <a:rPr lang="es-AR" sz="1100" b="1" u="sng" dirty="0" smtClean="0">
                <a:solidFill>
                  <a:schemeClr val="bg1"/>
                </a:solidFill>
              </a:rPr>
              <a:t> 7, 2015</a:t>
            </a:r>
            <a:endParaRPr lang="en-US" altLang="es-AR" sz="11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963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60374" y="116632"/>
            <a:ext cx="8226425" cy="1108422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</a:t>
            </a:r>
            <a:br>
              <a:rPr lang="es-ES" dirty="0" smtClean="0">
                <a:solidFill>
                  <a:srgbClr val="0000FF"/>
                </a:solidFill>
              </a:rPr>
            </a:b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10" name="9 Subtítulo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256584"/>
          </a:xfr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rgbClr val="0000FF"/>
                </a:solidFill>
              </a:rPr>
              <a:t>Entre </a:t>
            </a:r>
            <a:r>
              <a:rPr lang="en-US" sz="2400" dirty="0">
                <a:solidFill>
                  <a:srgbClr val="0000FF"/>
                </a:solidFill>
              </a:rPr>
              <a:t>Nov 15, 2006, </a:t>
            </a:r>
            <a:r>
              <a:rPr lang="en-US" sz="2400" dirty="0" smtClean="0">
                <a:solidFill>
                  <a:srgbClr val="0000FF"/>
                </a:solidFill>
              </a:rPr>
              <a:t>y </a:t>
            </a:r>
            <a:r>
              <a:rPr lang="en-US" sz="2400" dirty="0" err="1" smtClean="0">
                <a:solidFill>
                  <a:srgbClr val="0000FF"/>
                </a:solidFill>
              </a:rPr>
              <a:t>Marzo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>
                <a:solidFill>
                  <a:srgbClr val="0000FF"/>
                </a:solidFill>
              </a:rPr>
              <a:t>15, 2011, 359 </a:t>
            </a:r>
            <a:r>
              <a:rPr lang="en-US" sz="2400" dirty="0" err="1" smtClean="0">
                <a:solidFill>
                  <a:srgbClr val="0000FF"/>
                </a:solidFill>
              </a:rPr>
              <a:t>pacientes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fueron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randomizados</a:t>
            </a:r>
            <a:r>
              <a:rPr lang="en-US" sz="2400" dirty="0" smtClean="0">
                <a:solidFill>
                  <a:srgbClr val="0000FF"/>
                </a:solidFill>
              </a:rPr>
              <a:t>. Se </a:t>
            </a:r>
            <a:r>
              <a:rPr lang="en-US" sz="2400" dirty="0" err="1" smtClean="0">
                <a:solidFill>
                  <a:srgbClr val="0000FF"/>
                </a:solidFill>
              </a:rPr>
              <a:t>excluyeron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luego</a:t>
            </a:r>
            <a:r>
              <a:rPr lang="en-US" sz="2400" dirty="0" smtClean="0">
                <a:solidFill>
                  <a:srgbClr val="0000FF"/>
                </a:solidFill>
              </a:rPr>
              <a:t> de la </a:t>
            </a:r>
            <a:r>
              <a:rPr lang="en-US" sz="2400" dirty="0" err="1" smtClean="0">
                <a:solidFill>
                  <a:srgbClr val="0000FF"/>
                </a:solidFill>
              </a:rPr>
              <a:t>randomización</a:t>
            </a:r>
            <a:r>
              <a:rPr lang="en-US" sz="2400" dirty="0" smtClean="0">
                <a:solidFill>
                  <a:srgbClr val="0000FF"/>
                </a:solidFill>
              </a:rPr>
              <a:t> 6 </a:t>
            </a:r>
            <a:r>
              <a:rPr lang="en-US" sz="2400" dirty="0" err="1" smtClean="0">
                <a:solidFill>
                  <a:srgbClr val="0000FF"/>
                </a:solidFill>
              </a:rPr>
              <a:t>pacientes</a:t>
            </a:r>
            <a:r>
              <a:rPr lang="en-US" sz="2400" dirty="0" smtClean="0">
                <a:solidFill>
                  <a:srgbClr val="0000FF"/>
                </a:solidFill>
              </a:rPr>
              <a:t> del </a:t>
            </a:r>
            <a:r>
              <a:rPr lang="en-US" sz="2400" dirty="0" err="1" smtClean="0">
                <a:solidFill>
                  <a:srgbClr val="0000FF"/>
                </a:solidFill>
              </a:rPr>
              <a:t>grupo</a:t>
            </a:r>
            <a:r>
              <a:rPr lang="en-US" sz="2400" dirty="0" smtClean="0">
                <a:solidFill>
                  <a:srgbClr val="0000FF"/>
                </a:solidFill>
              </a:rPr>
              <a:t> de 6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 y 2 del de 12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. </a:t>
            </a:r>
          </a:p>
          <a:p>
            <a:endParaRPr lang="en-US" sz="2400" dirty="0" smtClean="0">
              <a:solidFill>
                <a:srgbClr val="0000FF"/>
              </a:solidFill>
            </a:endParaRPr>
          </a:p>
          <a:p>
            <a:r>
              <a:rPr lang="en-US" sz="2400" dirty="0" smtClean="0">
                <a:solidFill>
                  <a:srgbClr val="0000FF"/>
                </a:solidFill>
              </a:rPr>
              <a:t>Se </a:t>
            </a:r>
            <a:r>
              <a:rPr lang="en-US" sz="2400" dirty="0" err="1" smtClean="0">
                <a:solidFill>
                  <a:srgbClr val="0000FF"/>
                </a:solidFill>
              </a:rPr>
              <a:t>asignaron</a:t>
            </a:r>
            <a:r>
              <a:rPr lang="en-US" sz="2400" dirty="0" smtClean="0">
                <a:solidFill>
                  <a:srgbClr val="0000FF"/>
                </a:solidFill>
              </a:rPr>
              <a:t>  y </a:t>
            </a:r>
            <a:r>
              <a:rPr lang="en-US" sz="2400" dirty="0" err="1" smtClean="0">
                <a:solidFill>
                  <a:srgbClr val="0000FF"/>
                </a:solidFill>
              </a:rPr>
              <a:t>analizaron</a:t>
            </a:r>
            <a:r>
              <a:rPr lang="en-US" sz="2400" dirty="0" smtClean="0">
                <a:solidFill>
                  <a:srgbClr val="0000FF"/>
                </a:solidFill>
              </a:rPr>
              <a:t> 176 </a:t>
            </a:r>
            <a:r>
              <a:rPr lang="en-US" sz="2400" dirty="0" err="1" smtClean="0">
                <a:solidFill>
                  <a:srgbClr val="0000FF"/>
                </a:solidFill>
              </a:rPr>
              <a:t>pacientes</a:t>
            </a:r>
            <a:r>
              <a:rPr lang="en-US" sz="2400" dirty="0" smtClean="0">
                <a:solidFill>
                  <a:srgbClr val="0000FF"/>
                </a:solidFill>
              </a:rPr>
              <a:t> al regimen de 6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 y 175 al de 12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 . </a:t>
            </a:r>
          </a:p>
          <a:p>
            <a:endParaRPr lang="en-US" sz="2400" dirty="0" smtClean="0">
              <a:solidFill>
                <a:srgbClr val="0000FF"/>
              </a:solidFill>
            </a:endParaRPr>
          </a:p>
          <a:p>
            <a:r>
              <a:rPr lang="en-US" sz="2400" dirty="0" smtClean="0">
                <a:solidFill>
                  <a:srgbClr val="0000FF"/>
                </a:solidFill>
              </a:rPr>
              <a:t>160 </a:t>
            </a:r>
            <a:r>
              <a:rPr lang="en-US" sz="2400" dirty="0">
                <a:solidFill>
                  <a:srgbClr val="0000FF"/>
                </a:solidFill>
              </a:rPr>
              <a:t>(90·9%) </a:t>
            </a:r>
            <a:r>
              <a:rPr lang="en-US" sz="2400" dirty="0" smtClean="0">
                <a:solidFill>
                  <a:srgbClr val="0000FF"/>
                </a:solidFill>
              </a:rPr>
              <a:t>de </a:t>
            </a:r>
            <a:r>
              <a:rPr lang="en-US" sz="2400" dirty="0">
                <a:solidFill>
                  <a:srgbClr val="0000FF"/>
                </a:solidFill>
              </a:rPr>
              <a:t>176 </a:t>
            </a:r>
            <a:r>
              <a:rPr lang="en-US" sz="2400" dirty="0" err="1" smtClean="0">
                <a:solidFill>
                  <a:srgbClr val="0000FF"/>
                </a:solidFill>
              </a:rPr>
              <a:t>pacientes</a:t>
            </a:r>
            <a:r>
              <a:rPr lang="en-US" sz="2400" dirty="0" smtClean="0">
                <a:solidFill>
                  <a:srgbClr val="0000FF"/>
                </a:solidFill>
              </a:rPr>
              <a:t> en el de 6-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  y  </a:t>
            </a:r>
            <a:r>
              <a:rPr lang="en-US" sz="2400" dirty="0">
                <a:solidFill>
                  <a:srgbClr val="0000FF"/>
                </a:solidFill>
              </a:rPr>
              <a:t>159 (90·9</a:t>
            </a:r>
            <a:r>
              <a:rPr lang="en-US" sz="2400" dirty="0" smtClean="0">
                <a:solidFill>
                  <a:srgbClr val="0000FF"/>
                </a:solidFill>
              </a:rPr>
              <a:t>%)de 175 </a:t>
            </a:r>
            <a:r>
              <a:rPr lang="en-US" sz="2400" dirty="0" err="1" smtClean="0">
                <a:solidFill>
                  <a:srgbClr val="0000FF"/>
                </a:solidFill>
              </a:rPr>
              <a:t>paciente</a:t>
            </a:r>
            <a:r>
              <a:rPr lang="en-US" sz="2400" dirty="0" smtClean="0">
                <a:solidFill>
                  <a:srgbClr val="0000FF"/>
                </a:solidFill>
              </a:rPr>
              <a:t> del </a:t>
            </a:r>
            <a:r>
              <a:rPr lang="en-US" sz="2400" dirty="0" err="1" smtClean="0">
                <a:solidFill>
                  <a:srgbClr val="0000FF"/>
                </a:solidFill>
              </a:rPr>
              <a:t>grupo</a:t>
            </a:r>
            <a:r>
              <a:rPr lang="en-US" sz="2400" dirty="0" smtClean="0">
                <a:solidFill>
                  <a:srgbClr val="0000FF"/>
                </a:solidFill>
              </a:rPr>
              <a:t> de 12 </a:t>
            </a:r>
            <a:r>
              <a:rPr lang="en-US" sz="2400" dirty="0" err="1" smtClean="0">
                <a:solidFill>
                  <a:srgbClr val="0000FF"/>
                </a:solidFill>
              </a:rPr>
              <a:t>cumplieron</a:t>
            </a:r>
            <a:r>
              <a:rPr lang="en-US" sz="2400" dirty="0" smtClean="0">
                <a:solidFill>
                  <a:srgbClr val="0000FF"/>
                </a:solidFill>
              </a:rPr>
              <a:t> con los </a:t>
            </a:r>
            <a:r>
              <a:rPr lang="en-US" sz="2400" dirty="0" err="1" smtClean="0">
                <a:solidFill>
                  <a:srgbClr val="0000FF"/>
                </a:solidFill>
              </a:rPr>
              <a:t>criterios</a:t>
            </a:r>
            <a:r>
              <a:rPr lang="en-US" sz="2400" dirty="0" smtClean="0">
                <a:solidFill>
                  <a:srgbClr val="0000FF"/>
                </a:solidFill>
              </a:rPr>
              <a:t> de </a:t>
            </a:r>
            <a:r>
              <a:rPr lang="en-US" sz="2400" dirty="0" err="1" smtClean="0">
                <a:solidFill>
                  <a:srgbClr val="0000FF"/>
                </a:solidFill>
              </a:rPr>
              <a:t>cura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clínica</a:t>
            </a:r>
            <a:r>
              <a:rPr lang="en-US" sz="2400" dirty="0" smtClean="0">
                <a:solidFill>
                  <a:srgbClr val="0000FF"/>
                </a:solidFill>
              </a:rPr>
              <a:t>.</a:t>
            </a:r>
          </a:p>
          <a:p>
            <a:endParaRPr lang="en-US" sz="2400" dirty="0" smtClean="0">
              <a:solidFill>
                <a:srgbClr val="0000FF"/>
              </a:solidFill>
            </a:endParaRPr>
          </a:p>
          <a:p>
            <a:r>
              <a:rPr lang="en-US" sz="2400" dirty="0" smtClean="0">
                <a:solidFill>
                  <a:srgbClr val="0000FF"/>
                </a:solidFill>
              </a:rPr>
              <a:t>La </a:t>
            </a:r>
            <a:r>
              <a:rPr lang="en-US" sz="2400" dirty="0" err="1" smtClean="0">
                <a:solidFill>
                  <a:srgbClr val="0000FF"/>
                </a:solidFill>
              </a:rPr>
              <a:t>diferencia</a:t>
            </a:r>
            <a:r>
              <a:rPr lang="en-US" sz="2400" dirty="0" smtClean="0">
                <a:solidFill>
                  <a:srgbClr val="0000FF"/>
                </a:solidFill>
              </a:rPr>
              <a:t> entre los </a:t>
            </a:r>
            <a:r>
              <a:rPr lang="en-US" sz="2400" dirty="0" err="1" smtClean="0">
                <a:solidFill>
                  <a:srgbClr val="0000FF"/>
                </a:solidFill>
              </a:rPr>
              <a:t>grupos</a:t>
            </a:r>
            <a:r>
              <a:rPr lang="en-US" sz="2400" dirty="0" smtClean="0">
                <a:solidFill>
                  <a:srgbClr val="0000FF"/>
                </a:solidFill>
              </a:rPr>
              <a:t> (</a:t>
            </a:r>
            <a:r>
              <a:rPr lang="en-US" sz="2400" dirty="0">
                <a:solidFill>
                  <a:srgbClr val="0000FF"/>
                </a:solidFill>
              </a:rPr>
              <a:t>0·05%, 95% CI –6·2 to 6·3</a:t>
            </a:r>
            <a:r>
              <a:rPr lang="en-US" sz="2400" dirty="0" smtClean="0">
                <a:solidFill>
                  <a:srgbClr val="0000FF"/>
                </a:solidFill>
              </a:rPr>
              <a:t>) </a:t>
            </a:r>
            <a:r>
              <a:rPr lang="en-US" sz="2400" dirty="0" err="1" smtClean="0">
                <a:solidFill>
                  <a:srgbClr val="0000FF"/>
                </a:solidFill>
              </a:rPr>
              <a:t>demostró</a:t>
            </a:r>
            <a:r>
              <a:rPr lang="en-US" sz="2400" dirty="0" smtClean="0">
                <a:solidFill>
                  <a:srgbClr val="0000FF"/>
                </a:solidFill>
              </a:rPr>
              <a:t> no </a:t>
            </a:r>
            <a:r>
              <a:rPr lang="en-US" sz="2400" dirty="0" err="1" smtClean="0">
                <a:solidFill>
                  <a:srgbClr val="0000FF"/>
                </a:solidFill>
              </a:rPr>
              <a:t>inferioridad</a:t>
            </a:r>
            <a:r>
              <a:rPr lang="en-US" sz="2400" dirty="0" smtClean="0">
                <a:solidFill>
                  <a:srgbClr val="0000FF"/>
                </a:solidFill>
              </a:rPr>
              <a:t> del </a:t>
            </a:r>
            <a:r>
              <a:rPr lang="en-US" sz="2400" dirty="0" err="1" smtClean="0">
                <a:solidFill>
                  <a:srgbClr val="0000FF"/>
                </a:solidFill>
              </a:rPr>
              <a:t>régimen</a:t>
            </a:r>
            <a:r>
              <a:rPr lang="en-US" sz="2400" dirty="0" smtClean="0">
                <a:solidFill>
                  <a:srgbClr val="0000FF"/>
                </a:solidFill>
              </a:rPr>
              <a:t> de 6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</a:rPr>
              <a:t>comparado</a:t>
            </a:r>
            <a:r>
              <a:rPr lang="en-US" sz="2400" dirty="0" smtClean="0">
                <a:solidFill>
                  <a:srgbClr val="0000FF"/>
                </a:solidFill>
              </a:rPr>
              <a:t> con el de 12 </a:t>
            </a:r>
            <a:r>
              <a:rPr lang="en-US" sz="2400" dirty="0" err="1" smtClean="0">
                <a:solidFill>
                  <a:srgbClr val="0000FF"/>
                </a:solidFill>
              </a:rPr>
              <a:t>semanas</a:t>
            </a:r>
            <a:r>
              <a:rPr lang="en-US" sz="2400" dirty="0" smtClean="0">
                <a:solidFill>
                  <a:srgbClr val="0000FF"/>
                </a:solidFill>
              </a:rPr>
              <a:t>.  </a:t>
            </a:r>
            <a:endParaRPr lang="es-AR" sz="24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s-AR" sz="1100" b="1" dirty="0" smtClean="0">
                <a:solidFill>
                  <a:prstClr val="white"/>
                </a:solidFill>
              </a:rPr>
              <a:t>Louis Bernard, and  </a:t>
            </a:r>
            <a:r>
              <a:rPr lang="en-US" altLang="es-AR" sz="1100" b="1" dirty="0">
                <a:solidFill>
                  <a:prstClr val="white"/>
                </a:solidFill>
              </a:rPr>
              <a:t>Duration of Treatment for Spondylodiscitis (DTS) study </a:t>
            </a:r>
            <a:r>
              <a:rPr lang="en-US" altLang="es-AR" sz="1100" b="1" dirty="0" smtClean="0">
                <a:solidFill>
                  <a:prstClr val="white"/>
                </a:solidFill>
              </a:rPr>
              <a:t>group.</a:t>
            </a:r>
          </a:p>
          <a:p>
            <a:pPr algn="ctr" eaLnBrk="1" hangingPunct="1"/>
            <a:r>
              <a:rPr lang="en-US" altLang="es-AR" sz="1100" dirty="0" smtClean="0">
                <a:solidFill>
                  <a:prstClr val="white"/>
                </a:solidFill>
              </a:rPr>
              <a:t>                Antibiotic treatment for 6 weeks versus 12 weeks in patients with  pyogenic  vertebral </a:t>
            </a:r>
            <a:r>
              <a:rPr lang="en-US" altLang="es-AR" sz="1100" dirty="0">
                <a:solidFill>
                  <a:prstClr val="white"/>
                </a:solidFill>
              </a:rPr>
              <a:t> </a:t>
            </a:r>
            <a:r>
              <a:rPr lang="en-US" altLang="es-AR" sz="1100" dirty="0" smtClean="0">
                <a:solidFill>
                  <a:prstClr val="white"/>
                </a:solidFill>
              </a:rPr>
              <a:t>osteomyelitis:</a:t>
            </a:r>
          </a:p>
          <a:p>
            <a:pPr algn="ctr" eaLnBrk="1" hangingPunct="1"/>
            <a:r>
              <a:rPr lang="en-US" altLang="es-AR" sz="1100" dirty="0" smtClean="0">
                <a:solidFill>
                  <a:prstClr val="white"/>
                </a:solidFill>
              </a:rPr>
              <a:t>         an open-</a:t>
            </a:r>
            <a:r>
              <a:rPr lang="en-US" altLang="es-AR" sz="1100" dirty="0" err="1" smtClean="0">
                <a:solidFill>
                  <a:prstClr val="white"/>
                </a:solidFill>
              </a:rPr>
              <a:t>label,non</a:t>
            </a:r>
            <a:r>
              <a:rPr lang="en-US" altLang="es-AR" sz="1100" dirty="0" smtClean="0">
                <a:solidFill>
                  <a:prstClr val="white"/>
                </a:solidFill>
              </a:rPr>
              <a:t>-inferiority, </a:t>
            </a:r>
            <a:r>
              <a:rPr lang="en-US" altLang="es-AR" sz="1100" dirty="0" err="1" smtClean="0">
                <a:solidFill>
                  <a:prstClr val="white"/>
                </a:solidFill>
              </a:rPr>
              <a:t>randomised</a:t>
            </a:r>
            <a:r>
              <a:rPr lang="en-US" altLang="es-AR" sz="1100" dirty="0" smtClean="0">
                <a:solidFill>
                  <a:prstClr val="white"/>
                </a:solidFill>
              </a:rPr>
              <a:t>, controlled trial     </a:t>
            </a:r>
            <a:r>
              <a:rPr lang="en-US" altLang="es-AR" sz="1100" b="1" u="sng" dirty="0" smtClean="0">
                <a:solidFill>
                  <a:prstClr val="white"/>
                </a:solidFill>
              </a:rPr>
              <a:t>The Lancet </a:t>
            </a:r>
            <a:r>
              <a:rPr lang="es-AR" sz="1100" b="1" u="sng" dirty="0" err="1" smtClean="0">
                <a:solidFill>
                  <a:schemeClr val="bg1"/>
                </a:solidFill>
              </a:rPr>
              <a:t>Vol</a:t>
            </a:r>
            <a:r>
              <a:rPr lang="es-AR" sz="1100" b="1" u="sng" dirty="0" smtClean="0">
                <a:solidFill>
                  <a:schemeClr val="bg1"/>
                </a:solidFill>
              </a:rPr>
              <a:t> 385 </a:t>
            </a:r>
            <a:r>
              <a:rPr lang="es-AR" sz="1100" b="1" u="sng" dirty="0" err="1" smtClean="0">
                <a:solidFill>
                  <a:schemeClr val="bg1"/>
                </a:solidFill>
              </a:rPr>
              <a:t>March</a:t>
            </a:r>
            <a:r>
              <a:rPr lang="es-AR" sz="1100" b="1" u="sng" dirty="0" smtClean="0">
                <a:solidFill>
                  <a:schemeClr val="bg1"/>
                </a:solidFill>
              </a:rPr>
              <a:t> 7, 2015</a:t>
            </a:r>
            <a:endParaRPr lang="en-US" altLang="es-AR" sz="1100" b="1" u="sng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276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Tratamiento: Que </a:t>
            </a:r>
            <a:r>
              <a:rPr lang="es-ES" dirty="0" err="1" smtClean="0">
                <a:solidFill>
                  <a:srgbClr val="0000FF"/>
                </a:solidFill>
              </a:rPr>
              <a:t>Antibiotico</a:t>
            </a:r>
            <a:r>
              <a:rPr lang="es-ES" dirty="0" smtClean="0">
                <a:solidFill>
                  <a:srgbClr val="0000FF"/>
                </a:solidFill>
              </a:rPr>
              <a:t> usar</a:t>
            </a:r>
            <a:br>
              <a:rPr lang="es-ES" dirty="0" smtClean="0">
                <a:solidFill>
                  <a:srgbClr val="0000FF"/>
                </a:solidFill>
              </a:rPr>
            </a:br>
            <a:endParaRPr lang="es-AR" sz="2700" dirty="0">
              <a:solidFill>
                <a:srgbClr val="0000FF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9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521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80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148064" y="116632"/>
            <a:ext cx="3610687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Marcador de texto"/>
          <p:cNvSpPr>
            <a:spLocks noGrp="1"/>
          </p:cNvSpPr>
          <p:nvPr>
            <p:ph type="body" sz="half" idx="2"/>
          </p:nvPr>
        </p:nvSpPr>
        <p:spPr>
          <a:xfrm>
            <a:off x="144016" y="116632"/>
            <a:ext cx="4788024" cy="5793507"/>
          </a:xfrm>
        </p:spPr>
        <p:txBody>
          <a:bodyPr>
            <a:noAutofit/>
          </a:bodyPr>
          <a:lstStyle/>
          <a:p>
            <a:r>
              <a:rPr lang="en-US" sz="2000" b="1" u="sng" dirty="0" err="1" smtClean="0">
                <a:solidFill>
                  <a:srgbClr val="0000FF"/>
                </a:solidFill>
              </a:rPr>
              <a:t>Tratamiento</a:t>
            </a:r>
            <a:r>
              <a:rPr lang="en-US" sz="2000" b="1" u="sng" dirty="0" smtClean="0">
                <a:solidFill>
                  <a:srgbClr val="0000FF"/>
                </a:solidFill>
              </a:rPr>
              <a:t> </a:t>
            </a:r>
            <a:r>
              <a:rPr lang="en-US" sz="2000" b="1" u="sng" dirty="0" err="1" smtClean="0">
                <a:solidFill>
                  <a:srgbClr val="0000FF"/>
                </a:solidFill>
              </a:rPr>
              <a:t>empírico</a:t>
            </a:r>
            <a:r>
              <a:rPr lang="en-US" sz="2000" b="1" u="sng" dirty="0" smtClean="0">
                <a:solidFill>
                  <a:srgbClr val="0000FF"/>
                </a:solidFill>
              </a:rPr>
              <a:t>:</a:t>
            </a:r>
            <a:endParaRPr lang="es-AR" sz="2000" u="sng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• </a:t>
            </a:r>
            <a:r>
              <a:rPr lang="en-US" sz="2000" dirty="0" err="1" smtClean="0">
                <a:solidFill>
                  <a:srgbClr val="0000FF"/>
                </a:solidFill>
              </a:rPr>
              <a:t>Vancomicina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s-AR" sz="2000" dirty="0" smtClean="0">
                <a:solidFill>
                  <a:srgbClr val="0000FF"/>
                </a:solidFill>
              </a:rPr>
              <a:t>+ </a:t>
            </a:r>
            <a:r>
              <a:rPr lang="en-US" sz="2000" dirty="0" smtClean="0">
                <a:solidFill>
                  <a:srgbClr val="0000FF"/>
                </a:solidFill>
              </a:rPr>
              <a:t>Ceftriaxone 2 g c12H o </a:t>
            </a:r>
            <a:r>
              <a:rPr lang="en-US" sz="2000" dirty="0" err="1" smtClean="0">
                <a:solidFill>
                  <a:srgbClr val="0000FF"/>
                </a:solidFill>
              </a:rPr>
              <a:t>Cefepime</a:t>
            </a:r>
            <a:r>
              <a:rPr lang="en-US" sz="2000" dirty="0" smtClean="0">
                <a:solidFill>
                  <a:srgbClr val="0000FF"/>
                </a:solidFill>
              </a:rPr>
              <a:t> 2 g IV c8H</a:t>
            </a:r>
            <a:endParaRPr lang="es-AR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 </a:t>
            </a:r>
            <a:r>
              <a:rPr lang="en-US" sz="2000" b="1" dirty="0" smtClean="0">
                <a:solidFill>
                  <a:srgbClr val="0000FF"/>
                </a:solidFill>
              </a:rPr>
              <a:t>O </a:t>
            </a:r>
            <a:endParaRPr lang="es-AR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• </a:t>
            </a:r>
            <a:r>
              <a:rPr lang="en-US" sz="2000" dirty="0" err="1" smtClean="0">
                <a:solidFill>
                  <a:srgbClr val="0000FF"/>
                </a:solidFill>
              </a:rPr>
              <a:t>Vancomicina</a:t>
            </a:r>
            <a:r>
              <a:rPr lang="en-US" sz="2000" dirty="0" smtClean="0">
                <a:solidFill>
                  <a:srgbClr val="0000FF"/>
                </a:solidFill>
              </a:rPr>
              <a:t>  + </a:t>
            </a:r>
            <a:r>
              <a:rPr lang="en-US" sz="2000" dirty="0" err="1" smtClean="0">
                <a:solidFill>
                  <a:srgbClr val="0000FF"/>
                </a:solidFill>
              </a:rPr>
              <a:t>Ciprofloxacino</a:t>
            </a:r>
            <a:r>
              <a:rPr lang="en-US" sz="2000" dirty="0" smtClean="0">
                <a:solidFill>
                  <a:srgbClr val="0000FF"/>
                </a:solidFill>
              </a:rPr>
              <a:t> 400 mg IV                 c8H</a:t>
            </a:r>
            <a:endParaRPr lang="es-AR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Se cambia de ATB de </a:t>
            </a:r>
            <a:r>
              <a:rPr lang="en-US" sz="2000" dirty="0" err="1" smtClean="0">
                <a:solidFill>
                  <a:srgbClr val="0000FF"/>
                </a:solidFill>
              </a:rPr>
              <a:t>acuerdo</a:t>
            </a:r>
            <a:r>
              <a:rPr lang="en-US" sz="2000" dirty="0" smtClean="0">
                <a:solidFill>
                  <a:srgbClr val="0000FF"/>
                </a:solidFill>
              </a:rPr>
              <a:t> a </a:t>
            </a:r>
            <a:r>
              <a:rPr lang="en-US" sz="2000" dirty="0" err="1" smtClean="0">
                <a:solidFill>
                  <a:srgbClr val="0000FF"/>
                </a:solidFill>
              </a:rPr>
              <a:t>cultivos</a:t>
            </a:r>
            <a:endParaRPr lang="en-US" sz="2000" dirty="0" smtClean="0">
              <a:solidFill>
                <a:srgbClr val="0000FF"/>
              </a:solidFill>
            </a:endParaRPr>
          </a:p>
          <a:p>
            <a:r>
              <a:rPr lang="en-US" sz="2000" b="1" u="sng" dirty="0" smtClean="0">
                <a:solidFill>
                  <a:srgbClr val="0000FF"/>
                </a:solidFill>
              </a:rPr>
              <a:t>DURACION: </a:t>
            </a:r>
            <a:endParaRPr lang="es-AR" sz="2000" u="sng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•  </a:t>
            </a:r>
            <a:r>
              <a:rPr lang="en-US" sz="2000" dirty="0" err="1" smtClean="0">
                <a:solidFill>
                  <a:srgbClr val="0000FF"/>
                </a:solidFill>
              </a:rPr>
              <a:t>Osteomielitis</a:t>
            </a:r>
            <a:r>
              <a:rPr lang="en-US" sz="2000" dirty="0" smtClean="0">
                <a:solidFill>
                  <a:srgbClr val="0000FF"/>
                </a:solidFill>
              </a:rPr>
              <a:t> Vertebral </a:t>
            </a:r>
            <a:r>
              <a:rPr lang="es-AR" sz="2000" dirty="0" smtClean="0">
                <a:solidFill>
                  <a:srgbClr val="0000FF"/>
                </a:solidFill>
              </a:rPr>
              <a:t>+/- absceso </a:t>
            </a:r>
            <a:r>
              <a:rPr lang="en-US" sz="2000" dirty="0" smtClean="0">
                <a:solidFill>
                  <a:srgbClr val="0000FF"/>
                </a:solidFill>
              </a:rPr>
              <a:t>epidural : 6–12 weeks</a:t>
            </a:r>
            <a:endParaRPr lang="es-AR" sz="2000" dirty="0" smtClean="0">
              <a:solidFill>
                <a:srgbClr val="0000FF"/>
              </a:solidFill>
            </a:endParaRPr>
          </a:p>
          <a:p>
            <a:r>
              <a:rPr lang="en-US" sz="2000" dirty="0" smtClean="0">
                <a:solidFill>
                  <a:srgbClr val="0000FF"/>
                </a:solidFill>
              </a:rPr>
              <a:t>• </a:t>
            </a:r>
            <a:r>
              <a:rPr lang="en-US" sz="2000" dirty="0" err="1" smtClean="0">
                <a:solidFill>
                  <a:srgbClr val="0000FF"/>
                </a:solidFill>
              </a:rPr>
              <a:t>En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</a:rPr>
              <a:t>pacientes</a:t>
            </a:r>
            <a:r>
              <a:rPr lang="en-US" sz="2000" dirty="0" smtClean="0">
                <a:solidFill>
                  <a:srgbClr val="0000FF"/>
                </a:solidFill>
              </a:rPr>
              <a:t> con </a:t>
            </a:r>
            <a:r>
              <a:rPr lang="en-US" sz="2000" dirty="0" err="1" smtClean="0">
                <a:solidFill>
                  <a:srgbClr val="0000FF"/>
                </a:solidFill>
              </a:rPr>
              <a:t>implante</a:t>
            </a:r>
            <a:r>
              <a:rPr lang="en-US" sz="2000" dirty="0" smtClean="0">
                <a:solidFill>
                  <a:srgbClr val="0000FF"/>
                </a:solidFill>
              </a:rPr>
              <a:t> se </a:t>
            </a:r>
            <a:r>
              <a:rPr lang="en-US" sz="2000" dirty="0" err="1" smtClean="0">
                <a:solidFill>
                  <a:srgbClr val="0000FF"/>
                </a:solidFill>
              </a:rPr>
              <a:t>realiza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</a:rPr>
              <a:t>terapia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</a:rPr>
              <a:t>supresiva</a:t>
            </a:r>
            <a:r>
              <a:rPr lang="en-US" sz="2000" dirty="0" smtClean="0">
                <a:solidFill>
                  <a:srgbClr val="0000FF"/>
                </a:solidFill>
              </a:rPr>
              <a:t> oral </a:t>
            </a:r>
            <a:r>
              <a:rPr lang="en-US" sz="2000" dirty="0" err="1" smtClean="0">
                <a:solidFill>
                  <a:srgbClr val="0000FF"/>
                </a:solidFill>
              </a:rPr>
              <a:t>prolongada</a:t>
            </a:r>
            <a:r>
              <a:rPr lang="en-US" sz="2000" dirty="0" smtClean="0">
                <a:solidFill>
                  <a:srgbClr val="0000FF"/>
                </a:solidFill>
              </a:rPr>
              <a:t> </a:t>
            </a:r>
            <a:r>
              <a:rPr lang="en-US" sz="2000" dirty="0" err="1" smtClean="0">
                <a:solidFill>
                  <a:srgbClr val="0000FF"/>
                </a:solidFill>
              </a:rPr>
              <a:t>después</a:t>
            </a:r>
            <a:r>
              <a:rPr lang="en-US" sz="2000" dirty="0" smtClean="0">
                <a:solidFill>
                  <a:srgbClr val="0000FF"/>
                </a:solidFill>
              </a:rPr>
              <a:t> de </a:t>
            </a:r>
            <a:r>
              <a:rPr lang="en-US" sz="2000" dirty="0" err="1" smtClean="0">
                <a:solidFill>
                  <a:srgbClr val="0000FF"/>
                </a:solidFill>
              </a:rPr>
              <a:t>completar</a:t>
            </a:r>
            <a:r>
              <a:rPr lang="en-US" sz="2000" dirty="0" smtClean="0">
                <a:solidFill>
                  <a:srgbClr val="0000FF"/>
                </a:solidFill>
              </a:rPr>
              <a:t> los ATB </a:t>
            </a:r>
            <a:r>
              <a:rPr lang="en-US" sz="2000" dirty="0" err="1" smtClean="0">
                <a:solidFill>
                  <a:srgbClr val="0000FF"/>
                </a:solidFill>
              </a:rPr>
              <a:t>Endovenosos</a:t>
            </a:r>
            <a:r>
              <a:rPr lang="en-US" sz="2000" dirty="0" smtClean="0">
                <a:solidFill>
                  <a:srgbClr val="0000FF"/>
                </a:solidFill>
              </a:rPr>
              <a:t> .</a:t>
            </a:r>
            <a:endParaRPr lang="es-AR" sz="20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9972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899592" y="548680"/>
            <a:ext cx="7488832" cy="5328592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Clasificación de las osteomielitis del adulto</a:t>
            </a: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Epidemiología</a:t>
            </a:r>
          </a:p>
          <a:p>
            <a:pPr marL="514350" indent="-514350">
              <a:buFont typeface="+mj-lt"/>
              <a:buAutoNum type="arabicPeriod"/>
            </a:pPr>
            <a:r>
              <a:rPr lang="es-AR" dirty="0" err="1" smtClean="0">
                <a:solidFill>
                  <a:srgbClr val="0000FF"/>
                </a:solidFill>
              </a:rPr>
              <a:t>Fisiopatogenia</a:t>
            </a:r>
            <a:endParaRPr lang="es-AR" dirty="0" smtClean="0">
              <a:solidFill>
                <a:srgbClr val="0000F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Microorganismos más frecuentes</a:t>
            </a: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Foco primario y localización más frecuente</a:t>
            </a: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Complicaciones</a:t>
            </a: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Diagnóstico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Clínico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Analítico</a:t>
            </a:r>
          </a:p>
          <a:p>
            <a:pPr marL="914400" lvl="1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Imágenes</a:t>
            </a: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Tratamiento: Objetivos</a:t>
            </a: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Antibiótico de elección y Duración</a:t>
            </a: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 Guías IDSA</a:t>
            </a:r>
          </a:p>
          <a:p>
            <a:pPr marL="514350" indent="-514350">
              <a:buFont typeface="+mj-lt"/>
              <a:buAutoNum type="arabicPeriod"/>
            </a:pPr>
            <a:endParaRPr lang="es-AR" dirty="0" smtClean="0">
              <a:solidFill>
                <a:srgbClr val="0000FF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AR" dirty="0" smtClean="0">
              <a:solidFill>
                <a:srgbClr val="0000FF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AR" dirty="0" smtClean="0">
              <a:solidFill>
                <a:srgbClr val="0000FF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s-AR" dirty="0" smtClean="0">
              <a:solidFill>
                <a:srgbClr val="0000FF"/>
              </a:solidFill>
            </a:endParaRPr>
          </a:p>
          <a:p>
            <a:endParaRPr lang="es-AR" dirty="0" smtClean="0">
              <a:solidFill>
                <a:srgbClr val="0000FF"/>
              </a:solidFill>
            </a:endParaRPr>
          </a:p>
          <a:p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AR" altLang="es-AR" dirty="0" smtClean="0">
                <a:solidFill>
                  <a:schemeClr val="bg1"/>
                </a:solidFill>
              </a:rPr>
              <a:t>         Los </a:t>
            </a:r>
            <a:r>
              <a:rPr lang="es-AR" altLang="es-AR" dirty="0">
                <a:solidFill>
                  <a:schemeClr val="bg1"/>
                </a:solidFill>
              </a:rPr>
              <a:t>10 puntos </a:t>
            </a:r>
            <a:r>
              <a:rPr lang="es-AR" altLang="es-AR" dirty="0" smtClean="0">
                <a:solidFill>
                  <a:schemeClr val="bg1"/>
                </a:solidFill>
              </a:rPr>
              <a:t>a tener </a:t>
            </a:r>
            <a:r>
              <a:rPr lang="es-AR" altLang="es-AR" dirty="0">
                <a:solidFill>
                  <a:schemeClr val="bg1"/>
                </a:solidFill>
              </a:rPr>
              <a:t>en cuenta</a:t>
            </a:r>
            <a:endParaRPr lang="en-US" altLang="es-AR" dirty="0">
              <a:solidFill>
                <a:schemeClr val="bg1"/>
              </a:solidFill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14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7"/>
          <a:stretch/>
        </p:blipFill>
        <p:spPr bwMode="auto">
          <a:xfrm>
            <a:off x="107504" y="1268760"/>
            <a:ext cx="3803849" cy="4651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s-AR" sz="1600" dirty="0" smtClean="0">
                <a:solidFill>
                  <a:schemeClr val="bg1"/>
                </a:solidFill>
              </a:rPr>
              <a:t>                                                                           Date </a:t>
            </a:r>
            <a:r>
              <a:rPr lang="en-US" altLang="es-AR" sz="1600" dirty="0">
                <a:solidFill>
                  <a:schemeClr val="bg1"/>
                </a:solidFill>
              </a:rPr>
              <a:t>of Issue: October 2012</a:t>
            </a:r>
          </a:p>
          <a:p>
            <a:pPr algn="ctr" eaLnBrk="1" hangingPunct="1"/>
            <a:r>
              <a:rPr lang="en-US" altLang="es-AR" sz="1600" dirty="0" smtClean="0">
                <a:solidFill>
                  <a:schemeClr val="bg1"/>
                </a:solidFill>
              </a:rPr>
              <a:t>                                                                            Review </a:t>
            </a:r>
            <a:r>
              <a:rPr lang="en-US" altLang="es-AR" sz="1600" dirty="0">
                <a:solidFill>
                  <a:schemeClr val="bg1"/>
                </a:solidFill>
              </a:rPr>
              <a:t>Date: October 2013</a:t>
            </a: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928803" y="96167"/>
            <a:ext cx="4675645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4459436"/>
            <a:ext cx="3008313" cy="985788"/>
          </a:xfrm>
        </p:spPr>
        <p:txBody>
          <a:bodyPr/>
          <a:lstStyle/>
          <a:p>
            <a:pPr algn="ctr"/>
            <a:r>
              <a:rPr lang="es-AR" b="1" dirty="0" smtClean="0">
                <a:solidFill>
                  <a:srgbClr val="0000FF"/>
                </a:solidFill>
              </a:rPr>
              <a:t>General </a:t>
            </a:r>
            <a:r>
              <a:rPr lang="es-AR" b="1" dirty="0" err="1" smtClean="0">
                <a:solidFill>
                  <a:srgbClr val="0000FF"/>
                </a:solidFill>
              </a:rPr>
              <a:t>Document</a:t>
            </a:r>
            <a:r>
              <a:rPr lang="es-AR" b="1" dirty="0" smtClean="0">
                <a:solidFill>
                  <a:srgbClr val="0000FF"/>
                </a:solidFill>
              </a:rPr>
              <a:t> </a:t>
            </a:r>
            <a:r>
              <a:rPr lang="es-AR" b="1" dirty="0" err="1" smtClean="0">
                <a:solidFill>
                  <a:srgbClr val="0000FF"/>
                </a:solidFill>
              </a:rPr>
              <a:t>Principles</a:t>
            </a:r>
            <a:endParaRPr lang="es-AR" b="1" dirty="0" smtClean="0">
              <a:solidFill>
                <a:srgbClr val="0000FF"/>
              </a:solidFill>
            </a:endParaRPr>
          </a:p>
          <a:p>
            <a:pPr algn="ctr"/>
            <a:r>
              <a:rPr lang="es-AR" b="1" dirty="0" smtClean="0">
                <a:solidFill>
                  <a:srgbClr val="0000FF"/>
                </a:solidFill>
              </a:rPr>
              <a:t>BONE AND JOINT INFECTIONS</a:t>
            </a:r>
          </a:p>
          <a:p>
            <a:pPr algn="ctr"/>
            <a:r>
              <a:rPr lang="es-AR" dirty="0" smtClean="0">
                <a:solidFill>
                  <a:srgbClr val="0000FF"/>
                </a:solidFill>
              </a:rPr>
              <a:t>Page 20</a:t>
            </a:r>
            <a:endParaRPr lang="es-AR" dirty="0">
              <a:solidFill>
                <a:srgbClr val="0000FF"/>
              </a:solidFill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375" y="476672"/>
            <a:ext cx="3031505" cy="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637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s-AR" sz="1600" b="1" dirty="0" smtClean="0">
                <a:solidFill>
                  <a:schemeClr val="bg1"/>
                </a:solidFill>
              </a:rPr>
              <a:t>DR. CARLOS E. BERGALLO</a:t>
            </a:r>
          </a:p>
          <a:p>
            <a:pPr algn="ctr" eaLnBrk="1" hangingPunct="1"/>
            <a:r>
              <a:rPr lang="en-US" altLang="es-AR" sz="1600" b="1" dirty="0" smtClean="0">
                <a:solidFill>
                  <a:schemeClr val="bg1"/>
                </a:solidFill>
              </a:rPr>
              <a:t>SERVICIO DE INFECTOLOGIA</a:t>
            </a:r>
          </a:p>
          <a:p>
            <a:pPr algn="ctr" eaLnBrk="1" hangingPunct="1"/>
            <a:r>
              <a:rPr lang="en-US" altLang="es-AR" sz="1600" b="1" dirty="0" smtClean="0">
                <a:solidFill>
                  <a:schemeClr val="bg1"/>
                </a:solidFill>
              </a:rPr>
              <a:t>SANATORIO ALLENDE</a:t>
            </a:r>
            <a:endParaRPr lang="en-US" altLang="es-AR" sz="1600" b="1" dirty="0">
              <a:solidFill>
                <a:schemeClr val="bg1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47" y="6237312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154995"/>
              </p:ext>
            </p:extLst>
          </p:nvPr>
        </p:nvGraphicFramePr>
        <p:xfrm>
          <a:off x="152075" y="116632"/>
          <a:ext cx="8736904" cy="586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7637"/>
                <a:gridCol w="2088232"/>
                <a:gridCol w="1800200"/>
                <a:gridCol w="3020835"/>
              </a:tblGrid>
              <a:tr h="283056">
                <a:tc gridSpan="4">
                  <a:txBody>
                    <a:bodyPr/>
                    <a:lstStyle/>
                    <a:p>
                      <a:r>
                        <a:rPr lang="es-AR" dirty="0" smtClean="0"/>
                        <a:t>Tratamiento antimicrobiano de la osteomielitis vertebral. </a:t>
                      </a:r>
                      <a:r>
                        <a:rPr lang="es-AR" baseline="0" dirty="0" smtClean="0"/>
                        <a:t> Nuestros esquemas</a:t>
                      </a:r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 smtClean="0"/>
                        <a:t>Microorganismo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De elección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Alternativo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Mantenimiento oral</a:t>
                      </a:r>
                      <a:endParaRPr lang="es-A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 smtClean="0"/>
                        <a:t>S. </a:t>
                      </a:r>
                      <a:r>
                        <a:rPr lang="es-AR" dirty="0" err="1" smtClean="0"/>
                        <a:t>aureus</a:t>
                      </a:r>
                      <a:r>
                        <a:rPr lang="es-AR" dirty="0" smtClean="0"/>
                        <a:t> SM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Clindamicina</a:t>
                      </a:r>
                      <a:r>
                        <a:rPr lang="es-AR" dirty="0" smtClean="0"/>
                        <a:t> +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dirty="0" err="1" smtClean="0"/>
                        <a:t>Rifampicina</a:t>
                      </a:r>
                      <a:r>
                        <a:rPr lang="es-AR" dirty="0" smtClean="0"/>
                        <a:t> EV</a:t>
                      </a:r>
                    </a:p>
                    <a:p>
                      <a:r>
                        <a:rPr lang="es-AR" dirty="0" smtClean="0"/>
                        <a:t>15  días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Cefazolina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Vancomicina</a:t>
                      </a:r>
                    </a:p>
                    <a:p>
                      <a:r>
                        <a:rPr lang="es-AR" dirty="0" err="1" smtClean="0"/>
                        <a:t>Clindamicina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Quinolona</a:t>
                      </a:r>
                      <a:r>
                        <a:rPr lang="es-AR" dirty="0" smtClean="0"/>
                        <a:t> +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Clindamicina</a:t>
                      </a:r>
                      <a:r>
                        <a:rPr lang="es-AR" dirty="0" smtClean="0"/>
                        <a:t> +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b="1" dirty="0" smtClean="0"/>
                        <a:t>Completar</a:t>
                      </a:r>
                      <a:r>
                        <a:rPr lang="es-AR" b="1" baseline="0" dirty="0" smtClean="0"/>
                        <a:t> a 8 </a:t>
                      </a:r>
                      <a:r>
                        <a:rPr lang="es-AR" b="1" dirty="0" smtClean="0"/>
                        <a:t>– 12  semanas</a:t>
                      </a:r>
                      <a:endParaRPr lang="es-A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 smtClean="0"/>
                        <a:t>S. </a:t>
                      </a:r>
                      <a:r>
                        <a:rPr lang="es-AR" dirty="0" err="1" smtClean="0"/>
                        <a:t>aureus</a:t>
                      </a:r>
                      <a:r>
                        <a:rPr lang="es-AR" dirty="0" smtClean="0"/>
                        <a:t> RM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Vancomicina  +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dirty="0" err="1" smtClean="0"/>
                        <a:t>Rifampicina</a:t>
                      </a:r>
                      <a:r>
                        <a:rPr lang="es-AR" dirty="0" smtClean="0"/>
                        <a:t> EV</a:t>
                      </a:r>
                    </a:p>
                    <a:p>
                      <a:r>
                        <a:rPr lang="es-AR" dirty="0" smtClean="0"/>
                        <a:t>15 días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Teicoplanina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Clindamicina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Linezolid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Daptomicina</a:t>
                      </a:r>
                      <a:r>
                        <a:rPr lang="es-AR" dirty="0" smtClean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- </a:t>
                      </a:r>
                      <a:r>
                        <a:rPr lang="es-AR" dirty="0" err="1" smtClean="0"/>
                        <a:t>Quinolona</a:t>
                      </a:r>
                      <a:r>
                        <a:rPr lang="es-AR" dirty="0" smtClean="0"/>
                        <a:t> +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- </a:t>
                      </a:r>
                      <a:r>
                        <a:rPr lang="es-AR" dirty="0" err="1" smtClean="0"/>
                        <a:t>Clindamicina</a:t>
                      </a:r>
                      <a:r>
                        <a:rPr lang="es-AR" dirty="0" smtClean="0"/>
                        <a:t> +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-TMP/SMX</a:t>
                      </a:r>
                      <a:r>
                        <a:rPr lang="es-AR" baseline="0" dirty="0" smtClean="0"/>
                        <a:t> </a:t>
                      </a:r>
                      <a:r>
                        <a:rPr lang="es-AR" dirty="0" smtClean="0"/>
                        <a:t>+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- </a:t>
                      </a:r>
                      <a:r>
                        <a:rPr lang="es-AR" dirty="0" err="1" smtClean="0"/>
                        <a:t>Minociclina</a:t>
                      </a:r>
                      <a:r>
                        <a:rPr lang="es-AR" dirty="0" smtClean="0"/>
                        <a:t> + 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- </a:t>
                      </a:r>
                      <a:r>
                        <a:rPr lang="es-AR" dirty="0" err="1" smtClean="0"/>
                        <a:t>Linezolid</a:t>
                      </a:r>
                      <a:r>
                        <a:rPr lang="es-AR" dirty="0" smtClean="0"/>
                        <a:t>   </a:t>
                      </a:r>
                      <a:r>
                        <a:rPr lang="es-AR" b="1" dirty="0" smtClean="0"/>
                        <a:t>8 – 12  semanas</a:t>
                      </a:r>
                      <a:endParaRPr lang="es-AR" b="1" dirty="0"/>
                    </a:p>
                  </a:txBody>
                  <a:tcPr/>
                </a:tc>
              </a:tr>
              <a:tr h="918408"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Enterobacterias</a:t>
                      </a:r>
                      <a:endParaRPr lang="es-AR" dirty="0" smtClean="0"/>
                    </a:p>
                    <a:p>
                      <a:r>
                        <a:rPr lang="es-ES" dirty="0" smtClean="0"/>
                        <a:t>E. </a:t>
                      </a:r>
                      <a:r>
                        <a:rPr lang="es-ES" dirty="0" err="1" smtClean="0"/>
                        <a:t>coli</a:t>
                      </a:r>
                      <a:endParaRPr lang="es-AR" dirty="0" smtClean="0"/>
                    </a:p>
                    <a:p>
                      <a:endParaRPr lang="es-A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Ceftriaxona</a:t>
                      </a:r>
                      <a:r>
                        <a:rPr lang="es-AR" dirty="0" smtClean="0"/>
                        <a:t> +</a:t>
                      </a:r>
                    </a:p>
                    <a:p>
                      <a:r>
                        <a:rPr lang="es-AR" dirty="0" err="1" smtClean="0"/>
                        <a:t>Ciprofloxacina</a:t>
                      </a:r>
                      <a:r>
                        <a:rPr lang="es-AR" dirty="0" smtClean="0"/>
                        <a:t>  EV</a:t>
                      </a:r>
                    </a:p>
                    <a:p>
                      <a:r>
                        <a:rPr lang="es-AR" dirty="0" smtClean="0"/>
                        <a:t>15 días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Ciprofloxacina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Si BLEE:</a:t>
                      </a:r>
                    </a:p>
                    <a:p>
                      <a:r>
                        <a:rPr lang="es-AR" dirty="0" err="1" smtClean="0"/>
                        <a:t>Carbapenem</a:t>
                      </a:r>
                      <a:endParaRPr lang="es-A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Ciprofloxacina</a:t>
                      </a:r>
                      <a:r>
                        <a:rPr lang="es-AR" dirty="0" smtClean="0"/>
                        <a:t>  + TMP/SMX</a:t>
                      </a:r>
                    </a:p>
                    <a:p>
                      <a:r>
                        <a:rPr lang="es-AR" b="1" dirty="0" smtClean="0"/>
                        <a:t>Completar 8 – 12  semanas</a:t>
                      </a:r>
                      <a:endParaRPr lang="es-A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Pseudomonas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aeruginosa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Ceftazidima</a:t>
                      </a:r>
                      <a:r>
                        <a:rPr lang="pt-BR" dirty="0" smtClean="0"/>
                        <a:t> + AG EV</a:t>
                      </a:r>
                    </a:p>
                    <a:p>
                      <a:r>
                        <a:rPr lang="pt-BR" dirty="0" smtClean="0"/>
                        <a:t>15 </a:t>
                      </a:r>
                      <a:r>
                        <a:rPr lang="pt-BR" dirty="0" err="1" smtClean="0"/>
                        <a:t>días</a:t>
                      </a:r>
                      <a:r>
                        <a:rPr lang="pt-BR" baseline="0" dirty="0" smtClean="0"/>
                        <a:t> mínimo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Imipenem</a:t>
                      </a:r>
                      <a:r>
                        <a:rPr lang="es-AR" dirty="0" smtClean="0"/>
                        <a:t> + AG</a:t>
                      </a:r>
                    </a:p>
                    <a:p>
                      <a:r>
                        <a:rPr lang="es-AR" dirty="0" err="1" smtClean="0"/>
                        <a:t>Cefepime</a:t>
                      </a:r>
                      <a:r>
                        <a:rPr lang="es-AR" dirty="0" smtClean="0"/>
                        <a:t> + AG</a:t>
                      </a:r>
                    </a:p>
                    <a:p>
                      <a:r>
                        <a:rPr lang="es-AR" dirty="0" err="1" smtClean="0"/>
                        <a:t>Ciprofloxacina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Ciprofloxacina</a:t>
                      </a:r>
                      <a:endParaRPr lang="es-AR" dirty="0" smtClean="0"/>
                    </a:p>
                    <a:p>
                      <a:r>
                        <a:rPr lang="es-AR" b="1" dirty="0" smtClean="0"/>
                        <a:t>Completar 8</a:t>
                      </a:r>
                      <a:r>
                        <a:rPr lang="es-AR" b="1" baseline="0" dirty="0" smtClean="0"/>
                        <a:t> – 12  </a:t>
                      </a:r>
                      <a:r>
                        <a:rPr lang="es-AR" b="1" dirty="0" smtClean="0"/>
                        <a:t>semanas</a:t>
                      </a:r>
                      <a:endParaRPr lang="es-A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Enterococco</a:t>
                      </a:r>
                      <a:r>
                        <a:rPr lang="es-ES" dirty="0" smtClean="0"/>
                        <a:t> </a:t>
                      </a:r>
                      <a:r>
                        <a:rPr lang="es-ES" dirty="0" err="1" smtClean="0"/>
                        <a:t>sp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Ampi</a:t>
                      </a:r>
                      <a:r>
                        <a:rPr lang="es-ES" dirty="0" smtClean="0"/>
                        <a:t>/</a:t>
                      </a:r>
                      <a:r>
                        <a:rPr lang="es-ES" dirty="0" err="1" smtClean="0"/>
                        <a:t>sulba</a:t>
                      </a:r>
                      <a:r>
                        <a:rPr lang="es-ES" dirty="0" smtClean="0"/>
                        <a:t> + AG </a:t>
                      </a:r>
                    </a:p>
                    <a:p>
                      <a:r>
                        <a:rPr lang="es-ES" dirty="0" smtClean="0"/>
                        <a:t> </a:t>
                      </a:r>
                      <a:r>
                        <a:rPr lang="es-ES" baseline="0" dirty="0" smtClean="0"/>
                        <a:t>15 días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Ampicilina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0" dirty="0" err="1" smtClean="0"/>
                        <a:t>Amoxi-clavulanico</a:t>
                      </a:r>
                      <a:endParaRPr lang="es-ES" b="0" dirty="0" smtClean="0"/>
                    </a:p>
                    <a:p>
                      <a:r>
                        <a:rPr lang="es-ES" b="0" dirty="0" err="1" smtClean="0"/>
                        <a:t>Linezolid</a:t>
                      </a:r>
                      <a:r>
                        <a:rPr lang="es-ES" b="0" dirty="0" smtClean="0"/>
                        <a:t> </a:t>
                      </a:r>
                    </a:p>
                    <a:p>
                      <a:r>
                        <a:rPr lang="es-ES" b="1" dirty="0" smtClean="0"/>
                        <a:t>Completar 8 – 12 semanas</a:t>
                      </a:r>
                      <a:endParaRPr lang="es-A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6788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s-AR" sz="1400" dirty="0" smtClean="0">
                <a:solidFill>
                  <a:schemeClr val="bg1"/>
                </a:solidFill>
              </a:rPr>
              <a:t>Clinical </a:t>
            </a:r>
            <a:r>
              <a:rPr lang="en-US" altLang="es-AR" sz="1400" dirty="0">
                <a:solidFill>
                  <a:schemeClr val="bg1"/>
                </a:solidFill>
              </a:rPr>
              <a:t>Infectious Diseases Advance Access published July 29, 2015</a:t>
            </a:r>
          </a:p>
        </p:txBody>
      </p:sp>
      <p:sp>
        <p:nvSpPr>
          <p:cNvPr id="9" name="8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dirty="0" smtClean="0">
                <a:solidFill>
                  <a:srgbClr val="0000FF"/>
                </a:solidFill>
              </a:rPr>
              <a:t>Osteomielitis vertebral</a:t>
            </a: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39" y="6237312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5" y="1844824"/>
            <a:ext cx="9078739" cy="2909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8244408" y="6093296"/>
            <a:ext cx="704039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559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9077776"/>
              </p:ext>
            </p:extLst>
          </p:nvPr>
        </p:nvGraphicFramePr>
        <p:xfrm>
          <a:off x="35496" y="44623"/>
          <a:ext cx="9036495" cy="59766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244"/>
                <a:gridCol w="1801400"/>
                <a:gridCol w="3012165"/>
                <a:gridCol w="1836686"/>
              </a:tblGrid>
              <a:tr h="389899">
                <a:tc gridSpan="4">
                  <a:txBody>
                    <a:bodyPr/>
                    <a:lstStyle/>
                    <a:p>
                      <a:r>
                        <a:rPr lang="es-ES" dirty="0" smtClean="0"/>
                        <a:t>Tratamiento antimicrobiano Endovenoso</a:t>
                      </a:r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</a:tr>
              <a:tr h="389899"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 smtClean="0"/>
                        <a:t>Microorganismo</a:t>
                      </a:r>
                      <a:endParaRPr lang="es-AR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 smtClean="0"/>
                        <a:t>1ª. Elección</a:t>
                      </a:r>
                      <a:endParaRPr lang="es-AR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 smtClean="0"/>
                        <a:t>Alternativas</a:t>
                      </a:r>
                      <a:endParaRPr lang="es-AR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 smtClean="0"/>
                        <a:t>Comentarios</a:t>
                      </a:r>
                      <a:endParaRPr lang="es-AR" b="1" i="1" dirty="0"/>
                    </a:p>
                  </a:txBody>
                  <a:tcPr/>
                </a:tc>
              </a:tr>
              <a:tr h="1249812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Staphylococcus</a:t>
                      </a:r>
                      <a:r>
                        <a:rPr lang="es-ES" dirty="0" smtClean="0"/>
                        <a:t> MS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Nafcilina</a:t>
                      </a:r>
                      <a:endParaRPr lang="es-ES" dirty="0" smtClean="0"/>
                    </a:p>
                    <a:p>
                      <a:r>
                        <a:rPr lang="es-ES" dirty="0" err="1" smtClean="0"/>
                        <a:t>Cefazolina</a:t>
                      </a:r>
                      <a:endParaRPr lang="es-ES" dirty="0" smtClean="0"/>
                    </a:p>
                    <a:p>
                      <a:r>
                        <a:rPr lang="es-ES" dirty="0" err="1" smtClean="0"/>
                        <a:t>Ceftriaxona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Vancomicina</a:t>
                      </a:r>
                      <a:r>
                        <a:rPr lang="es-ES" baseline="0" dirty="0" smtClean="0"/>
                        <a:t> – </a:t>
                      </a:r>
                      <a:r>
                        <a:rPr lang="es-ES" dirty="0" err="1" smtClean="0"/>
                        <a:t>Daptomicina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dirty="0" smtClean="0"/>
                        <a:t> </a:t>
                      </a:r>
                      <a:r>
                        <a:rPr lang="es-ES" baseline="0" dirty="0" smtClean="0"/>
                        <a:t>o </a:t>
                      </a:r>
                      <a:r>
                        <a:rPr lang="es-ES" baseline="0" dirty="0" err="1" smtClean="0"/>
                        <a:t>Linezolid</a:t>
                      </a:r>
                      <a:endParaRPr lang="es-ES" baseline="0" dirty="0" smtClean="0"/>
                    </a:p>
                    <a:p>
                      <a:r>
                        <a:rPr lang="es-ES" baseline="0" dirty="0" err="1" smtClean="0"/>
                        <a:t>Levofloxacina</a:t>
                      </a:r>
                      <a:r>
                        <a:rPr lang="es-ES" baseline="0" dirty="0" smtClean="0"/>
                        <a:t> + </a:t>
                      </a:r>
                      <a:r>
                        <a:rPr lang="es-ES" baseline="0" dirty="0" err="1" smtClean="0"/>
                        <a:t>Rifampicina</a:t>
                      </a:r>
                      <a:r>
                        <a:rPr lang="es-ES" baseline="0" dirty="0" smtClean="0"/>
                        <a:t> o </a:t>
                      </a:r>
                      <a:r>
                        <a:rPr lang="es-ES" baseline="0" dirty="0" err="1" smtClean="0"/>
                        <a:t>Clindamicina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 dirty="0" smtClean="0"/>
                        <a:t>6 semanas</a:t>
                      </a:r>
                      <a:endParaRPr lang="es-AR" b="1" dirty="0"/>
                    </a:p>
                  </a:txBody>
                  <a:tcPr/>
                </a:tc>
              </a:tr>
              <a:tr h="672975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Staphylococcus</a:t>
                      </a:r>
                      <a:r>
                        <a:rPr lang="es-ES" dirty="0" smtClean="0"/>
                        <a:t>  MR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Vancomicina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Daptomicina</a:t>
                      </a:r>
                      <a:r>
                        <a:rPr lang="es-ES" dirty="0" smtClean="0"/>
                        <a:t>  o </a:t>
                      </a:r>
                      <a:r>
                        <a:rPr lang="es-ES" dirty="0" err="1" smtClean="0"/>
                        <a:t>Linezolid</a:t>
                      </a:r>
                      <a:endParaRPr lang="es-ES" dirty="0" smtClean="0"/>
                    </a:p>
                    <a:p>
                      <a:r>
                        <a:rPr lang="es-ES" dirty="0" smtClean="0"/>
                        <a:t>Levo + RF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 dirty="0" smtClean="0"/>
                        <a:t>6 semanas</a:t>
                      </a:r>
                      <a:endParaRPr lang="es-AR" b="1" dirty="0"/>
                    </a:p>
                  </a:txBody>
                  <a:tcPr/>
                </a:tc>
              </a:tr>
              <a:tr h="1249812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Enterococcus</a:t>
                      </a:r>
                      <a:r>
                        <a:rPr lang="es-ES" dirty="0" smtClean="0"/>
                        <a:t> 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dirty="0" smtClean="0"/>
                        <a:t>PS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Penicilina G</a:t>
                      </a:r>
                    </a:p>
                    <a:p>
                      <a:r>
                        <a:rPr lang="es-ES" dirty="0" smtClean="0"/>
                        <a:t>Ampicilina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Vancomicina* – </a:t>
                      </a:r>
                      <a:r>
                        <a:rPr lang="es-ES" dirty="0" err="1" smtClean="0"/>
                        <a:t>Daptomicina</a:t>
                      </a:r>
                      <a:r>
                        <a:rPr lang="es-ES" dirty="0" smtClean="0"/>
                        <a:t>  o </a:t>
                      </a:r>
                      <a:r>
                        <a:rPr lang="es-ES" dirty="0" err="1" smtClean="0"/>
                        <a:t>Linezolid</a:t>
                      </a:r>
                      <a:endParaRPr lang="es-ES" dirty="0" smtClean="0"/>
                    </a:p>
                    <a:p>
                      <a:endParaRPr lang="es-ES" dirty="0" smtClean="0"/>
                    </a:p>
                    <a:p>
                      <a:r>
                        <a:rPr lang="es-ES" dirty="0" smtClean="0"/>
                        <a:t>* Solo en Alergia a Penicilina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Con Endocarditis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Aminoglucosidos</a:t>
                      </a:r>
                      <a:r>
                        <a:rPr lang="es-ES" baseline="0" dirty="0" smtClean="0"/>
                        <a:t> 4 a 6  semanas</a:t>
                      </a:r>
                      <a:endParaRPr lang="es-AR" dirty="0"/>
                    </a:p>
                  </a:txBody>
                  <a:tcPr/>
                </a:tc>
              </a:tr>
              <a:tr h="389899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Enterococcus</a:t>
                      </a:r>
                      <a:r>
                        <a:rPr lang="es-ES" dirty="0" smtClean="0"/>
                        <a:t> </a:t>
                      </a:r>
                      <a:r>
                        <a:rPr lang="es-ES" baseline="0" dirty="0" smtClean="0"/>
                        <a:t> PR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Vancomicina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Daptomicina</a:t>
                      </a:r>
                      <a:r>
                        <a:rPr lang="es-ES" dirty="0" smtClean="0"/>
                        <a:t>  o </a:t>
                      </a:r>
                      <a:r>
                        <a:rPr lang="es-ES" dirty="0" err="1" smtClean="0"/>
                        <a:t>Linezolid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Idem</a:t>
                      </a:r>
                      <a:r>
                        <a:rPr lang="es-ES" baseline="0" dirty="0" smtClean="0"/>
                        <a:t> anterior</a:t>
                      </a:r>
                      <a:endParaRPr lang="es-AR" dirty="0"/>
                    </a:p>
                  </a:txBody>
                  <a:tcPr/>
                </a:tc>
              </a:tr>
              <a:tr h="961394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Pseudomonas</a:t>
                      </a:r>
                      <a:endParaRPr lang="es-ES" dirty="0" smtClean="0"/>
                    </a:p>
                    <a:p>
                      <a:r>
                        <a:rPr lang="es-ES" dirty="0" err="1" smtClean="0"/>
                        <a:t>euruginosa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Cefepime</a:t>
                      </a:r>
                      <a:endParaRPr lang="es-ES" dirty="0" smtClean="0"/>
                    </a:p>
                    <a:p>
                      <a:r>
                        <a:rPr lang="es-ES" dirty="0" err="1" smtClean="0"/>
                        <a:t>Meropenem</a:t>
                      </a:r>
                      <a:endParaRPr lang="es-ES" dirty="0" smtClean="0"/>
                    </a:p>
                    <a:p>
                      <a:r>
                        <a:rPr lang="es-ES" dirty="0" err="1" smtClean="0"/>
                        <a:t>Doripenem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Ciprofloxacina</a:t>
                      </a:r>
                      <a:endParaRPr lang="es-ES" dirty="0" smtClean="0"/>
                    </a:p>
                    <a:p>
                      <a:r>
                        <a:rPr lang="es-ES" dirty="0" err="1" smtClean="0"/>
                        <a:t>Aztreonam</a:t>
                      </a:r>
                      <a:endParaRPr lang="es-ES" dirty="0" smtClean="0"/>
                    </a:p>
                    <a:p>
                      <a:r>
                        <a:rPr lang="es-ES" dirty="0" err="1" smtClean="0"/>
                        <a:t>Ceftazidima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 dirty="0" smtClean="0"/>
                        <a:t>6 semanas</a:t>
                      </a:r>
                    </a:p>
                    <a:p>
                      <a:r>
                        <a:rPr lang="es-ES" dirty="0" smtClean="0"/>
                        <a:t>Considerar doble cobertura ATB</a:t>
                      </a:r>
                      <a:endParaRPr lang="es-AR" dirty="0"/>
                    </a:p>
                  </a:txBody>
                  <a:tcPr/>
                </a:tc>
              </a:tr>
              <a:tr h="672975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Enterobacterias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Cefepime</a:t>
                      </a:r>
                      <a:endParaRPr lang="es-ES" dirty="0" smtClean="0"/>
                    </a:p>
                    <a:p>
                      <a:r>
                        <a:rPr lang="es-ES" dirty="0" err="1" smtClean="0"/>
                        <a:t>Ertapenem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Ciprofloxacina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 dirty="0" smtClean="0"/>
                        <a:t>6 semanas</a:t>
                      </a:r>
                      <a:endParaRPr lang="es-A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s-AR" sz="1200" dirty="0" smtClean="0">
                <a:solidFill>
                  <a:schemeClr val="bg1"/>
                </a:solidFill>
              </a:rPr>
              <a:t>		2015 </a:t>
            </a:r>
            <a:r>
              <a:rPr lang="en-US" altLang="es-AR" sz="1200" dirty="0">
                <a:solidFill>
                  <a:schemeClr val="bg1"/>
                </a:solidFill>
              </a:rPr>
              <a:t>Infectious Diseases Society of </a:t>
            </a:r>
            <a:r>
              <a:rPr lang="en-US" altLang="es-AR" sz="1200" dirty="0" smtClean="0">
                <a:solidFill>
                  <a:schemeClr val="bg1"/>
                </a:solidFill>
              </a:rPr>
              <a:t>America (</a:t>
            </a:r>
            <a:r>
              <a:rPr lang="en-US" altLang="es-AR" sz="1200" dirty="0">
                <a:solidFill>
                  <a:schemeClr val="bg1"/>
                </a:solidFill>
              </a:rPr>
              <a:t>IDSA) </a:t>
            </a:r>
            <a:endParaRPr lang="en-US" altLang="es-AR" sz="12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altLang="es-AR" sz="1200" dirty="0" smtClean="0">
                <a:solidFill>
                  <a:schemeClr val="bg1"/>
                </a:solidFill>
              </a:rPr>
              <a:t>		Clinical </a:t>
            </a:r>
            <a:r>
              <a:rPr lang="en-US" altLang="es-AR" sz="1200" dirty="0">
                <a:solidFill>
                  <a:schemeClr val="bg1"/>
                </a:solidFill>
              </a:rPr>
              <a:t>Practice Guidelines for </a:t>
            </a:r>
            <a:r>
              <a:rPr lang="en-US" altLang="es-AR" sz="1200" dirty="0" smtClean="0">
                <a:solidFill>
                  <a:schemeClr val="bg1"/>
                </a:solidFill>
              </a:rPr>
              <a:t>the Diagnosis</a:t>
            </a:r>
          </a:p>
          <a:p>
            <a:pPr eaLnBrk="1" hangingPunct="1"/>
            <a:r>
              <a:rPr lang="en-US" altLang="es-AR" sz="1200" dirty="0">
                <a:solidFill>
                  <a:schemeClr val="bg1"/>
                </a:solidFill>
              </a:rPr>
              <a:t> </a:t>
            </a:r>
            <a:r>
              <a:rPr lang="en-US" altLang="es-AR" sz="1200" dirty="0" smtClean="0">
                <a:solidFill>
                  <a:schemeClr val="bg1"/>
                </a:solidFill>
              </a:rPr>
              <a:t>                                          and </a:t>
            </a:r>
            <a:r>
              <a:rPr lang="en-US" altLang="es-AR" sz="1200" dirty="0">
                <a:solidFill>
                  <a:schemeClr val="bg1"/>
                </a:solidFill>
              </a:rPr>
              <a:t>Treatment of Native </a:t>
            </a:r>
            <a:r>
              <a:rPr lang="en-US" altLang="es-AR" sz="1200" dirty="0" smtClean="0">
                <a:solidFill>
                  <a:schemeClr val="bg1"/>
                </a:solidFill>
              </a:rPr>
              <a:t>Vertebral Osteomyelitis </a:t>
            </a:r>
            <a:r>
              <a:rPr lang="en-US" altLang="es-AR" sz="1200" dirty="0">
                <a:solidFill>
                  <a:schemeClr val="bg1"/>
                </a:solidFill>
              </a:rPr>
              <a:t>in Adults</a:t>
            </a: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39" y="6237312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8376120" y="6116543"/>
            <a:ext cx="704039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744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3563037"/>
              </p:ext>
            </p:extLst>
          </p:nvPr>
        </p:nvGraphicFramePr>
        <p:xfrm>
          <a:off x="107504" y="44624"/>
          <a:ext cx="8928992" cy="5904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8943"/>
                <a:gridCol w="5970049"/>
              </a:tblGrid>
              <a:tr h="399459">
                <a:tc gridSpan="2">
                  <a:txBody>
                    <a:bodyPr/>
                    <a:lstStyle/>
                    <a:p>
                      <a:r>
                        <a:rPr lang="es-ES" dirty="0" smtClean="0"/>
                        <a:t>Antibióticos orales con </a:t>
                      </a:r>
                      <a:r>
                        <a:rPr lang="es-ES" dirty="0" err="1" smtClean="0"/>
                        <a:t>exelente</a:t>
                      </a:r>
                      <a:r>
                        <a:rPr lang="es-ES" dirty="0" smtClean="0"/>
                        <a:t>  concentración </a:t>
                      </a:r>
                      <a:r>
                        <a:rPr lang="es-ES" baseline="0" dirty="0" smtClean="0"/>
                        <a:t> ósea </a:t>
                      </a:r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</a:tr>
              <a:tr h="399459"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 err="1" smtClean="0"/>
                        <a:t>Antibiotico</a:t>
                      </a:r>
                      <a:endParaRPr lang="es-AR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i="1" dirty="0" smtClean="0"/>
                        <a:t>Comentarios </a:t>
                      </a:r>
                      <a:endParaRPr lang="es-AR" b="1" i="1" dirty="0"/>
                    </a:p>
                  </a:txBody>
                  <a:tcPr/>
                </a:tc>
              </a:tr>
              <a:tr h="455233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Metronidazol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En OV por anaerobios</a:t>
                      </a:r>
                      <a:endParaRPr lang="es-AR" dirty="0"/>
                    </a:p>
                  </a:txBody>
                  <a:tcPr/>
                </a:tc>
              </a:tr>
              <a:tr h="689476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Moxifloxacina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En OV por </a:t>
                      </a:r>
                      <a:r>
                        <a:rPr lang="es-ES" dirty="0" err="1" smtClean="0"/>
                        <a:t>enterobacterias</a:t>
                      </a:r>
                      <a:r>
                        <a:rPr lang="es-ES" baseline="0" dirty="0" smtClean="0"/>
                        <a:t> </a:t>
                      </a:r>
                    </a:p>
                    <a:p>
                      <a:r>
                        <a:rPr lang="es-ES" b="1" baseline="0" dirty="0" smtClean="0"/>
                        <a:t>NO</a:t>
                      </a:r>
                      <a:r>
                        <a:rPr lang="es-ES" baseline="0" dirty="0" smtClean="0"/>
                        <a:t>  por </a:t>
                      </a:r>
                      <a:r>
                        <a:rPr lang="es-ES" baseline="0" dirty="0" err="1" smtClean="0"/>
                        <a:t>Staphylococcus</a:t>
                      </a:r>
                      <a:endParaRPr lang="es-AR" dirty="0"/>
                    </a:p>
                  </a:txBody>
                  <a:tcPr/>
                </a:tc>
              </a:tr>
              <a:tr h="564675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Linezolid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En OV por SMR cuando no se pueden usar los de 1ª  </a:t>
                      </a:r>
                      <a:r>
                        <a:rPr lang="es-ES" dirty="0" err="1" smtClean="0"/>
                        <a:t>linea</a:t>
                      </a:r>
                      <a:endParaRPr lang="es-AR" dirty="0"/>
                    </a:p>
                  </a:txBody>
                  <a:tcPr/>
                </a:tc>
              </a:tr>
              <a:tr h="655775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Levofloxacina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 dirty="0" smtClean="0"/>
                        <a:t>NO </a:t>
                      </a:r>
                      <a:r>
                        <a:rPr lang="es-ES" dirty="0" smtClean="0"/>
                        <a:t>en OV por </a:t>
                      </a:r>
                      <a:r>
                        <a:rPr lang="es-ES" dirty="0" err="1" smtClean="0"/>
                        <a:t>Staphylococcus</a:t>
                      </a:r>
                      <a:r>
                        <a:rPr lang="es-ES" dirty="0" smtClean="0"/>
                        <a:t>  como monoterapia.</a:t>
                      </a:r>
                      <a:r>
                        <a:rPr lang="es-ES" baseline="0" dirty="0" smtClean="0"/>
                        <a:t> </a:t>
                      </a:r>
                    </a:p>
                    <a:p>
                      <a:r>
                        <a:rPr lang="es-ES" b="1" baseline="0" dirty="0" smtClean="0"/>
                        <a:t>SI</a:t>
                      </a:r>
                      <a:r>
                        <a:rPr lang="es-ES" baseline="0" dirty="0" smtClean="0"/>
                        <a:t> en OV por </a:t>
                      </a:r>
                      <a:r>
                        <a:rPr lang="es-ES" baseline="0" dirty="0" err="1" smtClean="0"/>
                        <a:t>enterobacterias</a:t>
                      </a:r>
                      <a:endParaRPr lang="es-AR" dirty="0"/>
                    </a:p>
                  </a:txBody>
                  <a:tcPr/>
                </a:tc>
              </a:tr>
              <a:tr h="672150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Ciprofloxacina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Idem</a:t>
                      </a:r>
                      <a:r>
                        <a:rPr lang="es-ES" dirty="0" smtClean="0"/>
                        <a:t> anterior</a:t>
                      </a:r>
                    </a:p>
                    <a:p>
                      <a:r>
                        <a:rPr lang="es-ES" b="1" dirty="0" smtClean="0"/>
                        <a:t>SI </a:t>
                      </a:r>
                      <a:r>
                        <a:rPr lang="es-ES" dirty="0" smtClean="0"/>
                        <a:t>en </a:t>
                      </a:r>
                      <a:r>
                        <a:rPr lang="es-ES" dirty="0" err="1" smtClean="0"/>
                        <a:t>Pseudomonas</a:t>
                      </a:r>
                      <a:r>
                        <a:rPr lang="es-ES" dirty="0" smtClean="0"/>
                        <a:t> susceptibles</a:t>
                      </a:r>
                      <a:endParaRPr lang="es-AR" dirty="0"/>
                    </a:p>
                  </a:txBody>
                  <a:tcPr/>
                </a:tc>
              </a:tr>
              <a:tr h="689476">
                <a:tc>
                  <a:txBody>
                    <a:bodyPr/>
                    <a:lstStyle/>
                    <a:p>
                      <a:r>
                        <a:rPr lang="es-ES" dirty="0" smtClean="0"/>
                        <a:t>TMP/SMX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b="1" dirty="0" smtClean="0"/>
                        <a:t>NO</a:t>
                      </a:r>
                      <a:r>
                        <a:rPr lang="es-ES" dirty="0" smtClean="0"/>
                        <a:t> en OV por </a:t>
                      </a:r>
                      <a:r>
                        <a:rPr lang="es-ES" dirty="0" err="1" smtClean="0"/>
                        <a:t>Staphylococcus</a:t>
                      </a:r>
                      <a:endParaRPr lang="es-ES" dirty="0" smtClean="0"/>
                    </a:p>
                    <a:p>
                      <a:r>
                        <a:rPr lang="es-ES" b="1" dirty="0" smtClean="0"/>
                        <a:t>SI</a:t>
                      </a:r>
                      <a:r>
                        <a:rPr lang="es-ES" dirty="0" smtClean="0"/>
                        <a:t> como 2da </a:t>
                      </a:r>
                      <a:r>
                        <a:rPr lang="es-ES" dirty="0" err="1" smtClean="0"/>
                        <a:t>linea</a:t>
                      </a:r>
                      <a:r>
                        <a:rPr lang="es-ES" dirty="0" smtClean="0"/>
                        <a:t> en OV por </a:t>
                      </a:r>
                      <a:r>
                        <a:rPr lang="es-ES" dirty="0" err="1" smtClean="0"/>
                        <a:t>gram</a:t>
                      </a:r>
                      <a:r>
                        <a:rPr lang="es-ES" dirty="0" smtClean="0"/>
                        <a:t> (-)</a:t>
                      </a:r>
                      <a:r>
                        <a:rPr lang="es-ES" baseline="0" dirty="0" smtClean="0"/>
                        <a:t> susceptibles</a:t>
                      </a:r>
                      <a:endParaRPr lang="es-AR" dirty="0"/>
                    </a:p>
                  </a:txBody>
                  <a:tcPr/>
                </a:tc>
              </a:tr>
              <a:tr h="689476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Clindamicina</a:t>
                      </a:r>
                      <a:r>
                        <a:rPr lang="es-ES" dirty="0" smtClean="0"/>
                        <a:t> 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Recomendado como 2da línea</a:t>
                      </a:r>
                      <a:r>
                        <a:rPr lang="es-ES" baseline="0" dirty="0" smtClean="0"/>
                        <a:t> en OV por </a:t>
                      </a:r>
                      <a:r>
                        <a:rPr lang="es-ES" baseline="0" dirty="0" err="1" smtClean="0"/>
                        <a:t>Staphylococcus</a:t>
                      </a:r>
                      <a:endParaRPr lang="es-AR" dirty="0"/>
                    </a:p>
                  </a:txBody>
                  <a:tcPr/>
                </a:tc>
              </a:tr>
              <a:tr h="689476">
                <a:tc>
                  <a:txBody>
                    <a:bodyPr/>
                    <a:lstStyle/>
                    <a:p>
                      <a:r>
                        <a:rPr lang="es-ES" dirty="0" err="1" smtClean="0"/>
                        <a:t>Doxiciclina</a:t>
                      </a:r>
                      <a:r>
                        <a:rPr lang="es-ES" dirty="0" smtClean="0"/>
                        <a:t> y </a:t>
                      </a:r>
                      <a:r>
                        <a:rPr lang="es-ES" dirty="0" err="1" smtClean="0"/>
                        <a:t>Rifampicina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Usado</a:t>
                      </a:r>
                      <a:r>
                        <a:rPr lang="es-ES" baseline="0" dirty="0" smtClean="0"/>
                        <a:t> habitualmente en OV por </a:t>
                      </a:r>
                      <a:r>
                        <a:rPr lang="es-ES" baseline="0" dirty="0" err="1" smtClean="0"/>
                        <a:t>Brucellas</a:t>
                      </a:r>
                      <a:endParaRPr lang="es-A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s-AR" sz="1200" dirty="0" smtClean="0">
                <a:solidFill>
                  <a:schemeClr val="bg1"/>
                </a:solidFill>
              </a:rPr>
              <a:t>                                        2015 </a:t>
            </a:r>
            <a:r>
              <a:rPr lang="en-US" altLang="es-AR" sz="1200" dirty="0">
                <a:solidFill>
                  <a:schemeClr val="bg1"/>
                </a:solidFill>
              </a:rPr>
              <a:t>Infectious Diseases Society of </a:t>
            </a:r>
            <a:r>
              <a:rPr lang="en-US" altLang="es-AR" sz="1200" dirty="0" smtClean="0">
                <a:solidFill>
                  <a:schemeClr val="bg1"/>
                </a:solidFill>
              </a:rPr>
              <a:t>America (</a:t>
            </a:r>
            <a:r>
              <a:rPr lang="en-US" altLang="es-AR" sz="1200" dirty="0">
                <a:solidFill>
                  <a:schemeClr val="bg1"/>
                </a:solidFill>
              </a:rPr>
              <a:t>IDSA) </a:t>
            </a:r>
            <a:endParaRPr lang="en-US" altLang="es-AR" sz="12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altLang="es-AR" sz="1200" dirty="0" smtClean="0">
                <a:solidFill>
                  <a:schemeClr val="bg1"/>
                </a:solidFill>
              </a:rPr>
              <a:t>                                        Clinical </a:t>
            </a:r>
            <a:r>
              <a:rPr lang="en-US" altLang="es-AR" sz="1200" dirty="0">
                <a:solidFill>
                  <a:schemeClr val="bg1"/>
                </a:solidFill>
              </a:rPr>
              <a:t>Practice Guidelines for </a:t>
            </a:r>
            <a:r>
              <a:rPr lang="en-US" altLang="es-AR" sz="1200" dirty="0" smtClean="0">
                <a:solidFill>
                  <a:schemeClr val="bg1"/>
                </a:solidFill>
              </a:rPr>
              <a:t>the Diagnosis</a:t>
            </a:r>
          </a:p>
          <a:p>
            <a:pPr eaLnBrk="1" hangingPunct="1"/>
            <a:r>
              <a:rPr lang="en-US" altLang="es-AR" sz="1200" dirty="0">
                <a:solidFill>
                  <a:schemeClr val="bg1"/>
                </a:solidFill>
              </a:rPr>
              <a:t> </a:t>
            </a:r>
            <a:r>
              <a:rPr lang="en-US" altLang="es-AR" sz="1200" dirty="0" smtClean="0">
                <a:solidFill>
                  <a:schemeClr val="bg1"/>
                </a:solidFill>
              </a:rPr>
              <a:t>                                        </a:t>
            </a:r>
            <a:r>
              <a:rPr lang="en-US" altLang="es-AR" sz="1200" dirty="0">
                <a:solidFill>
                  <a:schemeClr val="bg1"/>
                </a:solidFill>
              </a:rPr>
              <a:t>and Treatment of Native </a:t>
            </a:r>
            <a:r>
              <a:rPr lang="en-US" altLang="es-AR" sz="1200" dirty="0" smtClean="0">
                <a:solidFill>
                  <a:schemeClr val="bg1"/>
                </a:solidFill>
              </a:rPr>
              <a:t>Vertebral Osteomyelitis </a:t>
            </a:r>
            <a:r>
              <a:rPr lang="en-US" altLang="es-AR" sz="1200" dirty="0">
                <a:solidFill>
                  <a:schemeClr val="bg1"/>
                </a:solidFill>
              </a:rPr>
              <a:t>in Adults</a:t>
            </a:r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39" y="6237312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8316416" y="6093296"/>
            <a:ext cx="704039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111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s-AR" sz="1200" dirty="0" smtClean="0">
                <a:solidFill>
                  <a:schemeClr val="bg1"/>
                </a:solidFill>
              </a:rPr>
              <a:t>                       	2015 </a:t>
            </a:r>
            <a:r>
              <a:rPr lang="en-US" altLang="es-AR" sz="1200" dirty="0">
                <a:solidFill>
                  <a:schemeClr val="bg1"/>
                </a:solidFill>
              </a:rPr>
              <a:t>Infectious Diseases Society of </a:t>
            </a:r>
            <a:r>
              <a:rPr lang="en-US" altLang="es-AR" sz="1200" dirty="0" smtClean="0">
                <a:solidFill>
                  <a:schemeClr val="bg1"/>
                </a:solidFill>
              </a:rPr>
              <a:t>America (</a:t>
            </a:r>
            <a:r>
              <a:rPr lang="en-US" altLang="es-AR" sz="1200" dirty="0">
                <a:solidFill>
                  <a:schemeClr val="bg1"/>
                </a:solidFill>
              </a:rPr>
              <a:t>IDSA) </a:t>
            </a:r>
            <a:endParaRPr lang="en-US" altLang="es-AR" sz="1200" dirty="0" smtClean="0">
              <a:solidFill>
                <a:schemeClr val="bg1"/>
              </a:solidFill>
            </a:endParaRPr>
          </a:p>
          <a:p>
            <a:pPr eaLnBrk="1" hangingPunct="1"/>
            <a:r>
              <a:rPr lang="en-US" altLang="es-AR" sz="1200" dirty="0" smtClean="0">
                <a:solidFill>
                  <a:schemeClr val="bg1"/>
                </a:solidFill>
              </a:rPr>
              <a:t>		Clinical </a:t>
            </a:r>
            <a:r>
              <a:rPr lang="en-US" altLang="es-AR" sz="1200" dirty="0">
                <a:solidFill>
                  <a:schemeClr val="bg1"/>
                </a:solidFill>
              </a:rPr>
              <a:t>Practice Guidelines for </a:t>
            </a:r>
            <a:r>
              <a:rPr lang="en-US" altLang="es-AR" sz="1200" dirty="0" smtClean="0">
                <a:solidFill>
                  <a:schemeClr val="bg1"/>
                </a:solidFill>
              </a:rPr>
              <a:t>the Diagnosis</a:t>
            </a:r>
          </a:p>
          <a:p>
            <a:pPr eaLnBrk="1" hangingPunct="1"/>
            <a:r>
              <a:rPr lang="en-US" altLang="es-AR" sz="1200" dirty="0">
                <a:solidFill>
                  <a:schemeClr val="bg1"/>
                </a:solidFill>
              </a:rPr>
              <a:t> </a:t>
            </a:r>
            <a:r>
              <a:rPr lang="en-US" altLang="es-AR" sz="1200" dirty="0" smtClean="0">
                <a:solidFill>
                  <a:schemeClr val="bg1"/>
                </a:solidFill>
              </a:rPr>
              <a:t>                                          </a:t>
            </a:r>
            <a:r>
              <a:rPr lang="en-US" altLang="es-AR" sz="1200" dirty="0">
                <a:solidFill>
                  <a:schemeClr val="bg1"/>
                </a:solidFill>
              </a:rPr>
              <a:t>and Treatment of Native </a:t>
            </a:r>
            <a:r>
              <a:rPr lang="en-US" altLang="es-AR" sz="1200" dirty="0" smtClean="0">
                <a:solidFill>
                  <a:schemeClr val="bg1"/>
                </a:solidFill>
              </a:rPr>
              <a:t>Vertebral Osteomyelitis </a:t>
            </a:r>
            <a:r>
              <a:rPr lang="en-US" altLang="es-AR" sz="1200" dirty="0">
                <a:solidFill>
                  <a:schemeClr val="bg1"/>
                </a:solidFill>
              </a:rPr>
              <a:t>in Adults</a:t>
            </a: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39" y="6237312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 smtClean="0">
                <a:solidFill>
                  <a:srgbClr val="0000FF"/>
                </a:solidFill>
              </a:rPr>
              <a:t>Resumen Guías IDSA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277072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S" dirty="0" smtClean="0">
                <a:solidFill>
                  <a:srgbClr val="0000FF"/>
                </a:solidFill>
              </a:rPr>
              <a:t>Como tratamiento empírico sugiere combinación de Vancomicina con </a:t>
            </a:r>
            <a:r>
              <a:rPr lang="es-ES" dirty="0" err="1" smtClean="0">
                <a:solidFill>
                  <a:srgbClr val="0000FF"/>
                </a:solidFill>
              </a:rPr>
              <a:t>Ciprofloxacina</a:t>
            </a:r>
            <a:r>
              <a:rPr lang="es-ES" dirty="0" smtClean="0">
                <a:solidFill>
                  <a:srgbClr val="0000FF"/>
                </a:solidFill>
              </a:rPr>
              <a:t>/</a:t>
            </a:r>
            <a:r>
              <a:rPr lang="es-ES" dirty="0" err="1" smtClean="0">
                <a:solidFill>
                  <a:srgbClr val="0000FF"/>
                </a:solidFill>
              </a:rPr>
              <a:t>Cefepime</a:t>
            </a:r>
            <a:r>
              <a:rPr lang="es-ES" dirty="0" smtClean="0">
                <a:solidFill>
                  <a:srgbClr val="0000FF"/>
                </a:solidFill>
              </a:rPr>
              <a:t> o </a:t>
            </a:r>
            <a:r>
              <a:rPr lang="es-ES" dirty="0" err="1" smtClean="0">
                <a:solidFill>
                  <a:srgbClr val="0000FF"/>
                </a:solidFill>
              </a:rPr>
              <a:t>Carbapenem</a:t>
            </a:r>
            <a:endParaRPr lang="es-AR" dirty="0" smtClean="0">
              <a:solidFill>
                <a:srgbClr val="0000F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Prioriza tratamiento EV, pero pone alternativas orales incorporando la asociación </a:t>
            </a:r>
            <a:r>
              <a:rPr lang="es-AR" dirty="0" err="1" smtClean="0">
                <a:solidFill>
                  <a:srgbClr val="0000FF"/>
                </a:solidFill>
              </a:rPr>
              <a:t>Levofloxacina</a:t>
            </a:r>
            <a:r>
              <a:rPr lang="es-AR" dirty="0" smtClean="0">
                <a:solidFill>
                  <a:srgbClr val="0000FF"/>
                </a:solidFill>
              </a:rPr>
              <a:t>  mas </a:t>
            </a:r>
            <a:r>
              <a:rPr lang="es-AR" dirty="0" err="1" smtClean="0">
                <a:solidFill>
                  <a:srgbClr val="0000FF"/>
                </a:solidFill>
              </a:rPr>
              <a:t>Rifampicina</a:t>
            </a:r>
            <a:r>
              <a:rPr lang="es-AR" dirty="0" smtClean="0">
                <a:solidFill>
                  <a:srgbClr val="0000FF"/>
                </a:solidFill>
              </a:rPr>
              <a:t> por </a:t>
            </a:r>
            <a:r>
              <a:rPr lang="es-AR" dirty="0" err="1" smtClean="0">
                <a:solidFill>
                  <a:srgbClr val="0000FF"/>
                </a:solidFill>
              </a:rPr>
              <a:t>via</a:t>
            </a:r>
            <a:r>
              <a:rPr lang="es-AR" dirty="0" smtClean="0">
                <a:solidFill>
                  <a:srgbClr val="0000FF"/>
                </a:solidFill>
              </a:rPr>
              <a:t> Oral para </a:t>
            </a:r>
            <a:r>
              <a:rPr lang="es-AR" dirty="0" err="1" smtClean="0">
                <a:solidFill>
                  <a:srgbClr val="0000FF"/>
                </a:solidFill>
              </a:rPr>
              <a:t>Staph</a:t>
            </a:r>
            <a:r>
              <a:rPr lang="es-AR" dirty="0" smtClean="0">
                <a:solidFill>
                  <a:srgbClr val="0000FF"/>
                </a:solidFill>
              </a:rPr>
              <a:t> </a:t>
            </a:r>
            <a:r>
              <a:rPr lang="es-AR" dirty="0" err="1" smtClean="0">
                <a:solidFill>
                  <a:srgbClr val="0000FF"/>
                </a:solidFill>
              </a:rPr>
              <a:t>aureus</a:t>
            </a:r>
            <a:r>
              <a:rPr lang="es-AR" dirty="0" smtClean="0">
                <a:solidFill>
                  <a:srgbClr val="0000FF"/>
                </a:solidFill>
              </a:rPr>
              <a:t> MS Y MR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>
                <a:solidFill>
                  <a:srgbClr val="0000FF"/>
                </a:solidFill>
              </a:rPr>
              <a:t>Sugiere </a:t>
            </a:r>
            <a:r>
              <a:rPr lang="es-ES" dirty="0" err="1" smtClean="0">
                <a:solidFill>
                  <a:srgbClr val="0000FF"/>
                </a:solidFill>
              </a:rPr>
              <a:t>Cefepime</a:t>
            </a:r>
            <a:r>
              <a:rPr lang="es-ES" dirty="0" smtClean="0">
                <a:solidFill>
                  <a:srgbClr val="0000FF"/>
                </a:solidFill>
              </a:rPr>
              <a:t> como tratamiento de elección cuando se sospecha de </a:t>
            </a:r>
            <a:r>
              <a:rPr lang="es-ES" dirty="0" err="1" smtClean="0">
                <a:solidFill>
                  <a:srgbClr val="0000FF"/>
                </a:solidFill>
              </a:rPr>
              <a:t>Enterobacterias</a:t>
            </a:r>
            <a:r>
              <a:rPr lang="es-ES" dirty="0" smtClean="0">
                <a:solidFill>
                  <a:srgbClr val="0000FF"/>
                </a:solidFill>
              </a:rPr>
              <a:t> o </a:t>
            </a:r>
            <a:r>
              <a:rPr lang="es-ES" dirty="0" err="1" smtClean="0">
                <a:solidFill>
                  <a:srgbClr val="0000FF"/>
                </a:solidFill>
              </a:rPr>
              <a:t>Pseudomonas</a:t>
            </a:r>
            <a:endParaRPr lang="es-AR" dirty="0" smtClean="0">
              <a:solidFill>
                <a:srgbClr val="0000FF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s-AR" dirty="0" smtClean="0">
                <a:solidFill>
                  <a:srgbClr val="0000FF"/>
                </a:solidFill>
              </a:rPr>
              <a:t>La duración total es de 6 semanas ya sea EV u oral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8316416" y="6093296"/>
            <a:ext cx="704039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283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0" y="5976664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s-AR" sz="1600" b="1" dirty="0" smtClean="0">
                <a:solidFill>
                  <a:schemeClr val="bg1"/>
                </a:solidFill>
              </a:rPr>
              <a:t>DR. CARLOS E. BERGALLO</a:t>
            </a:r>
          </a:p>
          <a:p>
            <a:pPr algn="ctr" eaLnBrk="1" hangingPunct="1"/>
            <a:r>
              <a:rPr lang="en-US" altLang="es-AR" sz="1600" b="1" dirty="0" smtClean="0">
                <a:solidFill>
                  <a:schemeClr val="bg1"/>
                </a:solidFill>
              </a:rPr>
              <a:t>SERVICIO DE INFECTOLOGIA</a:t>
            </a:r>
          </a:p>
          <a:p>
            <a:pPr algn="ctr" eaLnBrk="1" hangingPunct="1"/>
            <a:r>
              <a:rPr lang="en-US" altLang="es-AR" sz="1600" b="1" dirty="0" smtClean="0">
                <a:solidFill>
                  <a:schemeClr val="bg1"/>
                </a:solidFill>
              </a:rPr>
              <a:t>SANATORIO ALLENDE</a:t>
            </a:r>
            <a:endParaRPr lang="en-US" altLang="es-AR" sz="1600" b="1" dirty="0">
              <a:solidFill>
                <a:schemeClr val="bg1"/>
              </a:solidFill>
            </a:endParaRPr>
          </a:p>
        </p:txBody>
      </p:sp>
      <p:sp>
        <p:nvSpPr>
          <p:cNvPr id="9" name="8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Resumen final</a:t>
            </a:r>
            <a:endParaRPr lang="es-ES" sz="3600" dirty="0">
              <a:solidFill>
                <a:srgbClr val="0000FF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0375" y="2420889"/>
            <a:ext cx="8034338" cy="1986012"/>
          </a:xfrm>
        </p:spPr>
        <p:txBody>
          <a:bodyPr>
            <a:normAutofit fontScale="92500" lnSpcReduction="10000"/>
          </a:bodyPr>
          <a:lstStyle/>
          <a:p>
            <a:r>
              <a:rPr lang="es-ES" sz="4400" b="1" dirty="0">
                <a:solidFill>
                  <a:srgbClr val="0000FF"/>
                </a:solidFill>
              </a:rPr>
              <a:t>Tratamiento de la </a:t>
            </a:r>
            <a:r>
              <a:rPr lang="es-ES" sz="4400" b="1" dirty="0" smtClean="0">
                <a:solidFill>
                  <a:srgbClr val="0000FF"/>
                </a:solidFill>
              </a:rPr>
              <a:t>Osteomielitis</a:t>
            </a:r>
          </a:p>
          <a:p>
            <a:r>
              <a:rPr lang="es-ES" sz="4400" b="1" dirty="0" smtClean="0">
                <a:solidFill>
                  <a:srgbClr val="0000FF"/>
                </a:solidFill>
              </a:rPr>
              <a:t>Que antibiótico usar y </a:t>
            </a:r>
            <a:r>
              <a:rPr lang="es-ES" sz="4400" b="1" dirty="0">
                <a:solidFill>
                  <a:srgbClr val="0000FF"/>
                </a:solidFill>
              </a:rPr>
              <a:t/>
            </a:r>
            <a:br>
              <a:rPr lang="es-ES" sz="4400" b="1" dirty="0">
                <a:solidFill>
                  <a:srgbClr val="0000FF"/>
                </a:solidFill>
              </a:rPr>
            </a:br>
            <a:r>
              <a:rPr lang="es-ES" sz="4400" b="1" dirty="0">
                <a:solidFill>
                  <a:srgbClr val="0000FF"/>
                </a:solidFill>
              </a:rPr>
              <a:t>Cuanto tiempo tratar</a:t>
            </a:r>
            <a:endParaRPr lang="es-AR" sz="4400" b="1" dirty="0"/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52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</a:t>
            </a:r>
            <a:br>
              <a:rPr lang="es-ES" dirty="0" smtClean="0">
                <a:solidFill>
                  <a:srgbClr val="0000FF"/>
                </a:solidFill>
              </a:rPr>
            </a:br>
            <a:r>
              <a:rPr lang="es-ES" sz="3600" dirty="0" err="1">
                <a:solidFill>
                  <a:srgbClr val="0000FF"/>
                </a:solidFill>
              </a:rPr>
              <a:t>Tratamiento</a:t>
            </a:r>
            <a:r>
              <a:rPr lang="es-ES" sz="3600" dirty="0">
                <a:solidFill>
                  <a:srgbClr val="0000FF"/>
                </a:solidFill>
              </a:rPr>
              <a:t> </a:t>
            </a:r>
            <a:r>
              <a:rPr lang="es-ES" sz="3600" dirty="0" smtClean="0">
                <a:solidFill>
                  <a:srgbClr val="0000FF"/>
                </a:solidFill>
              </a:rPr>
              <a:t>empírico</a:t>
            </a:r>
            <a:endParaRPr lang="es-ES" sz="3600" dirty="0">
              <a:solidFill>
                <a:srgbClr val="0000FF"/>
              </a:solidFill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251520" y="2204864"/>
            <a:ext cx="8351713" cy="2376264"/>
          </a:xfrm>
        </p:spPr>
        <p:txBody>
          <a:bodyPr>
            <a:noAutofit/>
          </a:bodyPr>
          <a:lstStyle/>
          <a:p>
            <a:pPr lvl="1"/>
            <a:r>
              <a:rPr lang="es-AR" sz="3600" dirty="0" smtClean="0">
                <a:solidFill>
                  <a:srgbClr val="0000FF"/>
                </a:solidFill>
              </a:rPr>
              <a:t>EEUU</a:t>
            </a:r>
            <a:r>
              <a:rPr lang="es-AR" sz="3600" dirty="0">
                <a:solidFill>
                  <a:srgbClr val="0000FF"/>
                </a:solidFill>
              </a:rPr>
              <a:t>: </a:t>
            </a:r>
            <a:r>
              <a:rPr lang="es-AR" sz="3600" dirty="0" smtClean="0">
                <a:solidFill>
                  <a:srgbClr val="0000FF"/>
                </a:solidFill>
              </a:rPr>
              <a:t> </a:t>
            </a:r>
            <a:r>
              <a:rPr lang="es-AR" sz="3600" dirty="0" err="1" smtClean="0">
                <a:solidFill>
                  <a:srgbClr val="0000FF"/>
                </a:solidFill>
              </a:rPr>
              <a:t>Vancomicina</a:t>
            </a:r>
            <a:r>
              <a:rPr lang="es-AR" sz="3600" dirty="0" smtClean="0">
                <a:solidFill>
                  <a:srgbClr val="0000FF"/>
                </a:solidFill>
              </a:rPr>
              <a:t> </a:t>
            </a:r>
            <a:r>
              <a:rPr lang="es-AR" sz="3600" dirty="0">
                <a:solidFill>
                  <a:srgbClr val="0000FF"/>
                </a:solidFill>
              </a:rPr>
              <a:t>+ </a:t>
            </a:r>
            <a:r>
              <a:rPr lang="es-AR" sz="3600" dirty="0" err="1">
                <a:solidFill>
                  <a:srgbClr val="0000FF"/>
                </a:solidFill>
              </a:rPr>
              <a:t>Cipro</a:t>
            </a:r>
            <a:r>
              <a:rPr lang="es-AR" sz="3600" dirty="0">
                <a:solidFill>
                  <a:srgbClr val="0000FF"/>
                </a:solidFill>
              </a:rPr>
              <a:t> o </a:t>
            </a:r>
            <a:r>
              <a:rPr lang="es-AR" sz="3600" dirty="0" err="1" smtClean="0">
                <a:solidFill>
                  <a:srgbClr val="0000FF"/>
                </a:solidFill>
              </a:rPr>
              <a:t>Cefepime</a:t>
            </a:r>
            <a:endParaRPr lang="es-AR" sz="3600" dirty="0" smtClean="0">
              <a:solidFill>
                <a:srgbClr val="0000FF"/>
              </a:solidFill>
            </a:endParaRPr>
          </a:p>
          <a:p>
            <a:pPr lvl="1"/>
            <a:endParaRPr lang="es-AR" sz="3600" dirty="0">
              <a:solidFill>
                <a:srgbClr val="0000FF"/>
              </a:solidFill>
            </a:endParaRPr>
          </a:p>
          <a:p>
            <a:pPr lvl="1"/>
            <a:r>
              <a:rPr lang="es-AR" sz="3600" dirty="0">
                <a:solidFill>
                  <a:srgbClr val="0000FF"/>
                </a:solidFill>
              </a:rPr>
              <a:t>Europa</a:t>
            </a:r>
            <a:r>
              <a:rPr lang="es-AR" sz="3600" dirty="0" smtClean="0">
                <a:solidFill>
                  <a:srgbClr val="0000FF"/>
                </a:solidFill>
              </a:rPr>
              <a:t>:  </a:t>
            </a:r>
            <a:r>
              <a:rPr lang="es-AR" sz="3600" dirty="0" err="1">
                <a:solidFill>
                  <a:srgbClr val="0000FF"/>
                </a:solidFill>
              </a:rPr>
              <a:t>Fluoroquinolona</a:t>
            </a:r>
            <a:r>
              <a:rPr lang="es-AR" sz="3600" dirty="0">
                <a:solidFill>
                  <a:srgbClr val="0000FF"/>
                </a:solidFill>
              </a:rPr>
              <a:t> + </a:t>
            </a:r>
            <a:r>
              <a:rPr lang="es-AR" sz="3600" dirty="0" err="1" smtClean="0">
                <a:solidFill>
                  <a:srgbClr val="0000FF"/>
                </a:solidFill>
              </a:rPr>
              <a:t>Rifampicina</a:t>
            </a:r>
            <a:endParaRPr lang="es-AR" sz="3600" dirty="0" smtClean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622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 Cocos Gram +</a:t>
            </a:r>
            <a:br>
              <a:rPr lang="es-ES" dirty="0" smtClean="0">
                <a:solidFill>
                  <a:srgbClr val="0000FF"/>
                </a:solidFill>
              </a:rPr>
            </a:br>
            <a:r>
              <a:rPr lang="es-ES" sz="3600" dirty="0" smtClean="0">
                <a:solidFill>
                  <a:srgbClr val="0000FF"/>
                </a:solidFill>
              </a:rPr>
              <a:t>Resumen final</a:t>
            </a: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s-AR" dirty="0" err="1" smtClean="0">
                <a:solidFill>
                  <a:srgbClr val="0000FF"/>
                </a:solidFill>
              </a:rPr>
              <a:t>Staph</a:t>
            </a:r>
            <a:r>
              <a:rPr lang="es-AR" dirty="0" smtClean="0">
                <a:solidFill>
                  <a:srgbClr val="0000FF"/>
                </a:solidFill>
              </a:rPr>
              <a:t> MS:</a:t>
            </a:r>
          </a:p>
          <a:p>
            <a:pPr lvl="1"/>
            <a:r>
              <a:rPr lang="es-AR" sz="3200" dirty="0" smtClean="0">
                <a:solidFill>
                  <a:srgbClr val="0000FF"/>
                </a:solidFill>
              </a:rPr>
              <a:t>EEUU: </a:t>
            </a:r>
            <a:r>
              <a:rPr lang="es-AR" sz="3200" dirty="0" err="1" smtClean="0">
                <a:solidFill>
                  <a:srgbClr val="0000FF"/>
                </a:solidFill>
              </a:rPr>
              <a:t>Nafcilina</a:t>
            </a:r>
            <a:endParaRPr lang="es-AR" sz="3200" dirty="0" smtClean="0">
              <a:solidFill>
                <a:srgbClr val="0000FF"/>
              </a:solidFill>
            </a:endParaRPr>
          </a:p>
          <a:p>
            <a:pPr lvl="1"/>
            <a:r>
              <a:rPr lang="es-AR" sz="3200" dirty="0" smtClean="0">
                <a:solidFill>
                  <a:srgbClr val="0000FF"/>
                </a:solidFill>
              </a:rPr>
              <a:t>Europa: </a:t>
            </a:r>
            <a:r>
              <a:rPr lang="es-AR" sz="3200" dirty="0" err="1" smtClean="0">
                <a:solidFill>
                  <a:srgbClr val="0000FF"/>
                </a:solidFill>
              </a:rPr>
              <a:t>Fluoroquinolona</a:t>
            </a:r>
            <a:r>
              <a:rPr lang="es-AR" sz="3200" dirty="0" smtClean="0">
                <a:solidFill>
                  <a:srgbClr val="0000FF"/>
                </a:solidFill>
              </a:rPr>
              <a:t> + </a:t>
            </a:r>
            <a:r>
              <a:rPr lang="es-AR" sz="3200" dirty="0" err="1" smtClean="0">
                <a:solidFill>
                  <a:srgbClr val="0000FF"/>
                </a:solidFill>
              </a:rPr>
              <a:t>Rifampicina</a:t>
            </a:r>
            <a:endParaRPr lang="es-AR" sz="3200" dirty="0" smtClean="0">
              <a:solidFill>
                <a:srgbClr val="0000FF"/>
              </a:solidFill>
            </a:endParaRPr>
          </a:p>
          <a:p>
            <a:r>
              <a:rPr lang="es-AR" dirty="0" err="1">
                <a:solidFill>
                  <a:srgbClr val="0000FF"/>
                </a:solidFill>
              </a:rPr>
              <a:t>Staph</a:t>
            </a:r>
            <a:r>
              <a:rPr lang="es-AR" dirty="0">
                <a:solidFill>
                  <a:srgbClr val="0000FF"/>
                </a:solidFill>
              </a:rPr>
              <a:t> MR:</a:t>
            </a:r>
          </a:p>
          <a:p>
            <a:pPr lvl="1"/>
            <a:r>
              <a:rPr lang="es-AR" sz="3000" dirty="0">
                <a:solidFill>
                  <a:srgbClr val="0000FF"/>
                </a:solidFill>
              </a:rPr>
              <a:t>EEUU:  </a:t>
            </a:r>
            <a:r>
              <a:rPr lang="es-AR" sz="3000" dirty="0" err="1">
                <a:solidFill>
                  <a:srgbClr val="0000FF"/>
                </a:solidFill>
              </a:rPr>
              <a:t>Vancomicina</a:t>
            </a:r>
            <a:endParaRPr lang="es-AR" sz="3000" dirty="0">
              <a:solidFill>
                <a:srgbClr val="0000FF"/>
              </a:solidFill>
            </a:endParaRPr>
          </a:p>
          <a:p>
            <a:pPr lvl="1"/>
            <a:r>
              <a:rPr lang="es-AR" sz="3000" dirty="0">
                <a:solidFill>
                  <a:srgbClr val="0000FF"/>
                </a:solidFill>
              </a:rPr>
              <a:t>Europa:  </a:t>
            </a:r>
            <a:r>
              <a:rPr lang="es-AR" sz="3000" dirty="0" err="1" smtClean="0">
                <a:solidFill>
                  <a:srgbClr val="0000FF"/>
                </a:solidFill>
              </a:rPr>
              <a:t>Glicopéptido</a:t>
            </a:r>
            <a:endParaRPr lang="es-AR" sz="3000" dirty="0" smtClean="0">
              <a:solidFill>
                <a:srgbClr val="0000FF"/>
              </a:solidFill>
            </a:endParaRPr>
          </a:p>
          <a:p>
            <a:r>
              <a:rPr lang="es-AR" dirty="0" err="1" smtClean="0">
                <a:solidFill>
                  <a:srgbClr val="0000FF"/>
                </a:solidFill>
              </a:rPr>
              <a:t>Enterococo</a:t>
            </a:r>
            <a:r>
              <a:rPr lang="es-AR" dirty="0" smtClean="0">
                <a:solidFill>
                  <a:srgbClr val="0000FF"/>
                </a:solidFill>
              </a:rPr>
              <a:t>  ambos lo mismo</a:t>
            </a:r>
          </a:p>
          <a:p>
            <a:pPr lvl="1"/>
            <a:r>
              <a:rPr lang="es-AR" sz="3000" dirty="0" smtClean="0">
                <a:solidFill>
                  <a:srgbClr val="0000FF"/>
                </a:solidFill>
              </a:rPr>
              <a:t>Sensible Penicilina: b </a:t>
            </a:r>
            <a:r>
              <a:rPr lang="es-AR" sz="3000" dirty="0" err="1" smtClean="0">
                <a:solidFill>
                  <a:srgbClr val="0000FF"/>
                </a:solidFill>
              </a:rPr>
              <a:t>lactámico</a:t>
            </a:r>
            <a:endParaRPr lang="es-AR" sz="3000" dirty="0" smtClean="0">
              <a:solidFill>
                <a:srgbClr val="0000FF"/>
              </a:solidFill>
            </a:endParaRPr>
          </a:p>
          <a:p>
            <a:pPr lvl="1"/>
            <a:r>
              <a:rPr lang="es-AR" sz="3000" dirty="0" smtClean="0">
                <a:solidFill>
                  <a:srgbClr val="0000FF"/>
                </a:solidFill>
              </a:rPr>
              <a:t>Resistente Penicilina: Vancomicina</a:t>
            </a: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408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image7.pn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1341438"/>
            <a:ext cx="4021138" cy="4021137"/>
          </a:xfrm>
          <a:prstGeom prst="rect">
            <a:avLst/>
          </a:prstGeom>
          <a:ln w="12700">
            <a:miter lim="400000"/>
          </a:ln>
        </p:spPr>
      </p:pic>
      <p:sp>
        <p:nvSpPr>
          <p:cNvPr id="150" name="Shape 150"/>
          <p:cNvSpPr/>
          <p:nvPr/>
        </p:nvSpPr>
        <p:spPr>
          <a:xfrm>
            <a:off x="3203575" y="4797425"/>
            <a:ext cx="3017599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200" b="1">
                <a:solidFill>
                  <a:srgbClr val="0000FF"/>
                </a:solidFill>
              </a:rPr>
              <a:t>Que hacemos?</a:t>
            </a:r>
          </a:p>
        </p:txBody>
      </p:sp>
      <p:pic>
        <p:nvPicPr>
          <p:cNvPr id="151" name="image8.jpeg" descr="F:\house-rezando.jpg"/>
          <p:cNvPicPr/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016250" y="3400425"/>
            <a:ext cx="6127750" cy="3457575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xfrm>
            <a:off x="755650" y="188912"/>
            <a:ext cx="7931150" cy="1008063"/>
          </a:xfrm>
          <a:prstGeom prst="rect">
            <a:avLst/>
          </a:prstGeom>
          <a:solidFill>
            <a:srgbClr val="0000FF"/>
          </a:solidFill>
        </p:spPr>
        <p:txBody>
          <a:bodyPr lIns="0" tIns="0" rIns="0" bIns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Bacilos gram Negativos </a:t>
            </a:r>
          </a:p>
        </p:txBody>
      </p:sp>
      <p:grpSp>
        <p:nvGrpSpPr>
          <p:cNvPr id="155" name="Group 155"/>
          <p:cNvGrpSpPr/>
          <p:nvPr/>
        </p:nvGrpSpPr>
        <p:grpSpPr>
          <a:xfrm>
            <a:off x="5226781" y="1458583"/>
            <a:ext cx="3809002" cy="1853270"/>
            <a:chOff x="0" y="0"/>
            <a:chExt cx="3809002" cy="1853268"/>
          </a:xfrm>
        </p:grpSpPr>
        <p:sp>
          <p:nvSpPr>
            <p:cNvPr id="153" name="Shape 153"/>
            <p:cNvSpPr/>
            <p:nvPr/>
          </p:nvSpPr>
          <p:spPr>
            <a:xfrm>
              <a:off x="0" y="33070"/>
              <a:ext cx="3809002" cy="1787130"/>
            </a:xfrm>
            <a:prstGeom prst="wedgeEllipseCallout">
              <a:avLst>
                <a:gd name="adj1" fmla="val -20833"/>
                <a:gd name="adj2" fmla="val 62500"/>
              </a:avLst>
            </a:prstGeom>
            <a:noFill/>
            <a:ln w="25400" cap="flat">
              <a:solidFill>
                <a:srgbClr val="A1A1A1"/>
              </a:solidFill>
              <a:prstDash val="solid"/>
              <a:bevel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800">
                  <a:solidFill>
                    <a:srgbClr val="FF0000"/>
                  </a:solidFill>
                </a:defRPr>
              </a:pPr>
              <a:endParaRPr/>
            </a:p>
          </p:txBody>
        </p:sp>
        <p:sp>
          <p:nvSpPr>
            <p:cNvPr id="154" name="Shape 154"/>
            <p:cNvSpPr/>
            <p:nvPr/>
          </p:nvSpPr>
          <p:spPr>
            <a:xfrm>
              <a:off x="557815" y="0"/>
              <a:ext cx="2693372" cy="18532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800">
                  <a:solidFill>
                    <a:srgbClr val="FF0000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800">
                  <a:solidFill>
                    <a:srgbClr val="FF0000"/>
                  </a:solidFill>
                </a:rPr>
                <a:t>Dios, por favor que sean sensible a Cipro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421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 animBg="1" advAuto="0"/>
      <p:bldP spid="150" grpId="0" animBg="1" advAuto="0"/>
      <p:bldP spid="151" grpId="0" animBg="1" advAuto="0"/>
      <p:bldP spid="155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s-AR" sz="1800" dirty="0" smtClean="0">
                <a:solidFill>
                  <a:schemeClr val="bg1"/>
                </a:solidFill>
              </a:rPr>
              <a:t>Lew D.- </a:t>
            </a:r>
            <a:r>
              <a:rPr lang="en-US" altLang="es-AR" sz="1800" dirty="0" err="1" smtClean="0">
                <a:solidFill>
                  <a:schemeClr val="bg1"/>
                </a:solidFill>
              </a:rPr>
              <a:t>Waldvogel</a:t>
            </a:r>
            <a:r>
              <a:rPr lang="en-US" altLang="es-AR" sz="1800" dirty="0" smtClean="0">
                <a:solidFill>
                  <a:schemeClr val="bg1"/>
                </a:solidFill>
              </a:rPr>
              <a:t> F The Lancet 2004:364;369</a:t>
            </a:r>
            <a:endParaRPr lang="en-US" altLang="es-AR" sz="1800" dirty="0">
              <a:solidFill>
                <a:schemeClr val="bg1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4000" dirty="0" smtClean="0">
                <a:solidFill>
                  <a:srgbClr val="0000FF"/>
                </a:solidFill>
              </a:rPr>
              <a:t>Clasificación de Osteomielitis del adulto</a:t>
            </a:r>
            <a:br>
              <a:rPr lang="es-ES" sz="4000" dirty="0" smtClean="0">
                <a:solidFill>
                  <a:srgbClr val="0000FF"/>
                </a:solidFill>
              </a:rPr>
            </a:br>
            <a:r>
              <a:rPr lang="es-ES" sz="3600" dirty="0" smtClean="0">
                <a:solidFill>
                  <a:srgbClr val="0000FF"/>
                </a:solidFill>
              </a:rPr>
              <a:t>Clasificación clásica de </a:t>
            </a:r>
            <a:r>
              <a:rPr lang="es-ES" sz="3600" dirty="0" err="1" smtClean="0">
                <a:solidFill>
                  <a:srgbClr val="0000FF"/>
                </a:solidFill>
              </a:rPr>
              <a:t>Waldvogel</a:t>
            </a:r>
            <a:r>
              <a:rPr lang="es-ES" sz="3600" dirty="0" smtClean="0">
                <a:solidFill>
                  <a:srgbClr val="0000FF"/>
                </a:solidFill>
              </a:rPr>
              <a:t>  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>
          <a:xfrm>
            <a:off x="831974" y="2032249"/>
            <a:ext cx="7196410" cy="3628999"/>
          </a:xfrm>
        </p:spPr>
        <p:txBody>
          <a:bodyPr>
            <a:normAutofit/>
          </a:bodyPr>
          <a:lstStyle/>
          <a:p>
            <a:r>
              <a:rPr lang="es-ES" sz="4000" dirty="0" smtClean="0">
                <a:solidFill>
                  <a:srgbClr val="0000FF"/>
                </a:solidFill>
              </a:rPr>
              <a:t>Osteomielitis Hematógena </a:t>
            </a:r>
          </a:p>
          <a:p>
            <a:r>
              <a:rPr lang="es-ES" sz="4000" dirty="0" smtClean="0">
                <a:solidFill>
                  <a:srgbClr val="0000FF"/>
                </a:solidFill>
              </a:rPr>
              <a:t>Foco contiguo </a:t>
            </a:r>
            <a:r>
              <a:rPr lang="es-ES" sz="3600" dirty="0" smtClean="0">
                <a:solidFill>
                  <a:srgbClr val="0000FF"/>
                </a:solidFill>
              </a:rPr>
              <a:t>(post traumática – prótesis infectada)</a:t>
            </a:r>
          </a:p>
          <a:p>
            <a:r>
              <a:rPr lang="es-ES" sz="4000" dirty="0" smtClean="0">
                <a:solidFill>
                  <a:srgbClr val="0000FF"/>
                </a:solidFill>
              </a:rPr>
              <a:t>Foco contiguo con Insuficiencia  vascular </a:t>
            </a:r>
            <a:r>
              <a:rPr lang="es-ES" sz="3600" dirty="0" smtClean="0">
                <a:solidFill>
                  <a:srgbClr val="0000FF"/>
                </a:solidFill>
              </a:rPr>
              <a:t>(pie diabético)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178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 Bacilos Gram Negativos </a:t>
            </a: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3744416"/>
          </a:xfrm>
        </p:spPr>
        <p:txBody>
          <a:bodyPr>
            <a:normAutofit/>
          </a:bodyPr>
          <a:lstStyle/>
          <a:p>
            <a:r>
              <a:rPr lang="es-AR" dirty="0" err="1" smtClean="0">
                <a:solidFill>
                  <a:srgbClr val="0000FF"/>
                </a:solidFill>
              </a:rPr>
              <a:t>Enterobacterias</a:t>
            </a:r>
            <a:r>
              <a:rPr lang="es-AR" dirty="0" smtClean="0">
                <a:solidFill>
                  <a:srgbClr val="0000FF"/>
                </a:solidFill>
              </a:rPr>
              <a:t>:</a:t>
            </a:r>
          </a:p>
          <a:p>
            <a:pPr lvl="1"/>
            <a:r>
              <a:rPr lang="es-AR" sz="3200" dirty="0" smtClean="0">
                <a:solidFill>
                  <a:srgbClr val="0000FF"/>
                </a:solidFill>
              </a:rPr>
              <a:t>EEUU: </a:t>
            </a:r>
            <a:r>
              <a:rPr lang="es-AR" sz="3200" dirty="0" err="1" smtClean="0">
                <a:solidFill>
                  <a:srgbClr val="0000FF"/>
                </a:solidFill>
              </a:rPr>
              <a:t>Cefepime</a:t>
            </a:r>
            <a:r>
              <a:rPr lang="es-AR" sz="3200" dirty="0" smtClean="0">
                <a:solidFill>
                  <a:srgbClr val="0000FF"/>
                </a:solidFill>
              </a:rPr>
              <a:t> o </a:t>
            </a:r>
            <a:r>
              <a:rPr lang="es-AR" sz="3200" dirty="0" err="1" smtClean="0">
                <a:solidFill>
                  <a:srgbClr val="0000FF"/>
                </a:solidFill>
              </a:rPr>
              <a:t>Ertapenem</a:t>
            </a:r>
            <a:endParaRPr lang="es-AR" sz="3200" dirty="0" smtClean="0">
              <a:solidFill>
                <a:srgbClr val="0000FF"/>
              </a:solidFill>
            </a:endParaRPr>
          </a:p>
          <a:p>
            <a:pPr lvl="1"/>
            <a:r>
              <a:rPr lang="es-AR" sz="3200" dirty="0" smtClean="0">
                <a:solidFill>
                  <a:srgbClr val="0000FF"/>
                </a:solidFill>
              </a:rPr>
              <a:t>Europa: </a:t>
            </a:r>
            <a:r>
              <a:rPr lang="es-AR" sz="3200" dirty="0" err="1" smtClean="0">
                <a:solidFill>
                  <a:srgbClr val="0000FF"/>
                </a:solidFill>
              </a:rPr>
              <a:t>Fluoroquinolona</a:t>
            </a:r>
            <a:endParaRPr lang="es-AR" sz="3200" dirty="0" smtClean="0">
              <a:solidFill>
                <a:srgbClr val="0000FF"/>
              </a:solidFill>
            </a:endParaRPr>
          </a:p>
          <a:p>
            <a:r>
              <a:rPr lang="es-AR" dirty="0" err="1" smtClean="0">
                <a:solidFill>
                  <a:srgbClr val="0000FF"/>
                </a:solidFill>
              </a:rPr>
              <a:t>Pseudomonas</a:t>
            </a:r>
            <a:endParaRPr lang="es-AR" dirty="0">
              <a:solidFill>
                <a:srgbClr val="0000FF"/>
              </a:solidFill>
            </a:endParaRPr>
          </a:p>
          <a:p>
            <a:pPr lvl="1"/>
            <a:r>
              <a:rPr lang="es-AR" sz="3000" dirty="0">
                <a:solidFill>
                  <a:srgbClr val="0000FF"/>
                </a:solidFill>
              </a:rPr>
              <a:t>EEUU:  </a:t>
            </a:r>
            <a:r>
              <a:rPr lang="es-AR" sz="3000" dirty="0" err="1" smtClean="0">
                <a:solidFill>
                  <a:srgbClr val="0000FF"/>
                </a:solidFill>
              </a:rPr>
              <a:t>Cefepime</a:t>
            </a:r>
            <a:r>
              <a:rPr lang="es-AR" sz="3000" dirty="0" smtClean="0">
                <a:solidFill>
                  <a:srgbClr val="0000FF"/>
                </a:solidFill>
              </a:rPr>
              <a:t> o </a:t>
            </a:r>
            <a:r>
              <a:rPr lang="es-AR" sz="3000" dirty="0" err="1" smtClean="0">
                <a:solidFill>
                  <a:srgbClr val="0000FF"/>
                </a:solidFill>
              </a:rPr>
              <a:t>Meropenem</a:t>
            </a:r>
            <a:endParaRPr lang="es-AR" sz="3000" dirty="0">
              <a:solidFill>
                <a:srgbClr val="0000FF"/>
              </a:solidFill>
            </a:endParaRPr>
          </a:p>
          <a:p>
            <a:pPr lvl="1"/>
            <a:r>
              <a:rPr lang="es-AR" sz="3000" dirty="0">
                <a:solidFill>
                  <a:srgbClr val="0000FF"/>
                </a:solidFill>
              </a:rPr>
              <a:t>Europa:  </a:t>
            </a:r>
            <a:r>
              <a:rPr lang="es-AR" sz="3000" dirty="0" err="1" smtClean="0">
                <a:solidFill>
                  <a:srgbClr val="0000FF"/>
                </a:solidFill>
              </a:rPr>
              <a:t>Ceftazidima</a:t>
            </a:r>
            <a:r>
              <a:rPr lang="es-AR" sz="3000" dirty="0" smtClean="0">
                <a:solidFill>
                  <a:srgbClr val="0000FF"/>
                </a:solidFill>
              </a:rPr>
              <a:t> + </a:t>
            </a:r>
            <a:r>
              <a:rPr lang="es-AR" sz="3000" dirty="0" err="1" smtClean="0">
                <a:solidFill>
                  <a:srgbClr val="0000FF"/>
                </a:solidFill>
              </a:rPr>
              <a:t>Aminoglucosido</a:t>
            </a:r>
            <a:endParaRPr lang="es-AR" sz="3000" dirty="0" smtClean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59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Tratamiento Duración</a:t>
            </a:r>
            <a:endParaRPr lang="es-AR" sz="3600" dirty="0">
              <a:solidFill>
                <a:srgbClr val="0000FF"/>
              </a:solidFill>
            </a:endParaRPr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745232" y="1556792"/>
            <a:ext cx="7427168" cy="2520280"/>
          </a:xfrm>
        </p:spPr>
        <p:txBody>
          <a:bodyPr>
            <a:normAutofit/>
          </a:bodyPr>
          <a:lstStyle/>
          <a:p>
            <a:r>
              <a:rPr lang="es-AR" sz="4000" dirty="0" smtClean="0">
                <a:solidFill>
                  <a:srgbClr val="0000FF"/>
                </a:solidFill>
              </a:rPr>
              <a:t>Duración EV al menos 2 semanas</a:t>
            </a:r>
          </a:p>
          <a:p>
            <a:r>
              <a:rPr lang="es-AR" sz="4000" dirty="0" smtClean="0">
                <a:solidFill>
                  <a:srgbClr val="0000FF"/>
                </a:solidFill>
              </a:rPr>
              <a:t>Duración total 6 semanas</a:t>
            </a:r>
          </a:p>
          <a:p>
            <a:endParaRPr lang="es-AR" sz="4000" dirty="0" smtClean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>
              <a:solidFill>
                <a:prstClr val="black"/>
              </a:solidFill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400" dirty="0">
              <a:solidFill>
                <a:prstClr val="white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16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OSTEOMIELITIS VERTEBRAL\imagenes OV RNM\ALIENDRO MARIA NELIDA   56A- - - - - - MR from 16-03-2016  t2 S4 I5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40768"/>
            <a:ext cx="446449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F:\OSTEOMIELITIS VERTEBRAL\imagenes OV RNM\ALIENDRO MARIA NELIDA   t1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446449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5536" y="620688"/>
            <a:ext cx="4040188" cy="639762"/>
          </a:xfrm>
        </p:spPr>
        <p:txBody>
          <a:bodyPr/>
          <a:lstStyle/>
          <a:p>
            <a:pPr algn="ctr"/>
            <a:r>
              <a:rPr lang="es-AR" dirty="0" smtClean="0"/>
              <a:t>Imagen T1</a:t>
            </a:r>
            <a:endParaRPr lang="es-AR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3"/>
          </p:nvPr>
        </p:nvSpPr>
        <p:spPr>
          <a:xfrm>
            <a:off x="4778697" y="628998"/>
            <a:ext cx="4041775" cy="639762"/>
          </a:xfrm>
        </p:spPr>
        <p:txBody>
          <a:bodyPr/>
          <a:lstStyle/>
          <a:p>
            <a:pPr algn="ctr"/>
            <a:r>
              <a:rPr lang="es-AR" dirty="0" smtClean="0"/>
              <a:t>Imagen T2</a:t>
            </a:r>
            <a:endParaRPr lang="es-AR" dirty="0"/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800">
              <a:solidFill>
                <a:schemeClr val="bg1"/>
              </a:solidFill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697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OSTEOMIELITIS VERTEBRAL\imagenes OV RNM\ALIENDRO MARIA NELIDA  stir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76672"/>
            <a:ext cx="4608512" cy="5209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800">
              <a:solidFill>
                <a:schemeClr val="bg1"/>
              </a:solidFill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831974" y="2132856"/>
            <a:ext cx="859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3200" b="1" u="sng" dirty="0" err="1" smtClean="0"/>
              <a:t>Stir</a:t>
            </a:r>
            <a:endParaRPr lang="es-AR" sz="3200" b="1" u="sng" dirty="0"/>
          </a:p>
        </p:txBody>
      </p:sp>
    </p:spTree>
    <p:extLst>
      <p:ext uri="{BB962C8B-B14F-4D97-AF65-F5344CB8AC3E}">
        <p14:creationId xmlns:p14="http://schemas.microsoft.com/office/powerpoint/2010/main" val="262603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04693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s-AR" sz="1400" b="1" dirty="0">
                <a:solidFill>
                  <a:schemeClr val="bg1"/>
                </a:solidFill>
              </a:rPr>
              <a:t>OSTEOMIELITIS VERTEBRAL</a:t>
            </a:r>
          </a:p>
          <a:p>
            <a:pPr algn="ctr" eaLnBrk="1" hangingPunct="1"/>
            <a:r>
              <a:rPr lang="en-US" altLang="es-AR" sz="1400" b="1" dirty="0" err="1">
                <a:solidFill>
                  <a:schemeClr val="bg1"/>
                </a:solidFill>
              </a:rPr>
              <a:t>Documento</a:t>
            </a:r>
            <a:r>
              <a:rPr lang="en-US" altLang="es-AR" sz="1400" b="1" dirty="0">
                <a:solidFill>
                  <a:schemeClr val="bg1"/>
                </a:solidFill>
              </a:rPr>
              <a:t> de </a:t>
            </a:r>
            <a:r>
              <a:rPr lang="en-US" altLang="es-AR" sz="1400" b="1" dirty="0" err="1">
                <a:solidFill>
                  <a:schemeClr val="bg1"/>
                </a:solidFill>
              </a:rPr>
              <a:t>Consenso</a:t>
            </a:r>
            <a:endParaRPr lang="en-US" altLang="es-AR" sz="1400" b="1" dirty="0">
              <a:solidFill>
                <a:schemeClr val="bg1"/>
              </a:solidFill>
            </a:endParaRPr>
          </a:p>
          <a:p>
            <a:pPr algn="ctr" eaLnBrk="1" hangingPunct="1"/>
            <a:r>
              <a:rPr lang="en-US" altLang="es-AR" sz="1400" b="1" dirty="0" err="1">
                <a:solidFill>
                  <a:schemeClr val="bg1"/>
                </a:solidFill>
              </a:rPr>
              <a:t>Sociedad</a:t>
            </a:r>
            <a:r>
              <a:rPr lang="en-US" altLang="es-AR" sz="1400" b="1" dirty="0">
                <a:solidFill>
                  <a:schemeClr val="bg1"/>
                </a:solidFill>
              </a:rPr>
              <a:t> </a:t>
            </a:r>
            <a:r>
              <a:rPr lang="en-US" altLang="es-AR" sz="1400" b="1" dirty="0" smtClean="0">
                <a:solidFill>
                  <a:schemeClr val="bg1"/>
                </a:solidFill>
              </a:rPr>
              <a:t> </a:t>
            </a:r>
            <a:r>
              <a:rPr lang="en-US" altLang="es-AR" sz="1400" b="1" dirty="0" err="1" smtClean="0">
                <a:solidFill>
                  <a:schemeClr val="bg1"/>
                </a:solidFill>
              </a:rPr>
              <a:t>Andaluza</a:t>
            </a:r>
            <a:r>
              <a:rPr lang="en-US" altLang="es-AR" sz="1400" b="1" dirty="0" smtClean="0">
                <a:solidFill>
                  <a:schemeClr val="bg1"/>
                </a:solidFill>
              </a:rPr>
              <a:t> </a:t>
            </a:r>
            <a:r>
              <a:rPr lang="en-US" altLang="es-AR" sz="1400" b="1" dirty="0">
                <a:solidFill>
                  <a:schemeClr val="bg1"/>
                </a:solidFill>
              </a:rPr>
              <a:t>de </a:t>
            </a:r>
            <a:r>
              <a:rPr lang="en-US" altLang="es-AR" sz="1400" b="1" dirty="0" err="1">
                <a:solidFill>
                  <a:schemeClr val="bg1"/>
                </a:solidFill>
              </a:rPr>
              <a:t>Enfermedades</a:t>
            </a:r>
            <a:r>
              <a:rPr lang="en-US" altLang="es-AR" sz="1400" b="1" dirty="0">
                <a:solidFill>
                  <a:schemeClr val="bg1"/>
                </a:solidFill>
              </a:rPr>
              <a:t> </a:t>
            </a:r>
            <a:r>
              <a:rPr lang="en-US" altLang="es-AR" sz="1400" b="1" dirty="0" err="1">
                <a:solidFill>
                  <a:schemeClr val="bg1"/>
                </a:solidFill>
              </a:rPr>
              <a:t>Infeccios</a:t>
            </a:r>
            <a:r>
              <a:rPr lang="en-US" altLang="es-AR" sz="1200" dirty="0" err="1">
                <a:solidFill>
                  <a:schemeClr val="bg1"/>
                </a:solidFill>
              </a:rPr>
              <a:t>as</a:t>
            </a:r>
            <a:endParaRPr lang="en-US" altLang="es-AR" sz="1200" dirty="0">
              <a:solidFill>
                <a:schemeClr val="bg1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47" y="6237312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139775"/>
              </p:ext>
            </p:extLst>
          </p:nvPr>
        </p:nvGraphicFramePr>
        <p:xfrm>
          <a:off x="152075" y="116632"/>
          <a:ext cx="8736904" cy="576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4226"/>
                <a:gridCol w="1515619"/>
                <a:gridCol w="1656184"/>
                <a:gridCol w="3380875"/>
              </a:tblGrid>
              <a:tr h="283056">
                <a:tc gridSpan="4">
                  <a:txBody>
                    <a:bodyPr/>
                    <a:lstStyle/>
                    <a:p>
                      <a:r>
                        <a:rPr lang="es-AR" dirty="0" smtClean="0"/>
                        <a:t>Tratamiento antimicrobiano de la osteomielitis vertebral piogénica</a:t>
                      </a:r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 smtClean="0"/>
                        <a:t>Microorganismo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De elección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Alternativo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Mantenimiento oral</a:t>
                      </a:r>
                      <a:endParaRPr lang="es-A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 smtClean="0"/>
                        <a:t>S. </a:t>
                      </a:r>
                      <a:r>
                        <a:rPr lang="es-AR" dirty="0" err="1" smtClean="0"/>
                        <a:t>aureus</a:t>
                      </a:r>
                      <a:r>
                        <a:rPr lang="es-AR" dirty="0" smtClean="0"/>
                        <a:t> SM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Cloxacilina</a:t>
                      </a:r>
                      <a:r>
                        <a:rPr lang="es-AR" dirty="0" smtClean="0"/>
                        <a:t> iv +</a:t>
                      </a:r>
                    </a:p>
                    <a:p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[2-3 semanas]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Cefazolina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Vancomicina  </a:t>
                      </a:r>
                      <a:r>
                        <a:rPr lang="es-AR" dirty="0" err="1" smtClean="0"/>
                        <a:t>Teicoplanina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Clindamicina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Quinolona</a:t>
                      </a:r>
                      <a:r>
                        <a:rPr lang="es-AR" dirty="0" smtClean="0"/>
                        <a:t> +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Cefadroxilo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Clindamicina</a:t>
                      </a:r>
                      <a:r>
                        <a:rPr lang="es-AR" dirty="0" smtClean="0"/>
                        <a:t> +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Cotrimoxazol</a:t>
                      </a:r>
                      <a:r>
                        <a:rPr lang="es-AR" dirty="0" smtClean="0"/>
                        <a:t>  </a:t>
                      </a:r>
                      <a:r>
                        <a:rPr lang="es-AR" b="1" dirty="0" smtClean="0"/>
                        <a:t>6-8 semanas</a:t>
                      </a:r>
                      <a:endParaRPr lang="es-A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 smtClean="0"/>
                        <a:t>S. </a:t>
                      </a:r>
                      <a:r>
                        <a:rPr lang="es-AR" dirty="0" err="1" smtClean="0"/>
                        <a:t>aureus</a:t>
                      </a:r>
                      <a:r>
                        <a:rPr lang="es-AR" dirty="0" smtClean="0"/>
                        <a:t> RM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Vancomicina  +</a:t>
                      </a:r>
                    </a:p>
                    <a:p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[3-4 semanas]</a:t>
                      </a:r>
                    </a:p>
                    <a:p>
                      <a:r>
                        <a:rPr lang="es-AR" dirty="0" smtClean="0"/>
                        <a:t>8 semanas iv?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Teicoplanina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Clindamicina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Linezolid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Daptomicina</a:t>
                      </a:r>
                      <a:r>
                        <a:rPr lang="es-AR" dirty="0" smtClean="0"/>
                        <a:t>?</a:t>
                      </a:r>
                    </a:p>
                    <a:p>
                      <a:r>
                        <a:rPr lang="es-AR" dirty="0" err="1" smtClean="0"/>
                        <a:t>Tigeciclina</a:t>
                      </a:r>
                      <a:r>
                        <a:rPr lang="es-AR" dirty="0" smtClean="0"/>
                        <a:t>?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smtClean="0"/>
                        <a:t>Según susceptibilidad:</a:t>
                      </a:r>
                    </a:p>
                    <a:p>
                      <a:r>
                        <a:rPr lang="es-AR" dirty="0" smtClean="0"/>
                        <a:t>- </a:t>
                      </a:r>
                      <a:r>
                        <a:rPr lang="es-AR" dirty="0" err="1" smtClean="0"/>
                        <a:t>Quinolona</a:t>
                      </a:r>
                      <a:r>
                        <a:rPr lang="es-AR" dirty="0" smtClean="0"/>
                        <a:t> +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- </a:t>
                      </a:r>
                      <a:r>
                        <a:rPr lang="es-AR" dirty="0" err="1" smtClean="0"/>
                        <a:t>Clindamicina</a:t>
                      </a:r>
                      <a:r>
                        <a:rPr lang="es-AR" dirty="0" smtClean="0"/>
                        <a:t> +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- </a:t>
                      </a:r>
                      <a:r>
                        <a:rPr lang="es-AR" dirty="0" err="1" smtClean="0"/>
                        <a:t>Cotrimoxazol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- </a:t>
                      </a:r>
                      <a:r>
                        <a:rPr lang="es-AR" dirty="0" err="1" smtClean="0"/>
                        <a:t>Minociclina</a:t>
                      </a:r>
                      <a:r>
                        <a:rPr lang="es-AR" dirty="0" smtClean="0"/>
                        <a:t> ± </a:t>
                      </a:r>
                      <a:r>
                        <a:rPr lang="es-AR" dirty="0" err="1" smtClean="0"/>
                        <a:t>Rifampicina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- </a:t>
                      </a:r>
                      <a:r>
                        <a:rPr lang="es-AR" dirty="0" err="1" smtClean="0"/>
                        <a:t>Linezolid</a:t>
                      </a:r>
                      <a:r>
                        <a:rPr lang="es-AR" dirty="0" smtClean="0"/>
                        <a:t>   </a:t>
                      </a:r>
                      <a:r>
                        <a:rPr lang="es-AR" b="1" dirty="0" smtClean="0"/>
                        <a:t>12 semanas</a:t>
                      </a:r>
                      <a:endParaRPr lang="es-A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Enterobacteriaceae</a:t>
                      </a:r>
                      <a:endParaRPr lang="es-AR" dirty="0" smtClean="0"/>
                    </a:p>
                    <a:p>
                      <a:endParaRPr lang="es-AR" dirty="0" smtClean="0"/>
                    </a:p>
                    <a:p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Ceftriaxona</a:t>
                      </a:r>
                      <a:r>
                        <a:rPr lang="es-AR" dirty="0" smtClean="0"/>
                        <a:t> iv </a:t>
                      </a:r>
                    </a:p>
                    <a:p>
                      <a:r>
                        <a:rPr lang="es-AR" dirty="0" err="1" smtClean="0"/>
                        <a:t>Cefotaxima</a:t>
                      </a:r>
                      <a:r>
                        <a:rPr lang="es-AR" dirty="0" smtClean="0"/>
                        <a:t> iv</a:t>
                      </a:r>
                    </a:p>
                    <a:p>
                      <a:r>
                        <a:rPr lang="es-AR" dirty="0" smtClean="0"/>
                        <a:t>[2-3 semanas]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Ciprofloxacino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Si BLEE:</a:t>
                      </a:r>
                    </a:p>
                    <a:p>
                      <a:r>
                        <a:rPr lang="es-AR" dirty="0" err="1" smtClean="0"/>
                        <a:t>Carbapenem</a:t>
                      </a:r>
                      <a:endParaRPr lang="es-AR" dirty="0" smtClean="0"/>
                    </a:p>
                    <a:p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Ciprofloxacino</a:t>
                      </a:r>
                      <a:endParaRPr lang="es-AR" dirty="0" smtClean="0"/>
                    </a:p>
                    <a:p>
                      <a:r>
                        <a:rPr lang="es-AR" dirty="0" smtClean="0"/>
                        <a:t>Amoxicilina-</a:t>
                      </a:r>
                      <a:r>
                        <a:rPr lang="es-AR" dirty="0" err="1" smtClean="0"/>
                        <a:t>clavulánico</a:t>
                      </a:r>
                      <a:endParaRPr lang="es-AR" dirty="0" smtClean="0"/>
                    </a:p>
                    <a:p>
                      <a:r>
                        <a:rPr lang="es-AR" b="1" dirty="0" smtClean="0"/>
                        <a:t>6 semanas</a:t>
                      </a:r>
                      <a:endParaRPr lang="es-A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Pseudomonas</a:t>
                      </a:r>
                      <a:endParaRPr lang="es-AR" dirty="0" smtClean="0"/>
                    </a:p>
                    <a:p>
                      <a:r>
                        <a:rPr lang="es-AR" dirty="0" err="1" smtClean="0"/>
                        <a:t>aeruginosa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err="1" smtClean="0"/>
                        <a:t>Ceftazidima</a:t>
                      </a:r>
                      <a:r>
                        <a:rPr lang="pt-BR" dirty="0" smtClean="0"/>
                        <a:t> </a:t>
                      </a:r>
                      <a:r>
                        <a:rPr lang="pt-BR" dirty="0" err="1" smtClean="0"/>
                        <a:t>iv</a:t>
                      </a:r>
                      <a:endParaRPr lang="pt-BR" dirty="0" smtClean="0"/>
                    </a:p>
                    <a:p>
                      <a:r>
                        <a:rPr lang="pt-BR" dirty="0" smtClean="0"/>
                        <a:t>[3-4 semanas]</a:t>
                      </a:r>
                    </a:p>
                    <a:p>
                      <a:r>
                        <a:rPr lang="pt-BR" dirty="0" smtClean="0"/>
                        <a:t>+ AG </a:t>
                      </a:r>
                      <a:r>
                        <a:rPr lang="pt-BR" dirty="0" err="1" smtClean="0"/>
                        <a:t>iv</a:t>
                      </a:r>
                      <a:r>
                        <a:rPr lang="pt-BR" dirty="0" smtClean="0"/>
                        <a:t> (15 d)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Cefepima</a:t>
                      </a:r>
                      <a:r>
                        <a:rPr lang="es-AR" dirty="0" smtClean="0"/>
                        <a:t> + AG</a:t>
                      </a:r>
                    </a:p>
                    <a:p>
                      <a:r>
                        <a:rPr lang="es-AR" dirty="0" err="1" smtClean="0"/>
                        <a:t>Imipenem</a:t>
                      </a:r>
                      <a:r>
                        <a:rPr lang="es-AR" dirty="0" smtClean="0"/>
                        <a:t> + AG</a:t>
                      </a:r>
                    </a:p>
                    <a:p>
                      <a:r>
                        <a:rPr lang="es-AR" dirty="0" err="1" smtClean="0"/>
                        <a:t>Ciprofloxacino</a:t>
                      </a:r>
                      <a:endParaRPr lang="es-A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AR" dirty="0" err="1" smtClean="0"/>
                        <a:t>Ciprofloxacino</a:t>
                      </a:r>
                      <a:endParaRPr lang="es-AR" dirty="0" smtClean="0"/>
                    </a:p>
                    <a:p>
                      <a:r>
                        <a:rPr lang="es-AR" b="1" dirty="0" smtClean="0"/>
                        <a:t>6 semanas</a:t>
                      </a:r>
                      <a:endParaRPr lang="es-A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359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892398"/>
          </a:xfrm>
        </p:spPr>
        <p:txBody>
          <a:bodyPr>
            <a:normAutofit/>
          </a:bodyPr>
          <a:lstStyle/>
          <a:p>
            <a:r>
              <a:rPr lang="es-ES" dirty="0" smtClean="0">
                <a:solidFill>
                  <a:srgbClr val="0000FF"/>
                </a:solidFill>
              </a:rPr>
              <a:t>Diagnóstico RNM</a:t>
            </a:r>
            <a:endParaRPr lang="es-AR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altLang="es-AR" sz="1400" dirty="0" smtClean="0">
                <a:solidFill>
                  <a:schemeClr val="bg1"/>
                </a:solidFill>
              </a:rPr>
              <a:t>				Duarte </a:t>
            </a:r>
            <a:r>
              <a:rPr lang="it-IT" altLang="es-AR" sz="1400" dirty="0">
                <a:solidFill>
                  <a:schemeClr val="bg1"/>
                </a:solidFill>
              </a:rPr>
              <a:t>: Eur.Spine J. 2013 22:2787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9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4484804"/>
              </p:ext>
            </p:extLst>
          </p:nvPr>
        </p:nvGraphicFramePr>
        <p:xfrm>
          <a:off x="457200" y="1201896"/>
          <a:ext cx="8147248" cy="453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964824"/>
                <a:gridCol w="2880320"/>
                <a:gridCol w="1656184"/>
              </a:tblGrid>
              <a:tr h="370840">
                <a:tc>
                  <a:txBody>
                    <a:bodyPr/>
                    <a:lstStyle/>
                    <a:p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BACTERIANA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TBC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dirty="0" smtClean="0"/>
                        <a:t>BRUCELA</a:t>
                      </a:r>
                      <a:endParaRPr lang="es-A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1600" b="1" dirty="0" smtClean="0"/>
                        <a:t>Localización</a:t>
                      </a:r>
                      <a:endParaRPr lang="es-A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0" dirty="0" smtClean="0"/>
                        <a:t>Lumbar </a:t>
                      </a:r>
                      <a:endParaRPr lang="es-AR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Dorsal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Lumbar </a:t>
                      </a:r>
                      <a:endParaRPr lang="es-A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b="1" dirty="0" smtClean="0"/>
                        <a:t>RNM</a:t>
                      </a:r>
                    </a:p>
                    <a:p>
                      <a:r>
                        <a:rPr lang="es-ES" sz="1600" b="1" dirty="0" smtClean="0"/>
                        <a:t>CV= cuerpos vertebrales</a:t>
                      </a:r>
                      <a:endParaRPr lang="es-A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T1 </a:t>
                      </a:r>
                      <a:r>
                        <a:rPr lang="es-ES" sz="1600" dirty="0" err="1" smtClean="0"/>
                        <a:t>hipointenso</a:t>
                      </a:r>
                      <a:endParaRPr lang="es-ES" sz="1600" dirty="0" smtClean="0"/>
                    </a:p>
                    <a:p>
                      <a:r>
                        <a:rPr lang="es-ES" sz="1600" dirty="0" smtClean="0"/>
                        <a:t>T2 </a:t>
                      </a:r>
                      <a:r>
                        <a:rPr lang="es-ES" sz="1600" dirty="0" err="1" smtClean="0"/>
                        <a:t>hiperintenso</a:t>
                      </a:r>
                      <a:endParaRPr lang="es-ES" sz="1600" dirty="0" smtClean="0"/>
                    </a:p>
                    <a:p>
                      <a:r>
                        <a:rPr lang="es-ES" sz="1600" dirty="0" smtClean="0"/>
                        <a:t>Tardío:</a:t>
                      </a:r>
                      <a:r>
                        <a:rPr lang="es-ES" sz="1600" baseline="0" dirty="0" smtClean="0"/>
                        <a:t> destrucción de dos </a:t>
                      </a:r>
                      <a:r>
                        <a:rPr lang="es-ES" sz="1600" b="1" baseline="0" dirty="0" smtClean="0"/>
                        <a:t>CV</a:t>
                      </a:r>
                      <a:r>
                        <a:rPr lang="es-AR" sz="1600" baseline="0" dirty="0" smtClean="0"/>
                        <a:t> con T2 </a:t>
                      </a:r>
                      <a:r>
                        <a:rPr lang="es-AR" sz="1600" baseline="0" dirty="0" err="1" smtClean="0"/>
                        <a:t>hiperintenso</a:t>
                      </a:r>
                      <a:endParaRPr lang="es-ES" sz="16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Lesión </a:t>
                      </a:r>
                      <a:r>
                        <a:rPr lang="es-ES" sz="1600" dirty="0" err="1" smtClean="0"/>
                        <a:t>paradiscal</a:t>
                      </a:r>
                      <a:endParaRPr lang="es-ES" sz="1600" dirty="0" smtClean="0"/>
                    </a:p>
                    <a:p>
                      <a:r>
                        <a:rPr lang="es-ES" sz="1600" dirty="0" smtClean="0"/>
                        <a:t>T1 </a:t>
                      </a:r>
                      <a:r>
                        <a:rPr lang="es-ES" sz="1600" dirty="0" err="1" smtClean="0"/>
                        <a:t>hipointenso</a:t>
                      </a:r>
                      <a:endParaRPr lang="es-ES" sz="1600" dirty="0" smtClean="0"/>
                    </a:p>
                    <a:p>
                      <a:r>
                        <a:rPr lang="es-ES" sz="1600" dirty="0" smtClean="0"/>
                        <a:t>T2 </a:t>
                      </a:r>
                      <a:r>
                        <a:rPr lang="es-ES" sz="1600" dirty="0" err="1" smtClean="0"/>
                        <a:t>heterogeneo</a:t>
                      </a:r>
                      <a:endParaRPr lang="es-ES" sz="1600" dirty="0" smtClean="0"/>
                    </a:p>
                    <a:p>
                      <a:r>
                        <a:rPr lang="es-ES" sz="1600" dirty="0" smtClean="0"/>
                        <a:t>Afectación</a:t>
                      </a:r>
                      <a:r>
                        <a:rPr lang="es-ES" sz="1600" baseline="0" dirty="0" smtClean="0"/>
                        <a:t> anterior con grandes abscesos </a:t>
                      </a:r>
                      <a:r>
                        <a:rPr lang="es-ES" sz="1600" baseline="0" dirty="0" err="1" smtClean="0"/>
                        <a:t>subligamentosos</a:t>
                      </a:r>
                      <a:endParaRPr lang="es-ES" sz="16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b="1" dirty="0" smtClean="0"/>
                        <a:t>CV</a:t>
                      </a:r>
                      <a:r>
                        <a:rPr lang="es-ES" sz="1600" dirty="0" smtClean="0"/>
                        <a:t> </a:t>
                      </a:r>
                      <a:r>
                        <a:rPr lang="es-ES" sz="1600" baseline="0" dirty="0" smtClean="0"/>
                        <a:t>conservado</a:t>
                      </a:r>
                      <a:endParaRPr lang="es-A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b="1" dirty="0" smtClean="0"/>
                        <a:t>Disco</a:t>
                      </a:r>
                      <a:endParaRPr lang="es-A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baseline="0" dirty="0" smtClean="0"/>
                        <a:t>Afectación Temprana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Tardía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Afectado</a:t>
                      </a:r>
                      <a:endParaRPr lang="es-A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b="1" dirty="0" smtClean="0"/>
                        <a:t>Abscesos </a:t>
                      </a:r>
                      <a:r>
                        <a:rPr lang="es-ES" sz="1600" b="1" dirty="0" err="1" smtClean="0"/>
                        <a:t>epi</a:t>
                      </a:r>
                      <a:r>
                        <a:rPr lang="es-ES" sz="1600" b="1" dirty="0" smtClean="0"/>
                        <a:t> y para espinales</a:t>
                      </a:r>
                      <a:endParaRPr lang="es-A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Generalmente abscesos pequeños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Abscesos Para espinales</a:t>
                      </a:r>
                      <a:r>
                        <a:rPr lang="es-ES" sz="1600" baseline="0" dirty="0" smtClean="0"/>
                        <a:t> grandes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No presenta</a:t>
                      </a:r>
                      <a:endParaRPr lang="es-A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b="1" dirty="0" smtClean="0"/>
                        <a:t>Abscesos anteriores</a:t>
                      </a:r>
                      <a:endParaRPr lang="es-A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Raro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Común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Raro</a:t>
                      </a:r>
                      <a:endParaRPr lang="es-A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b="1" dirty="0" smtClean="0"/>
                        <a:t>Múltiples</a:t>
                      </a:r>
                      <a:r>
                        <a:rPr lang="es-ES" sz="1600" b="1" baseline="0" dirty="0" smtClean="0"/>
                        <a:t> localizaciones</a:t>
                      </a:r>
                      <a:endParaRPr lang="es-A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No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Común</a:t>
                      </a:r>
                      <a:endParaRPr lang="es-A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Raro</a:t>
                      </a:r>
                      <a:endParaRPr lang="es-AR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b="1" dirty="0" smtClean="0"/>
                        <a:t>Particularidad</a:t>
                      </a:r>
                      <a:endParaRPr lang="es-A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Afecta disco y </a:t>
                      </a:r>
                      <a:r>
                        <a:rPr lang="es-ES" sz="1600" baseline="0" dirty="0" smtClean="0"/>
                        <a:t> </a:t>
                      </a:r>
                      <a:r>
                        <a:rPr lang="es-ES" sz="1600" b="1" baseline="0" dirty="0" smtClean="0"/>
                        <a:t>CV</a:t>
                      </a:r>
                      <a:endParaRPr lang="es-A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Destrucción </a:t>
                      </a:r>
                      <a:r>
                        <a:rPr lang="es-ES" sz="1600" b="1" dirty="0" smtClean="0"/>
                        <a:t>CV</a:t>
                      </a:r>
                      <a:endParaRPr lang="es-AR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600" dirty="0" smtClean="0"/>
                        <a:t>Raro</a:t>
                      </a:r>
                      <a:endParaRPr lang="es-AR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12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850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s-AR" sz="1800">
              <a:solidFill>
                <a:schemeClr val="bg1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609389" cy="433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35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46894"/>
          </a:xfrm>
        </p:spPr>
        <p:txBody>
          <a:bodyPr>
            <a:noAutofit/>
          </a:bodyPr>
          <a:lstStyle/>
          <a:p>
            <a:r>
              <a:rPr lang="es-AR" sz="3600" dirty="0" smtClean="0">
                <a:solidFill>
                  <a:srgbClr val="0000FF"/>
                </a:solidFill>
              </a:rPr>
              <a:t>Osteomielitis vertebral Hematógena</a:t>
            </a:r>
            <a:br>
              <a:rPr lang="es-AR" sz="3600" dirty="0" smtClean="0">
                <a:solidFill>
                  <a:srgbClr val="0000FF"/>
                </a:solidFill>
              </a:rPr>
            </a:br>
            <a:r>
              <a:rPr lang="es-AR" sz="2800" dirty="0" smtClean="0">
                <a:solidFill>
                  <a:srgbClr val="0000FF"/>
                </a:solidFill>
              </a:rPr>
              <a:t>Epidemiología</a:t>
            </a:r>
            <a:endParaRPr lang="es-AR" sz="2800" dirty="0">
              <a:solidFill>
                <a:srgbClr val="0000FF"/>
              </a:solidFill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07975" y="1268760"/>
            <a:ext cx="8296473" cy="4525963"/>
          </a:xfrm>
        </p:spPr>
        <p:txBody>
          <a:bodyPr>
            <a:normAutofit fontScale="92500" lnSpcReduction="10000"/>
          </a:bodyPr>
          <a:lstStyle/>
          <a:p>
            <a:r>
              <a:rPr lang="es-AR" sz="3000" dirty="0" smtClean="0">
                <a:solidFill>
                  <a:srgbClr val="0000FF"/>
                </a:solidFill>
              </a:rPr>
              <a:t>Incidencia: </a:t>
            </a:r>
            <a:r>
              <a:rPr lang="es-AR" sz="3000" dirty="0">
                <a:solidFill>
                  <a:srgbClr val="0000FF"/>
                </a:solidFill>
              </a:rPr>
              <a:t> </a:t>
            </a:r>
            <a:r>
              <a:rPr lang="es-AR" sz="3000" dirty="0" smtClean="0">
                <a:solidFill>
                  <a:srgbClr val="0000FF"/>
                </a:solidFill>
              </a:rPr>
              <a:t>hay aumento en los últimos años debido a aumento de población susceptible y mayor exactitud en el diagnóstico </a:t>
            </a:r>
          </a:p>
          <a:p>
            <a:r>
              <a:rPr lang="es-AR" sz="3000" dirty="0" smtClean="0">
                <a:solidFill>
                  <a:srgbClr val="0000FF"/>
                </a:solidFill>
              </a:rPr>
              <a:t>Representa el 2 – 4% del total de las osteomielitis</a:t>
            </a:r>
          </a:p>
          <a:p>
            <a:r>
              <a:rPr lang="es-AR" sz="3000" dirty="0" smtClean="0">
                <a:solidFill>
                  <a:srgbClr val="0000FF"/>
                </a:solidFill>
              </a:rPr>
              <a:t>Mas frecuente en adultos mayores (&gt; 60 años)</a:t>
            </a:r>
          </a:p>
          <a:p>
            <a:r>
              <a:rPr lang="es-AR" sz="3000" dirty="0" smtClean="0">
                <a:solidFill>
                  <a:srgbClr val="0000FF"/>
                </a:solidFill>
              </a:rPr>
              <a:t>Incidencia  es 2.4/100.000 </a:t>
            </a:r>
          </a:p>
          <a:p>
            <a:r>
              <a:rPr lang="es-AR" sz="3000" dirty="0" smtClean="0">
                <a:solidFill>
                  <a:srgbClr val="0000FF"/>
                </a:solidFill>
              </a:rPr>
              <a:t>Mas frecuente en hombre (2:1)</a:t>
            </a:r>
          </a:p>
          <a:p>
            <a:r>
              <a:rPr lang="es-AR" sz="3000" dirty="0" smtClean="0">
                <a:solidFill>
                  <a:srgbClr val="0000FF"/>
                </a:solidFill>
              </a:rPr>
              <a:t>Diagnóstico tardío (2 a 6 meses de comienzo </a:t>
            </a:r>
            <a:r>
              <a:rPr lang="es-AR" sz="3000" dirty="0" err="1" smtClean="0">
                <a:solidFill>
                  <a:srgbClr val="0000FF"/>
                </a:solidFill>
              </a:rPr>
              <a:t>sintomas</a:t>
            </a:r>
            <a:r>
              <a:rPr lang="es-AR" sz="3000" dirty="0" smtClean="0">
                <a:solidFill>
                  <a:srgbClr val="0000FF"/>
                </a:solidFill>
              </a:rPr>
              <a:t>)</a:t>
            </a:r>
          </a:p>
          <a:p>
            <a:r>
              <a:rPr lang="es-AR" sz="3000" dirty="0" smtClean="0">
                <a:solidFill>
                  <a:srgbClr val="0000FF"/>
                </a:solidFill>
              </a:rPr>
              <a:t>Mortalidad estimada entre 2 y 4%</a:t>
            </a:r>
          </a:p>
          <a:p>
            <a:endParaRPr lang="es-AR" sz="3000" dirty="0" smtClean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5" name="4 Rectángulo"/>
          <p:cNvSpPr/>
          <p:nvPr/>
        </p:nvSpPr>
        <p:spPr>
          <a:xfrm>
            <a:off x="2123728" y="6178034"/>
            <a:ext cx="61206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es-AR" sz="1400" dirty="0" smtClean="0">
                <a:solidFill>
                  <a:prstClr val="white"/>
                </a:solidFill>
              </a:rPr>
              <a:t> </a:t>
            </a:r>
            <a:endParaRPr lang="es-AR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6048672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 Zimmerli W,: </a:t>
            </a:r>
            <a:r>
              <a:rPr lang="es-AR" sz="1400" dirty="0" smtClean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Gouliouris T :</a:t>
            </a:r>
            <a:r>
              <a:rPr lang="en-US" sz="1400" dirty="0" smtClean="0">
                <a:solidFill>
                  <a:schemeClr val="bg1"/>
                </a:solidFill>
              </a:rPr>
              <a:t> J </a:t>
            </a:r>
            <a:r>
              <a:rPr lang="en-US" sz="1400" dirty="0" err="1">
                <a:solidFill>
                  <a:schemeClr val="bg1"/>
                </a:solidFill>
              </a:rPr>
              <a:t>Antimicrob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2010; 65 </a:t>
            </a:r>
            <a:r>
              <a:rPr lang="en-US" sz="1400" dirty="0" err="1">
                <a:solidFill>
                  <a:schemeClr val="bg1"/>
                </a:solidFill>
              </a:rPr>
              <a:t>Suppl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3:11–24</a:t>
            </a:r>
          </a:p>
          <a:p>
            <a:pPr eaLnBrk="1" hangingPunct="1"/>
            <a:r>
              <a:rPr lang="en-US" altLang="es-AR" sz="1400" dirty="0">
                <a:solidFill>
                  <a:schemeClr val="bg1"/>
                </a:solidFill>
              </a:rPr>
              <a:t>	</a:t>
            </a:r>
            <a:r>
              <a:rPr lang="en-US" altLang="es-AR" sz="1400" dirty="0" smtClean="0">
                <a:solidFill>
                  <a:schemeClr val="bg1"/>
                </a:solidFill>
              </a:rPr>
              <a:t>	Duarte : </a:t>
            </a:r>
            <a:r>
              <a:rPr lang="en-US" altLang="es-AR" sz="1400" dirty="0" err="1" smtClean="0">
                <a:solidFill>
                  <a:schemeClr val="bg1"/>
                </a:solidFill>
              </a:rPr>
              <a:t>Eur.Spine</a:t>
            </a:r>
            <a:r>
              <a:rPr lang="en-US" altLang="es-AR" sz="1400" dirty="0" smtClean="0">
                <a:solidFill>
                  <a:schemeClr val="bg1"/>
                </a:solidFill>
              </a:rPr>
              <a:t> J. 2013 22:2787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0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46894"/>
          </a:xfrm>
        </p:spPr>
        <p:txBody>
          <a:bodyPr>
            <a:noAutofit/>
          </a:bodyPr>
          <a:lstStyle/>
          <a:p>
            <a:r>
              <a:rPr lang="es-AR" sz="3600" dirty="0" smtClean="0">
                <a:solidFill>
                  <a:srgbClr val="0000FF"/>
                </a:solidFill>
              </a:rPr>
              <a:t>Osteomielitis vertebral Hematógena</a:t>
            </a:r>
            <a:br>
              <a:rPr lang="es-AR" sz="3600" dirty="0" smtClean="0">
                <a:solidFill>
                  <a:srgbClr val="0000FF"/>
                </a:solidFill>
              </a:rPr>
            </a:br>
            <a:r>
              <a:rPr lang="es-AR" sz="2800" dirty="0" smtClean="0">
                <a:solidFill>
                  <a:srgbClr val="0000FF"/>
                </a:solidFill>
              </a:rPr>
              <a:t>Epidemiología</a:t>
            </a:r>
            <a:endParaRPr lang="es-AR" sz="2800" dirty="0">
              <a:solidFill>
                <a:srgbClr val="0000FF"/>
              </a:solidFill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1244079" y="1628800"/>
            <a:ext cx="7072337" cy="3888432"/>
          </a:xfrm>
        </p:spPr>
        <p:txBody>
          <a:bodyPr>
            <a:normAutofit/>
          </a:bodyPr>
          <a:lstStyle/>
          <a:p>
            <a:r>
              <a:rPr lang="pt-BR" dirty="0" err="1" smtClean="0">
                <a:solidFill>
                  <a:srgbClr val="0000FF"/>
                </a:solidFill>
              </a:rPr>
              <a:t>Factores</a:t>
            </a:r>
            <a:r>
              <a:rPr lang="pt-BR" dirty="0" smtClean="0">
                <a:solidFill>
                  <a:srgbClr val="0000FF"/>
                </a:solidFill>
              </a:rPr>
              <a:t> de </a:t>
            </a:r>
            <a:r>
              <a:rPr lang="pt-BR" dirty="0" err="1" smtClean="0">
                <a:solidFill>
                  <a:srgbClr val="0000FF"/>
                </a:solidFill>
              </a:rPr>
              <a:t>riesgo</a:t>
            </a:r>
            <a:r>
              <a:rPr lang="pt-BR" dirty="0" smtClean="0">
                <a:solidFill>
                  <a:srgbClr val="0000FF"/>
                </a:solidFill>
              </a:rPr>
              <a:t>:</a:t>
            </a:r>
            <a:endParaRPr lang="pt-BR" dirty="0">
              <a:solidFill>
                <a:srgbClr val="0000FF"/>
              </a:solidFill>
            </a:endParaRPr>
          </a:p>
          <a:p>
            <a:pPr lvl="1"/>
            <a:r>
              <a:rPr lang="pt-BR" dirty="0">
                <a:solidFill>
                  <a:srgbClr val="0000FF"/>
                </a:solidFill>
              </a:rPr>
              <a:t>Diabetes</a:t>
            </a:r>
          </a:p>
          <a:p>
            <a:pPr lvl="1"/>
            <a:r>
              <a:rPr lang="pt-BR" dirty="0" err="1" smtClean="0">
                <a:solidFill>
                  <a:srgbClr val="0000FF"/>
                </a:solidFill>
              </a:rPr>
              <a:t>Endocarditis</a:t>
            </a:r>
            <a:endParaRPr lang="pt-BR" dirty="0" smtClean="0">
              <a:solidFill>
                <a:srgbClr val="0000FF"/>
              </a:solidFill>
            </a:endParaRPr>
          </a:p>
          <a:p>
            <a:pPr lvl="1"/>
            <a:r>
              <a:rPr lang="pt-BR" dirty="0" err="1" smtClean="0">
                <a:solidFill>
                  <a:srgbClr val="0000FF"/>
                </a:solidFill>
              </a:rPr>
              <a:t>Catéteres</a:t>
            </a:r>
            <a:r>
              <a:rPr lang="pt-BR" dirty="0" smtClean="0">
                <a:solidFill>
                  <a:srgbClr val="0000FF"/>
                </a:solidFill>
              </a:rPr>
              <a:t> intravasculares</a:t>
            </a:r>
            <a:endParaRPr lang="pt-BR" dirty="0">
              <a:solidFill>
                <a:srgbClr val="0000FF"/>
              </a:solidFill>
            </a:endParaRPr>
          </a:p>
          <a:p>
            <a:pPr lvl="1"/>
            <a:r>
              <a:rPr lang="pt-BR" dirty="0" err="1" smtClean="0">
                <a:solidFill>
                  <a:srgbClr val="0000FF"/>
                </a:solidFill>
              </a:rPr>
              <a:t>Hemodiálisis</a:t>
            </a:r>
            <a:endParaRPr lang="pt-BR" dirty="0">
              <a:solidFill>
                <a:srgbClr val="0000FF"/>
              </a:solidFill>
            </a:endParaRPr>
          </a:p>
          <a:p>
            <a:pPr lvl="1"/>
            <a:r>
              <a:rPr lang="pt-BR" dirty="0" err="1">
                <a:solidFill>
                  <a:srgbClr val="0000FF"/>
                </a:solidFill>
              </a:rPr>
              <a:t>Drogadictos</a:t>
            </a:r>
            <a:r>
              <a:rPr lang="pt-BR" dirty="0">
                <a:solidFill>
                  <a:srgbClr val="0000FF"/>
                </a:solidFill>
              </a:rPr>
              <a:t> </a:t>
            </a:r>
            <a:r>
              <a:rPr lang="pt-BR" dirty="0" smtClean="0">
                <a:solidFill>
                  <a:srgbClr val="0000FF"/>
                </a:solidFill>
              </a:rPr>
              <a:t>EV</a:t>
            </a:r>
          </a:p>
          <a:p>
            <a:pPr lvl="1"/>
            <a:r>
              <a:rPr lang="pt-BR" dirty="0" err="1" smtClean="0">
                <a:solidFill>
                  <a:srgbClr val="0000FF"/>
                </a:solidFill>
              </a:rPr>
              <a:t>Inmunosupresión</a:t>
            </a:r>
            <a:endParaRPr lang="pt-BR" dirty="0">
              <a:solidFill>
                <a:srgbClr val="0000FF"/>
              </a:solidFill>
            </a:endParaRPr>
          </a:p>
          <a:p>
            <a:endParaRPr lang="es-AR" dirty="0" smtClean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5" name="4 Rectángulo"/>
          <p:cNvSpPr/>
          <p:nvPr/>
        </p:nvSpPr>
        <p:spPr>
          <a:xfrm>
            <a:off x="2123728" y="6178034"/>
            <a:ext cx="61206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es-AR" sz="1400" dirty="0" smtClean="0">
                <a:solidFill>
                  <a:prstClr val="white"/>
                </a:solidFill>
              </a:rPr>
              <a:t> </a:t>
            </a:r>
            <a:endParaRPr lang="es-AR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5949280"/>
            <a:ext cx="9144000" cy="936104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</a:t>
            </a:r>
          </a:p>
          <a:p>
            <a:pPr eaLnBrk="1" hangingPunct="1"/>
            <a:r>
              <a:rPr lang="de-DE" altLang="es-AR" sz="1400" dirty="0">
                <a:solidFill>
                  <a:schemeClr val="bg1"/>
                </a:solidFill>
              </a:rPr>
              <a:t>		</a:t>
            </a:r>
            <a:r>
              <a:rPr lang="de-DE" altLang="es-AR" sz="1400" dirty="0" smtClean="0">
                <a:solidFill>
                  <a:schemeClr val="bg1"/>
                </a:solidFill>
              </a:rPr>
              <a:t>Zimmerli W,: </a:t>
            </a:r>
            <a:r>
              <a:rPr lang="es-AR" sz="1400" dirty="0" smtClean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Gouliouris T :</a:t>
            </a:r>
            <a:r>
              <a:rPr lang="en-US" sz="1400" dirty="0" smtClean="0">
                <a:solidFill>
                  <a:schemeClr val="bg1"/>
                </a:solidFill>
              </a:rPr>
              <a:t> J </a:t>
            </a:r>
            <a:r>
              <a:rPr lang="en-US" sz="1400" dirty="0" err="1">
                <a:solidFill>
                  <a:schemeClr val="bg1"/>
                </a:solidFill>
              </a:rPr>
              <a:t>Antimicrob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2010; 65 </a:t>
            </a:r>
            <a:r>
              <a:rPr lang="en-US" sz="1400" dirty="0" err="1">
                <a:solidFill>
                  <a:schemeClr val="bg1"/>
                </a:solidFill>
              </a:rPr>
              <a:t>Suppl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3:11–24</a:t>
            </a:r>
          </a:p>
          <a:p>
            <a:pPr eaLnBrk="1" hangingPunct="1"/>
            <a:r>
              <a:rPr lang="en-US" altLang="es-AR" sz="1400" dirty="0">
                <a:solidFill>
                  <a:schemeClr val="bg1"/>
                </a:solidFill>
              </a:rPr>
              <a:t>	</a:t>
            </a:r>
            <a:r>
              <a:rPr lang="en-US" altLang="es-AR" sz="1400" dirty="0" smtClean="0">
                <a:solidFill>
                  <a:schemeClr val="bg1"/>
                </a:solidFill>
              </a:rPr>
              <a:t>	Duarte : </a:t>
            </a:r>
            <a:r>
              <a:rPr lang="en-US" altLang="es-AR" sz="1400" dirty="0" err="1" smtClean="0">
                <a:solidFill>
                  <a:schemeClr val="bg1"/>
                </a:solidFill>
              </a:rPr>
              <a:t>Eur.Spine</a:t>
            </a:r>
            <a:r>
              <a:rPr lang="en-US" altLang="es-AR" sz="1400" dirty="0" smtClean="0">
                <a:solidFill>
                  <a:schemeClr val="bg1"/>
                </a:solidFill>
              </a:rPr>
              <a:t> J. 2013 22:2787</a:t>
            </a:r>
          </a:p>
          <a:p>
            <a:pPr eaLnBrk="1" hangingPunct="1"/>
            <a:r>
              <a:rPr lang="en-US" altLang="es-AR" sz="1400" dirty="0">
                <a:solidFill>
                  <a:schemeClr val="bg1"/>
                </a:solidFill>
              </a:rPr>
              <a:t>	</a:t>
            </a:r>
            <a:r>
              <a:rPr lang="en-US" altLang="es-AR" sz="1400" dirty="0" smtClean="0">
                <a:solidFill>
                  <a:schemeClr val="bg1"/>
                </a:solidFill>
              </a:rPr>
              <a:t>	</a:t>
            </a:r>
            <a:r>
              <a:rPr lang="en-US" altLang="es-AR" sz="1400" dirty="0" err="1" smtClean="0">
                <a:solidFill>
                  <a:schemeClr val="bg1"/>
                </a:solidFill>
              </a:rPr>
              <a:t>Berbari</a:t>
            </a:r>
            <a:r>
              <a:rPr lang="en-US" altLang="es-AR" sz="1400" dirty="0" smtClean="0">
                <a:solidFill>
                  <a:schemeClr val="bg1"/>
                </a:solidFill>
              </a:rPr>
              <a:t> </a:t>
            </a:r>
            <a:r>
              <a:rPr lang="en-US" altLang="es-AR" sz="1400" dirty="0">
                <a:solidFill>
                  <a:schemeClr val="bg1"/>
                </a:solidFill>
              </a:rPr>
              <a:t> </a:t>
            </a:r>
            <a:r>
              <a:rPr lang="en-US" altLang="es-AR" sz="1400" dirty="0" smtClean="0">
                <a:solidFill>
                  <a:schemeClr val="bg1"/>
                </a:solidFill>
              </a:rPr>
              <a:t>CID 2015:61;26</a:t>
            </a:r>
          </a:p>
          <a:p>
            <a:pPr eaLnBrk="1" hangingPunct="1"/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132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s-AR" sz="1200" dirty="0" smtClean="0">
                <a:solidFill>
                  <a:schemeClr val="bg1"/>
                </a:solidFill>
              </a:rPr>
              <a:t>                           </a:t>
            </a:r>
            <a:endParaRPr lang="en-US" altLang="es-AR" sz="1200" dirty="0">
              <a:solidFill>
                <a:schemeClr val="bg1"/>
              </a:solidFill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611560" y="66005"/>
            <a:ext cx="3294783" cy="554683"/>
          </a:xfrm>
        </p:spPr>
        <p:txBody>
          <a:bodyPr>
            <a:noAutofit/>
          </a:bodyPr>
          <a:lstStyle/>
          <a:p>
            <a:pPr algn="ctr"/>
            <a:r>
              <a:rPr lang="es-ES" sz="3600" dirty="0" err="1" smtClean="0">
                <a:solidFill>
                  <a:srgbClr val="0000FF"/>
                </a:solidFill>
              </a:rPr>
              <a:t>Fisiopatogenia</a:t>
            </a:r>
            <a:endParaRPr lang="es-AR" sz="3600" dirty="0">
              <a:solidFill>
                <a:srgbClr val="0000FF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3614" y="44624"/>
            <a:ext cx="4220874" cy="585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Marcador de texto"/>
          <p:cNvSpPr>
            <a:spLocks noGrp="1"/>
          </p:cNvSpPr>
          <p:nvPr>
            <p:ph type="body" sz="half" idx="2"/>
          </p:nvPr>
        </p:nvSpPr>
        <p:spPr>
          <a:xfrm>
            <a:off x="107504" y="836712"/>
            <a:ext cx="4608512" cy="5184576"/>
          </a:xfrm>
        </p:spPr>
        <p:txBody>
          <a:bodyPr>
            <a:noAutofit/>
          </a:bodyPr>
          <a:lstStyle/>
          <a:p>
            <a:r>
              <a:rPr lang="es-AR" sz="1800" dirty="0">
                <a:solidFill>
                  <a:srgbClr val="0000FF"/>
                </a:solidFill>
              </a:rPr>
              <a:t>En los niños, </a:t>
            </a:r>
            <a:r>
              <a:rPr lang="es-AR" sz="1800" b="1" u="sng" dirty="0">
                <a:solidFill>
                  <a:srgbClr val="0000FF"/>
                </a:solidFill>
              </a:rPr>
              <a:t>las arterias </a:t>
            </a:r>
            <a:r>
              <a:rPr lang="es-AR" sz="1800" b="1" u="sng" dirty="0" err="1">
                <a:solidFill>
                  <a:srgbClr val="0000FF"/>
                </a:solidFill>
              </a:rPr>
              <a:t>intraóseas</a:t>
            </a:r>
            <a:r>
              <a:rPr lang="es-AR" sz="1800" b="1" u="sng" dirty="0">
                <a:solidFill>
                  <a:srgbClr val="0000FF"/>
                </a:solidFill>
              </a:rPr>
              <a:t>  tienen amplia anastomosis con </a:t>
            </a:r>
            <a:r>
              <a:rPr lang="es-AR" sz="1800" b="1" u="sng" dirty="0" smtClean="0">
                <a:solidFill>
                  <a:srgbClr val="0000FF"/>
                </a:solidFill>
              </a:rPr>
              <a:t>vasos </a:t>
            </a:r>
            <a:r>
              <a:rPr lang="es-AR" sz="1800" b="1" u="sng" dirty="0">
                <a:solidFill>
                  <a:srgbClr val="0000FF"/>
                </a:solidFill>
              </a:rPr>
              <a:t>que penetran en el  </a:t>
            </a:r>
            <a:r>
              <a:rPr lang="es-AR" sz="1800" b="1" u="sng" dirty="0" smtClean="0">
                <a:solidFill>
                  <a:srgbClr val="0000FF"/>
                </a:solidFill>
              </a:rPr>
              <a:t>disco</a:t>
            </a:r>
            <a:r>
              <a:rPr lang="es-AR" sz="1800" b="1" dirty="0" smtClean="0">
                <a:solidFill>
                  <a:srgbClr val="0000FF"/>
                </a:solidFill>
              </a:rPr>
              <a:t>. </a:t>
            </a:r>
            <a:r>
              <a:rPr lang="es-AR" sz="1800" dirty="0">
                <a:solidFill>
                  <a:srgbClr val="0000FF"/>
                </a:solidFill>
              </a:rPr>
              <a:t>Por esta razón, </a:t>
            </a:r>
            <a:r>
              <a:rPr lang="es-AR" sz="1800" dirty="0" smtClean="0">
                <a:solidFill>
                  <a:srgbClr val="0000FF"/>
                </a:solidFill>
              </a:rPr>
              <a:t>la </a:t>
            </a:r>
            <a:r>
              <a:rPr lang="es-AR" sz="1800" dirty="0">
                <a:solidFill>
                  <a:srgbClr val="0000FF"/>
                </a:solidFill>
              </a:rPr>
              <a:t>diseminación hematógena no causa infarto óseo y la infección se encuentra esencialmente en el </a:t>
            </a:r>
            <a:r>
              <a:rPr lang="es-AR" sz="1800" dirty="0" smtClean="0">
                <a:solidFill>
                  <a:srgbClr val="0000FF"/>
                </a:solidFill>
              </a:rPr>
              <a:t>disco</a:t>
            </a:r>
          </a:p>
          <a:p>
            <a:r>
              <a:rPr lang="es-AR" sz="1800" dirty="0" smtClean="0">
                <a:solidFill>
                  <a:srgbClr val="0000FF"/>
                </a:solidFill>
              </a:rPr>
              <a:t>En </a:t>
            </a:r>
            <a:r>
              <a:rPr lang="es-AR" sz="1800" dirty="0">
                <a:solidFill>
                  <a:srgbClr val="0000FF"/>
                </a:solidFill>
              </a:rPr>
              <a:t>adultos </a:t>
            </a:r>
            <a:r>
              <a:rPr lang="es-AR" sz="1800" b="1" u="sng" dirty="0" smtClean="0">
                <a:solidFill>
                  <a:srgbClr val="0000FF"/>
                </a:solidFill>
              </a:rPr>
              <a:t>el </a:t>
            </a:r>
            <a:r>
              <a:rPr lang="es-AR" sz="1800" b="1" u="sng" dirty="0">
                <a:solidFill>
                  <a:srgbClr val="0000FF"/>
                </a:solidFill>
              </a:rPr>
              <a:t>disco es </a:t>
            </a:r>
            <a:r>
              <a:rPr lang="es-AR" sz="1800" b="1" u="sng" dirty="0" err="1">
                <a:solidFill>
                  <a:srgbClr val="0000FF"/>
                </a:solidFill>
              </a:rPr>
              <a:t>avascular</a:t>
            </a:r>
            <a:r>
              <a:rPr lang="es-AR" sz="1800" b="1" u="sng" dirty="0">
                <a:solidFill>
                  <a:srgbClr val="0000FF"/>
                </a:solidFill>
              </a:rPr>
              <a:t> y las anastomosis </a:t>
            </a:r>
            <a:r>
              <a:rPr lang="es-AR" sz="1800" b="1" u="sng" dirty="0" err="1" smtClean="0">
                <a:solidFill>
                  <a:srgbClr val="0000FF"/>
                </a:solidFill>
              </a:rPr>
              <a:t>intraóseas</a:t>
            </a:r>
            <a:r>
              <a:rPr lang="es-AR" sz="1800" b="1" u="sng" dirty="0" smtClean="0">
                <a:solidFill>
                  <a:srgbClr val="0000FF"/>
                </a:solidFill>
              </a:rPr>
              <a:t> </a:t>
            </a:r>
            <a:r>
              <a:rPr lang="es-AR" sz="1800" b="1" u="sng" dirty="0">
                <a:solidFill>
                  <a:srgbClr val="0000FF"/>
                </a:solidFill>
              </a:rPr>
              <a:t>involucionan  </a:t>
            </a:r>
            <a:r>
              <a:rPr lang="es-AR" sz="1800" b="1" u="sng" dirty="0" smtClean="0">
                <a:solidFill>
                  <a:srgbClr val="0000FF"/>
                </a:solidFill>
              </a:rPr>
              <a:t>después de los 30 años,  </a:t>
            </a:r>
            <a:r>
              <a:rPr lang="es-AR" sz="1800" b="1" u="sng" dirty="0">
                <a:solidFill>
                  <a:srgbClr val="0000FF"/>
                </a:solidFill>
              </a:rPr>
              <a:t>creando arterias </a:t>
            </a:r>
            <a:r>
              <a:rPr lang="es-AR" sz="1800" b="1" u="sng" dirty="0" smtClean="0">
                <a:solidFill>
                  <a:srgbClr val="0000FF"/>
                </a:solidFill>
              </a:rPr>
              <a:t>terminales, </a:t>
            </a:r>
            <a:r>
              <a:rPr lang="es-AR" sz="1800" b="1" u="sng" dirty="0">
                <a:solidFill>
                  <a:srgbClr val="0000FF"/>
                </a:solidFill>
              </a:rPr>
              <a:t>lo que </a:t>
            </a:r>
            <a:r>
              <a:rPr lang="es-AR" sz="1800" b="1" u="sng" dirty="0" smtClean="0">
                <a:solidFill>
                  <a:srgbClr val="0000FF"/>
                </a:solidFill>
              </a:rPr>
              <a:t>significa que </a:t>
            </a:r>
            <a:r>
              <a:rPr lang="es-AR" sz="1800" b="1" u="sng" dirty="0">
                <a:solidFill>
                  <a:srgbClr val="0000FF"/>
                </a:solidFill>
              </a:rPr>
              <a:t>un embolo séptico </a:t>
            </a:r>
            <a:r>
              <a:rPr lang="es-AR" sz="1800" b="1" u="sng" dirty="0" smtClean="0">
                <a:solidFill>
                  <a:srgbClr val="0000FF"/>
                </a:solidFill>
              </a:rPr>
              <a:t>va a producir  </a:t>
            </a:r>
            <a:r>
              <a:rPr lang="es-AR" sz="1800" b="1" u="sng" dirty="0">
                <a:solidFill>
                  <a:srgbClr val="0000FF"/>
                </a:solidFill>
              </a:rPr>
              <a:t>un gran </a:t>
            </a:r>
            <a:r>
              <a:rPr lang="es-AR" sz="1800" b="1" u="sng" dirty="0" smtClean="0">
                <a:solidFill>
                  <a:srgbClr val="0000FF"/>
                </a:solidFill>
              </a:rPr>
              <a:t>infarto óseo </a:t>
            </a:r>
            <a:r>
              <a:rPr lang="es-AR" sz="1800" u="sng" dirty="0">
                <a:solidFill>
                  <a:srgbClr val="0000FF"/>
                </a:solidFill>
              </a:rPr>
              <a:t>. </a:t>
            </a:r>
            <a:endParaRPr lang="es-AR" sz="1800" u="sng" dirty="0" smtClean="0">
              <a:solidFill>
                <a:srgbClr val="0000FF"/>
              </a:solidFill>
            </a:endParaRPr>
          </a:p>
          <a:p>
            <a:r>
              <a:rPr lang="es-AR" sz="1800" dirty="0" smtClean="0">
                <a:solidFill>
                  <a:srgbClr val="0000FF"/>
                </a:solidFill>
              </a:rPr>
              <a:t>Las </a:t>
            </a:r>
            <a:r>
              <a:rPr lang="es-AR" sz="1800" b="1" u="sng" dirty="0" smtClean="0">
                <a:solidFill>
                  <a:srgbClr val="0000FF"/>
                </a:solidFill>
              </a:rPr>
              <a:t>arterias segmentarias </a:t>
            </a:r>
            <a:r>
              <a:rPr lang="es-AR" sz="1800" b="1" u="sng" dirty="0">
                <a:solidFill>
                  <a:srgbClr val="0000FF"/>
                </a:solidFill>
              </a:rPr>
              <a:t>se bifurcan e irrigan dos </a:t>
            </a:r>
            <a:r>
              <a:rPr lang="es-AR" sz="1800" b="1" u="sng" dirty="0" smtClean="0">
                <a:solidFill>
                  <a:srgbClr val="0000FF"/>
                </a:solidFill>
              </a:rPr>
              <a:t>vertebras adyacentes</a:t>
            </a:r>
            <a:r>
              <a:rPr lang="es-AR" sz="1800" b="1" u="sng" dirty="0">
                <a:solidFill>
                  <a:srgbClr val="0000FF"/>
                </a:solidFill>
              </a:rPr>
              <a:t>, </a:t>
            </a:r>
            <a:r>
              <a:rPr lang="es-AR" sz="1800" b="1" u="sng" dirty="0" smtClean="0">
                <a:solidFill>
                  <a:srgbClr val="0000FF"/>
                </a:solidFill>
              </a:rPr>
              <a:t>por lo que </a:t>
            </a:r>
            <a:r>
              <a:rPr lang="es-AR" sz="1800" b="1" u="sng" dirty="0">
                <a:solidFill>
                  <a:srgbClr val="0000FF"/>
                </a:solidFill>
              </a:rPr>
              <a:t>la </a:t>
            </a:r>
            <a:r>
              <a:rPr lang="es-AR" sz="1800" b="1" u="sng" dirty="0" smtClean="0">
                <a:solidFill>
                  <a:srgbClr val="0000FF"/>
                </a:solidFill>
              </a:rPr>
              <a:t>OV hematógena afecta dos </a:t>
            </a:r>
            <a:r>
              <a:rPr lang="es-AR" sz="1800" b="1" u="sng" dirty="0">
                <a:solidFill>
                  <a:srgbClr val="0000FF"/>
                </a:solidFill>
              </a:rPr>
              <a:t>cuerpos vertebrales </a:t>
            </a:r>
            <a:r>
              <a:rPr lang="es-AR" sz="1800" dirty="0" smtClean="0">
                <a:solidFill>
                  <a:srgbClr val="0000FF"/>
                </a:solidFill>
              </a:rPr>
              <a:t>y </a:t>
            </a:r>
            <a:r>
              <a:rPr lang="es-AR" sz="1800" dirty="0">
                <a:solidFill>
                  <a:srgbClr val="0000FF"/>
                </a:solidFill>
              </a:rPr>
              <a:t>se </a:t>
            </a:r>
            <a:r>
              <a:rPr lang="es-AR" sz="1800" dirty="0" smtClean="0">
                <a:solidFill>
                  <a:srgbClr val="0000FF"/>
                </a:solidFill>
              </a:rPr>
              <a:t>extienda secundariamente </a:t>
            </a:r>
            <a:r>
              <a:rPr lang="es-AR" sz="1800" dirty="0">
                <a:solidFill>
                  <a:srgbClr val="0000FF"/>
                </a:solidFill>
              </a:rPr>
              <a:t>al disco existente entre </a:t>
            </a:r>
            <a:r>
              <a:rPr lang="es-AR" sz="1800" dirty="0" smtClean="0">
                <a:solidFill>
                  <a:srgbClr val="0000FF"/>
                </a:solidFill>
              </a:rPr>
              <a:t>ellos,  </a:t>
            </a:r>
            <a:r>
              <a:rPr lang="es-ES" sz="1800" dirty="0" smtClean="0">
                <a:solidFill>
                  <a:srgbClr val="0000FF"/>
                </a:solidFill>
              </a:rPr>
              <a:t>creando la clásica imagen de la </a:t>
            </a:r>
            <a:r>
              <a:rPr lang="es-ES" sz="1800" dirty="0" err="1" smtClean="0">
                <a:solidFill>
                  <a:srgbClr val="0000FF"/>
                </a:solidFill>
              </a:rPr>
              <a:t>espondilodiscitis</a:t>
            </a:r>
            <a:endParaRPr lang="es-AR" sz="1800" dirty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31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077302"/>
            <a:ext cx="7416823" cy="780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80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46894"/>
          </a:xfrm>
        </p:spPr>
        <p:txBody>
          <a:bodyPr>
            <a:noAutofit/>
          </a:bodyPr>
          <a:lstStyle/>
          <a:p>
            <a:r>
              <a:rPr lang="es-AR" sz="3600" dirty="0" smtClean="0">
                <a:solidFill>
                  <a:srgbClr val="0000FF"/>
                </a:solidFill>
              </a:rPr>
              <a:t>Osteomielitis vertebral hematógena</a:t>
            </a:r>
            <a:br>
              <a:rPr lang="es-AR" sz="3600" dirty="0" smtClean="0">
                <a:solidFill>
                  <a:srgbClr val="0000FF"/>
                </a:solidFill>
              </a:rPr>
            </a:br>
            <a:r>
              <a:rPr lang="es-AR" sz="2800" dirty="0">
                <a:solidFill>
                  <a:srgbClr val="0000FF"/>
                </a:solidFill>
              </a:rPr>
              <a:t>Los microorganismos </a:t>
            </a:r>
            <a:r>
              <a:rPr lang="es-AR" sz="2800" dirty="0" smtClean="0">
                <a:solidFill>
                  <a:srgbClr val="0000FF"/>
                </a:solidFill>
              </a:rPr>
              <a:t>más </a:t>
            </a:r>
            <a:r>
              <a:rPr lang="es-AR" sz="2800" dirty="0">
                <a:solidFill>
                  <a:srgbClr val="0000FF"/>
                </a:solidFill>
              </a:rPr>
              <a:t>frecuentes:</a:t>
            </a: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831974" y="1412776"/>
            <a:ext cx="7544146" cy="4032448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es-AR" sz="3200" dirty="0" smtClean="0">
                <a:solidFill>
                  <a:srgbClr val="0000FF"/>
                </a:solidFill>
              </a:rPr>
              <a:t>Generalmente mono microbiana</a:t>
            </a:r>
          </a:p>
          <a:p>
            <a:pPr marL="457200" lvl="1" indent="0">
              <a:buNone/>
            </a:pPr>
            <a:r>
              <a:rPr lang="es-AR" sz="3200" dirty="0" smtClean="0">
                <a:solidFill>
                  <a:srgbClr val="0000FF"/>
                </a:solidFill>
              </a:rPr>
              <a:t> El más frecuente:  St</a:t>
            </a:r>
            <a:r>
              <a:rPr lang="es-AR" sz="3200" dirty="0">
                <a:solidFill>
                  <a:srgbClr val="0000FF"/>
                </a:solidFill>
              </a:rPr>
              <a:t>. </a:t>
            </a:r>
            <a:r>
              <a:rPr lang="es-AR" sz="3200" dirty="0" err="1">
                <a:solidFill>
                  <a:srgbClr val="0000FF"/>
                </a:solidFill>
              </a:rPr>
              <a:t>Aureus</a:t>
            </a:r>
            <a:r>
              <a:rPr lang="es-AR" sz="3200" dirty="0">
                <a:solidFill>
                  <a:srgbClr val="0000FF"/>
                </a:solidFill>
              </a:rPr>
              <a:t> (30-80%)</a:t>
            </a:r>
          </a:p>
          <a:p>
            <a:pPr lvl="1"/>
            <a:r>
              <a:rPr lang="es-AR" sz="3200" dirty="0">
                <a:solidFill>
                  <a:srgbClr val="0000FF"/>
                </a:solidFill>
              </a:rPr>
              <a:t>E. </a:t>
            </a:r>
            <a:r>
              <a:rPr lang="es-AR" sz="3200" dirty="0" err="1">
                <a:solidFill>
                  <a:srgbClr val="0000FF"/>
                </a:solidFill>
              </a:rPr>
              <a:t>Coli</a:t>
            </a:r>
            <a:r>
              <a:rPr lang="es-AR" sz="3200" dirty="0">
                <a:solidFill>
                  <a:srgbClr val="0000FF"/>
                </a:solidFill>
              </a:rPr>
              <a:t> (25%)</a:t>
            </a:r>
          </a:p>
          <a:p>
            <a:pPr lvl="1"/>
            <a:r>
              <a:rPr lang="es-AR" sz="3200" dirty="0">
                <a:solidFill>
                  <a:srgbClr val="0000FF"/>
                </a:solidFill>
              </a:rPr>
              <a:t>St. </a:t>
            </a:r>
            <a:r>
              <a:rPr lang="es-AR" sz="3200" dirty="0" err="1">
                <a:solidFill>
                  <a:srgbClr val="0000FF"/>
                </a:solidFill>
              </a:rPr>
              <a:t>Coagulasa</a:t>
            </a:r>
            <a:r>
              <a:rPr lang="es-AR" sz="3200" dirty="0">
                <a:solidFill>
                  <a:srgbClr val="0000FF"/>
                </a:solidFill>
              </a:rPr>
              <a:t> negativo</a:t>
            </a:r>
          </a:p>
          <a:p>
            <a:pPr lvl="1"/>
            <a:r>
              <a:rPr lang="es-AR" sz="3200" dirty="0" err="1">
                <a:solidFill>
                  <a:srgbClr val="0000FF"/>
                </a:solidFill>
              </a:rPr>
              <a:t>Pseudomonas</a:t>
            </a:r>
            <a:r>
              <a:rPr lang="es-AR" sz="3200" dirty="0">
                <a:solidFill>
                  <a:srgbClr val="0000FF"/>
                </a:solidFill>
              </a:rPr>
              <a:t> </a:t>
            </a:r>
            <a:r>
              <a:rPr lang="es-AR" sz="3200" dirty="0" err="1">
                <a:solidFill>
                  <a:srgbClr val="0000FF"/>
                </a:solidFill>
              </a:rPr>
              <a:t>spp</a:t>
            </a:r>
            <a:endParaRPr lang="es-AR" sz="3200" dirty="0">
              <a:solidFill>
                <a:srgbClr val="0000FF"/>
              </a:solidFill>
            </a:endParaRPr>
          </a:p>
          <a:p>
            <a:pPr lvl="1"/>
            <a:r>
              <a:rPr lang="es-AR" sz="3200" dirty="0" err="1">
                <a:solidFill>
                  <a:srgbClr val="0000FF"/>
                </a:solidFill>
              </a:rPr>
              <a:t>Streptococcus</a:t>
            </a:r>
            <a:r>
              <a:rPr lang="es-AR" sz="3200" dirty="0">
                <a:solidFill>
                  <a:srgbClr val="0000FF"/>
                </a:solidFill>
              </a:rPr>
              <a:t> </a:t>
            </a:r>
            <a:r>
              <a:rPr lang="es-AR" sz="3200" dirty="0" err="1">
                <a:solidFill>
                  <a:srgbClr val="0000FF"/>
                </a:solidFill>
              </a:rPr>
              <a:t>spp</a:t>
            </a:r>
            <a:endParaRPr lang="es-AR" sz="3200" dirty="0">
              <a:solidFill>
                <a:srgbClr val="0000FF"/>
              </a:solidFill>
            </a:endParaRPr>
          </a:p>
          <a:p>
            <a:pPr lvl="1"/>
            <a:r>
              <a:rPr lang="es-AR" sz="3200" dirty="0">
                <a:solidFill>
                  <a:srgbClr val="0000FF"/>
                </a:solidFill>
              </a:rPr>
              <a:t>1/3 sin aislamiento</a:t>
            </a: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5" name="4 Rectángulo"/>
          <p:cNvSpPr/>
          <p:nvPr/>
        </p:nvSpPr>
        <p:spPr>
          <a:xfrm>
            <a:off x="2123728" y="6178034"/>
            <a:ext cx="61206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es-AR" sz="1400" dirty="0" smtClean="0">
                <a:solidFill>
                  <a:prstClr val="white"/>
                </a:solidFill>
              </a:rPr>
              <a:t> </a:t>
            </a:r>
            <a:endParaRPr lang="es-AR" dirty="0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 Zimmerli W, Vertebral Osteomyelitis  </a:t>
            </a:r>
            <a:r>
              <a:rPr lang="es-AR" sz="1400" dirty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Gouliouris T </a:t>
            </a:r>
            <a:r>
              <a:rPr lang="en-US" altLang="es-AR" sz="1400" dirty="0">
                <a:solidFill>
                  <a:schemeClr val="bg1"/>
                </a:solidFill>
              </a:rPr>
              <a:t>Spondylodiscitis: update on diagnosis and </a:t>
            </a:r>
            <a:r>
              <a:rPr lang="en-US" altLang="es-AR" sz="1400" dirty="0" smtClean="0">
                <a:solidFill>
                  <a:schemeClr val="bg1"/>
                </a:solidFill>
              </a:rPr>
              <a:t>management  </a:t>
            </a:r>
          </a:p>
          <a:p>
            <a:pPr eaLnBrk="1" hangingPunct="1"/>
            <a:r>
              <a:rPr lang="en-US" sz="1400" dirty="0" smtClean="0">
                <a:solidFill>
                  <a:schemeClr val="bg1"/>
                </a:solidFill>
              </a:rPr>
              <a:t>                                                 J </a:t>
            </a:r>
            <a:r>
              <a:rPr lang="en-US" sz="1400" dirty="0" err="1">
                <a:solidFill>
                  <a:schemeClr val="bg1"/>
                </a:solidFill>
              </a:rPr>
              <a:t>Antimicrob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2010; 65 </a:t>
            </a:r>
            <a:r>
              <a:rPr lang="en-US" sz="1400" dirty="0" err="1">
                <a:solidFill>
                  <a:schemeClr val="bg1"/>
                </a:solidFill>
              </a:rPr>
              <a:t>Suppl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3:11–24</a:t>
            </a:r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11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482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27287"/>
          </a:xfrm>
        </p:spPr>
        <p:txBody>
          <a:bodyPr>
            <a:normAutofit fontScale="90000"/>
          </a:bodyPr>
          <a:lstStyle/>
          <a:p>
            <a:r>
              <a:rPr lang="es-AR" sz="3600" dirty="0" smtClean="0">
                <a:solidFill>
                  <a:srgbClr val="0000FF"/>
                </a:solidFill>
              </a:rPr>
              <a:t/>
            </a:r>
            <a:br>
              <a:rPr lang="es-AR" sz="3600" dirty="0" smtClean="0">
                <a:solidFill>
                  <a:srgbClr val="0000FF"/>
                </a:solidFill>
              </a:rPr>
            </a:br>
            <a:r>
              <a:rPr lang="es-AR" sz="3600" dirty="0">
                <a:solidFill>
                  <a:srgbClr val="0000FF"/>
                </a:solidFill>
              </a:rPr>
              <a:t/>
            </a:r>
            <a:br>
              <a:rPr lang="es-AR" sz="3600" dirty="0">
                <a:solidFill>
                  <a:srgbClr val="0000FF"/>
                </a:solidFill>
              </a:rPr>
            </a:br>
            <a:r>
              <a:rPr lang="es-AR" sz="3600" dirty="0" smtClean="0">
                <a:solidFill>
                  <a:srgbClr val="0000FF"/>
                </a:solidFill>
              </a:rPr>
              <a:t>Osteomielitis vertebral Hematógena</a:t>
            </a:r>
            <a:r>
              <a:rPr lang="es-AR" sz="3600" dirty="0">
                <a:solidFill>
                  <a:srgbClr val="0000FF"/>
                </a:solidFill>
              </a:rPr>
              <a:t/>
            </a:r>
            <a:br>
              <a:rPr lang="es-AR" sz="3600" dirty="0">
                <a:solidFill>
                  <a:srgbClr val="0000FF"/>
                </a:solidFill>
              </a:rPr>
            </a:br>
            <a:r>
              <a:rPr lang="es-AR" sz="2700" dirty="0">
                <a:solidFill>
                  <a:srgbClr val="0000FF"/>
                </a:solidFill>
              </a:rPr>
              <a:t>Foco primario y localización más frecuente</a:t>
            </a:r>
            <a:r>
              <a:rPr lang="es-AR" sz="3600" dirty="0">
                <a:solidFill>
                  <a:srgbClr val="0000FF"/>
                </a:solidFill>
              </a:rPr>
              <a:t/>
            </a:r>
            <a:br>
              <a:rPr lang="es-AR" sz="3600" dirty="0">
                <a:solidFill>
                  <a:srgbClr val="0000FF"/>
                </a:solidFill>
              </a:rPr>
            </a:br>
            <a:r>
              <a:rPr lang="es-AR" sz="3600" dirty="0" smtClean="0">
                <a:solidFill>
                  <a:srgbClr val="0000FF"/>
                </a:solidFill>
              </a:rPr>
              <a:t/>
            </a:r>
            <a:br>
              <a:rPr lang="es-AR" sz="3600" dirty="0" smtClean="0">
                <a:solidFill>
                  <a:srgbClr val="0000FF"/>
                </a:solidFill>
              </a:rPr>
            </a:br>
            <a:endParaRPr lang="es-AR" sz="2800" dirty="0">
              <a:solidFill>
                <a:srgbClr val="0000FF"/>
              </a:solidFill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831974" y="1340768"/>
            <a:ext cx="7628458" cy="4464496"/>
          </a:xfrm>
        </p:spPr>
        <p:txBody>
          <a:bodyPr>
            <a:noAutofit/>
          </a:bodyPr>
          <a:lstStyle/>
          <a:p>
            <a:r>
              <a:rPr lang="es-AR" sz="2400" dirty="0">
                <a:solidFill>
                  <a:srgbClr val="0000FF"/>
                </a:solidFill>
              </a:rPr>
              <a:t>Foco primario: Identificado en 51% en 253 </a:t>
            </a:r>
            <a:r>
              <a:rPr lang="es-AR" sz="2400" dirty="0" err="1" smtClean="0">
                <a:solidFill>
                  <a:srgbClr val="0000FF"/>
                </a:solidFill>
              </a:rPr>
              <a:t>ptes</a:t>
            </a:r>
            <a:r>
              <a:rPr lang="es-AR" sz="2400" dirty="0" smtClean="0">
                <a:solidFill>
                  <a:srgbClr val="0000FF"/>
                </a:solidFill>
              </a:rPr>
              <a:t> </a:t>
            </a:r>
          </a:p>
          <a:p>
            <a:pPr lvl="1"/>
            <a:r>
              <a:rPr lang="es-AR" sz="2400" dirty="0" smtClean="0">
                <a:solidFill>
                  <a:srgbClr val="0000FF"/>
                </a:solidFill>
              </a:rPr>
              <a:t>Piel: 17</a:t>
            </a:r>
            <a:r>
              <a:rPr lang="es-AR" sz="2400" dirty="0">
                <a:solidFill>
                  <a:srgbClr val="0000FF"/>
                </a:solidFill>
              </a:rPr>
              <a:t>%</a:t>
            </a:r>
            <a:endParaRPr lang="es-AR" sz="2400" dirty="0" smtClean="0">
              <a:solidFill>
                <a:srgbClr val="0000FF"/>
              </a:solidFill>
            </a:endParaRPr>
          </a:p>
          <a:p>
            <a:pPr lvl="1"/>
            <a:r>
              <a:rPr lang="es-AR" sz="2400" dirty="0" smtClean="0">
                <a:solidFill>
                  <a:srgbClr val="0000FF"/>
                </a:solidFill>
              </a:rPr>
              <a:t>Bacteriemia: 19</a:t>
            </a:r>
            <a:r>
              <a:rPr lang="es-AR" sz="2400" dirty="0">
                <a:solidFill>
                  <a:srgbClr val="0000FF"/>
                </a:solidFill>
              </a:rPr>
              <a:t>%</a:t>
            </a:r>
            <a:r>
              <a:rPr lang="es-AR" sz="2400" dirty="0" smtClean="0">
                <a:solidFill>
                  <a:srgbClr val="0000FF"/>
                </a:solidFill>
              </a:rPr>
              <a:t> </a:t>
            </a:r>
          </a:p>
          <a:p>
            <a:pPr lvl="1"/>
            <a:r>
              <a:rPr lang="es-AR" sz="2400" dirty="0" smtClean="0">
                <a:solidFill>
                  <a:srgbClr val="0000FF"/>
                </a:solidFill>
              </a:rPr>
              <a:t>Catéter central - </a:t>
            </a:r>
            <a:r>
              <a:rPr lang="es-AR" sz="2400" dirty="0">
                <a:solidFill>
                  <a:srgbClr val="0000FF"/>
                </a:solidFill>
              </a:rPr>
              <a:t>Accesos vasculares 30%</a:t>
            </a:r>
          </a:p>
          <a:p>
            <a:pPr lvl="1"/>
            <a:r>
              <a:rPr lang="es-AR" sz="2400" dirty="0" smtClean="0">
                <a:solidFill>
                  <a:srgbClr val="0000FF"/>
                </a:solidFill>
              </a:rPr>
              <a:t>Urinaria</a:t>
            </a:r>
            <a:endParaRPr lang="es-AR" sz="2400" dirty="0">
              <a:solidFill>
                <a:srgbClr val="0000FF"/>
              </a:solidFill>
            </a:endParaRPr>
          </a:p>
          <a:p>
            <a:pPr lvl="1"/>
            <a:r>
              <a:rPr lang="es-AR" sz="2400" dirty="0" smtClean="0">
                <a:solidFill>
                  <a:srgbClr val="0000FF"/>
                </a:solidFill>
              </a:rPr>
              <a:t>Endocarditis</a:t>
            </a:r>
          </a:p>
          <a:p>
            <a:r>
              <a:rPr lang="es-AR" sz="2400" dirty="0">
                <a:solidFill>
                  <a:srgbClr val="0000FF"/>
                </a:solidFill>
              </a:rPr>
              <a:t>Localización: </a:t>
            </a:r>
          </a:p>
          <a:p>
            <a:pPr lvl="1"/>
            <a:r>
              <a:rPr lang="es-AR" sz="2400" dirty="0">
                <a:solidFill>
                  <a:srgbClr val="0000FF"/>
                </a:solidFill>
              </a:rPr>
              <a:t>Lumbar 58% </a:t>
            </a:r>
          </a:p>
          <a:p>
            <a:pPr lvl="1"/>
            <a:r>
              <a:rPr lang="es-AR" sz="2400" dirty="0">
                <a:solidFill>
                  <a:srgbClr val="0000FF"/>
                </a:solidFill>
              </a:rPr>
              <a:t> Dorsal 26% </a:t>
            </a:r>
          </a:p>
          <a:p>
            <a:pPr lvl="1"/>
            <a:r>
              <a:rPr lang="es-AR" sz="2400" dirty="0">
                <a:solidFill>
                  <a:srgbClr val="0000FF"/>
                </a:solidFill>
              </a:rPr>
              <a:t> Cervical 11%</a:t>
            </a:r>
          </a:p>
          <a:p>
            <a:pPr marL="457200" lvl="1" indent="0">
              <a:buNone/>
            </a:pPr>
            <a:endParaRPr lang="es-AR" sz="2400" dirty="0">
              <a:solidFill>
                <a:srgbClr val="0000FF"/>
              </a:solidFill>
            </a:endParaRPr>
          </a:p>
          <a:p>
            <a:pPr lvl="1"/>
            <a:endParaRPr lang="es-AR" sz="2400" dirty="0" smtClean="0">
              <a:solidFill>
                <a:srgbClr val="0000FF"/>
              </a:solidFill>
            </a:endParaRPr>
          </a:p>
        </p:txBody>
      </p:sp>
      <p:sp>
        <p:nvSpPr>
          <p:cNvPr id="6" name="AutoShape 6" descr="Sanatorio Allend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7" name="AutoShape 8" descr="Sanatorio Allend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6021288"/>
            <a:ext cx="9144000" cy="836712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1184E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0058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 </a:t>
            </a:r>
          </a:p>
          <a:p>
            <a:pPr algn="ctr" eaLnBrk="1" hangingPunct="1"/>
            <a:r>
              <a:rPr lang="de-DE" altLang="es-AR" sz="1400" dirty="0" smtClean="0">
                <a:solidFill>
                  <a:schemeClr val="bg1"/>
                </a:solidFill>
              </a:rPr>
              <a:t>Zimmerli W, Vertebral Osteomyelitis  </a:t>
            </a:r>
            <a:r>
              <a:rPr lang="es-AR" sz="1400" dirty="0">
                <a:solidFill>
                  <a:schemeClr val="bg1"/>
                </a:solidFill>
              </a:rPr>
              <a:t>N </a:t>
            </a:r>
            <a:r>
              <a:rPr lang="es-AR" sz="1400" dirty="0" err="1">
                <a:solidFill>
                  <a:schemeClr val="bg1"/>
                </a:solidFill>
              </a:rPr>
              <a:t>Engl</a:t>
            </a:r>
            <a:r>
              <a:rPr lang="es-AR" sz="1400" dirty="0">
                <a:solidFill>
                  <a:schemeClr val="bg1"/>
                </a:solidFill>
              </a:rPr>
              <a:t> J </a:t>
            </a:r>
            <a:r>
              <a:rPr lang="es-AR" sz="1400" dirty="0" err="1">
                <a:solidFill>
                  <a:schemeClr val="bg1"/>
                </a:solidFill>
              </a:rPr>
              <a:t>Med</a:t>
            </a:r>
            <a:r>
              <a:rPr lang="es-AR" sz="1400" dirty="0">
                <a:solidFill>
                  <a:schemeClr val="bg1"/>
                </a:solidFill>
              </a:rPr>
              <a:t> </a:t>
            </a:r>
            <a:r>
              <a:rPr lang="es-AR" sz="1400" dirty="0" smtClean="0">
                <a:solidFill>
                  <a:schemeClr val="bg1"/>
                </a:solidFill>
              </a:rPr>
              <a:t>2010;362:1022-9</a:t>
            </a:r>
          </a:p>
          <a:p>
            <a:pPr eaLnBrk="1" hangingPunct="1"/>
            <a:r>
              <a:rPr lang="es-AR" sz="1400" dirty="0" smtClean="0"/>
              <a:t>.</a:t>
            </a:r>
            <a:r>
              <a:rPr lang="de-DE" altLang="es-AR" sz="1400" dirty="0" smtClean="0">
                <a:solidFill>
                  <a:schemeClr val="bg1"/>
                </a:solidFill>
              </a:rPr>
              <a:t>                                    Gouliouris T</a:t>
            </a:r>
            <a:r>
              <a:rPr lang="en-US" sz="1400" dirty="0" smtClean="0">
                <a:solidFill>
                  <a:schemeClr val="bg1"/>
                </a:solidFill>
              </a:rPr>
              <a:t> J </a:t>
            </a:r>
            <a:r>
              <a:rPr lang="en-US" sz="1400" dirty="0" err="1">
                <a:solidFill>
                  <a:schemeClr val="bg1"/>
                </a:solidFill>
              </a:rPr>
              <a:t>Antimicrob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Chemother</a:t>
            </a:r>
            <a:r>
              <a:rPr lang="en-US" sz="1400" dirty="0">
                <a:solidFill>
                  <a:schemeClr val="bg1"/>
                </a:solidFill>
              </a:rPr>
              <a:t> 2010; 65 </a:t>
            </a:r>
            <a:r>
              <a:rPr lang="en-US" sz="1400" dirty="0" err="1">
                <a:solidFill>
                  <a:schemeClr val="bg1"/>
                </a:solidFill>
              </a:rPr>
              <a:t>Suppl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smtClean="0">
                <a:solidFill>
                  <a:schemeClr val="bg1"/>
                </a:solidFill>
              </a:rPr>
              <a:t>3:11–24</a:t>
            </a:r>
          </a:p>
          <a:p>
            <a:pPr eaLnBrk="1" hangingPunct="1"/>
            <a:r>
              <a:rPr lang="en-US" sz="1400" dirty="0" smtClean="0">
                <a:solidFill>
                  <a:prstClr val="white"/>
                </a:solidFill>
              </a:rPr>
              <a:t>		</a:t>
            </a:r>
            <a:r>
              <a:rPr lang="en-US" sz="1400" dirty="0" err="1" smtClean="0">
                <a:solidFill>
                  <a:prstClr val="white"/>
                </a:solidFill>
              </a:rPr>
              <a:t>Kavita</a:t>
            </a:r>
            <a:r>
              <a:rPr lang="en-US" sz="1400" dirty="0" smtClean="0">
                <a:solidFill>
                  <a:prstClr val="white"/>
                </a:solidFill>
              </a:rPr>
              <a:t>  </a:t>
            </a:r>
            <a:r>
              <a:rPr lang="en-US" sz="1400" i="1" dirty="0">
                <a:solidFill>
                  <a:prstClr val="white"/>
                </a:solidFill>
              </a:rPr>
              <a:t>BMC Infectious Diseases </a:t>
            </a:r>
            <a:r>
              <a:rPr lang="en-US" sz="1400" dirty="0">
                <a:solidFill>
                  <a:prstClr val="white"/>
                </a:solidFill>
              </a:rPr>
              <a:t>2010, </a:t>
            </a:r>
            <a:r>
              <a:rPr lang="en-US" sz="1400" dirty="0" smtClean="0">
                <a:solidFill>
                  <a:prstClr val="white"/>
                </a:solidFill>
              </a:rPr>
              <a:t>10:158</a:t>
            </a:r>
            <a:endParaRPr lang="en-US" sz="1400" dirty="0" smtClean="0">
              <a:solidFill>
                <a:schemeClr val="bg1"/>
              </a:solidFill>
            </a:endParaRPr>
          </a:p>
          <a:p>
            <a:pPr eaLnBrk="1" hangingPunct="1"/>
            <a:endParaRPr lang="en-US" altLang="es-AR" sz="1400" dirty="0">
              <a:solidFill>
                <a:schemeClr val="bg1"/>
              </a:solidFill>
            </a:endParaRPr>
          </a:p>
        </p:txBody>
      </p:sp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25877"/>
            <a:ext cx="130492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8376120" y="6093296"/>
            <a:ext cx="444352" cy="70788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s-E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es-AR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108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3489</TotalTime>
  <Words>2571</Words>
  <Application>Microsoft Office PowerPoint</Application>
  <PresentationFormat>Presentación en pantalla (4:3)</PresentationFormat>
  <Paragraphs>575</Paragraphs>
  <Slides>46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49" baseType="lpstr">
      <vt:lpstr>Arial</vt:lpstr>
      <vt:lpstr>Calibri</vt:lpstr>
      <vt:lpstr>Tema de Office</vt:lpstr>
      <vt:lpstr>Presentación de PowerPoint</vt:lpstr>
      <vt:lpstr>Porque diferente?</vt:lpstr>
      <vt:lpstr>Presentación de PowerPoint</vt:lpstr>
      <vt:lpstr>Clasificación de Osteomielitis del adulto Clasificación clásica de Waldvogel  </vt:lpstr>
      <vt:lpstr>Osteomielitis vertebral Hematógena Epidemiología</vt:lpstr>
      <vt:lpstr>Osteomielitis vertebral Hematógena Epidemiología</vt:lpstr>
      <vt:lpstr>Fisiopatogenia</vt:lpstr>
      <vt:lpstr>Osteomielitis vertebral hematógena Los microorganismos más frecuentes:</vt:lpstr>
      <vt:lpstr>  Osteomielitis vertebral Hematógena Foco primario y localización más frecuente  </vt:lpstr>
      <vt:lpstr>Osteomielitis vertebral hematógena Complicaciones</vt:lpstr>
      <vt:lpstr>Diagnóstico Cuando sospechar?</vt:lpstr>
      <vt:lpstr>Diagnóstico</vt:lpstr>
      <vt:lpstr>Diagnóstico Imágenes</vt:lpstr>
      <vt:lpstr>Presentación de PowerPoint</vt:lpstr>
      <vt:lpstr>Diagnóstico Imágenes</vt:lpstr>
      <vt:lpstr>Diagnóstico Imágenes</vt:lpstr>
      <vt:lpstr>Presentación de PowerPoint</vt:lpstr>
      <vt:lpstr>Diagnóstico Imágenes</vt:lpstr>
      <vt:lpstr>Tratamiento Objetivos </vt:lpstr>
      <vt:lpstr>Tratamiento Antibiótico Que tenemos que definir</vt:lpstr>
      <vt:lpstr> Tratamiento de la Osteomielitis del Adulto </vt:lpstr>
      <vt:lpstr>Tratamiento Antibiótico Opciones antes de Julio 2015</vt:lpstr>
      <vt:lpstr> Tratamiento Duración EV </vt:lpstr>
      <vt:lpstr>Tratamiento Duración EV </vt:lpstr>
      <vt:lpstr>Tratamiento Duración EV </vt:lpstr>
      <vt:lpstr>Tratamiento Duración El trabajo que movilizó </vt:lpstr>
      <vt:lpstr>Tratamiento </vt:lpstr>
      <vt:lpstr>Tratamiento: Que Antibiotico usar </vt:lpstr>
      <vt:lpstr>Presentación de PowerPoint</vt:lpstr>
      <vt:lpstr>Presentación de PowerPoint</vt:lpstr>
      <vt:lpstr>Presentación de PowerPoint</vt:lpstr>
      <vt:lpstr>Osteomielitis vertebral</vt:lpstr>
      <vt:lpstr>Presentación de PowerPoint</vt:lpstr>
      <vt:lpstr>Presentación de PowerPoint</vt:lpstr>
      <vt:lpstr>Resumen Guías IDSA</vt:lpstr>
      <vt:lpstr>Resumen final</vt:lpstr>
      <vt:lpstr>Tratamiento Tratamiento empírico</vt:lpstr>
      <vt:lpstr>Tratamiento Cocos Gram + Resumen final</vt:lpstr>
      <vt:lpstr>Bacilos gram Negativos </vt:lpstr>
      <vt:lpstr>Tratamiento Bacilos Gram Negativos </vt:lpstr>
      <vt:lpstr>Tratamiento Duración</vt:lpstr>
      <vt:lpstr>Presentación de PowerPoint</vt:lpstr>
      <vt:lpstr>Presentación de PowerPoint</vt:lpstr>
      <vt:lpstr>Presentación de PowerPoint</vt:lpstr>
      <vt:lpstr>Diagnóstico RNM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mimi</dc:creator>
  <cp:lastModifiedBy>Full name</cp:lastModifiedBy>
  <cp:revision>218</cp:revision>
  <dcterms:created xsi:type="dcterms:W3CDTF">2015-07-05T13:44:20Z</dcterms:created>
  <dcterms:modified xsi:type="dcterms:W3CDTF">2019-09-13T01:09:00Z</dcterms:modified>
</cp:coreProperties>
</file>