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80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311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3394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920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312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889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02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52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38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3724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427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438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20F9D-D18E-469C-A451-E6A1138CFF8A}" type="datetimeFigureOut">
              <a:rPr lang="es-AR" smtClean="0"/>
              <a:t>30/05/2017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08A8C-6335-4E62-965C-31C7374AA9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239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04387" y="4149080"/>
            <a:ext cx="8229600" cy="11430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AR" sz="1800" b="1" dirty="0">
                <a:ea typeface="Calibri"/>
                <a:cs typeface="Times New Roman"/>
              </a:rPr>
              <a:t>SERVICIO DE INFECTOLOGIA</a:t>
            </a:r>
            <a:r>
              <a:rPr lang="es-AR" sz="1800" dirty="0">
                <a:ea typeface="Calibri"/>
                <a:cs typeface="Times New Roman"/>
              </a:rPr>
              <a:t/>
            </a:r>
            <a:br>
              <a:rPr lang="es-AR" sz="1800" dirty="0">
                <a:ea typeface="Calibri"/>
                <a:cs typeface="Times New Roman"/>
              </a:rPr>
            </a:br>
            <a:r>
              <a:rPr lang="es-AR" sz="1800" b="1" dirty="0">
                <a:ea typeface="Calibri"/>
                <a:cs typeface="Times New Roman"/>
              </a:rPr>
              <a:t>DEPARTAMENTO  DE CIRUGIA</a:t>
            </a:r>
            <a:r>
              <a:rPr lang="es-AR" sz="1800" dirty="0">
                <a:ea typeface="Calibri"/>
                <a:cs typeface="Times New Roman"/>
              </a:rPr>
              <a:t/>
            </a:r>
            <a:br>
              <a:rPr lang="es-AR" sz="1800" dirty="0">
                <a:ea typeface="Calibri"/>
                <a:cs typeface="Times New Roman"/>
              </a:rPr>
            </a:br>
            <a:r>
              <a:rPr lang="es-AR" sz="1800" b="1" dirty="0">
                <a:ea typeface="Calibri"/>
                <a:cs typeface="Times New Roman"/>
              </a:rPr>
              <a:t>HOSPITAL CENTRO DE SALUD “ZENON J. SANTILLÁN”</a:t>
            </a:r>
            <a:endParaRPr lang="es-AR" sz="1800" dirty="0">
              <a:ea typeface="Calibri"/>
              <a:cs typeface="Times New Roman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2420888"/>
            <a:ext cx="7992888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AR" sz="2000" b="1" dirty="0">
                <a:solidFill>
                  <a:srgbClr val="0070C0"/>
                </a:solidFill>
                <a:ea typeface="Calibri"/>
                <a:cs typeface="Times New Roman"/>
              </a:rPr>
              <a:t>GUÍA DE USO ANTIBACTERIANOS </a:t>
            </a:r>
            <a:r>
              <a:rPr lang="es-AR" sz="2000" b="1" dirty="0" smtClean="0">
                <a:solidFill>
                  <a:srgbClr val="0070C0"/>
                </a:solidFill>
                <a:ea typeface="Calibri"/>
                <a:cs typeface="Times New Roman"/>
              </a:rPr>
              <a:t>EN INFECCIONES </a:t>
            </a:r>
            <a:r>
              <a:rPr lang="es-AR" sz="2000" b="1" dirty="0">
                <a:solidFill>
                  <a:srgbClr val="0070C0"/>
                </a:solidFill>
                <a:ea typeface="Calibri"/>
                <a:cs typeface="Times New Roman"/>
              </a:rPr>
              <a:t>INTRABDOMINALES</a:t>
            </a:r>
            <a:endParaRPr lang="es-AR" sz="20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649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5536" y="938318"/>
            <a:ext cx="8136904" cy="5193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ea typeface="Calibri"/>
                <a:cs typeface="Times New Roman"/>
              </a:rPr>
              <a:t>OBJETIVO:</a:t>
            </a:r>
            <a:endParaRPr lang="es-AR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AR" sz="2400" b="1" dirty="0" err="1">
                <a:ea typeface="Calibri"/>
                <a:cs typeface="Times New Roman"/>
              </a:rPr>
              <a:t>Normatizar</a:t>
            </a:r>
            <a:r>
              <a:rPr lang="es-AR" sz="2400" b="1" dirty="0">
                <a:ea typeface="Calibri"/>
                <a:cs typeface="Times New Roman"/>
              </a:rPr>
              <a:t> el uso de Antibacterianos en las infecciones abdominales: Peritonitis, en referencia al Esquema Antibacteriano </a:t>
            </a:r>
            <a:r>
              <a:rPr lang="es-AR" sz="2400" b="1" dirty="0">
                <a:solidFill>
                  <a:srgbClr val="0070C0"/>
                </a:solidFill>
                <a:ea typeface="Calibri"/>
                <a:cs typeface="Times New Roman"/>
              </a:rPr>
              <a:t>Empírico inicial y tiempo </a:t>
            </a:r>
            <a:r>
              <a:rPr lang="es-AR" sz="2400" b="1" dirty="0">
                <a:ea typeface="Calibri"/>
                <a:cs typeface="Times New Roman"/>
              </a:rPr>
              <a:t>de tratamiento.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400" b="1" dirty="0">
                <a:ea typeface="Calibri"/>
                <a:cs typeface="Times New Roman"/>
              </a:rPr>
              <a:t> </a:t>
            </a:r>
            <a:endParaRPr lang="es-AR" sz="2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ea typeface="Calibri"/>
                <a:cs typeface="Times New Roman"/>
              </a:rPr>
              <a:t>FUNDAMENTACIÓN:</a:t>
            </a:r>
            <a:endParaRPr lang="es-AR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400" b="1" dirty="0">
                <a:ea typeface="Calibri"/>
                <a:cs typeface="Times New Roman"/>
              </a:rPr>
              <a:t>a. Actualmente se ha modificado la sensibilidad y resistencia de las bacterias productoras de infecciones abdominales (Enterobacterias y Anaerobios), lo que implica que deben adaptarse los esquemas empíricos iniciales a estas modificaciones.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400" b="1" dirty="0">
                <a:ea typeface="Calibri"/>
                <a:cs typeface="Times New Roman"/>
              </a:rPr>
              <a:t>b. La duración de la terapia antimicrobiana es más corta, teniendo en cuenta las distintas guías de tratamiento vigentes.</a:t>
            </a:r>
          </a:p>
        </p:txBody>
      </p:sp>
    </p:spTree>
    <p:extLst>
      <p:ext uri="{BB962C8B-B14F-4D97-AF65-F5344CB8AC3E}">
        <p14:creationId xmlns:p14="http://schemas.microsoft.com/office/powerpoint/2010/main" val="81220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836712"/>
            <a:ext cx="7992888" cy="500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4000" b="1" dirty="0" smtClean="0">
                <a:solidFill>
                  <a:srgbClr val="000000"/>
                </a:solidFill>
                <a:ea typeface="Calibri"/>
                <a:cs typeface="Times New Roman"/>
              </a:rPr>
              <a:t>MICROBIOLOGÍA</a:t>
            </a:r>
            <a:endParaRPr lang="es-AR" sz="4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solidFill>
                  <a:srgbClr val="000000"/>
                </a:solidFill>
                <a:ea typeface="Calibri"/>
                <a:cs typeface="Times New Roman"/>
              </a:rPr>
              <a:t>Las etiologías más frecuentes de las peritonitis son:</a:t>
            </a:r>
            <a:endParaRPr lang="es-AR" sz="4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 err="1">
                <a:solidFill>
                  <a:srgbClr val="000000"/>
                </a:solidFill>
                <a:ea typeface="Calibri"/>
                <a:cs typeface="Times New Roman"/>
              </a:rPr>
              <a:t>E.Coli</a:t>
            </a:r>
            <a:endParaRPr lang="es-AR" sz="4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solidFill>
                  <a:srgbClr val="000000"/>
                </a:solidFill>
                <a:ea typeface="Calibri"/>
                <a:cs typeface="Times New Roman"/>
              </a:rPr>
              <a:t>Klebsiella</a:t>
            </a:r>
            <a:endParaRPr lang="es-AR" sz="4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solidFill>
                  <a:srgbClr val="000000"/>
                </a:solidFill>
                <a:ea typeface="Calibri"/>
                <a:cs typeface="Times New Roman"/>
              </a:rPr>
              <a:t>Anaerobios</a:t>
            </a:r>
            <a:endParaRPr lang="es-AR" sz="4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solidFill>
                  <a:srgbClr val="000000"/>
                </a:solidFill>
                <a:ea typeface="Calibri"/>
                <a:cs typeface="Times New Roman"/>
              </a:rPr>
              <a:t>Enterococo</a:t>
            </a:r>
            <a:endParaRPr lang="es-AR" sz="40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916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97346"/>
            <a:ext cx="8064896" cy="596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b="1" dirty="0" smtClean="0">
                <a:ea typeface="Calibri"/>
                <a:cs typeface="Times New Roman"/>
              </a:rPr>
              <a:t>ANTIBACTERIANOS</a:t>
            </a:r>
            <a:endParaRPr lang="es-AR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ea typeface="Calibri"/>
                <a:cs typeface="Times New Roman"/>
              </a:rPr>
              <a:t>Enterobacterias:</a:t>
            </a:r>
            <a:endParaRPr lang="es-AR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Piperacilina-Tazobactam: sensibilidad adecuada.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Amicacina: sensibilidad adecuada.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Gentamicina: </a:t>
            </a:r>
            <a:r>
              <a:rPr lang="es-AR" sz="2000" b="1" dirty="0" smtClean="0">
                <a:ea typeface="Calibri"/>
                <a:cs typeface="Times New Roman"/>
              </a:rPr>
              <a:t>sensibilidad </a:t>
            </a:r>
            <a:r>
              <a:rPr lang="es-AR" sz="2000" b="1" dirty="0">
                <a:ea typeface="Calibri"/>
                <a:cs typeface="Times New Roman"/>
              </a:rPr>
              <a:t>que va disminuyendo.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Ampicilina </a:t>
            </a:r>
            <a:r>
              <a:rPr lang="es-AR" sz="2000" b="1" dirty="0" err="1">
                <a:ea typeface="Calibri"/>
                <a:cs typeface="Times New Roman"/>
              </a:rPr>
              <a:t>Sulbactam</a:t>
            </a:r>
            <a:r>
              <a:rPr lang="es-AR" sz="2000" b="1" dirty="0">
                <a:ea typeface="Calibri"/>
                <a:cs typeface="Times New Roman"/>
              </a:rPr>
              <a:t>: sensibilidad disminuida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Ciprofloxacina: sensibilidad que va disminuyendo, inductores de B. </a:t>
            </a:r>
            <a:r>
              <a:rPr lang="es-AR" sz="2000" b="1" dirty="0" err="1">
                <a:ea typeface="Calibri"/>
                <a:cs typeface="Times New Roman"/>
              </a:rPr>
              <a:t>Lactamasas</a:t>
            </a:r>
            <a:r>
              <a:rPr lang="es-AR" sz="2000" b="1" dirty="0"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Ceftriaxona: sensibilidad que va disminuyendo, inductores de B. </a:t>
            </a:r>
            <a:r>
              <a:rPr lang="es-AR" sz="2000" b="1" dirty="0" err="1">
                <a:ea typeface="Calibri"/>
                <a:cs typeface="Times New Roman"/>
              </a:rPr>
              <a:t>Lactamasas</a:t>
            </a:r>
            <a:r>
              <a:rPr lang="es-AR" sz="2000" b="1" dirty="0"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Carbapenem: reservado para </a:t>
            </a:r>
            <a:r>
              <a:rPr lang="es-AR" sz="2000" b="1" dirty="0" err="1">
                <a:ea typeface="Calibri"/>
                <a:cs typeface="Times New Roman"/>
              </a:rPr>
              <a:t>enterobacterias</a:t>
            </a:r>
            <a:r>
              <a:rPr lang="es-AR" sz="2000" b="1" dirty="0">
                <a:ea typeface="Calibri"/>
                <a:cs typeface="Times New Roman"/>
              </a:rPr>
              <a:t> resistentes.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s-AR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b="1" dirty="0" smtClean="0">
                <a:solidFill>
                  <a:srgbClr val="0070C0"/>
                </a:solidFill>
                <a:ea typeface="Calibri"/>
                <a:cs typeface="Times New Roman"/>
              </a:rPr>
              <a:t>Anaerobios</a:t>
            </a:r>
            <a:r>
              <a:rPr lang="es-AR" b="1" dirty="0">
                <a:solidFill>
                  <a:srgbClr val="0070C0"/>
                </a:solidFill>
                <a:ea typeface="Calibri"/>
                <a:cs typeface="Times New Roman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Metronidazol y Ornidazol: sensibilidad adecuada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Ampicilina –</a:t>
            </a:r>
            <a:r>
              <a:rPr lang="es-AR" sz="2000" b="1" dirty="0" err="1">
                <a:ea typeface="Calibri"/>
                <a:cs typeface="Times New Roman"/>
              </a:rPr>
              <a:t>Sulbactam</a:t>
            </a:r>
            <a:r>
              <a:rPr lang="es-AR" sz="2000" b="1" dirty="0">
                <a:ea typeface="Calibri"/>
                <a:cs typeface="Times New Roman"/>
              </a:rPr>
              <a:t>: sensibilidad adecuada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Piperacilina-Tazobactam: sensibilidad adecuada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000" b="1" dirty="0">
                <a:ea typeface="Calibri"/>
                <a:cs typeface="Times New Roman"/>
              </a:rPr>
              <a:t>Clindamicina: sensibilidad disminuida</a:t>
            </a:r>
          </a:p>
        </p:txBody>
      </p:sp>
    </p:spTree>
    <p:extLst>
      <p:ext uri="{BB962C8B-B14F-4D97-AF65-F5344CB8AC3E}">
        <p14:creationId xmlns:p14="http://schemas.microsoft.com/office/powerpoint/2010/main" val="4508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97346"/>
            <a:ext cx="820891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solidFill>
                  <a:srgbClr val="0070C0"/>
                </a:solidFill>
                <a:ea typeface="Calibri"/>
                <a:cs typeface="Times New Roman"/>
              </a:rPr>
              <a:t>CATEGORIZACIÓN DIAGNÓSTICA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>
                <a:ea typeface="Calibri"/>
                <a:cs typeface="Times New Roman"/>
              </a:rPr>
              <a:t>Es útil clasificar las infecciones en</a:t>
            </a:r>
            <a:r>
              <a:rPr lang="es-AR" sz="4000" b="1" dirty="0" smtClean="0">
                <a:ea typeface="Calibri"/>
                <a:cs typeface="Times New Roman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 smtClean="0">
                <a:ea typeface="Calibri"/>
                <a:cs typeface="Times New Roman"/>
              </a:rPr>
              <a:t>LEVES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 smtClean="0">
                <a:ea typeface="Calibri"/>
                <a:cs typeface="Times New Roman"/>
              </a:rPr>
              <a:t>MODERADAS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4000" b="1" dirty="0" smtClean="0">
                <a:ea typeface="Calibri"/>
                <a:cs typeface="Times New Roman"/>
              </a:rPr>
              <a:t>GRAVES</a:t>
            </a:r>
            <a:endParaRPr lang="es-AR" sz="40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68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515895"/>
            <a:ext cx="8136904" cy="3240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s-AR" sz="3600" b="1" dirty="0">
                <a:solidFill>
                  <a:srgbClr val="0070C0"/>
                </a:solidFill>
                <a:ea typeface="Calibri"/>
                <a:cs typeface="Times New Roman"/>
              </a:rPr>
              <a:t>Leves</a:t>
            </a:r>
          </a:p>
          <a:p>
            <a:pPr lvl="0">
              <a:lnSpc>
                <a:spcPct val="115000"/>
              </a:lnSpc>
            </a:pPr>
            <a:r>
              <a:rPr lang="es-AR" sz="3600" b="1" dirty="0">
                <a:solidFill>
                  <a:prstClr val="black"/>
                </a:solidFill>
                <a:ea typeface="Calibri"/>
                <a:cs typeface="Times New Roman"/>
              </a:rPr>
              <a:t>Paciente de la comunidad</a:t>
            </a:r>
          </a:p>
          <a:p>
            <a:pPr lvl="0">
              <a:lnSpc>
                <a:spcPct val="115000"/>
              </a:lnSpc>
            </a:pPr>
            <a:r>
              <a:rPr lang="es-AR" sz="3600" b="1" dirty="0">
                <a:solidFill>
                  <a:prstClr val="black"/>
                </a:solidFill>
                <a:ea typeface="Calibri"/>
                <a:cs typeface="Times New Roman"/>
              </a:rPr>
              <a:t>Previamente sano.</a:t>
            </a:r>
          </a:p>
          <a:p>
            <a:pPr lvl="0">
              <a:lnSpc>
                <a:spcPct val="115000"/>
              </a:lnSpc>
            </a:pPr>
            <a:r>
              <a:rPr lang="es-AR" sz="3600" b="1" dirty="0">
                <a:solidFill>
                  <a:prstClr val="black"/>
                </a:solidFill>
                <a:ea typeface="Calibri"/>
                <a:cs typeface="Times New Roman"/>
              </a:rPr>
              <a:t>Sin SIRS</a:t>
            </a:r>
          </a:p>
          <a:p>
            <a:pPr lvl="0">
              <a:lnSpc>
                <a:spcPct val="115000"/>
              </a:lnSpc>
            </a:pPr>
            <a:r>
              <a:rPr lang="es-AR" sz="3600" b="1" dirty="0">
                <a:solidFill>
                  <a:prstClr val="black"/>
                </a:solidFill>
                <a:ea typeface="Calibri"/>
                <a:cs typeface="Times New Roman"/>
              </a:rPr>
              <a:t>En la cirugía foco controlado</a:t>
            </a:r>
            <a:r>
              <a:rPr lang="es-AR" sz="3600" b="1" dirty="0" smtClean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endParaRPr lang="es-AR" sz="36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32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312267"/>
            <a:ext cx="8064896" cy="3036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s-AR" sz="2800" b="1" dirty="0">
                <a:solidFill>
                  <a:srgbClr val="0070C0"/>
                </a:solidFill>
                <a:ea typeface="Calibri"/>
                <a:cs typeface="Times New Roman"/>
              </a:rPr>
              <a:t>Moderadas</a:t>
            </a:r>
          </a:p>
          <a:p>
            <a:pPr lvl="0">
              <a:lnSpc>
                <a:spcPct val="115000"/>
              </a:lnSpc>
            </a:pPr>
            <a:r>
              <a:rPr lang="es-AR" sz="2800" b="1" dirty="0">
                <a:solidFill>
                  <a:prstClr val="black"/>
                </a:solidFill>
                <a:ea typeface="Calibri"/>
                <a:cs typeface="Times New Roman"/>
              </a:rPr>
              <a:t>Paciente de la comunidad</a:t>
            </a:r>
          </a:p>
          <a:p>
            <a:pPr lvl="0">
              <a:lnSpc>
                <a:spcPct val="115000"/>
              </a:lnSpc>
            </a:pPr>
            <a:r>
              <a:rPr lang="es-AR" sz="2800" b="1" dirty="0">
                <a:solidFill>
                  <a:prstClr val="black"/>
                </a:solidFill>
                <a:ea typeface="Calibri"/>
                <a:cs typeface="Times New Roman"/>
              </a:rPr>
              <a:t>Con alguna comorbilidad</a:t>
            </a:r>
          </a:p>
          <a:p>
            <a:pPr lvl="0">
              <a:lnSpc>
                <a:spcPct val="115000"/>
              </a:lnSpc>
            </a:pPr>
            <a:r>
              <a:rPr lang="es-AR" sz="2800" b="1" dirty="0">
                <a:solidFill>
                  <a:prstClr val="black"/>
                </a:solidFill>
                <a:ea typeface="Calibri"/>
                <a:cs typeface="Times New Roman"/>
              </a:rPr>
              <a:t>Edad avanzada.</a:t>
            </a:r>
          </a:p>
          <a:p>
            <a:pPr lvl="0">
              <a:lnSpc>
                <a:spcPct val="115000"/>
              </a:lnSpc>
            </a:pPr>
            <a:r>
              <a:rPr lang="es-AR" sz="2800" b="1" dirty="0" smtClean="0">
                <a:solidFill>
                  <a:prstClr val="black"/>
                </a:solidFill>
                <a:ea typeface="Calibri"/>
                <a:cs typeface="Times New Roman"/>
              </a:rPr>
              <a:t>Iniciando </a:t>
            </a:r>
            <a:r>
              <a:rPr lang="es-AR" sz="2800" b="1" dirty="0">
                <a:solidFill>
                  <a:prstClr val="black"/>
                </a:solidFill>
                <a:ea typeface="Calibri"/>
                <a:cs typeface="Times New Roman"/>
              </a:rPr>
              <a:t>signos sistémicos.</a:t>
            </a:r>
          </a:p>
          <a:p>
            <a:pPr lvl="0">
              <a:lnSpc>
                <a:spcPct val="115000"/>
              </a:lnSpc>
            </a:pPr>
            <a:r>
              <a:rPr lang="es-AR" sz="2800" b="1" dirty="0">
                <a:solidFill>
                  <a:prstClr val="black"/>
                </a:solidFill>
                <a:ea typeface="Calibri"/>
                <a:cs typeface="Times New Roman"/>
              </a:rPr>
              <a:t>En la cirugía proceso </a:t>
            </a:r>
            <a:r>
              <a:rPr lang="es-AR" sz="2800" b="1" dirty="0" smtClean="0">
                <a:solidFill>
                  <a:prstClr val="black"/>
                </a:solidFill>
                <a:ea typeface="Calibri"/>
                <a:cs typeface="Times New Roman"/>
              </a:rPr>
              <a:t>controlable</a:t>
            </a:r>
            <a:endParaRPr lang="es-AR" sz="28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75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124744"/>
            <a:ext cx="7776864" cy="345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srgbClr val="0070C0"/>
                </a:solidFill>
                <a:ea typeface="Calibri"/>
                <a:cs typeface="Times New Roman"/>
              </a:rPr>
              <a:t>Graves</a:t>
            </a:r>
          </a:p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prstClr val="black"/>
                </a:solidFill>
                <a:ea typeface="Calibri"/>
                <a:cs typeface="Times New Roman"/>
              </a:rPr>
              <a:t>Paciente con SIRS</a:t>
            </a:r>
          </a:p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prstClr val="black"/>
                </a:solidFill>
                <a:ea typeface="Calibri"/>
                <a:cs typeface="Times New Roman"/>
              </a:rPr>
              <a:t>Con comorbilidades importantes</a:t>
            </a:r>
          </a:p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prstClr val="black"/>
                </a:solidFill>
                <a:ea typeface="Calibri"/>
                <a:cs typeface="Times New Roman"/>
              </a:rPr>
              <a:t>Edad avanzada</a:t>
            </a:r>
          </a:p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prstClr val="black"/>
                </a:solidFill>
                <a:ea typeface="Calibri"/>
                <a:cs typeface="Times New Roman"/>
              </a:rPr>
              <a:t>Proceso extendido</a:t>
            </a:r>
          </a:p>
          <a:p>
            <a:pPr lvl="0">
              <a:lnSpc>
                <a:spcPct val="115000"/>
              </a:lnSpc>
            </a:pPr>
            <a:r>
              <a:rPr lang="es-AR" sz="3200" b="1" dirty="0">
                <a:solidFill>
                  <a:prstClr val="black"/>
                </a:solidFill>
                <a:ea typeface="Calibri"/>
                <a:cs typeface="Times New Roman"/>
              </a:rPr>
              <a:t>En la cirugía se hizo difícil resolver el foco.</a:t>
            </a:r>
          </a:p>
        </p:txBody>
      </p:sp>
    </p:spTree>
    <p:extLst>
      <p:ext uri="{BB962C8B-B14F-4D97-AF65-F5344CB8AC3E}">
        <p14:creationId xmlns:p14="http://schemas.microsoft.com/office/powerpoint/2010/main" val="12156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836712"/>
            <a:ext cx="86409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/>
              <a:t>PUNTOS </a:t>
            </a:r>
            <a:r>
              <a:rPr lang="es-AR" sz="2800" b="1" dirty="0" smtClean="0"/>
              <a:t>CRITICOS 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/>
              <a:t>Detección precoz de pacientes con infección </a:t>
            </a:r>
            <a:r>
              <a:rPr lang="es-AR" sz="2800" b="1" dirty="0" err="1" smtClean="0"/>
              <a:t>intraabdominal</a:t>
            </a:r>
            <a:r>
              <a:rPr lang="es-AR" sz="2800" b="1" dirty="0" smtClean="0"/>
              <a:t> que están evolucionando hacia una infección grave.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/>
              <a:t>Inicio </a:t>
            </a:r>
            <a:r>
              <a:rPr lang="es-AR" sz="2800" b="1" dirty="0"/>
              <a:t>del tratamiento antibiótico dentro de la primera hora </a:t>
            </a:r>
            <a:r>
              <a:rPr lang="es-AR" sz="2800" b="1" dirty="0" smtClean="0"/>
              <a:t>de sospecha </a:t>
            </a:r>
            <a:r>
              <a:rPr lang="es-AR" sz="2800" b="1" dirty="0"/>
              <a:t>o diagnóstico de infección </a:t>
            </a:r>
            <a:r>
              <a:rPr lang="es-AR" sz="2800" b="1" dirty="0" err="1"/>
              <a:t>intraabdominal</a:t>
            </a:r>
            <a:r>
              <a:rPr lang="es-AR" sz="2800" b="1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/>
              <a:t>En </a:t>
            </a:r>
            <a:r>
              <a:rPr lang="es-AR" sz="2800" b="1" dirty="0"/>
              <a:t>caso de infección grave, el espectro del antibiótico frente </a:t>
            </a:r>
            <a:r>
              <a:rPr lang="es-AR" sz="2800" b="1" dirty="0" smtClean="0"/>
              <a:t>a </a:t>
            </a:r>
            <a:r>
              <a:rPr lang="es-AR" sz="2800" b="1" dirty="0" err="1" smtClean="0"/>
              <a:t>enterobacterias</a:t>
            </a:r>
            <a:r>
              <a:rPr lang="es-AR" sz="2800" b="1" dirty="0" smtClean="0"/>
              <a:t> </a:t>
            </a:r>
            <a:r>
              <a:rPr lang="es-AR" sz="2800" b="1" dirty="0"/>
              <a:t>debe ser el más amplio posible.</a:t>
            </a:r>
          </a:p>
          <a:p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2120347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166843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/>
              <a:t>Los hallazgos de la cirugía pueden revelar una mayor gravedad de </a:t>
            </a:r>
            <a:r>
              <a:rPr lang="es-AR" sz="2400" b="1" dirty="0" smtClean="0"/>
              <a:t>la inicialmente </a:t>
            </a:r>
            <a:r>
              <a:rPr lang="es-AR" sz="2400" b="1" dirty="0"/>
              <a:t>considerada en base a los datos clínicos y </a:t>
            </a:r>
            <a:r>
              <a:rPr lang="es-AR" sz="2400" b="1" dirty="0" smtClean="0"/>
              <a:t>pueden condicionar </a:t>
            </a:r>
            <a:r>
              <a:rPr lang="es-AR" sz="2400" b="1" dirty="0"/>
              <a:t>un cambio del tratamiento antibiótico empírico</a:t>
            </a:r>
            <a:r>
              <a:rPr lang="es-AR" sz="2400" b="1" dirty="0" smtClean="0"/>
              <a:t>.</a:t>
            </a:r>
          </a:p>
          <a:p>
            <a:endParaRPr lang="es-AR" sz="2400" b="1" dirty="0"/>
          </a:p>
          <a:p>
            <a:r>
              <a:rPr lang="es-AR" sz="2400" b="1" dirty="0"/>
              <a:t>- Según resultados microbiológicos de los cultivos revalorar la</a:t>
            </a:r>
          </a:p>
          <a:p>
            <a:r>
              <a:rPr lang="es-AR" sz="2400" b="1" dirty="0"/>
              <a:t>pauta de antibióticos y </a:t>
            </a:r>
            <a:r>
              <a:rPr lang="es-AR" sz="2400" b="1" dirty="0" err="1"/>
              <a:t>antifúngicos</a:t>
            </a:r>
            <a:r>
              <a:rPr lang="es-AR" sz="2400" b="1" dirty="0"/>
              <a:t>: retirar antimicrobianos o</a:t>
            </a:r>
          </a:p>
          <a:p>
            <a:r>
              <a:rPr lang="es-AR" sz="2400" b="1" dirty="0"/>
              <a:t>desescalar el espectro del antimicrobiano</a:t>
            </a:r>
            <a:r>
              <a:rPr lang="es-AR" sz="2400" b="1" dirty="0" smtClean="0"/>
              <a:t>.</a:t>
            </a:r>
          </a:p>
          <a:p>
            <a:endParaRPr lang="es-AR" sz="2400" b="1" dirty="0"/>
          </a:p>
          <a:p>
            <a:r>
              <a:rPr lang="es-AR" sz="2400" b="1" dirty="0"/>
              <a:t>- Es preciso evaluar el tratamiento a las 72 h para reconocer el</a:t>
            </a:r>
          </a:p>
          <a:p>
            <a:r>
              <a:rPr lang="es-AR" sz="2400" b="1" dirty="0"/>
              <a:t>paciente que no evoluciona de forma satisfactoria y adaptar el</a:t>
            </a:r>
          </a:p>
          <a:p>
            <a:r>
              <a:rPr lang="es-AR" sz="2400" b="1" dirty="0"/>
              <a:t>tratamiento.</a:t>
            </a:r>
            <a:endParaRPr lang="es-AR" sz="2400" b="1" dirty="0"/>
          </a:p>
        </p:txBody>
      </p:sp>
      <p:sp>
        <p:nvSpPr>
          <p:cNvPr id="3" name="2 Rectángulo"/>
          <p:cNvSpPr/>
          <p:nvPr/>
        </p:nvSpPr>
        <p:spPr>
          <a:xfrm>
            <a:off x="2771800" y="404664"/>
            <a:ext cx="31683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PUNTOS CRÍTICOS II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420878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88640"/>
            <a:ext cx="8424936" cy="6215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3200" b="1" dirty="0">
                <a:solidFill>
                  <a:srgbClr val="0070C0"/>
                </a:solidFill>
                <a:ea typeface="Calibri"/>
                <a:cs typeface="Times New Roman"/>
              </a:rPr>
              <a:t>ESQUEMAS </a:t>
            </a:r>
            <a:r>
              <a:rPr lang="es-AR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PROPUESTOS</a:t>
            </a:r>
            <a:endParaRPr lang="es-AR" sz="32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AR" sz="2800" b="1" dirty="0">
                <a:ea typeface="Calibri"/>
                <a:cs typeface="Times New Roman"/>
              </a:rPr>
              <a:t>Infección leve: </a:t>
            </a:r>
            <a:endParaRPr lang="es-AR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800" i="1" dirty="0">
                <a:ea typeface="Calibri"/>
                <a:cs typeface="Times New Roman"/>
              </a:rPr>
              <a:t>Ampicilina-</a:t>
            </a:r>
            <a:r>
              <a:rPr lang="es-AR" sz="2800" i="1" dirty="0" err="1">
                <a:ea typeface="Calibri"/>
                <a:cs typeface="Times New Roman"/>
              </a:rPr>
              <a:t>sulbactam</a:t>
            </a:r>
            <a:r>
              <a:rPr lang="es-AR" sz="2800" i="1" dirty="0">
                <a:ea typeface="Calibri"/>
                <a:cs typeface="Times New Roman"/>
              </a:rPr>
              <a:t>: </a:t>
            </a:r>
            <a:r>
              <a:rPr lang="es-AR" sz="2800" i="1" dirty="0" err="1">
                <a:ea typeface="Calibri"/>
                <a:cs typeface="Times New Roman"/>
              </a:rPr>
              <a:t>e.v</a:t>
            </a:r>
            <a:r>
              <a:rPr lang="es-AR" sz="2800" i="1" dirty="0">
                <a:ea typeface="Calibri"/>
                <a:cs typeface="Times New Roman"/>
              </a:rPr>
              <a:t>. 1.5 </a:t>
            </a:r>
            <a:r>
              <a:rPr lang="es-AR" sz="2800" i="1" dirty="0" err="1">
                <a:ea typeface="Calibri"/>
                <a:cs typeface="Times New Roman"/>
              </a:rPr>
              <a:t>grs</a:t>
            </a:r>
            <a:r>
              <a:rPr lang="es-AR" sz="2800" i="1" dirty="0">
                <a:ea typeface="Calibri"/>
                <a:cs typeface="Times New Roman"/>
              </a:rPr>
              <a:t> c/ 6 Hs. + Amicacina 500 mgrs. dos ampollas diluidas en 100 cc de fisiológica a pasar en una hora cada 24 Hs.</a:t>
            </a:r>
            <a:endParaRPr lang="es-AR" sz="28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es-AR" sz="2800" b="1" dirty="0">
                <a:ea typeface="Calibri"/>
                <a:cs typeface="Times New Roman"/>
              </a:rPr>
              <a:t>Infección Moderada:</a:t>
            </a:r>
            <a:endParaRPr lang="es-AR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800" i="1" dirty="0">
                <a:ea typeface="Calibri"/>
                <a:cs typeface="Times New Roman"/>
              </a:rPr>
              <a:t>Piperacilina-Tazobactam: </a:t>
            </a:r>
            <a:r>
              <a:rPr lang="es-AR" sz="2800" i="1" dirty="0" err="1">
                <a:ea typeface="Calibri"/>
                <a:cs typeface="Times New Roman"/>
              </a:rPr>
              <a:t>e.v</a:t>
            </a:r>
            <a:r>
              <a:rPr lang="es-AR" sz="2800" i="1" dirty="0">
                <a:ea typeface="Calibri"/>
                <a:cs typeface="Times New Roman"/>
              </a:rPr>
              <a:t> 4.5 </a:t>
            </a:r>
            <a:r>
              <a:rPr lang="es-AR" sz="2800" i="1" dirty="0" err="1">
                <a:ea typeface="Calibri"/>
                <a:cs typeface="Times New Roman"/>
              </a:rPr>
              <a:t>grs</a:t>
            </a:r>
            <a:r>
              <a:rPr lang="es-AR" sz="2800" i="1" dirty="0">
                <a:ea typeface="Calibri"/>
                <a:cs typeface="Times New Roman"/>
              </a:rPr>
              <a:t> cada 8 Hs.</a:t>
            </a:r>
            <a:endParaRPr lang="es-AR" sz="28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es-AR" sz="2800" b="1" dirty="0">
                <a:ea typeface="Calibri"/>
                <a:cs typeface="Times New Roman"/>
              </a:rPr>
              <a:t>Infección Severa, </a:t>
            </a:r>
            <a:r>
              <a:rPr lang="es-AR" sz="2800" b="1" dirty="0" err="1">
                <a:ea typeface="Calibri"/>
                <a:cs typeface="Times New Roman"/>
              </a:rPr>
              <a:t>Intrahospítalaria</a:t>
            </a:r>
            <a:r>
              <a:rPr lang="es-AR" sz="2800" b="1" dirty="0">
                <a:ea typeface="Calibri"/>
                <a:cs typeface="Times New Roman"/>
              </a:rPr>
              <a:t>:</a:t>
            </a:r>
            <a:endParaRPr lang="es-AR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sz="2800" i="1" dirty="0">
                <a:ea typeface="Calibri"/>
                <a:cs typeface="Times New Roman"/>
              </a:rPr>
              <a:t>Carbapenem</a:t>
            </a:r>
            <a:endParaRPr lang="es-AR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dirty="0">
                <a:ea typeface="Calibri"/>
                <a:cs typeface="Times New Roman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es-AR" b="1" dirty="0">
                <a:ea typeface="Calibri"/>
                <a:cs typeface="Times New Roman"/>
              </a:rPr>
              <a:t>En casos de falta de disponibilidad de ATB:</a:t>
            </a:r>
            <a:endParaRPr lang="es-AR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i="1" dirty="0" err="1">
                <a:ea typeface="Calibri"/>
                <a:cs typeface="Times New Roman"/>
              </a:rPr>
              <a:t>Ceftriaxona+ornidazol</a:t>
            </a:r>
            <a:r>
              <a:rPr lang="es-AR" i="1" dirty="0">
                <a:ea typeface="Calibri"/>
                <a:cs typeface="Times New Roman"/>
              </a:rPr>
              <a:t> o </a:t>
            </a:r>
            <a:r>
              <a:rPr lang="es-AR" i="1" dirty="0" err="1">
                <a:ea typeface="Calibri"/>
                <a:cs typeface="Times New Roman"/>
              </a:rPr>
              <a:t>Ciprofloxacina+ornidazol</a:t>
            </a:r>
            <a:endParaRPr lang="es-AR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AR" dirty="0">
                <a:ea typeface="Calibri"/>
                <a:cs typeface="Times New Roman"/>
              </a:rPr>
              <a:t>Recordar: metronidazol  y </a:t>
            </a:r>
            <a:r>
              <a:rPr lang="es-AR" dirty="0" err="1">
                <a:ea typeface="Calibri"/>
                <a:cs typeface="Times New Roman"/>
              </a:rPr>
              <a:t>ornidazol</a:t>
            </a:r>
            <a:r>
              <a:rPr lang="es-AR" dirty="0">
                <a:ea typeface="Calibri"/>
                <a:cs typeface="Times New Roman"/>
              </a:rPr>
              <a:t>: equivalentes, muy buena sensibilidad para anaerobios.</a:t>
            </a:r>
          </a:p>
        </p:txBody>
      </p:sp>
    </p:spTree>
    <p:extLst>
      <p:ext uri="{BB962C8B-B14F-4D97-AF65-F5344CB8AC3E}">
        <p14:creationId xmlns:p14="http://schemas.microsoft.com/office/powerpoint/2010/main" val="338656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461161"/>
            <a:ext cx="8424936" cy="533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AR" sz="2800" b="1" dirty="0">
                <a:solidFill>
                  <a:srgbClr val="0070C0"/>
                </a:solidFill>
                <a:ea typeface="Calibri"/>
                <a:cs typeface="Times New Roman"/>
              </a:rPr>
              <a:t>DURACIÓN DEL </a:t>
            </a:r>
            <a:r>
              <a:rPr lang="es-AR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TRATAMIENTO</a:t>
            </a:r>
            <a:endParaRPr lang="es-AR" sz="28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 smtClean="0">
                <a:ea typeface="Calibri"/>
                <a:cs typeface="Times New Roman"/>
              </a:rPr>
              <a:t>En </a:t>
            </a:r>
            <a:r>
              <a:rPr lang="es-ES" sz="2000" b="1" dirty="0">
                <a:ea typeface="Calibri"/>
                <a:cs typeface="Times New Roman"/>
              </a:rPr>
              <a:t>la mayoría de los casos de infección leve o moderada en que pueda realizarse una intervención quirúrgica curativa precoz (</a:t>
            </a:r>
            <a:r>
              <a:rPr lang="es-ES" sz="2000" b="1" dirty="0" err="1">
                <a:ea typeface="Calibri"/>
                <a:cs typeface="Times New Roman"/>
              </a:rPr>
              <a:t>apendicectomía</a:t>
            </a:r>
            <a:r>
              <a:rPr lang="es-ES" sz="2000" b="1" dirty="0">
                <a:ea typeface="Calibri"/>
                <a:cs typeface="Times New Roman"/>
              </a:rPr>
              <a:t>, colecistectomía, cierre de una perforación intestinal traumática de menos de 12 horas de evolución o de una perforación gastroduodenal de menos de 24 horas), el tratamiento antibiótico puede retirarse en 24  a 72 horas; en el resto de los pacientes debe prolongarse durante cinco días. </a:t>
            </a:r>
            <a:endParaRPr lang="es-AR" sz="2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ea typeface="Calibri"/>
                <a:cs typeface="Times New Roman"/>
              </a:rPr>
              <a:t> </a:t>
            </a:r>
            <a:endParaRPr lang="es-AR" sz="2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ea typeface="Calibri"/>
                <a:cs typeface="Times New Roman"/>
              </a:rPr>
              <a:t>La </a:t>
            </a:r>
            <a:r>
              <a:rPr lang="es-ES" sz="2000" b="1" dirty="0" smtClean="0">
                <a:ea typeface="Calibri"/>
                <a:cs typeface="Times New Roman"/>
              </a:rPr>
              <a:t>Antibioticoterapia  puede </a:t>
            </a:r>
            <a:r>
              <a:rPr lang="es-ES" sz="2000" b="1" dirty="0">
                <a:ea typeface="Calibri"/>
                <a:cs typeface="Times New Roman"/>
              </a:rPr>
              <a:t>suprimirse si la temperatura axilar es inferior a 37,5 </a:t>
            </a:r>
            <a:r>
              <a:rPr lang="es-ES" sz="2000" b="1" dirty="0" err="1">
                <a:ea typeface="Calibri"/>
                <a:cs typeface="Times New Roman"/>
              </a:rPr>
              <a:t>ºC</a:t>
            </a:r>
            <a:r>
              <a:rPr lang="es-ES" sz="2000" b="1" dirty="0">
                <a:ea typeface="Calibri"/>
                <a:cs typeface="Times New Roman"/>
              </a:rPr>
              <a:t> durante 24 horas, el recuento de leucocitos es inferior a 12.000/mm3 y el paciente tolera la alimentación oral y recupera la motilidad intestinal (expulsión de gases o heces por vía rectal o por la </a:t>
            </a:r>
            <a:r>
              <a:rPr lang="es-ES" sz="2000" b="1" dirty="0" err="1">
                <a:ea typeface="Calibri"/>
                <a:cs typeface="Times New Roman"/>
              </a:rPr>
              <a:t>ostomía</a:t>
            </a:r>
            <a:r>
              <a:rPr lang="es-ES" sz="2000" b="1" dirty="0">
                <a:ea typeface="Calibri"/>
                <a:cs typeface="Times New Roman"/>
              </a:rPr>
              <a:t>). En estas condiciones, la probabilidad de que persista un foco de infección residual o de que la infección recurra es prácticamente nula.</a:t>
            </a:r>
            <a:endParaRPr lang="es-AR" sz="20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38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748464" cy="5328592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31638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8136904" cy="4896544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3" name="2 Rectángulo"/>
          <p:cNvSpPr/>
          <p:nvPr/>
        </p:nvSpPr>
        <p:spPr>
          <a:xfrm>
            <a:off x="2411760" y="548680"/>
            <a:ext cx="41764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PUNTOS IMPORTANTES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7606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8208911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6156176" y="5373216"/>
            <a:ext cx="230425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Publicación sati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0023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82" y="404664"/>
            <a:ext cx="8751705" cy="60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5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70" y="404664"/>
            <a:ext cx="8676218" cy="612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79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1" y="548679"/>
            <a:ext cx="8286263" cy="581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7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8" y="548680"/>
            <a:ext cx="8178207" cy="578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59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37" y="620688"/>
            <a:ext cx="8313035" cy="574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75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14" y="548680"/>
            <a:ext cx="8454866" cy="589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4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44" y="404664"/>
            <a:ext cx="8256896" cy="5816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DIALOGO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ATB utilizados en nuestro hospital.</a:t>
            </a:r>
          </a:p>
          <a:p>
            <a:r>
              <a:rPr lang="es-AR" b="1" dirty="0" smtClean="0"/>
              <a:t>Tiempos de uso.</a:t>
            </a:r>
          </a:p>
          <a:p>
            <a:r>
              <a:rPr lang="es-AR" b="1" dirty="0" smtClean="0"/>
              <a:t>Vigilancia de eventos.</a:t>
            </a:r>
          </a:p>
          <a:p>
            <a:r>
              <a:rPr lang="es-AR" b="1" dirty="0" smtClean="0"/>
              <a:t>Vigilancia de procesos.</a:t>
            </a:r>
          </a:p>
          <a:p>
            <a:r>
              <a:rPr lang="es-AR" b="1" dirty="0" smtClean="0"/>
              <a:t>Procesos en Métodos invasivos (Catéteres)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943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57" y="248469"/>
            <a:ext cx="848471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436096" y="1700808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408043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499</Words>
  <Application>Microsoft Office PowerPoint</Application>
  <PresentationFormat>Presentación en pantalla (4:3)</PresentationFormat>
  <Paragraphs>91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SERVICIO DE INFECTOLOGIA DEPARTAMENTO  DE CIRUGIA HOSPITAL CENTRO DE SALUD “ZENON J. SANTILLÁN”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DIALOGO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SERVICIO DE INFECTOLOGIA DEPARTAMENTO  DE CIRUGIA HOSPITAL CENTRO DE SALUD “ZENON J. SANTILLÁN”</dc:title>
  <dc:creator>pc</dc:creator>
  <cp:lastModifiedBy>pc</cp:lastModifiedBy>
  <cp:revision>15</cp:revision>
  <dcterms:created xsi:type="dcterms:W3CDTF">2016-10-16T20:36:39Z</dcterms:created>
  <dcterms:modified xsi:type="dcterms:W3CDTF">2017-05-30T12:24:29Z</dcterms:modified>
</cp:coreProperties>
</file>