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4" r:id="rId9"/>
    <p:sldId id="265" r:id="rId10"/>
    <p:sldId id="266" r:id="rId11"/>
    <p:sldId id="262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43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AR" sz="4800" b="1" dirty="0" smtClean="0"/>
              <a:t>INFECCIONES ASOCIADAS A CATÉTERES RESUMEN</a:t>
            </a:r>
            <a:endParaRPr lang="es-AR" sz="48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b="1" dirty="0" smtClean="0"/>
              <a:t>Dr. Guillermo recúpero</a:t>
            </a:r>
          </a:p>
          <a:p>
            <a:r>
              <a:rPr lang="es-AR" b="1" dirty="0" smtClean="0"/>
              <a:t>24 de septiembre 2019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93922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4" y="1444239"/>
            <a:ext cx="11871846" cy="391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46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703" y="145279"/>
            <a:ext cx="9060342" cy="609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77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26393" y="367906"/>
            <a:ext cx="11092441" cy="6023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A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FIEBRE EN PACIENTES CON CVC</a:t>
            </a:r>
            <a:endParaRPr lang="es-A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romanUcPeriod"/>
            </a:pPr>
            <a:r>
              <a:rPr lang="es-A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EXAMEN CLÍNICO: BÚSQUEDA DE FOCO-EXMEN DEL SITIO DE INSERCCIÓN</a:t>
            </a:r>
            <a:endParaRPr lang="es-A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>
              <a:lnSpc>
                <a:spcPct val="107000"/>
              </a:lnSpc>
              <a:spcAft>
                <a:spcPts val="0"/>
              </a:spcAft>
            </a:pPr>
            <a:r>
              <a:rPr lang="es-A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685800" algn="ctr">
              <a:lnSpc>
                <a:spcPct val="107000"/>
              </a:lnSpc>
              <a:spcAft>
                <a:spcPts val="0"/>
              </a:spcAft>
            </a:pPr>
            <a:r>
              <a:rPr lang="es-AR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CVC DE CORTA DURACIÓN</a:t>
            </a:r>
          </a:p>
          <a:p>
            <a:pPr marL="685800" algn="ctr">
              <a:lnSpc>
                <a:spcPct val="107000"/>
              </a:lnSpc>
              <a:spcAft>
                <a:spcPts val="0"/>
              </a:spcAft>
            </a:pPr>
            <a:r>
              <a:rPr lang="es-A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lphaUcPeriod"/>
            </a:pPr>
            <a:r>
              <a:rPr lang="es-AR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 SIGNOS LOCALES DE INFECCIÓN: </a:t>
            </a:r>
          </a:p>
          <a:p>
            <a:pPr marL="914400" algn="just">
              <a:lnSpc>
                <a:spcPct val="107000"/>
              </a:lnSpc>
              <a:spcAft>
                <a:spcPts val="0"/>
              </a:spcAft>
            </a:pPr>
            <a:r>
              <a:rPr lang="es-A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Realizar hemocultivos, buscar otros focos, otros cultivos:</a:t>
            </a:r>
          </a:p>
          <a:p>
            <a:pPr marL="914400" algn="just">
              <a:lnSpc>
                <a:spcPct val="107000"/>
              </a:lnSpc>
              <a:spcAft>
                <a:spcPts val="0"/>
              </a:spcAft>
            </a:pPr>
            <a:r>
              <a:rPr lang="es-A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1: Paciente Inestable: Retiro CVC, cultivo de la punta, ATB empírico</a:t>
            </a:r>
          </a:p>
          <a:p>
            <a:pPr marL="914400" algn="just">
              <a:lnSpc>
                <a:spcPct val="107000"/>
              </a:lnSpc>
              <a:spcAft>
                <a:spcPts val="0"/>
              </a:spcAft>
            </a:pPr>
            <a:r>
              <a:rPr lang="es-AR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s-AR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A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Paciente Estable: Mantener CVC, Retrocultivo, Tratamiento empírico opcional.</a:t>
            </a:r>
          </a:p>
          <a:p>
            <a:pPr marL="914400" algn="just">
              <a:lnSpc>
                <a:spcPct val="107000"/>
              </a:lnSpc>
              <a:spcAft>
                <a:spcPts val="0"/>
              </a:spcAft>
            </a:pPr>
            <a:r>
              <a:rPr lang="es-A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AR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</a:t>
            </a:r>
            <a:r>
              <a:rPr lang="es-AR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</a:t>
            </a:r>
            <a:r>
              <a:rPr lang="es-AR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SIGNOS LOCALES DE INFECCIÓN:</a:t>
            </a:r>
          </a:p>
          <a:p>
            <a:pPr marL="914400" algn="just">
              <a:lnSpc>
                <a:spcPct val="107000"/>
              </a:lnSpc>
              <a:spcAft>
                <a:spcPts val="0"/>
              </a:spcAft>
            </a:pPr>
            <a:r>
              <a:rPr lang="es-A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Retiro de catéter, Hemocultivo y Cultivo de la punta del catéter</a:t>
            </a:r>
          </a:p>
          <a:p>
            <a:pPr marL="914400" algn="just">
              <a:lnSpc>
                <a:spcPct val="107000"/>
              </a:lnSpc>
              <a:spcAft>
                <a:spcPts val="0"/>
              </a:spcAft>
            </a:pPr>
            <a:r>
              <a:rPr lang="es-A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Considerar ATB empírico según gravedad del paciente y epidemiología local.</a:t>
            </a:r>
          </a:p>
          <a:p>
            <a:pPr marL="914400" algn="just">
              <a:lnSpc>
                <a:spcPct val="107000"/>
              </a:lnSpc>
              <a:spcAft>
                <a:spcPts val="800"/>
              </a:spcAft>
            </a:pPr>
            <a:r>
              <a:rPr lang="es-A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A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96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24740" y="567384"/>
            <a:ext cx="11391544" cy="4636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algn="ctr">
              <a:lnSpc>
                <a:spcPct val="107000"/>
              </a:lnSpc>
              <a:spcAft>
                <a:spcPts val="0"/>
              </a:spcAft>
            </a:pPr>
            <a:r>
              <a:rPr lang="es-A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CATETER VENOSO IMPLANTABLE</a:t>
            </a:r>
          </a:p>
          <a:p>
            <a:pPr marL="914400" algn="ctr">
              <a:lnSpc>
                <a:spcPct val="107000"/>
              </a:lnSpc>
              <a:spcAft>
                <a:spcPts val="0"/>
              </a:spcAft>
            </a:pPr>
            <a:r>
              <a:rPr lang="es-A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UcPeriod"/>
            </a:pPr>
            <a:r>
              <a:rPr lang="es-A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 SIGNOS LOCALES DE INFECCIÓN:</a:t>
            </a:r>
          </a:p>
          <a:p>
            <a:pPr marL="990600">
              <a:lnSpc>
                <a:spcPct val="107000"/>
              </a:lnSpc>
              <a:spcAft>
                <a:spcPts val="0"/>
              </a:spcAft>
            </a:pPr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Realizar hemocultivos, Retrocultivo, buscar otros focos, otros cultivos:</a:t>
            </a:r>
          </a:p>
          <a:p>
            <a:pPr marL="914400" algn="just">
              <a:lnSpc>
                <a:spcPct val="107000"/>
              </a:lnSpc>
              <a:spcAft>
                <a:spcPts val="0"/>
              </a:spcAft>
            </a:pPr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A 1: Paciente Inestable: Evaluar Retiro CVC, ATB empírico</a:t>
            </a:r>
          </a:p>
          <a:p>
            <a:pPr marL="914400" algn="just">
              <a:lnSpc>
                <a:spcPct val="107000"/>
              </a:lnSpc>
              <a:spcAft>
                <a:spcPts val="0"/>
              </a:spcAft>
            </a:pPr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A2: Paciente Estable: Mantener CVC, Retrocultivo, Tratamiento empírico opcional.</a:t>
            </a:r>
          </a:p>
          <a:p>
            <a:pPr marL="914400" algn="just">
              <a:lnSpc>
                <a:spcPct val="107000"/>
              </a:lnSpc>
              <a:spcAft>
                <a:spcPts val="0"/>
              </a:spcAft>
            </a:pPr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AR" sz="20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SUPURACIÓN </a:t>
            </a:r>
            <a:r>
              <a:rPr lang="es-A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SITIO DE SALIDA:</a:t>
            </a:r>
          </a:p>
          <a:p>
            <a:pPr marL="990600" algn="just">
              <a:lnSpc>
                <a:spcPct val="107000"/>
              </a:lnSpc>
              <a:spcAft>
                <a:spcPts val="0"/>
              </a:spcAft>
            </a:pPr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Hemocultivos, Retrocultivo, Hisopado del exudado	</a:t>
            </a:r>
          </a:p>
          <a:p>
            <a:pPr marL="990600">
              <a:lnSpc>
                <a:spcPct val="107000"/>
              </a:lnSpc>
              <a:spcAft>
                <a:spcPts val="0"/>
              </a:spcAft>
            </a:pPr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Evaluar Retiro CVC, ATB empírico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s-AR" sz="20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INFECCION </a:t>
            </a:r>
            <a:r>
              <a:rPr lang="es-A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TUNEL; ABSCESO PORTAL, INFECCIÓN COMPLICADA (OSTEOMIELITIS, CELULITIS, ETC)</a:t>
            </a: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Hemocultivos, Retrocultivo</a:t>
            </a: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Retiro del CVC (Cultivo PC y portal)</a:t>
            </a:r>
            <a:endParaRPr lang="es-A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02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613" y="103064"/>
            <a:ext cx="8133949" cy="615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1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41832" y="299103"/>
            <a:ext cx="11451364" cy="4580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0" algn="ctr">
              <a:lnSpc>
                <a:spcPct val="107000"/>
              </a:lnSpc>
              <a:spcAft>
                <a:spcPts val="0"/>
              </a:spcAft>
            </a:pPr>
            <a:r>
              <a:rPr lang="es-A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CVC DE CORTA DURACIÓN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UcPeriod"/>
            </a:pPr>
            <a:r>
              <a:rPr lang="es-AR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(-) Pc (-): Considerar otros focos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UcPeriod"/>
            </a:pPr>
            <a:r>
              <a:rPr lang="es-AR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(+) PC (-): Considerar otro foco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UcPeriod"/>
            </a:pPr>
            <a:r>
              <a:rPr lang="es-AR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(+) RC (+) TD menos de 2 HS.: Considerar otros focos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UcPeriod"/>
            </a:pPr>
            <a:r>
              <a:rPr lang="es-AR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(-) PC )+): control repetir HC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UcPeriod"/>
            </a:pPr>
            <a:r>
              <a:rPr lang="es-AR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(+) RC (+) TD más de 2 HS.: Bacteriemia relacionada con el catéter. Retiro del catéter.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UcPeriod"/>
            </a:pPr>
            <a:r>
              <a:rPr lang="es-AR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(+) PC (+): Bacteriemia relacionada con el catéter. Retiro del catéter.</a:t>
            </a:r>
            <a:endParaRPr lang="es-AR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0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72567" y="341833"/>
            <a:ext cx="11280449" cy="3649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71600" algn="ctr">
              <a:lnSpc>
                <a:spcPct val="107000"/>
              </a:lnSpc>
              <a:spcAft>
                <a:spcPts val="0"/>
              </a:spcAft>
            </a:pPr>
            <a:r>
              <a:rPr lang="es-A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CVC IMPLANTABLES</a:t>
            </a:r>
          </a:p>
          <a:p>
            <a:pPr marL="1371600" algn="ctr">
              <a:lnSpc>
                <a:spcPct val="107000"/>
              </a:lnSpc>
              <a:spcAft>
                <a:spcPts val="0"/>
              </a:spcAft>
            </a:pPr>
            <a:r>
              <a:rPr lang="es-A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UcPeriod"/>
            </a:pPr>
            <a:r>
              <a:rPr lang="es-AR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(+) RC (+) TD más de 2 HS.: Bacteriemia relacionada con el catéter. Retiro del catéter.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UcPeriod"/>
            </a:pPr>
            <a:r>
              <a:rPr lang="es-AR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(-) RC (+): Repetir cultivos. Terapia de bloqueo.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UcPeriod"/>
            </a:pPr>
            <a:r>
              <a:rPr lang="es-AR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(+) RC (+) TD menos de 2 HS.: Considerar otros focos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UcPeriod"/>
            </a:pPr>
            <a:r>
              <a:rPr lang="es-AR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(-) </a:t>
            </a:r>
            <a:r>
              <a:rPr lang="es-AR" sz="3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PC </a:t>
            </a:r>
            <a:r>
              <a:rPr lang="es-AR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(-): Considerar otros focos</a:t>
            </a:r>
            <a:endParaRPr lang="es-A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97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465" y="333286"/>
            <a:ext cx="9697696" cy="590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0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50" y="794759"/>
            <a:ext cx="11566061" cy="523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71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02" y="1290414"/>
            <a:ext cx="11526759" cy="412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03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235" y="-102550"/>
            <a:ext cx="8087883" cy="629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6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450" y="857839"/>
            <a:ext cx="1922802" cy="218331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5400942" y="2050991"/>
            <a:ext cx="4777099" cy="8545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b="1" dirty="0" smtClean="0">
                <a:solidFill>
                  <a:schemeClr val="tx1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MUCHAS GRACIAS</a:t>
            </a:r>
            <a:endParaRPr lang="es-AR" sz="4000" b="1" dirty="0">
              <a:solidFill>
                <a:schemeClr val="tx1"/>
              </a:solidFill>
              <a:latin typeface="Shonar Bangla" panose="020B0502040204020203" pitchFamily="34" charset="0"/>
              <a:cs typeface="Shonar Bangl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4972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34</TotalTime>
  <Words>107</Words>
  <Application>Microsoft Office PowerPoint</Application>
  <PresentationFormat>Panorámica</PresentationFormat>
  <Paragraphs>45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Calibri</vt:lpstr>
      <vt:lpstr>Calibri Light</vt:lpstr>
      <vt:lpstr>Shonar Bangla</vt:lpstr>
      <vt:lpstr>Times New Roman</vt:lpstr>
      <vt:lpstr>Retrospección</vt:lpstr>
      <vt:lpstr>INFECCIONES ASOCIADAS A CATÉTERES RESUMEN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INFECCIONES ASOCIADAS A CATÉTERES</dc:title>
  <dc:creator>Full name</dc:creator>
  <cp:lastModifiedBy>Full name</cp:lastModifiedBy>
  <cp:revision>10</cp:revision>
  <dcterms:created xsi:type="dcterms:W3CDTF">2019-09-25T00:42:58Z</dcterms:created>
  <dcterms:modified xsi:type="dcterms:W3CDTF">2019-09-25T01:18:49Z</dcterms:modified>
</cp:coreProperties>
</file>