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2" r:id="rId11"/>
    <p:sldId id="264" r:id="rId12"/>
    <p:sldId id="265" r:id="rId13"/>
    <p:sldId id="266" r:id="rId14"/>
    <p:sldId id="268" r:id="rId15"/>
    <p:sldId id="270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5AC3C7-5EBF-4FD3-BA09-4E2428C03D8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D21F5C69-3CCA-43E6-99B0-36414B5F95CE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ABSCESO HEPÁTICO MONOMICROBIANO</a:t>
          </a:r>
          <a:endParaRPr lang="es-AR" b="1" dirty="0">
            <a:solidFill>
              <a:schemeClr val="tx1"/>
            </a:solidFill>
          </a:endParaRPr>
        </a:p>
      </dgm:t>
    </dgm:pt>
    <dgm:pt modelId="{4F619C61-6293-4353-A958-32394FF17D8E}" type="parTrans" cxnId="{2928E4BE-122D-4C14-BCA2-4ADB50EF2E56}">
      <dgm:prSet/>
      <dgm:spPr/>
      <dgm:t>
        <a:bodyPr/>
        <a:lstStyle/>
        <a:p>
          <a:endParaRPr lang="es-AR"/>
        </a:p>
      </dgm:t>
    </dgm:pt>
    <dgm:pt modelId="{A46DF3D9-B2E7-444F-8E34-1037480F9FE4}" type="sibTrans" cxnId="{2928E4BE-122D-4C14-BCA2-4ADB50EF2E56}">
      <dgm:prSet/>
      <dgm:spPr/>
      <dgm:t>
        <a:bodyPr/>
        <a:lstStyle/>
        <a:p>
          <a:endParaRPr lang="es-AR"/>
        </a:p>
      </dgm:t>
    </dgm:pt>
    <dgm:pt modelId="{F380015D-E1A4-4B8D-8429-AF91FEE86AB3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BACTERIEMIA</a:t>
          </a:r>
          <a:endParaRPr lang="es-AR" b="1" dirty="0">
            <a:solidFill>
              <a:schemeClr val="tx1"/>
            </a:solidFill>
          </a:endParaRPr>
        </a:p>
      </dgm:t>
    </dgm:pt>
    <dgm:pt modelId="{98447883-071F-4AF5-B284-4A29A75D8ABD}" type="parTrans" cxnId="{22040E51-BA95-4297-A797-007CA0192162}">
      <dgm:prSet/>
      <dgm:spPr/>
      <dgm:t>
        <a:bodyPr/>
        <a:lstStyle/>
        <a:p>
          <a:endParaRPr lang="es-AR"/>
        </a:p>
      </dgm:t>
    </dgm:pt>
    <dgm:pt modelId="{62AABE6A-05DA-4059-92F8-974463963F25}" type="sibTrans" cxnId="{22040E51-BA95-4297-A797-007CA0192162}">
      <dgm:prSet/>
      <dgm:spPr/>
      <dgm:t>
        <a:bodyPr/>
        <a:lstStyle/>
        <a:p>
          <a:endParaRPr lang="es-AR"/>
        </a:p>
      </dgm:t>
    </dgm:pt>
    <dgm:pt modelId="{ABE5CDF1-C76A-44E9-B493-1FF50AB8049F}">
      <dgm:prSet phldrT="[Texto]"/>
      <dgm:spPr/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FOCOS SECUNDARIOS</a:t>
          </a:r>
          <a:endParaRPr lang="es-AR" b="1" dirty="0">
            <a:solidFill>
              <a:schemeClr val="tx1"/>
            </a:solidFill>
          </a:endParaRPr>
        </a:p>
      </dgm:t>
    </dgm:pt>
    <dgm:pt modelId="{993581F7-2D17-4F63-9593-F2A62B7577D4}" type="parTrans" cxnId="{A434C4CC-4B6B-436C-9D46-03B16B885CAA}">
      <dgm:prSet/>
      <dgm:spPr/>
      <dgm:t>
        <a:bodyPr/>
        <a:lstStyle/>
        <a:p>
          <a:endParaRPr lang="es-AR"/>
        </a:p>
      </dgm:t>
    </dgm:pt>
    <dgm:pt modelId="{D248158E-96AE-4ACE-9CCD-A7E9F9D8A1F5}" type="sibTrans" cxnId="{A434C4CC-4B6B-436C-9D46-03B16B885CAA}">
      <dgm:prSet/>
      <dgm:spPr/>
      <dgm:t>
        <a:bodyPr/>
        <a:lstStyle/>
        <a:p>
          <a:endParaRPr lang="es-AR"/>
        </a:p>
      </dgm:t>
    </dgm:pt>
    <dgm:pt modelId="{1EC01974-CA08-4D75-8F60-E007C96308B2}" type="pres">
      <dgm:prSet presAssocID="{A95AC3C7-5EBF-4FD3-BA09-4E2428C03D89}" presName="CompostProcess" presStyleCnt="0">
        <dgm:presLayoutVars>
          <dgm:dir/>
          <dgm:resizeHandles val="exact"/>
        </dgm:presLayoutVars>
      </dgm:prSet>
      <dgm:spPr/>
    </dgm:pt>
    <dgm:pt modelId="{D88F358C-4B55-470B-878E-48A5AD4B2F2C}" type="pres">
      <dgm:prSet presAssocID="{A95AC3C7-5EBF-4FD3-BA09-4E2428C03D89}" presName="arrow" presStyleLbl="bgShp" presStyleIdx="0" presStyleCnt="1"/>
      <dgm:spPr/>
    </dgm:pt>
    <dgm:pt modelId="{BA9308B2-86E4-4D99-8709-FE8B740F9876}" type="pres">
      <dgm:prSet presAssocID="{A95AC3C7-5EBF-4FD3-BA09-4E2428C03D89}" presName="linearProcess" presStyleCnt="0"/>
      <dgm:spPr/>
    </dgm:pt>
    <dgm:pt modelId="{0BDB5450-CADE-4C28-B247-5EE4A19732C5}" type="pres">
      <dgm:prSet presAssocID="{D21F5C69-3CCA-43E6-99B0-36414B5F95CE}" presName="textNode" presStyleLbl="node1" presStyleIdx="0" presStyleCnt="3">
        <dgm:presLayoutVars>
          <dgm:bulletEnabled val="1"/>
        </dgm:presLayoutVars>
      </dgm:prSet>
      <dgm:spPr/>
    </dgm:pt>
    <dgm:pt modelId="{026906EC-7185-424A-910E-C7EDCB205C85}" type="pres">
      <dgm:prSet presAssocID="{A46DF3D9-B2E7-444F-8E34-1037480F9FE4}" presName="sibTrans" presStyleCnt="0"/>
      <dgm:spPr/>
    </dgm:pt>
    <dgm:pt modelId="{5B2A78D8-70D2-4CF1-8456-5F790742EE46}" type="pres">
      <dgm:prSet presAssocID="{F380015D-E1A4-4B8D-8429-AF91FEE86AB3}" presName="textNode" presStyleLbl="node1" presStyleIdx="1" presStyleCnt="3">
        <dgm:presLayoutVars>
          <dgm:bulletEnabled val="1"/>
        </dgm:presLayoutVars>
      </dgm:prSet>
      <dgm:spPr/>
    </dgm:pt>
    <dgm:pt modelId="{664C5BA8-0589-4DB0-9A17-258DBA8B8F55}" type="pres">
      <dgm:prSet presAssocID="{62AABE6A-05DA-4059-92F8-974463963F25}" presName="sibTrans" presStyleCnt="0"/>
      <dgm:spPr/>
    </dgm:pt>
    <dgm:pt modelId="{011720C0-A1C2-40EB-B446-9AA6128B93D8}" type="pres">
      <dgm:prSet presAssocID="{ABE5CDF1-C76A-44E9-B493-1FF50AB8049F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2928E4BE-122D-4C14-BCA2-4ADB50EF2E56}" srcId="{A95AC3C7-5EBF-4FD3-BA09-4E2428C03D89}" destId="{D21F5C69-3CCA-43E6-99B0-36414B5F95CE}" srcOrd="0" destOrd="0" parTransId="{4F619C61-6293-4353-A958-32394FF17D8E}" sibTransId="{A46DF3D9-B2E7-444F-8E34-1037480F9FE4}"/>
    <dgm:cxn modelId="{8C199DCC-D2DB-40B5-B482-3969E085C670}" type="presOf" srcId="{D21F5C69-3CCA-43E6-99B0-36414B5F95CE}" destId="{0BDB5450-CADE-4C28-B247-5EE4A19732C5}" srcOrd="0" destOrd="0" presId="urn:microsoft.com/office/officeart/2005/8/layout/hProcess9"/>
    <dgm:cxn modelId="{A434C4CC-4B6B-436C-9D46-03B16B885CAA}" srcId="{A95AC3C7-5EBF-4FD3-BA09-4E2428C03D89}" destId="{ABE5CDF1-C76A-44E9-B493-1FF50AB8049F}" srcOrd="2" destOrd="0" parTransId="{993581F7-2D17-4F63-9593-F2A62B7577D4}" sibTransId="{D248158E-96AE-4ACE-9CCD-A7E9F9D8A1F5}"/>
    <dgm:cxn modelId="{22040E51-BA95-4297-A797-007CA0192162}" srcId="{A95AC3C7-5EBF-4FD3-BA09-4E2428C03D89}" destId="{F380015D-E1A4-4B8D-8429-AF91FEE86AB3}" srcOrd="1" destOrd="0" parTransId="{98447883-071F-4AF5-B284-4A29A75D8ABD}" sibTransId="{62AABE6A-05DA-4059-92F8-974463963F25}"/>
    <dgm:cxn modelId="{4124DE6E-6B66-47E6-B604-7A36334B3EBD}" type="presOf" srcId="{A95AC3C7-5EBF-4FD3-BA09-4E2428C03D89}" destId="{1EC01974-CA08-4D75-8F60-E007C96308B2}" srcOrd="0" destOrd="0" presId="urn:microsoft.com/office/officeart/2005/8/layout/hProcess9"/>
    <dgm:cxn modelId="{BE18E7A7-E1AE-4ADA-9DD5-3A810D55CD46}" type="presOf" srcId="{ABE5CDF1-C76A-44E9-B493-1FF50AB8049F}" destId="{011720C0-A1C2-40EB-B446-9AA6128B93D8}" srcOrd="0" destOrd="0" presId="urn:microsoft.com/office/officeart/2005/8/layout/hProcess9"/>
    <dgm:cxn modelId="{C00D9C93-4DA9-423D-812B-B8083E9A80B9}" type="presOf" srcId="{F380015D-E1A4-4B8D-8429-AF91FEE86AB3}" destId="{5B2A78D8-70D2-4CF1-8456-5F790742EE46}" srcOrd="0" destOrd="0" presId="urn:microsoft.com/office/officeart/2005/8/layout/hProcess9"/>
    <dgm:cxn modelId="{DE0AA9BF-4460-4E2C-A18A-E4CD85C0DA7C}" type="presParOf" srcId="{1EC01974-CA08-4D75-8F60-E007C96308B2}" destId="{D88F358C-4B55-470B-878E-48A5AD4B2F2C}" srcOrd="0" destOrd="0" presId="urn:microsoft.com/office/officeart/2005/8/layout/hProcess9"/>
    <dgm:cxn modelId="{DA804437-2A62-4408-99AA-F5254EDF9401}" type="presParOf" srcId="{1EC01974-CA08-4D75-8F60-E007C96308B2}" destId="{BA9308B2-86E4-4D99-8709-FE8B740F9876}" srcOrd="1" destOrd="0" presId="urn:microsoft.com/office/officeart/2005/8/layout/hProcess9"/>
    <dgm:cxn modelId="{AB087E29-3FD1-4295-B438-1B47DEFBF05F}" type="presParOf" srcId="{BA9308B2-86E4-4D99-8709-FE8B740F9876}" destId="{0BDB5450-CADE-4C28-B247-5EE4A19732C5}" srcOrd="0" destOrd="0" presId="urn:microsoft.com/office/officeart/2005/8/layout/hProcess9"/>
    <dgm:cxn modelId="{ACB26DE9-27E2-4EC3-B832-DE5EEB1CD412}" type="presParOf" srcId="{BA9308B2-86E4-4D99-8709-FE8B740F9876}" destId="{026906EC-7185-424A-910E-C7EDCB205C85}" srcOrd="1" destOrd="0" presId="urn:microsoft.com/office/officeart/2005/8/layout/hProcess9"/>
    <dgm:cxn modelId="{4C9ADFDA-98C9-45EA-A440-65C64BF27AAB}" type="presParOf" srcId="{BA9308B2-86E4-4D99-8709-FE8B740F9876}" destId="{5B2A78D8-70D2-4CF1-8456-5F790742EE46}" srcOrd="2" destOrd="0" presId="urn:microsoft.com/office/officeart/2005/8/layout/hProcess9"/>
    <dgm:cxn modelId="{C8709645-521C-4430-8F1C-7BDAB5526404}" type="presParOf" srcId="{BA9308B2-86E4-4D99-8709-FE8B740F9876}" destId="{664C5BA8-0589-4DB0-9A17-258DBA8B8F55}" srcOrd="3" destOrd="0" presId="urn:microsoft.com/office/officeart/2005/8/layout/hProcess9"/>
    <dgm:cxn modelId="{4A64AFD9-7E15-4F0B-9E71-D86FC891F746}" type="presParOf" srcId="{BA9308B2-86E4-4D99-8709-FE8B740F9876}" destId="{011720C0-A1C2-40EB-B446-9AA6128B93D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8F358C-4B55-470B-878E-48A5AD4B2F2C}">
      <dsp:nvSpPr>
        <dsp:cNvPr id="0" name=""/>
        <dsp:cNvSpPr/>
      </dsp:nvSpPr>
      <dsp:spPr>
        <a:xfrm>
          <a:off x="432398" y="0"/>
          <a:ext cx="4900513" cy="22626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DB5450-CADE-4C28-B247-5EE4A19732C5}">
      <dsp:nvSpPr>
        <dsp:cNvPr id="0" name=""/>
        <dsp:cNvSpPr/>
      </dsp:nvSpPr>
      <dsp:spPr>
        <a:xfrm>
          <a:off x="6193" y="678798"/>
          <a:ext cx="1855709" cy="905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>
              <a:solidFill>
                <a:schemeClr val="tx1"/>
              </a:solidFill>
            </a:rPr>
            <a:t>ABSCESO HEPÁTICO MONOMICROBIANO</a:t>
          </a:r>
          <a:endParaRPr lang="es-AR" sz="1500" b="1" kern="1200" dirty="0">
            <a:solidFill>
              <a:schemeClr val="tx1"/>
            </a:solidFill>
          </a:endParaRPr>
        </a:p>
      </dsp:txBody>
      <dsp:txXfrm>
        <a:off x="50375" y="722980"/>
        <a:ext cx="1767345" cy="816701"/>
      </dsp:txXfrm>
    </dsp:sp>
    <dsp:sp modelId="{5B2A78D8-70D2-4CF1-8456-5F790742EE46}">
      <dsp:nvSpPr>
        <dsp:cNvPr id="0" name=""/>
        <dsp:cNvSpPr/>
      </dsp:nvSpPr>
      <dsp:spPr>
        <a:xfrm>
          <a:off x="1954800" y="678798"/>
          <a:ext cx="1855709" cy="905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>
              <a:solidFill>
                <a:schemeClr val="tx1"/>
              </a:solidFill>
            </a:rPr>
            <a:t>BACTERIEMIA</a:t>
          </a:r>
          <a:endParaRPr lang="es-AR" sz="1500" b="1" kern="1200" dirty="0">
            <a:solidFill>
              <a:schemeClr val="tx1"/>
            </a:solidFill>
          </a:endParaRPr>
        </a:p>
      </dsp:txBody>
      <dsp:txXfrm>
        <a:off x="1998982" y="722980"/>
        <a:ext cx="1767345" cy="816701"/>
      </dsp:txXfrm>
    </dsp:sp>
    <dsp:sp modelId="{011720C0-A1C2-40EB-B446-9AA6128B93D8}">
      <dsp:nvSpPr>
        <dsp:cNvPr id="0" name=""/>
        <dsp:cNvSpPr/>
      </dsp:nvSpPr>
      <dsp:spPr>
        <a:xfrm>
          <a:off x="3903407" y="678798"/>
          <a:ext cx="1855709" cy="905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>
              <a:solidFill>
                <a:schemeClr val="tx1"/>
              </a:solidFill>
            </a:rPr>
            <a:t>FOCOS SECUNDARIOS</a:t>
          </a:r>
          <a:endParaRPr lang="es-AR" sz="1500" b="1" kern="1200" dirty="0">
            <a:solidFill>
              <a:schemeClr val="tx1"/>
            </a:solidFill>
          </a:endParaRPr>
        </a:p>
      </dsp:txBody>
      <dsp:txXfrm>
        <a:off x="3947589" y="722980"/>
        <a:ext cx="1767345" cy="8167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8E6A9-BE69-4CFE-AA39-88E7693CADB5}" type="datetimeFigureOut">
              <a:rPr lang="es-AR" smtClean="0"/>
              <a:t>03/09/2019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6F53D3-DBC0-4C0A-B46A-44AD6178274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86449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1EFC-924F-4DD8-A7E1-75AA2F4F84E6}" type="slidenum">
              <a:rPr lang="es-AR" smtClean="0">
                <a:solidFill>
                  <a:prstClr val="black"/>
                </a:solidFill>
              </a:rPr>
              <a:pPr/>
              <a:t>13</a:t>
            </a:fld>
            <a:endParaRPr lang="es-A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4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67FE2-A597-42D4-9327-DE71EEAE767A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750D1-1CF9-46F4-88FD-CEB72BAA53CA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259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78981-9951-4FC9-8F5A-0084244B3BAB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32527-A789-41C6-9ECE-D08F5EEF4691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81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B3D5C-D087-48BE-B026-0AE2E7815049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645B7-70A7-4635-B1E8-81E3965F27FA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865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5F4F3-9DF8-4A09-B028-38FDB24A2C64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C9C20-C5A3-4BEC-B7FE-2410769735AA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410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B2750-F702-4C39-AE6A-1A4181A62F80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6D1D5-A69D-4F56-8CD9-29367C06A690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460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35CDE-F3B0-4E63-9F94-5214EBFAA592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061FF-34A6-4612-960B-8088A28035D4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4293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AE209-1D24-405A-B62F-FA6B56304A77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80F2C-FD73-4937-A92D-398A90AD4FB7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8364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FA504-2F14-4A54-BBB3-735172626F93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8C6F-1B39-4D1A-964C-9E9449120529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0404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49588-A808-40ED-9FFD-43954EA8B681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74727-29DE-450B-BEE3-CE73D1C63817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187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FCA76-C0EF-421C-A6C6-958C08A8CCC1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AA327-1B3A-4124-A54D-1AFD89953449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44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459EF-E473-410D-80B0-518281737BDF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56C34-D2D1-4559-9CF8-BD9743BC3400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096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F0268-DABB-43E7-8822-B22589B85214}" type="datetimeFigureOut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9E1B4-D916-46F1-97B2-EEDE371DFDF0}" type="slidenum">
              <a:rPr lang="es-A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815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AR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defRPr/>
            </a:pPr>
            <a:fld id="{C00624F1-70B2-4D87-9F9D-AC75EF85F3A7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03/09/2019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defRPr/>
            </a:pPr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defRPr/>
            </a:pPr>
            <a:fld id="{8783236F-B47A-4514-8490-2DC75F26F53D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74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vistarenal.org.ar/index.php/rndt/article/view/168/863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0051" y="806564"/>
            <a:ext cx="10058400" cy="3566160"/>
          </a:xfrm>
        </p:spPr>
        <p:txBody>
          <a:bodyPr>
            <a:normAutofit/>
          </a:bodyPr>
          <a:lstStyle/>
          <a:p>
            <a:r>
              <a:rPr lang="es-AR" sz="4000" b="1" dirty="0" smtClean="0"/>
              <a:t>INFECCIONES POR GÉRMENES HIPERVIRULENTOS</a:t>
            </a:r>
            <a:endParaRPr lang="es-AR" sz="40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b="1" dirty="0" smtClean="0"/>
              <a:t>Ateneo servicio de Infectología hospital Zenón j. Santillán</a:t>
            </a:r>
          </a:p>
          <a:p>
            <a:r>
              <a:rPr lang="es-AR" b="1" i="1" dirty="0" smtClean="0"/>
              <a:t>Septiembre 2019</a:t>
            </a:r>
            <a:endParaRPr lang="es-AR" b="1" i="1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8061" y="806564"/>
            <a:ext cx="786991" cy="89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8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/>
              <a:t>CONCEPTO INICIAL</a:t>
            </a:r>
            <a:endParaRPr lang="es-AR" sz="40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sz="2800" b="1" dirty="0" smtClean="0"/>
              <a:t>Existen microorganismos que por distintos factores producen infecciones graves por:</a:t>
            </a:r>
          </a:p>
          <a:p>
            <a:pPr marL="0" indent="0">
              <a:buNone/>
            </a:pPr>
            <a:r>
              <a:rPr lang="es-AR" sz="2800" b="1" dirty="0" smtClean="0"/>
              <a:t>1. Mecanismos fisiopatogénicos del germen</a:t>
            </a:r>
          </a:p>
          <a:p>
            <a:pPr marL="0" indent="0">
              <a:buNone/>
            </a:pPr>
            <a:r>
              <a:rPr lang="es-AR" sz="2800" b="1" dirty="0" smtClean="0"/>
              <a:t>2. Comportamiento epidémico</a:t>
            </a:r>
          </a:p>
          <a:p>
            <a:pPr marL="0" indent="0">
              <a:buNone/>
            </a:pPr>
            <a:r>
              <a:rPr lang="es-AR" sz="2800" b="1" dirty="0" smtClean="0"/>
              <a:t>3. Resistencia microbiológica</a:t>
            </a:r>
            <a:endParaRPr 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329800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4400" b="1" dirty="0" smtClean="0"/>
              <a:t>1. Infección por Klebsiella Hipermucoviscosa</a:t>
            </a:r>
            <a:endParaRPr lang="es-AR" sz="44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200" b="1" dirty="0" smtClean="0"/>
              <a:t>Se la descubrió en abscesos hepáticos con Bacteriemias y focos secundarios en cerebro, pulmón, etc.</a:t>
            </a:r>
          </a:p>
          <a:p>
            <a:r>
              <a:rPr lang="es-AR" sz="3200" b="1" dirty="0" smtClean="0"/>
              <a:t>Son sensibles a los antibacterianos.</a:t>
            </a:r>
          </a:p>
          <a:p>
            <a:r>
              <a:rPr lang="es-AR" sz="3200" b="1" dirty="0" smtClean="0"/>
              <a:t>NO BLEE</a:t>
            </a:r>
          </a:p>
          <a:p>
            <a:r>
              <a:rPr lang="es-AR" sz="3200" b="1" dirty="0" smtClean="0"/>
              <a:t>NO KPC</a:t>
            </a:r>
          </a:p>
          <a:p>
            <a:r>
              <a:rPr lang="es-AR" sz="3200" b="1" dirty="0" smtClean="0"/>
              <a:t>Adquirido en la comunidad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8783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Fisiopatogenia y Tratamiento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5633899"/>
              </p:ext>
            </p:extLst>
          </p:nvPr>
        </p:nvGraphicFramePr>
        <p:xfrm>
          <a:off x="3213345" y="1737360"/>
          <a:ext cx="5765310" cy="2262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3307222" y="4332718"/>
            <a:ext cx="5759866" cy="1042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Antibacteriano</a:t>
            </a:r>
          </a:p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CIRUGÍA</a:t>
            </a:r>
            <a:endParaRPr lang="es-A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56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18743" y="474345"/>
            <a:ext cx="1133172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El síndrome de </a:t>
            </a:r>
            <a:r>
              <a:rPr lang="es-AR" sz="2400" b="1" dirty="0">
                <a:solidFill>
                  <a:srgbClr val="0070C0"/>
                </a:solidFill>
                <a:latin typeface="Arial" panose="020B0604020202020204" pitchFamily="34" charset="0"/>
              </a:rPr>
              <a:t>absceso hepático asociado con </a:t>
            </a:r>
            <a:r>
              <a:rPr lang="es-AR" sz="2400" b="1" i="1" dirty="0">
                <a:solidFill>
                  <a:srgbClr val="0070C0"/>
                </a:solidFill>
                <a:latin typeface="Arial" panose="020B0604020202020204" pitchFamily="34" charset="0"/>
              </a:rPr>
              <a:t>Klebsiella pneumoniae</a:t>
            </a:r>
            <a:r>
              <a:rPr lang="es-AR" sz="2400" b="1" dirty="0">
                <a:solidFill>
                  <a:srgbClr val="0070C0"/>
                </a:solidFill>
                <a:latin typeface="Arial" panose="020B0604020202020204" pitchFamily="34" charset="0"/>
              </a:rPr>
              <a:t> </a:t>
            </a:r>
            <a:r>
              <a:rPr lang="es-AR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hipermucoviscosa</a:t>
            </a:r>
            <a:r>
              <a:rPr lang="es-A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 es un padecimiento infeccioso emergente. Se describió por primera vez en el sureste asiático, sobre todo en Taiwán y hace poco se reportaron algunos casos aislados en otras regiones, incluida la de México. Lo originan las cepas de </a:t>
            </a:r>
            <a:r>
              <a:rPr lang="es-AR" sz="2400" b="1" i="1" dirty="0">
                <a:solidFill>
                  <a:srgbClr val="0070C0"/>
                </a:solidFill>
                <a:latin typeface="Arial" panose="020B0604020202020204" pitchFamily="34" charset="0"/>
              </a:rPr>
              <a:t>Klebsiella pneumoniae</a:t>
            </a:r>
            <a:r>
              <a:rPr lang="es-AR" sz="2400" b="1" dirty="0">
                <a:solidFill>
                  <a:srgbClr val="0070C0"/>
                </a:solidFill>
                <a:latin typeface="Arial" panose="020B0604020202020204" pitchFamily="34" charset="0"/>
              </a:rPr>
              <a:t> serotipo K1, </a:t>
            </a:r>
            <a:r>
              <a:rPr lang="es-AR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rmpA</a:t>
            </a:r>
            <a:r>
              <a:rPr lang="es-AR" sz="2400" b="1" dirty="0">
                <a:solidFill>
                  <a:srgbClr val="0070C0"/>
                </a:solidFill>
                <a:latin typeface="Arial" panose="020B0604020202020204" pitchFamily="34" charset="0"/>
              </a:rPr>
              <a:t> y </a:t>
            </a:r>
            <a:r>
              <a:rPr lang="es-AR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MagA</a:t>
            </a:r>
            <a:r>
              <a:rPr lang="es-AR" sz="2400" b="1" dirty="0">
                <a:solidFill>
                  <a:srgbClr val="0070C0"/>
                </a:solidFill>
                <a:latin typeface="Arial" panose="020B0604020202020204" pitchFamily="34" charset="0"/>
              </a:rPr>
              <a:t> positivas, que le confieren la característica de </a:t>
            </a:r>
            <a:r>
              <a:rPr lang="es-AR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hipermucoviscosidad</a:t>
            </a:r>
            <a:r>
              <a:rPr lang="es-AR" sz="2400" b="1" dirty="0">
                <a:solidFill>
                  <a:srgbClr val="0070C0"/>
                </a:solidFill>
                <a:latin typeface="Arial" panose="020B0604020202020204" pitchFamily="34" charset="0"/>
              </a:rPr>
              <a:t>. </a:t>
            </a:r>
            <a:r>
              <a:rPr lang="es-A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Se reporta el caso de un paciente masculino de 58 años de edad, con antecedente de diabetes mellitus con un cuadro de fiebre, ataque al estado general y dolor abdominal en el cuadrante superior derecho. La TAC de abdomen mostró una imagen </a:t>
            </a:r>
            <a:r>
              <a:rPr lang="es-AR" sz="2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hipodensa</a:t>
            </a:r>
            <a:r>
              <a:rPr lang="es-A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 en el segmento 1, compatible con absceso hepático. Del material purulento se aisló </a:t>
            </a:r>
            <a:r>
              <a:rPr lang="es-AR" sz="2400" b="1" i="1" dirty="0">
                <a:solidFill>
                  <a:srgbClr val="000000"/>
                </a:solidFill>
                <a:latin typeface="Arial" panose="020B0604020202020204" pitchFamily="34" charset="0"/>
              </a:rPr>
              <a:t>Klebsiella pneumoniae</a:t>
            </a:r>
            <a:r>
              <a:rPr lang="es-A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s-AR" sz="2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hipermucoviscosa</a:t>
            </a:r>
            <a:r>
              <a:rPr lang="es-A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. El enfermo reaccionó favorablemente al </a:t>
            </a:r>
            <a:r>
              <a:rPr lang="es-AR" sz="2400" b="1" dirty="0">
                <a:solidFill>
                  <a:srgbClr val="0070C0"/>
                </a:solidFill>
                <a:latin typeface="Arial" panose="020B0604020202020204" pitchFamily="34" charset="0"/>
              </a:rPr>
              <a:t>drenaje del absceso y tratamiento con ceftriaxona y </a:t>
            </a:r>
            <a:r>
              <a:rPr lang="es-AR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amikacina</a:t>
            </a:r>
            <a:r>
              <a:rPr lang="es-AR" sz="2400" b="1" dirty="0">
                <a:solidFill>
                  <a:srgbClr val="0070C0"/>
                </a:solidFill>
                <a:latin typeface="Arial" panose="020B0604020202020204" pitchFamily="34" charset="0"/>
              </a:rPr>
              <a:t>.</a:t>
            </a:r>
            <a:r>
              <a:rPr lang="es-A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 Al evaluar a pacientes con absceso hepático, en los diagnósticos diferenciales, debe considerarse el síndrome de absceso hepático asociado con </a:t>
            </a:r>
            <a:r>
              <a:rPr lang="es-AR" sz="2400" b="1" i="1" dirty="0">
                <a:solidFill>
                  <a:srgbClr val="000000"/>
                </a:solidFill>
                <a:latin typeface="Arial" panose="020B0604020202020204" pitchFamily="34" charset="0"/>
              </a:rPr>
              <a:t>Klebsiella </a:t>
            </a:r>
            <a:r>
              <a:rPr lang="es-AR" sz="2400" b="1" i="1" dirty="0" err="1">
                <a:solidFill>
                  <a:srgbClr val="000000"/>
                </a:solidFill>
                <a:latin typeface="Arial" panose="020B0604020202020204" pitchFamily="34" charset="0"/>
              </a:rPr>
              <a:t>pneumoniae</a:t>
            </a:r>
            <a:r>
              <a:rPr lang="es-AR" sz="2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hipermucoviscosa</a:t>
            </a:r>
            <a:r>
              <a:rPr lang="es-A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95979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4400" b="1" dirty="0" smtClean="0"/>
              <a:t>2. Infección por Klebsiella Hiperepidémica</a:t>
            </a:r>
            <a:endParaRPr lang="es-AR" sz="44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Cepas resistentes por múltiples mecanismos:</a:t>
            </a:r>
          </a:p>
          <a:p>
            <a:r>
              <a:rPr lang="es-AR" b="1" dirty="0" smtClean="0"/>
              <a:t>Cambios en las Porinas, Eflujo, BLEE y KPC</a:t>
            </a:r>
          </a:p>
          <a:p>
            <a:r>
              <a:rPr lang="es-AR" b="1" dirty="0" smtClean="0"/>
              <a:t>La bacteria se disemina por CLONES epidémicos: en ambientes como suelo, agua, alimentos.</a:t>
            </a:r>
          </a:p>
          <a:p>
            <a:r>
              <a:rPr lang="es-AR" b="1" dirty="0" smtClean="0"/>
              <a:t>Clonación: proceso de hacer copias de un fragmento de ADN específico (Por ejemplo de un gen)</a:t>
            </a:r>
          </a:p>
          <a:p>
            <a:r>
              <a:rPr lang="es-AR" b="1" dirty="0" smtClean="0"/>
              <a:t>Esos clones vehiculizan Resistencia BLEE, KPC y resistencia a Colistina</a:t>
            </a:r>
          </a:p>
          <a:p>
            <a:r>
              <a:rPr lang="es-AR" b="1" dirty="0" smtClean="0"/>
              <a:t>Hay poblaciones bacterianas con líneas genéticas epidémicas que se adaptan mejor que el resto de la población bacteriana en el ambiente 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38606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/>
              <a:t>Bacterias con Clones Hiperepidémicos</a:t>
            </a:r>
            <a:endParaRPr lang="es-AR" sz="44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200" b="1" dirty="0" smtClean="0"/>
              <a:t>Klebsiella, Enterobacter, E. Coli resistente a Carbapenem</a:t>
            </a:r>
          </a:p>
          <a:p>
            <a:r>
              <a:rPr lang="es-AR" sz="3200" b="1" dirty="0" smtClean="0"/>
              <a:t>SAMR</a:t>
            </a:r>
          </a:p>
          <a:p>
            <a:r>
              <a:rPr lang="es-AR" sz="3200" b="1" dirty="0" smtClean="0"/>
              <a:t>Enterococo faecium Resistente a Vancomicina</a:t>
            </a:r>
          </a:p>
          <a:p>
            <a:r>
              <a:rPr lang="es-AR" sz="1600" dirty="0">
                <a:hlinkClick r:id="rId2"/>
              </a:rPr>
              <a:t>https://www.revistarenal.org.ar/index.php/rndt/article/view/168/863</a:t>
            </a:r>
            <a:endParaRPr lang="es-AR" sz="1600" b="1" dirty="0" smtClean="0"/>
          </a:p>
          <a:p>
            <a:r>
              <a:rPr lang="es-AR" b="1" dirty="0"/>
              <a:t>Resistencia a </a:t>
            </a:r>
            <a:r>
              <a:rPr lang="es-AR" b="1" dirty="0" err="1"/>
              <a:t>colistín</a:t>
            </a:r>
            <a:r>
              <a:rPr lang="es-AR" b="1" dirty="0"/>
              <a:t> mediado por el gen mcr-1 identificado en cepas de </a:t>
            </a:r>
            <a:r>
              <a:rPr lang="es-AR" b="1" dirty="0" err="1"/>
              <a:t>Escherichia</a:t>
            </a:r>
            <a:r>
              <a:rPr lang="es-AR" b="1" dirty="0"/>
              <a:t> coli y Klebsiella pneumoniae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9894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13646" y="299320"/>
            <a:ext cx="1142572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/>
              <a:t/>
            </a:r>
            <a:br>
              <a:rPr lang="es-AR" dirty="0"/>
            </a:br>
            <a:r>
              <a:rPr lang="es-AR" b="1" dirty="0">
                <a:solidFill>
                  <a:srgbClr val="505050"/>
                </a:solidFill>
                <a:latin typeface="NexusSansPro"/>
              </a:rPr>
              <a:t>Describimos un caso de infecciones urinarias de repetición por </a:t>
            </a:r>
            <a:r>
              <a:rPr lang="es-AR" b="1" i="1" dirty="0">
                <a:solidFill>
                  <a:srgbClr val="505050"/>
                </a:solidFill>
                <a:latin typeface="NexusSansPro"/>
              </a:rPr>
              <a:t>Klebsiella pneumoniae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 productor de </a:t>
            </a:r>
            <a:r>
              <a:rPr lang="es-AR" b="1" dirty="0" smtClean="0">
                <a:solidFill>
                  <a:srgbClr val="505050"/>
                </a:solidFill>
                <a:latin typeface="NexusSansPro"/>
              </a:rPr>
              <a:t>Carbapenemasas 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(KPC) en un varón de 78 años, trasplantado renal en noviembre de 2013. Como antecedentes padece enfermedad renal crónica secundaria a </a:t>
            </a:r>
            <a:r>
              <a:rPr lang="es-AR" b="1" dirty="0" smtClean="0">
                <a:solidFill>
                  <a:srgbClr val="505050"/>
                </a:solidFill>
                <a:latin typeface="NexusSansPro"/>
              </a:rPr>
              <a:t>Glomerulonefritis 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membranosa habiendo iniciado hemodiálisis en marzo de 2013. Presentó como complicación postoperatoria fístula </a:t>
            </a:r>
            <a:r>
              <a:rPr lang="es-AR" b="1" dirty="0" err="1">
                <a:solidFill>
                  <a:srgbClr val="505050"/>
                </a:solidFill>
                <a:latin typeface="NexusSansPro"/>
              </a:rPr>
              <a:t>calicial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 refractaria a 2 procedimientos quirúrgicos, que finalmente fue reparada mediante inyección </a:t>
            </a:r>
            <a:r>
              <a:rPr lang="es-AR" b="1" dirty="0" err="1">
                <a:solidFill>
                  <a:srgbClr val="505050"/>
                </a:solidFill>
                <a:latin typeface="NexusSansPro"/>
              </a:rPr>
              <a:t>endourológica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 de </a:t>
            </a:r>
            <a:r>
              <a:rPr lang="es-AR" b="1" dirty="0" err="1">
                <a:solidFill>
                  <a:srgbClr val="505050"/>
                </a:solidFill>
                <a:latin typeface="NexusSansPro"/>
              </a:rPr>
              <a:t>cianoacrilato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. El primer ingreso fue superior a 2 meses y a lo largo del mismo presentó múltiples infecciones urinarias secundarias a </a:t>
            </a:r>
            <a:r>
              <a:rPr lang="es-AR" b="1" i="1" dirty="0">
                <a:solidFill>
                  <a:srgbClr val="505050"/>
                </a:solidFill>
                <a:latin typeface="NexusSansPro"/>
              </a:rPr>
              <a:t>Klebsiella pneumoniae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 productor de betalactamasas de espectro extendido (BLEE) tratadas con </a:t>
            </a:r>
            <a:r>
              <a:rPr lang="es-AR" b="1" dirty="0" smtClean="0">
                <a:solidFill>
                  <a:srgbClr val="505050"/>
                </a:solidFill>
                <a:latin typeface="NexusSansPro"/>
              </a:rPr>
              <a:t>Meropenem. 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En controles sucesivos se objetivó colonización rectal por KPC. A lo largo de los meses siguientes presentó hasta 4 ingresos por infección urinaria secundaria a KPC, descartándose causa urológica desencadenante. Se probaron diferentes regímenes antibióticos, incluyendo </a:t>
            </a:r>
            <a:r>
              <a:rPr lang="es-AR" b="1" dirty="0" smtClean="0">
                <a:solidFill>
                  <a:srgbClr val="505050"/>
                </a:solidFill>
                <a:latin typeface="NexusSansPro"/>
              </a:rPr>
              <a:t>Amicacina 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y colistina, </a:t>
            </a:r>
            <a:r>
              <a:rPr lang="es-AR" b="1" dirty="0" smtClean="0">
                <a:solidFill>
                  <a:srgbClr val="505050"/>
                </a:solidFill>
                <a:latin typeface="NexusSansPro"/>
              </a:rPr>
              <a:t>Meropenem 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a dosis altas junto con </a:t>
            </a:r>
            <a:r>
              <a:rPr lang="es-AR" b="1" dirty="0" smtClean="0">
                <a:solidFill>
                  <a:srgbClr val="505050"/>
                </a:solidFill>
                <a:latin typeface="NexusSansPro"/>
              </a:rPr>
              <a:t>Tigeciclina, 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así como colistina y </a:t>
            </a:r>
            <a:r>
              <a:rPr lang="es-AR" b="1" dirty="0" smtClean="0">
                <a:solidFill>
                  <a:srgbClr val="505050"/>
                </a:solidFill>
                <a:latin typeface="NexusSansPro"/>
              </a:rPr>
              <a:t>Tigeciclina. 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La duración de cada una de las pautas fue superior a las 2 semanas con monitorización de niveles de aquellos que son más </a:t>
            </a:r>
            <a:r>
              <a:rPr lang="es-AR" b="1" dirty="0" err="1">
                <a:solidFill>
                  <a:srgbClr val="505050"/>
                </a:solidFill>
                <a:latin typeface="NexusSansPro"/>
              </a:rPr>
              <a:t>nefrotóxicos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. Los </a:t>
            </a:r>
            <a:r>
              <a:rPr lang="es-AR" b="1" dirty="0" err="1">
                <a:solidFill>
                  <a:srgbClr val="505050"/>
                </a:solidFill>
                <a:latin typeface="NexusSansPro"/>
              </a:rPr>
              <a:t>urocultivos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 consiguieron negativizarse transitoriamente, aunque recurrieron semanas después de finalizar el antibiótico, lo que obligó a reingresar. Por este motivo, se decidió iniciar el tratamiento con el reciente antibiótico </a:t>
            </a:r>
            <a:r>
              <a:rPr lang="es-AR" b="1" dirty="0" smtClean="0">
                <a:solidFill>
                  <a:srgbClr val="505050"/>
                </a:solidFill>
                <a:latin typeface="NexusSansPro"/>
              </a:rPr>
              <a:t>Ceftazidima-avibactam </a:t>
            </a:r>
            <a:r>
              <a:rPr lang="es-AR" b="1" dirty="0">
                <a:solidFill>
                  <a:srgbClr val="505050"/>
                </a:solidFill>
                <a:latin typeface="NexusSansPro"/>
              </a:rPr>
              <a:t>(C-A) durante 2 semanas a dosis de 1.000/250mg cada 12h, que consiguió una erradicación definitiva de las infecciones urinarias, así como del estado de portador de KPC.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69329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89" y="562876"/>
            <a:ext cx="5294387" cy="430378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534685" y="3536813"/>
            <a:ext cx="47543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/>
              <a:t>CEFTOLOZANE-TAZOBACTAM: + 256 mcgr/ml…R</a:t>
            </a:r>
          </a:p>
          <a:p>
            <a:r>
              <a:rPr lang="es-AR" b="1" dirty="0"/>
              <a:t>MEROPENEM: + 32 mcgr/ml…R</a:t>
            </a:r>
          </a:p>
          <a:p>
            <a:r>
              <a:rPr lang="es-AR" b="1" dirty="0"/>
              <a:t>CEFTAZIDIMA-AVIBACTAM: </a:t>
            </a:r>
          </a:p>
          <a:p>
            <a:r>
              <a:rPr lang="es-AR" b="1" dirty="0"/>
              <a:t>1 mcgr/ml…..S</a:t>
            </a:r>
            <a:endParaRPr lang="es-AR" b="1" dirty="0"/>
          </a:p>
        </p:txBody>
      </p:sp>
      <p:sp>
        <p:nvSpPr>
          <p:cNvPr id="4" name="Rectángulo 3"/>
          <p:cNvSpPr/>
          <p:nvPr/>
        </p:nvSpPr>
        <p:spPr>
          <a:xfrm>
            <a:off x="6828090" y="2102265"/>
            <a:ext cx="3281585" cy="6125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</a:rPr>
              <a:t>KLEBSIELLA KPC</a:t>
            </a:r>
            <a:endParaRPr lang="es-A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83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3. a. Resistencia microbiológica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4000" b="1" dirty="0" smtClean="0"/>
              <a:t>Neumococo:</a:t>
            </a:r>
          </a:p>
          <a:p>
            <a:r>
              <a:rPr lang="es-AR" sz="3600" b="1" dirty="0" smtClean="0"/>
              <a:t>Luego de introducir la Prevenal 13 emergen cepas de serotipos no incluidos en la vacuna (Serotipo 24) asociados a Multiresistencia. 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258839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/>
              <a:t>3. b. CANDIDA AURIS</a:t>
            </a:r>
            <a:endParaRPr lang="es-AR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Multiresistente</a:t>
            </a:r>
          </a:p>
          <a:p>
            <a:endParaRPr lang="es-AR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938007"/>
              </p:ext>
            </p:extLst>
          </p:nvPr>
        </p:nvGraphicFramePr>
        <p:xfrm>
          <a:off x="1097280" y="2317730"/>
          <a:ext cx="4030197" cy="1803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7572"/>
                <a:gridCol w="19826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DROGA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PORCENTAJE DE RESISTENCIA</a:t>
                      </a:r>
                      <a:endParaRPr lang="es-AR" dirty="0"/>
                    </a:p>
                  </a:txBody>
                  <a:tcPr/>
                </a:tc>
              </a:tr>
              <a:tr h="422099">
                <a:tc>
                  <a:txBody>
                    <a:bodyPr/>
                    <a:lstStyle/>
                    <a:p>
                      <a:r>
                        <a:rPr lang="es-AR" b="1" dirty="0" smtClean="0"/>
                        <a:t>FLUCONAZOL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90 %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ANFOTERICINA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40%</a:t>
                      </a:r>
                      <a:endParaRPr lang="es-A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b="1" dirty="0" smtClean="0"/>
                        <a:t>EQUINOCANDINA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 smtClean="0"/>
                        <a:t>5-10 %</a:t>
                      </a:r>
                      <a:endParaRPr lang="es-AR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6212793" y="2008263"/>
            <a:ext cx="3819970" cy="29653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000" b="1" dirty="0" smtClean="0">
                <a:solidFill>
                  <a:schemeClr val="tx1"/>
                </a:solidFill>
              </a:rPr>
              <a:t>Puede colonizar personas sanas</a:t>
            </a:r>
          </a:p>
          <a:p>
            <a:r>
              <a:rPr lang="es-AR" sz="2000" b="1" dirty="0" smtClean="0">
                <a:solidFill>
                  <a:schemeClr val="tx1"/>
                </a:solidFill>
              </a:rPr>
              <a:t>Factores de riesgo similar a las otras cándidas.</a:t>
            </a:r>
          </a:p>
          <a:p>
            <a:r>
              <a:rPr lang="es-AR" sz="2000" b="1" dirty="0" smtClean="0">
                <a:solidFill>
                  <a:schemeClr val="tx1"/>
                </a:solidFill>
              </a:rPr>
              <a:t>Dificultad de identificación, parece </a:t>
            </a:r>
            <a:r>
              <a:rPr lang="es-AR" sz="2000" b="1" dirty="0" err="1" smtClean="0">
                <a:solidFill>
                  <a:schemeClr val="tx1"/>
                </a:solidFill>
              </a:rPr>
              <a:t>uná</a:t>
            </a:r>
            <a:r>
              <a:rPr lang="es-AR" sz="2000" b="1" dirty="0" smtClean="0">
                <a:solidFill>
                  <a:schemeClr val="tx1"/>
                </a:solidFill>
              </a:rPr>
              <a:t> Cándida </a:t>
            </a:r>
            <a:r>
              <a:rPr lang="es-AR" sz="2000" b="1" dirty="0" err="1" smtClean="0">
                <a:solidFill>
                  <a:schemeClr val="tx1"/>
                </a:solidFill>
              </a:rPr>
              <a:t>Galabrata</a:t>
            </a:r>
            <a:endParaRPr lang="es-AR" sz="2000" b="1" dirty="0" smtClean="0">
              <a:solidFill>
                <a:schemeClr val="tx1"/>
              </a:solidFill>
            </a:endParaRPr>
          </a:p>
          <a:p>
            <a:r>
              <a:rPr lang="es-AR" sz="2000" b="1" dirty="0" smtClean="0">
                <a:solidFill>
                  <a:schemeClr val="tx1"/>
                </a:solidFill>
              </a:rPr>
              <a:t>Se la encontró en agua de piscinas</a:t>
            </a:r>
          </a:p>
          <a:p>
            <a:r>
              <a:rPr lang="es-AR" sz="2000" b="1" dirty="0" smtClean="0">
                <a:solidFill>
                  <a:schemeClr val="tx1"/>
                </a:solidFill>
              </a:rPr>
              <a:t>Es útil limpiar superficies con lavandina</a:t>
            </a:r>
          </a:p>
          <a:p>
            <a:r>
              <a:rPr lang="es-AR" sz="2000" b="1" dirty="0" smtClean="0">
                <a:solidFill>
                  <a:schemeClr val="tx1"/>
                </a:solidFill>
              </a:rPr>
              <a:t>Diagnóstico: </a:t>
            </a:r>
            <a:r>
              <a:rPr lang="es-AR" sz="2000" b="1" dirty="0" err="1" smtClean="0">
                <a:solidFill>
                  <a:schemeClr val="tx1"/>
                </a:solidFill>
              </a:rPr>
              <a:t>Malditof</a:t>
            </a:r>
            <a:endParaRPr lang="es-A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28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3.c. Esporotricosis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200" b="1" dirty="0"/>
              <a:t>MICOSIS LOCALMENTE </a:t>
            </a:r>
            <a:r>
              <a:rPr lang="es-AR" sz="3200" b="1" dirty="0" smtClean="0"/>
              <a:t>INVASORAS</a:t>
            </a:r>
          </a:p>
          <a:p>
            <a:r>
              <a:rPr lang="es-AR" sz="3200" b="1" dirty="0"/>
              <a:t>MICETOMAS</a:t>
            </a:r>
          </a:p>
          <a:p>
            <a:r>
              <a:rPr lang="es-AR" sz="3200" b="1" dirty="0"/>
              <a:t>ESPOROTRICOSIS</a:t>
            </a:r>
          </a:p>
          <a:p>
            <a:r>
              <a:rPr lang="es-AR" sz="3200" b="1" dirty="0"/>
              <a:t>CROMOMICOSIS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5162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GENERALIDADES</a:t>
            </a:r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1847528" y="1445654"/>
            <a:ext cx="82809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>
                <a:solidFill>
                  <a:srgbClr val="333333"/>
                </a:solidFill>
                <a:latin typeface="Arial" panose="020B0604020202020204" pitchFamily="34" charset="0"/>
              </a:rPr>
              <a:t>La </a:t>
            </a:r>
            <a:r>
              <a:rPr lang="es-AR" sz="2000" b="1" dirty="0" err="1">
                <a:solidFill>
                  <a:srgbClr val="333333"/>
                </a:solidFill>
                <a:latin typeface="Arial" panose="020B0604020202020204" pitchFamily="34" charset="0"/>
              </a:rPr>
              <a:t>esporotricosis</a:t>
            </a:r>
            <a:r>
              <a:rPr lang="es-AR" sz="2000" b="1" dirty="0">
                <a:solidFill>
                  <a:srgbClr val="333333"/>
                </a:solidFill>
                <a:latin typeface="Arial" panose="020B0604020202020204" pitchFamily="34" charset="0"/>
              </a:rPr>
              <a:t> es una infección micótica de evolución subaguda o crónica, adquirida por inoculación traumática o por inhalación de conidios de alguna de las especies del complejo </a:t>
            </a:r>
            <a:r>
              <a:rPr lang="es-AR" sz="2000" b="1" i="1" dirty="0" err="1">
                <a:solidFill>
                  <a:srgbClr val="333333"/>
                </a:solidFill>
                <a:latin typeface="Arial" panose="020B0604020202020204" pitchFamily="34" charset="0"/>
              </a:rPr>
              <a:t>Sporothrix</a:t>
            </a:r>
            <a:r>
              <a:rPr lang="es-AR" sz="2000" b="1" i="1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r>
              <a:rPr lang="es-AR" sz="2000" b="1" i="1" dirty="0" err="1">
                <a:solidFill>
                  <a:srgbClr val="333333"/>
                </a:solidFill>
                <a:latin typeface="Arial" panose="020B0604020202020204" pitchFamily="34" charset="0"/>
              </a:rPr>
              <a:t>schenckii</a:t>
            </a:r>
            <a:r>
              <a:rPr lang="es-AR" sz="2000" b="1" dirty="0">
                <a:solidFill>
                  <a:srgbClr val="333333"/>
                </a:solidFill>
                <a:latin typeface="Arial" panose="020B0604020202020204" pitchFamily="34" charset="0"/>
              </a:rPr>
              <a:t>.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s-AR" sz="2000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>
                <a:solidFill>
                  <a:srgbClr val="333333"/>
                </a:solidFill>
                <a:latin typeface="Arial" panose="020B0604020202020204" pitchFamily="34" charset="0"/>
              </a:rPr>
              <a:t>La enfermedad puede afectar a humanos y animales. Se caracteriza por la presencia de lesiones nodulares en piel y tejido subcutáneo. </a:t>
            </a:r>
            <a:r>
              <a:rPr lang="es-AR" sz="2000" b="1" dirty="0">
                <a:solidFill>
                  <a:prstClr val="black"/>
                </a:solidFill>
                <a:latin typeface="Arial" charset="0"/>
              </a:rPr>
              <a:t/>
            </a:r>
            <a:br>
              <a:rPr lang="es-AR" sz="2000" b="1" dirty="0">
                <a:solidFill>
                  <a:prstClr val="black"/>
                </a:solidFill>
                <a:latin typeface="Arial" charset="0"/>
              </a:rPr>
            </a:br>
            <a:endParaRPr lang="es-AR" sz="2000" b="1" dirty="0">
              <a:solidFill>
                <a:prstClr val="black"/>
              </a:solidFill>
              <a:latin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>
                <a:solidFill>
                  <a:srgbClr val="333333"/>
                </a:solidFill>
                <a:latin typeface="Arial" panose="020B0604020202020204" pitchFamily="34" charset="0"/>
              </a:rPr>
              <a:t>Frecuentemente sigue el trayecto de los vasos linfáticos y ocasionalmente otros órganos, huesos y articulaciones. Se localiza principalmente en cara y en extremidades torácicas y pélvicas. </a:t>
            </a:r>
            <a:endParaRPr lang="es-AR" sz="2000" b="1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66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84" y="177569"/>
            <a:ext cx="7282330" cy="607697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904860" y="188006"/>
            <a:ext cx="3614871" cy="28201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400" b="1" dirty="0">
                <a:solidFill>
                  <a:schemeClr val="tx1"/>
                </a:solidFill>
              </a:rPr>
              <a:t>S</a:t>
            </a:r>
            <a:r>
              <a:rPr lang="es-AR" sz="2400" b="1" dirty="0" smtClean="0">
                <a:solidFill>
                  <a:schemeClr val="tx1"/>
                </a:solidFill>
              </a:rPr>
              <a:t>e describieron en Brasil formas “</a:t>
            </a:r>
            <a:r>
              <a:rPr lang="es-AR" sz="2400" b="1" dirty="0" err="1" smtClean="0">
                <a:solidFill>
                  <a:schemeClr val="tx1"/>
                </a:solidFill>
              </a:rPr>
              <a:t>desvastadoras</a:t>
            </a:r>
            <a:r>
              <a:rPr lang="es-AR" sz="2400" b="1" dirty="0" smtClean="0">
                <a:solidFill>
                  <a:schemeClr val="tx1"/>
                </a:solidFill>
              </a:rPr>
              <a:t>”</a:t>
            </a:r>
          </a:p>
          <a:p>
            <a:r>
              <a:rPr lang="es-AR" sz="2400" b="1" dirty="0" smtClean="0">
                <a:solidFill>
                  <a:schemeClr val="tx1"/>
                </a:solidFill>
              </a:rPr>
              <a:t>Nódulos Pseudotumorales ulcerados</a:t>
            </a:r>
          </a:p>
          <a:p>
            <a:r>
              <a:rPr lang="es-AR" sz="2400" b="1" dirty="0" smtClean="0">
                <a:solidFill>
                  <a:schemeClr val="tx1"/>
                </a:solidFill>
              </a:rPr>
              <a:t>En el hombre y en gatos</a:t>
            </a:r>
            <a:endParaRPr lang="es-AR" sz="24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Burmé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416" y="3273040"/>
            <a:ext cx="2633658" cy="263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50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264" y="341832"/>
            <a:ext cx="7298207" cy="574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0332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106</TotalTime>
  <Words>390</Words>
  <Application>Microsoft Office PowerPoint</Application>
  <PresentationFormat>Panorámica</PresentationFormat>
  <Paragraphs>73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NexusSansPro</vt:lpstr>
      <vt:lpstr>Retrospección</vt:lpstr>
      <vt:lpstr>Tema de Office</vt:lpstr>
      <vt:lpstr>INFECCIONES POR GÉRMENES HIPERVIRULENTOS</vt:lpstr>
      <vt:lpstr>CONCEPTO INICIAL</vt:lpstr>
      <vt:lpstr>1. Infección por Klebsiella Hipermucoviscosa</vt:lpstr>
      <vt:lpstr>Fisiopatogenia y Tratamiento </vt:lpstr>
      <vt:lpstr>Presentación de PowerPoint</vt:lpstr>
      <vt:lpstr>2. Infección por Klebsiella Hiperepidémica</vt:lpstr>
      <vt:lpstr>Bacterias con Clones Hiperepidémicos</vt:lpstr>
      <vt:lpstr>Presentación de PowerPoint</vt:lpstr>
      <vt:lpstr>Presentación de PowerPoint</vt:lpstr>
      <vt:lpstr>3. a. Resistencia microbiológica</vt:lpstr>
      <vt:lpstr>3. b. CANDIDA AURIS</vt:lpstr>
      <vt:lpstr>3.c. Esporotricosis</vt:lpstr>
      <vt:lpstr>GENERALIDADES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POR GÉRMENES HIPERVIRULENTOS</dc:title>
  <dc:creator>Full name</dc:creator>
  <cp:lastModifiedBy>Full name</cp:lastModifiedBy>
  <cp:revision>17</cp:revision>
  <dcterms:created xsi:type="dcterms:W3CDTF">2019-09-03T22:54:37Z</dcterms:created>
  <dcterms:modified xsi:type="dcterms:W3CDTF">2019-09-04T00:40:57Z</dcterms:modified>
</cp:coreProperties>
</file>