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73" r:id="rId8"/>
    <p:sldId id="261" r:id="rId9"/>
    <p:sldId id="264" r:id="rId10"/>
    <p:sldId id="269" r:id="rId11"/>
    <p:sldId id="270" r:id="rId12"/>
    <p:sldId id="272" r:id="rId13"/>
    <p:sldId id="265" r:id="rId14"/>
    <p:sldId id="266" r:id="rId15"/>
    <p:sldId id="262" r:id="rId16"/>
    <p:sldId id="267" r:id="rId17"/>
    <p:sldId id="268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432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10/2/2019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10/2/2019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10/2/2019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10/2/2019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10/2/2019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10/2/2019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10/2/2019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10/2/2019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10/2/2019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10/2/2019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10/2/2019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10/2/2019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AR" sz="4800" b="1" dirty="0" smtClean="0"/>
              <a:t>INFECCIONES ASOCIADAS A CATÉTERES RESUMEN</a:t>
            </a:r>
            <a:endParaRPr lang="es-AR" sz="48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AR" b="1" dirty="0" smtClean="0"/>
              <a:t>Dr. Guillermo recúpero</a:t>
            </a:r>
          </a:p>
          <a:p>
            <a:r>
              <a:rPr lang="es-AR" b="1" dirty="0" smtClean="0"/>
              <a:t>24 de septiembre 2019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93922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4" y="1444239"/>
            <a:ext cx="11871846" cy="3913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46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703" y="145279"/>
            <a:ext cx="9060342" cy="6091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77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726393" y="367906"/>
            <a:ext cx="11092441" cy="6023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AR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FIEBRE EN PACIENTES CON CVC</a:t>
            </a:r>
            <a:endParaRPr lang="es-A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romanUcPeriod"/>
            </a:pPr>
            <a:r>
              <a:rPr lang="es-AR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EXAMEN CLÍNICO: BÚSQUEDA DE FOCO-EXMEN DEL SITIO DE INSERCCIÓN</a:t>
            </a:r>
            <a:endParaRPr lang="es-A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>
              <a:lnSpc>
                <a:spcPct val="107000"/>
              </a:lnSpc>
              <a:spcAft>
                <a:spcPts val="0"/>
              </a:spcAft>
            </a:pPr>
            <a:r>
              <a:rPr lang="es-A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685800" algn="ctr">
              <a:lnSpc>
                <a:spcPct val="107000"/>
              </a:lnSpc>
              <a:spcAft>
                <a:spcPts val="0"/>
              </a:spcAft>
            </a:pPr>
            <a:r>
              <a:rPr lang="es-AR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CVC DE CORTA DURACIÓN</a:t>
            </a:r>
          </a:p>
          <a:p>
            <a:pPr marL="685800" algn="ctr">
              <a:lnSpc>
                <a:spcPct val="107000"/>
              </a:lnSpc>
              <a:spcAft>
                <a:spcPts val="0"/>
              </a:spcAft>
            </a:pPr>
            <a:r>
              <a:rPr lang="es-A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lphaUcPeriod"/>
            </a:pPr>
            <a:r>
              <a:rPr lang="es-AR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 SIGNOS LOCALES DE INFECCIÓN: </a:t>
            </a:r>
          </a:p>
          <a:p>
            <a:pPr marL="914400" algn="just">
              <a:lnSpc>
                <a:spcPct val="107000"/>
              </a:lnSpc>
              <a:spcAft>
                <a:spcPts val="0"/>
              </a:spcAft>
            </a:pPr>
            <a:r>
              <a:rPr lang="es-A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Realizar hemocultivos, buscar otros focos, otros cultivos:</a:t>
            </a:r>
          </a:p>
          <a:p>
            <a:pPr marL="914400" algn="just">
              <a:lnSpc>
                <a:spcPct val="107000"/>
              </a:lnSpc>
              <a:spcAft>
                <a:spcPts val="0"/>
              </a:spcAft>
            </a:pPr>
            <a:r>
              <a:rPr lang="es-A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1: Paciente Inestable: Retiro CVC, cultivo de la punta, ATB empírico</a:t>
            </a:r>
          </a:p>
          <a:p>
            <a:pPr marL="914400" algn="just">
              <a:lnSpc>
                <a:spcPct val="107000"/>
              </a:lnSpc>
              <a:spcAft>
                <a:spcPts val="0"/>
              </a:spcAft>
            </a:pPr>
            <a:r>
              <a:rPr lang="es-AR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A2</a:t>
            </a:r>
            <a:r>
              <a:rPr lang="es-A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Paciente Estable: Mantener CVC, Retrocultivo, Tratamiento empírico opcional.</a:t>
            </a:r>
          </a:p>
          <a:p>
            <a:pPr marL="914400" algn="just">
              <a:lnSpc>
                <a:spcPct val="107000"/>
              </a:lnSpc>
              <a:spcAft>
                <a:spcPts val="0"/>
              </a:spcAft>
            </a:pPr>
            <a:r>
              <a:rPr lang="es-A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es-AR" sz="24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B.</a:t>
            </a:r>
            <a:r>
              <a:rPr lang="es-AR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4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</a:t>
            </a:r>
            <a:r>
              <a:rPr lang="es-AR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SIGNOS LOCALES DE INFECCIÓN:</a:t>
            </a:r>
          </a:p>
          <a:p>
            <a:pPr marL="914400" algn="just">
              <a:lnSpc>
                <a:spcPct val="107000"/>
              </a:lnSpc>
              <a:spcAft>
                <a:spcPts val="0"/>
              </a:spcAft>
            </a:pPr>
            <a:r>
              <a:rPr lang="es-A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Retiro de catéter, Hemocultivo y Cultivo de la punta del catéter</a:t>
            </a:r>
          </a:p>
          <a:p>
            <a:pPr marL="914400" algn="just">
              <a:lnSpc>
                <a:spcPct val="107000"/>
              </a:lnSpc>
              <a:spcAft>
                <a:spcPts val="0"/>
              </a:spcAft>
            </a:pPr>
            <a:r>
              <a:rPr lang="es-A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Considerar ATB empírico según gravedad del paciente y epidemiología local.</a:t>
            </a:r>
          </a:p>
          <a:p>
            <a:pPr marL="914400" algn="just">
              <a:lnSpc>
                <a:spcPct val="107000"/>
              </a:lnSpc>
              <a:spcAft>
                <a:spcPts val="800"/>
              </a:spcAft>
            </a:pPr>
            <a:r>
              <a:rPr lang="es-A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A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96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24740" y="567384"/>
            <a:ext cx="11391544" cy="4636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algn="ctr">
              <a:lnSpc>
                <a:spcPct val="107000"/>
              </a:lnSpc>
              <a:spcAft>
                <a:spcPts val="0"/>
              </a:spcAft>
            </a:pPr>
            <a:r>
              <a:rPr lang="es-A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CATETER VENOSO IMPLANTABLE</a:t>
            </a:r>
          </a:p>
          <a:p>
            <a:pPr marL="914400" algn="ctr">
              <a:lnSpc>
                <a:spcPct val="107000"/>
              </a:lnSpc>
              <a:spcAft>
                <a:spcPts val="0"/>
              </a:spcAft>
            </a:pPr>
            <a:r>
              <a:rPr lang="es-A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UcPeriod"/>
            </a:pPr>
            <a:r>
              <a:rPr lang="es-AR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 SIGNOS LOCALES DE INFECCIÓN:</a:t>
            </a:r>
          </a:p>
          <a:p>
            <a:pPr marL="990600">
              <a:lnSpc>
                <a:spcPct val="107000"/>
              </a:lnSpc>
              <a:spcAft>
                <a:spcPts val="0"/>
              </a:spcAft>
            </a:pPr>
            <a:r>
              <a:rPr lang="es-A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Realizar hemocultivos, Retrocultivo, buscar otros focos, otros cultivos:</a:t>
            </a:r>
          </a:p>
          <a:p>
            <a:pPr marL="914400" algn="just">
              <a:lnSpc>
                <a:spcPct val="107000"/>
              </a:lnSpc>
              <a:spcAft>
                <a:spcPts val="0"/>
              </a:spcAft>
            </a:pPr>
            <a:r>
              <a:rPr lang="es-A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A 1: Paciente Inestable: Evaluar Retiro CVC, ATB empírico</a:t>
            </a:r>
          </a:p>
          <a:p>
            <a:pPr marL="914400" algn="just">
              <a:lnSpc>
                <a:spcPct val="107000"/>
              </a:lnSpc>
              <a:spcAft>
                <a:spcPts val="0"/>
              </a:spcAft>
            </a:pPr>
            <a:r>
              <a:rPr lang="es-A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A2: Paciente Estable: Mantener CVC, Retrocultivo, Tratamiento empírico opcional.</a:t>
            </a:r>
          </a:p>
          <a:p>
            <a:pPr marL="914400" algn="just">
              <a:lnSpc>
                <a:spcPct val="107000"/>
              </a:lnSpc>
              <a:spcAft>
                <a:spcPts val="0"/>
              </a:spcAft>
            </a:pPr>
            <a:r>
              <a:rPr lang="es-A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es-AR" sz="20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B. SUPURACIÓN </a:t>
            </a:r>
            <a:r>
              <a:rPr lang="es-AR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SITIO DE SALIDA:</a:t>
            </a:r>
          </a:p>
          <a:p>
            <a:pPr marL="990600" algn="just">
              <a:lnSpc>
                <a:spcPct val="107000"/>
              </a:lnSpc>
              <a:spcAft>
                <a:spcPts val="0"/>
              </a:spcAft>
            </a:pPr>
            <a:r>
              <a:rPr lang="es-A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Hemocultivos, Retrocultivo, Hisopado del exudado	</a:t>
            </a:r>
          </a:p>
          <a:p>
            <a:pPr marL="990600">
              <a:lnSpc>
                <a:spcPct val="107000"/>
              </a:lnSpc>
              <a:spcAft>
                <a:spcPts val="0"/>
              </a:spcAft>
            </a:pPr>
            <a:r>
              <a:rPr lang="es-A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Evaluar Retiro CVC, ATB empírico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A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s-AR" sz="20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C. INFECCION </a:t>
            </a:r>
            <a:r>
              <a:rPr lang="es-AR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TUNEL; ABSCESO PORTAL, INFECCIÓN COMPLICADA (OSTEOMIELITIS, CELULITIS, ETC)</a:t>
            </a: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r>
              <a:rPr lang="es-A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Hemocultivos, Retrocultivo</a:t>
            </a: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r>
              <a:rPr lang="es-A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Retiro del CVC (Cultivo PC y portal)</a:t>
            </a:r>
            <a:endParaRPr lang="es-A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023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613" y="103064"/>
            <a:ext cx="8133949" cy="6154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51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68594" y="570404"/>
            <a:ext cx="1125481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800" dirty="0">
                <a:solidFill>
                  <a:srgbClr val="000000"/>
                </a:solidFill>
                <a:latin typeface="Helvetica" panose="020B0604020202020204" pitchFamily="34" charset="0"/>
              </a:rPr>
              <a:t>A) Tiempo diferencial de positividad. Aprovecha la capacidad de los métodos automatizados de detectar el tiempo exacto en que se </a:t>
            </a:r>
            <a:r>
              <a:rPr lang="es-AR" sz="2800" dirty="0" err="1">
                <a:solidFill>
                  <a:srgbClr val="000000"/>
                </a:solidFill>
                <a:latin typeface="Helvetica" panose="020B0604020202020204" pitchFamily="34" charset="0"/>
              </a:rPr>
              <a:t>positiviza</a:t>
            </a:r>
            <a:r>
              <a:rPr lang="es-AR" sz="2800" dirty="0">
                <a:solidFill>
                  <a:srgbClr val="000000"/>
                </a:solidFill>
                <a:latin typeface="Helvetica" panose="020B0604020202020204" pitchFamily="34" charset="0"/>
              </a:rPr>
              <a:t> un hemocultivo. Los hemocultivos con mayor inóculo tienen menor tiempo de positivización. Las diferencias en tiempo de crecimiento entre hemocultivos tomados simultáneamente de cada una de las luces del catéter y de una vía periférica colocados en un mismo tipo de frasco, con el mismo volumen y colocados a la vez en el equipo, pueden orientar sobre un origen de la bacteriemia en la punta del catéter. Blot y col.10 </a:t>
            </a:r>
            <a:r>
              <a:rPr lang="es-AR" sz="2800" dirty="0">
                <a:solidFill>
                  <a:srgbClr val="FF0000"/>
                </a:solidFill>
                <a:latin typeface="Helvetica" panose="020B0604020202020204" pitchFamily="34" charset="0"/>
              </a:rPr>
              <a:t>establecen un tiempo diferencial de 120 minutos (primero el </a:t>
            </a:r>
            <a:r>
              <a:rPr lang="es-AR" sz="2800" dirty="0" smtClean="0">
                <a:solidFill>
                  <a:srgbClr val="FF0000"/>
                </a:solidFill>
                <a:latin typeface="Helvetica" panose="020B0604020202020204" pitchFamily="34" charset="0"/>
              </a:rPr>
              <a:t>Retrocultivo) </a:t>
            </a:r>
            <a:r>
              <a:rPr lang="es-AR" sz="2800" dirty="0">
                <a:solidFill>
                  <a:srgbClr val="FF0000"/>
                </a:solidFill>
                <a:latin typeface="Helvetica" panose="020B0604020202020204" pitchFamily="34" charset="0"/>
              </a:rPr>
              <a:t>como predictor de que la bacteriemia sea asociada al catéter.</a:t>
            </a:r>
            <a:r>
              <a:rPr lang="es-AR" sz="2800" dirty="0">
                <a:solidFill>
                  <a:srgbClr val="000000"/>
                </a:solidFill>
                <a:latin typeface="Helvetica" panose="020B0604020202020204" pitchFamily="34" charset="0"/>
              </a:rPr>
              <a:t> No hay evidencia de que esta metodología sea aplicable a las candidemias3. </a:t>
            </a:r>
            <a:endParaRPr lang="es-AR" sz="2800" dirty="0"/>
          </a:p>
        </p:txBody>
      </p:sp>
    </p:spTree>
    <p:extLst>
      <p:ext uri="{BB962C8B-B14F-4D97-AF65-F5344CB8AC3E}">
        <p14:creationId xmlns:p14="http://schemas.microsoft.com/office/powerpoint/2010/main" val="3707925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41832" y="299103"/>
            <a:ext cx="11451364" cy="4604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0" algn="ctr">
              <a:lnSpc>
                <a:spcPct val="107000"/>
              </a:lnSpc>
              <a:spcAft>
                <a:spcPts val="0"/>
              </a:spcAft>
            </a:pPr>
            <a:r>
              <a:rPr lang="es-AR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CVC DE CORTA DURACIÓN</a:t>
            </a:r>
          </a:p>
          <a:p>
            <a:pPr marL="514350" indent="-514350">
              <a:lnSpc>
                <a:spcPct val="107000"/>
              </a:lnSpc>
              <a:buFont typeface="+mj-lt"/>
              <a:buAutoNum type="arabicPeriod"/>
            </a:pPr>
            <a:r>
              <a:rPr lang="es-AR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HHC </a:t>
            </a:r>
            <a:r>
              <a:rPr lang="es-AR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(-) Pc (-): Considerar otros focos</a:t>
            </a:r>
          </a:p>
          <a:p>
            <a:pPr marL="514350" lvl="0" indent="-51435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AR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</a:t>
            </a:r>
            <a:r>
              <a:rPr lang="es-AR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(+) PC (-): Considerar otro foco</a:t>
            </a:r>
          </a:p>
          <a:p>
            <a:pPr marL="514350" lvl="0" indent="-51435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AR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HC (+) RC (+) TD menos de 2 HS.: Considerar otros focos</a:t>
            </a:r>
          </a:p>
          <a:p>
            <a:pPr marL="514350" lvl="0" indent="-51435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AR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HC (-) PC )+): control repetir HC</a:t>
            </a:r>
          </a:p>
          <a:p>
            <a:pPr marL="514350" lvl="0" indent="-51435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AR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HC (+) RC (+) TD más de 2 HS.: Bacteriemia relacionada con el catéter. Retiro del catéter.</a:t>
            </a:r>
          </a:p>
          <a:p>
            <a:pPr marL="514350" lvl="0" indent="-51435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s-AR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HC (+) PC (+): Bacteriemia relacionada con el catéter. Retiro del catéter.</a:t>
            </a:r>
            <a:endParaRPr lang="es-AR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0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72567" y="341833"/>
            <a:ext cx="11280449" cy="42418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71600" algn="ctr">
              <a:lnSpc>
                <a:spcPct val="107000"/>
              </a:lnSpc>
              <a:spcAft>
                <a:spcPts val="0"/>
              </a:spcAft>
            </a:pPr>
            <a:r>
              <a:rPr lang="es-AR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CVC IMPLANTABLES</a:t>
            </a:r>
          </a:p>
          <a:p>
            <a:pPr marL="1371600" algn="ctr">
              <a:lnSpc>
                <a:spcPct val="107000"/>
              </a:lnSpc>
              <a:spcAft>
                <a:spcPts val="0"/>
              </a:spcAft>
            </a:pPr>
            <a:r>
              <a:rPr lang="es-A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742950" lvl="0" indent="-74295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AR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HC (+) RC (+) TD más de 2 HS.: Bacteriemia relacionada con el catéter. Retiro del catéter.</a:t>
            </a:r>
          </a:p>
          <a:p>
            <a:pPr marL="742950" lvl="0" indent="-74295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AR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HC (-) RC (+): Repetir cultivos. Terapia de bloqueo.</a:t>
            </a:r>
          </a:p>
          <a:p>
            <a:pPr marL="742950" lvl="0" indent="-74295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AR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HC (+) RC (+) TD menos de 2 HS.: Considerar otros focos</a:t>
            </a:r>
          </a:p>
          <a:p>
            <a:pPr marL="742950" lvl="0" indent="-74295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s-AR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HC (-) </a:t>
            </a:r>
            <a:r>
              <a:rPr lang="es-AR" sz="3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PC </a:t>
            </a:r>
            <a:r>
              <a:rPr lang="es-AR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(-): Considerar otros focos</a:t>
            </a:r>
            <a:endParaRPr lang="es-AR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97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700" y="1063195"/>
            <a:ext cx="8191500" cy="521017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0253" y="264920"/>
            <a:ext cx="4854308" cy="79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9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654" y="143050"/>
            <a:ext cx="11806691" cy="216456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654" y="2461187"/>
            <a:ext cx="10983171" cy="164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445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11" y="632390"/>
            <a:ext cx="11769284" cy="3529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14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465" y="333286"/>
            <a:ext cx="9697696" cy="5902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90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950" y="794759"/>
            <a:ext cx="11566061" cy="523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71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02" y="1290414"/>
            <a:ext cx="11526759" cy="412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03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1235" y="-102550"/>
            <a:ext cx="8087883" cy="629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06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6450" y="857839"/>
            <a:ext cx="1922802" cy="2183312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5400942" y="2050991"/>
            <a:ext cx="4777099" cy="8545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4000" b="1" dirty="0" smtClean="0">
                <a:solidFill>
                  <a:schemeClr val="tx1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MUCHAS GRACIAS</a:t>
            </a:r>
            <a:endParaRPr lang="es-AR" sz="4000" b="1" dirty="0">
              <a:solidFill>
                <a:schemeClr val="tx1"/>
              </a:solidFill>
              <a:latin typeface="Shonar Bangla" panose="020B0502040204020203" pitchFamily="34" charset="0"/>
              <a:cs typeface="Shonar Bangl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4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55</TotalTime>
  <Words>241</Words>
  <Application>Microsoft Office PowerPoint</Application>
  <PresentationFormat>Panorámica</PresentationFormat>
  <Paragraphs>46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3" baseType="lpstr">
      <vt:lpstr>Calibri</vt:lpstr>
      <vt:lpstr>Calibri Light</vt:lpstr>
      <vt:lpstr>Helvetica</vt:lpstr>
      <vt:lpstr>Shonar Bangla</vt:lpstr>
      <vt:lpstr>Times New Roman</vt:lpstr>
      <vt:lpstr>Retrospección</vt:lpstr>
      <vt:lpstr>INFECCIONES ASOCIADAS A CATÉTERES RESUMEN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INFECCIONES ASOCIADAS A CATÉTERES</dc:title>
  <dc:creator>Full name</dc:creator>
  <cp:lastModifiedBy>Full name</cp:lastModifiedBy>
  <cp:revision>14</cp:revision>
  <dcterms:created xsi:type="dcterms:W3CDTF">2019-09-25T00:42:58Z</dcterms:created>
  <dcterms:modified xsi:type="dcterms:W3CDTF">2019-10-02T14:54:32Z</dcterms:modified>
</cp:coreProperties>
</file>