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2"/>
    <p:sldMasterId id="2147483673" r:id="rId3"/>
    <p:sldMasterId id="2147483685" r:id="rId4"/>
  </p:sldMasterIdLst>
  <p:sldIdLst>
    <p:sldId id="256" r:id="rId5"/>
    <p:sldId id="259" r:id="rId6"/>
    <p:sldId id="257" r:id="rId7"/>
    <p:sldId id="258" r:id="rId8"/>
    <p:sldId id="261" r:id="rId9"/>
    <p:sldId id="263" r:id="rId10"/>
    <p:sldId id="267" r:id="rId11"/>
    <p:sldId id="269" r:id="rId12"/>
    <p:sldId id="271" r:id="rId13"/>
    <p:sldId id="273" r:id="rId14"/>
    <p:sldId id="274" r:id="rId15"/>
    <p:sldId id="275" r:id="rId16"/>
    <p:sldId id="290" r:id="rId17"/>
    <p:sldId id="276" r:id="rId18"/>
    <p:sldId id="277" r:id="rId19"/>
    <p:sldId id="303" r:id="rId20"/>
    <p:sldId id="286" r:id="rId21"/>
    <p:sldId id="287" r:id="rId22"/>
    <p:sldId id="288" r:id="rId23"/>
    <p:sldId id="292" r:id="rId24"/>
    <p:sldId id="294" r:id="rId25"/>
    <p:sldId id="296" r:id="rId26"/>
    <p:sldId id="278" r:id="rId27"/>
    <p:sldId id="306" r:id="rId28"/>
    <p:sldId id="304" r:id="rId29"/>
    <p:sldId id="307" r:id="rId30"/>
    <p:sldId id="305" r:id="rId31"/>
    <p:sldId id="308" r:id="rId32"/>
    <p:sldId id="309" r:id="rId33"/>
    <p:sldId id="297" r:id="rId34"/>
    <p:sldId id="310" r:id="rId35"/>
    <p:sldId id="312" r:id="rId36"/>
    <p:sldId id="314" r:id="rId37"/>
    <p:sldId id="316" r:id="rId38"/>
    <p:sldId id="318" r:id="rId39"/>
    <p:sldId id="320" r:id="rId40"/>
    <p:sldId id="322" r:id="rId41"/>
    <p:sldId id="324" r:id="rId42"/>
    <p:sldId id="327" r:id="rId43"/>
    <p:sldId id="329" r:id="rId44"/>
    <p:sldId id="300" r:id="rId45"/>
    <p:sldId id="299" r:id="rId46"/>
    <p:sldId id="302" r:id="rId47"/>
    <p:sldId id="331" r:id="rId48"/>
    <p:sldId id="333" r:id="rId49"/>
    <p:sldId id="335" r:id="rId50"/>
    <p:sldId id="337" r:id="rId51"/>
    <p:sldId id="339" r:id="rId52"/>
    <p:sldId id="341" r:id="rId53"/>
    <p:sldId id="343" r:id="rId54"/>
    <p:sldId id="345" r:id="rId55"/>
    <p:sldId id="347" r:id="rId56"/>
    <p:sldId id="349" r:id="rId57"/>
    <p:sldId id="351" r:id="rId58"/>
    <p:sldId id="353" r:id="rId59"/>
    <p:sldId id="355" r:id="rId60"/>
    <p:sldId id="356" r:id="rId61"/>
    <p:sldId id="357" r:id="rId62"/>
    <p:sldId id="289" r:id="rId63"/>
    <p:sldId id="279" r:id="rId64"/>
    <p:sldId id="280" r:id="rId65"/>
    <p:sldId id="281" r:id="rId66"/>
    <p:sldId id="282" r:id="rId67"/>
    <p:sldId id="284" r:id="rId68"/>
    <p:sldId id="283" r:id="rId69"/>
    <p:sldId id="285" r:id="rId70"/>
    <p:sldId id="359" r:id="rId71"/>
    <p:sldId id="358" r:id="rId72"/>
  </p:sldIdLst>
  <p:sldSz cx="12192000" cy="6858000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7" d="100"/>
        <a:sy n="117" d="100"/>
      </p:scale>
      <p:origin x="0" y="-150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EFAC54-EE58-4CC9-8235-8DC6EC68BFE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744252B-3D3E-477E-8504-EC5584B10232}">
      <dgm:prSet phldrT="[Texto]"/>
      <dgm:spPr/>
      <dgm:t>
        <a:bodyPr/>
        <a:lstStyle/>
        <a:p>
          <a:r>
            <a:rPr lang="es-AR" dirty="0" smtClean="0"/>
            <a:t>Microorganismo</a:t>
          </a:r>
          <a:endParaRPr lang="es-AR" dirty="0"/>
        </a:p>
      </dgm:t>
    </dgm:pt>
    <dgm:pt modelId="{C17898FA-24E8-44D1-8B95-8AF28AD77EE3}" type="parTrans" cxnId="{DCA4A173-0775-48D7-98A7-6D577F039E70}">
      <dgm:prSet/>
      <dgm:spPr/>
      <dgm:t>
        <a:bodyPr/>
        <a:lstStyle/>
        <a:p>
          <a:endParaRPr lang="es-AR"/>
        </a:p>
      </dgm:t>
    </dgm:pt>
    <dgm:pt modelId="{27B85C78-F5FE-42AD-8A4B-EEA2F7B04CBB}" type="sibTrans" cxnId="{DCA4A173-0775-48D7-98A7-6D577F039E70}">
      <dgm:prSet/>
      <dgm:spPr/>
      <dgm:t>
        <a:bodyPr/>
        <a:lstStyle/>
        <a:p>
          <a:endParaRPr lang="es-AR"/>
        </a:p>
      </dgm:t>
    </dgm:pt>
    <dgm:pt modelId="{69618E06-1CA7-474F-9706-D1AEC25070C7}">
      <dgm:prSet phldrT="[Texto]"/>
      <dgm:spPr/>
      <dgm:t>
        <a:bodyPr/>
        <a:lstStyle/>
        <a:p>
          <a:r>
            <a:rPr lang="es-AR" dirty="0" smtClean="0"/>
            <a:t>Paciente</a:t>
          </a:r>
          <a:endParaRPr lang="es-AR" dirty="0"/>
        </a:p>
      </dgm:t>
    </dgm:pt>
    <dgm:pt modelId="{54277752-93B8-4047-A7C1-94AAB10B8797}" type="parTrans" cxnId="{ADC48BFA-5E20-47EF-A7D6-377F9084D535}">
      <dgm:prSet/>
      <dgm:spPr/>
      <dgm:t>
        <a:bodyPr/>
        <a:lstStyle/>
        <a:p>
          <a:endParaRPr lang="es-AR"/>
        </a:p>
      </dgm:t>
    </dgm:pt>
    <dgm:pt modelId="{96037E45-EB11-4630-90C0-01F0462A79FE}" type="sibTrans" cxnId="{ADC48BFA-5E20-47EF-A7D6-377F9084D535}">
      <dgm:prSet/>
      <dgm:spPr/>
      <dgm:t>
        <a:bodyPr/>
        <a:lstStyle/>
        <a:p>
          <a:endParaRPr lang="es-AR"/>
        </a:p>
      </dgm:t>
    </dgm:pt>
    <dgm:pt modelId="{649079E2-A614-4A37-8F2C-64A65D675E0F}">
      <dgm:prSet phldrT="[Texto]"/>
      <dgm:spPr/>
      <dgm:t>
        <a:bodyPr/>
        <a:lstStyle/>
        <a:p>
          <a:r>
            <a:rPr lang="es-AR" dirty="0" smtClean="0"/>
            <a:t>Sonda vesical</a:t>
          </a:r>
          <a:endParaRPr lang="es-AR" dirty="0"/>
        </a:p>
      </dgm:t>
    </dgm:pt>
    <dgm:pt modelId="{9E261D9C-0A80-407C-A659-9221B09265E8}" type="parTrans" cxnId="{65B316ED-E150-4C08-8D75-59668AD3DE1F}">
      <dgm:prSet/>
      <dgm:spPr/>
      <dgm:t>
        <a:bodyPr/>
        <a:lstStyle/>
        <a:p>
          <a:endParaRPr lang="es-AR"/>
        </a:p>
      </dgm:t>
    </dgm:pt>
    <dgm:pt modelId="{F5D03488-F3A1-42D3-92B7-85CBA9025CAB}" type="sibTrans" cxnId="{65B316ED-E150-4C08-8D75-59668AD3DE1F}">
      <dgm:prSet/>
      <dgm:spPr/>
      <dgm:t>
        <a:bodyPr/>
        <a:lstStyle/>
        <a:p>
          <a:endParaRPr lang="es-AR"/>
        </a:p>
      </dgm:t>
    </dgm:pt>
    <dgm:pt modelId="{523C6319-9C07-4975-AC92-979816641573}" type="pres">
      <dgm:prSet presAssocID="{92EFAC54-EE58-4CC9-8235-8DC6EC68BFE8}" presName="CompostProcess" presStyleCnt="0">
        <dgm:presLayoutVars>
          <dgm:dir/>
          <dgm:resizeHandles val="exact"/>
        </dgm:presLayoutVars>
      </dgm:prSet>
      <dgm:spPr/>
    </dgm:pt>
    <dgm:pt modelId="{9E6F6015-BF02-4255-9263-37538578177F}" type="pres">
      <dgm:prSet presAssocID="{92EFAC54-EE58-4CC9-8235-8DC6EC68BFE8}" presName="arrow" presStyleLbl="bgShp" presStyleIdx="0" presStyleCnt="1"/>
      <dgm:spPr/>
    </dgm:pt>
    <dgm:pt modelId="{DC6C9BA8-C731-44A4-A890-2BD696AEB993}" type="pres">
      <dgm:prSet presAssocID="{92EFAC54-EE58-4CC9-8235-8DC6EC68BFE8}" presName="linearProcess" presStyleCnt="0"/>
      <dgm:spPr/>
    </dgm:pt>
    <dgm:pt modelId="{06D7FB18-28A7-40ED-94E0-DD6BDAC70A25}" type="pres">
      <dgm:prSet presAssocID="{6744252B-3D3E-477E-8504-EC5584B1023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025875C-12DF-4605-A952-90A0C39DC522}" type="pres">
      <dgm:prSet presAssocID="{27B85C78-F5FE-42AD-8A4B-EEA2F7B04CBB}" presName="sibTrans" presStyleCnt="0"/>
      <dgm:spPr/>
    </dgm:pt>
    <dgm:pt modelId="{A4D35EC0-D20A-44C5-9AC5-3715057D1368}" type="pres">
      <dgm:prSet presAssocID="{69618E06-1CA7-474F-9706-D1AEC25070C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86EBF91-2342-451D-9167-B6BA13C895A6}" type="pres">
      <dgm:prSet presAssocID="{96037E45-EB11-4630-90C0-01F0462A79FE}" presName="sibTrans" presStyleCnt="0"/>
      <dgm:spPr/>
    </dgm:pt>
    <dgm:pt modelId="{46DBA543-BABE-4A09-85F5-AADA36A67C8B}" type="pres">
      <dgm:prSet presAssocID="{649079E2-A614-4A37-8F2C-64A65D675E0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5E564E9-60DE-4969-ADB7-A02D096CDA71}" type="presOf" srcId="{92EFAC54-EE58-4CC9-8235-8DC6EC68BFE8}" destId="{523C6319-9C07-4975-AC92-979816641573}" srcOrd="0" destOrd="0" presId="urn:microsoft.com/office/officeart/2005/8/layout/hProcess9"/>
    <dgm:cxn modelId="{D9BA06B6-AC32-4B44-A43D-30319A99EA68}" type="presOf" srcId="{6744252B-3D3E-477E-8504-EC5584B10232}" destId="{06D7FB18-28A7-40ED-94E0-DD6BDAC70A25}" srcOrd="0" destOrd="0" presId="urn:microsoft.com/office/officeart/2005/8/layout/hProcess9"/>
    <dgm:cxn modelId="{DCA4A173-0775-48D7-98A7-6D577F039E70}" srcId="{92EFAC54-EE58-4CC9-8235-8DC6EC68BFE8}" destId="{6744252B-3D3E-477E-8504-EC5584B10232}" srcOrd="0" destOrd="0" parTransId="{C17898FA-24E8-44D1-8B95-8AF28AD77EE3}" sibTransId="{27B85C78-F5FE-42AD-8A4B-EEA2F7B04CBB}"/>
    <dgm:cxn modelId="{65B316ED-E150-4C08-8D75-59668AD3DE1F}" srcId="{92EFAC54-EE58-4CC9-8235-8DC6EC68BFE8}" destId="{649079E2-A614-4A37-8F2C-64A65D675E0F}" srcOrd="2" destOrd="0" parTransId="{9E261D9C-0A80-407C-A659-9221B09265E8}" sibTransId="{F5D03488-F3A1-42D3-92B7-85CBA9025CAB}"/>
    <dgm:cxn modelId="{CDA0DBD5-F3C1-4BE2-969A-BA844A4FD8BC}" type="presOf" srcId="{649079E2-A614-4A37-8F2C-64A65D675E0F}" destId="{46DBA543-BABE-4A09-85F5-AADA36A67C8B}" srcOrd="0" destOrd="0" presId="urn:microsoft.com/office/officeart/2005/8/layout/hProcess9"/>
    <dgm:cxn modelId="{448AD208-FAE9-418F-818C-7557E1AD30D1}" type="presOf" srcId="{69618E06-1CA7-474F-9706-D1AEC25070C7}" destId="{A4D35EC0-D20A-44C5-9AC5-3715057D1368}" srcOrd="0" destOrd="0" presId="urn:microsoft.com/office/officeart/2005/8/layout/hProcess9"/>
    <dgm:cxn modelId="{ADC48BFA-5E20-47EF-A7D6-377F9084D535}" srcId="{92EFAC54-EE58-4CC9-8235-8DC6EC68BFE8}" destId="{69618E06-1CA7-474F-9706-D1AEC25070C7}" srcOrd="1" destOrd="0" parTransId="{54277752-93B8-4047-A7C1-94AAB10B8797}" sibTransId="{96037E45-EB11-4630-90C0-01F0462A79FE}"/>
    <dgm:cxn modelId="{B8C28264-D655-4A06-AD40-CE1DECEE657D}" type="presParOf" srcId="{523C6319-9C07-4975-AC92-979816641573}" destId="{9E6F6015-BF02-4255-9263-37538578177F}" srcOrd="0" destOrd="0" presId="urn:microsoft.com/office/officeart/2005/8/layout/hProcess9"/>
    <dgm:cxn modelId="{71C8ACA5-5F04-4169-8DFF-D91592CFBE02}" type="presParOf" srcId="{523C6319-9C07-4975-AC92-979816641573}" destId="{DC6C9BA8-C731-44A4-A890-2BD696AEB993}" srcOrd="1" destOrd="0" presId="urn:microsoft.com/office/officeart/2005/8/layout/hProcess9"/>
    <dgm:cxn modelId="{6649FCF5-0CBA-442A-B019-41F647C395A3}" type="presParOf" srcId="{DC6C9BA8-C731-44A4-A890-2BD696AEB993}" destId="{06D7FB18-28A7-40ED-94E0-DD6BDAC70A25}" srcOrd="0" destOrd="0" presId="urn:microsoft.com/office/officeart/2005/8/layout/hProcess9"/>
    <dgm:cxn modelId="{EC6E84EF-3304-49C2-9B0F-2C5836185CF1}" type="presParOf" srcId="{DC6C9BA8-C731-44A4-A890-2BD696AEB993}" destId="{1025875C-12DF-4605-A952-90A0C39DC522}" srcOrd="1" destOrd="0" presId="urn:microsoft.com/office/officeart/2005/8/layout/hProcess9"/>
    <dgm:cxn modelId="{2A843D37-E98B-4D4C-AF1F-E3C7D46C6C7B}" type="presParOf" srcId="{DC6C9BA8-C731-44A4-A890-2BD696AEB993}" destId="{A4D35EC0-D20A-44C5-9AC5-3715057D1368}" srcOrd="2" destOrd="0" presId="urn:microsoft.com/office/officeart/2005/8/layout/hProcess9"/>
    <dgm:cxn modelId="{12F638BA-5BE9-422F-B324-DF61436A7C33}" type="presParOf" srcId="{DC6C9BA8-C731-44A4-A890-2BD696AEB993}" destId="{186EBF91-2342-451D-9167-B6BA13C895A6}" srcOrd="3" destOrd="0" presId="urn:microsoft.com/office/officeart/2005/8/layout/hProcess9"/>
    <dgm:cxn modelId="{803AF821-B3B0-438A-B75E-9B6CB1160053}" type="presParOf" srcId="{DC6C9BA8-C731-44A4-A890-2BD696AEB993}" destId="{46DBA543-BABE-4A09-85F5-AADA36A67C8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6ED4B7-C7E2-4531-B189-2A955A495E0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6EFA3BD-7473-4A5A-8D63-35A5F79F2498}">
      <dgm:prSet phldrT="[Texto]"/>
      <dgm:spPr/>
      <dgm:t>
        <a:bodyPr/>
        <a:lstStyle/>
        <a:p>
          <a:r>
            <a:rPr lang="es-AR" dirty="0" smtClean="0"/>
            <a:t>TOLERANCIA</a:t>
          </a:r>
          <a:endParaRPr lang="es-AR" dirty="0"/>
        </a:p>
      </dgm:t>
    </dgm:pt>
    <dgm:pt modelId="{3D29495F-3C6F-43E1-8E1D-2EA98484900B}" type="parTrans" cxnId="{EEC79B28-A55D-4F0E-9D4A-BAE659EE89A3}">
      <dgm:prSet/>
      <dgm:spPr/>
      <dgm:t>
        <a:bodyPr/>
        <a:lstStyle/>
        <a:p>
          <a:endParaRPr lang="es-AR"/>
        </a:p>
      </dgm:t>
    </dgm:pt>
    <dgm:pt modelId="{31F403EB-E667-45F0-86B0-56C648BAB7BC}" type="sibTrans" cxnId="{EEC79B28-A55D-4F0E-9D4A-BAE659EE89A3}">
      <dgm:prSet/>
      <dgm:spPr/>
      <dgm:t>
        <a:bodyPr/>
        <a:lstStyle/>
        <a:p>
          <a:endParaRPr lang="es-AR"/>
        </a:p>
      </dgm:t>
    </dgm:pt>
    <dgm:pt modelId="{EB067CEF-1420-4445-A6A3-7796D2BF99A4}">
      <dgm:prSet phldrT="[Texto]"/>
      <dgm:spPr/>
      <dgm:t>
        <a:bodyPr/>
        <a:lstStyle/>
        <a:p>
          <a:r>
            <a:rPr lang="es-AR" dirty="0" smtClean="0"/>
            <a:t>RESISTENCIA</a:t>
          </a:r>
          <a:endParaRPr lang="es-AR" dirty="0"/>
        </a:p>
      </dgm:t>
    </dgm:pt>
    <dgm:pt modelId="{B537CA01-373E-4725-BD76-2DC62F0878AF}" type="parTrans" cxnId="{932BB2B7-24FC-47C7-9BF9-B4300C5D0DEB}">
      <dgm:prSet/>
      <dgm:spPr/>
      <dgm:t>
        <a:bodyPr/>
        <a:lstStyle/>
        <a:p>
          <a:endParaRPr lang="es-AR"/>
        </a:p>
      </dgm:t>
    </dgm:pt>
    <dgm:pt modelId="{59FE9A04-C72B-4C04-A031-FB14882FA039}" type="sibTrans" cxnId="{932BB2B7-24FC-47C7-9BF9-B4300C5D0DEB}">
      <dgm:prSet/>
      <dgm:spPr/>
      <dgm:t>
        <a:bodyPr/>
        <a:lstStyle/>
        <a:p>
          <a:endParaRPr lang="es-AR"/>
        </a:p>
      </dgm:t>
    </dgm:pt>
    <dgm:pt modelId="{4D84E840-58B2-4CB2-95D3-9E0B3241E628}" type="pres">
      <dgm:prSet presAssocID="{416ED4B7-C7E2-4531-B189-2A955A495E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6974CFC-764B-4695-882C-C430F6AABBFB}" type="pres">
      <dgm:prSet presAssocID="{46EFA3BD-7473-4A5A-8D63-35A5F79F2498}" presName="parentLin" presStyleCnt="0"/>
      <dgm:spPr/>
    </dgm:pt>
    <dgm:pt modelId="{93AA7D2D-4294-486C-AC66-28A66ED3DB87}" type="pres">
      <dgm:prSet presAssocID="{46EFA3BD-7473-4A5A-8D63-35A5F79F2498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D8D046F3-7622-4C14-A5C7-613A0E90A43C}" type="pres">
      <dgm:prSet presAssocID="{46EFA3BD-7473-4A5A-8D63-35A5F79F2498}" presName="parentText" presStyleLbl="node1" presStyleIdx="0" presStyleCnt="2" custLinFactNeighborX="7204" custLinFactNeighborY="-214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3AAD78-B997-4E09-A6EF-A6BF69E530E3}" type="pres">
      <dgm:prSet presAssocID="{46EFA3BD-7473-4A5A-8D63-35A5F79F2498}" presName="negativeSpace" presStyleCnt="0"/>
      <dgm:spPr/>
    </dgm:pt>
    <dgm:pt modelId="{6D5DFC10-0C48-4767-B3DC-237663B136A1}" type="pres">
      <dgm:prSet presAssocID="{46EFA3BD-7473-4A5A-8D63-35A5F79F2498}" presName="childText" presStyleLbl="conFgAcc1" presStyleIdx="0" presStyleCnt="2" custLinFactY="-15874" custLinFactNeighborX="-12734" custLinFactNeighborY="-100000">
        <dgm:presLayoutVars>
          <dgm:bulletEnabled val="1"/>
        </dgm:presLayoutVars>
      </dgm:prSet>
      <dgm:spPr/>
    </dgm:pt>
    <dgm:pt modelId="{6BCEB0A9-E3CD-4F35-B007-2449DE24025C}" type="pres">
      <dgm:prSet presAssocID="{31F403EB-E667-45F0-86B0-56C648BAB7BC}" presName="spaceBetweenRectangles" presStyleCnt="0"/>
      <dgm:spPr/>
    </dgm:pt>
    <dgm:pt modelId="{B02F9454-E2C5-42AE-948D-A310FA44604F}" type="pres">
      <dgm:prSet presAssocID="{EB067CEF-1420-4445-A6A3-7796D2BF99A4}" presName="parentLin" presStyleCnt="0"/>
      <dgm:spPr/>
    </dgm:pt>
    <dgm:pt modelId="{51B207A0-E65E-4B19-93AF-D7A902651377}" type="pres">
      <dgm:prSet presAssocID="{EB067CEF-1420-4445-A6A3-7796D2BF99A4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24041BBC-981F-4E5E-82AF-B559364CB416}" type="pres">
      <dgm:prSet presAssocID="{EB067CEF-1420-4445-A6A3-7796D2BF99A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CD015EF-9872-4300-BC22-4ED2B0221588}" type="pres">
      <dgm:prSet presAssocID="{EB067CEF-1420-4445-A6A3-7796D2BF99A4}" presName="negativeSpace" presStyleCnt="0"/>
      <dgm:spPr/>
    </dgm:pt>
    <dgm:pt modelId="{33512D93-8ADA-46C5-B53E-FA05E2FD6B36}" type="pres">
      <dgm:prSet presAssocID="{EB067CEF-1420-4445-A6A3-7796D2BF99A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6C8D9F8-58BC-4D43-9B62-ACD7D46A5F8D}" type="presOf" srcId="{46EFA3BD-7473-4A5A-8D63-35A5F79F2498}" destId="{93AA7D2D-4294-486C-AC66-28A66ED3DB87}" srcOrd="0" destOrd="0" presId="urn:microsoft.com/office/officeart/2005/8/layout/list1"/>
    <dgm:cxn modelId="{932BB2B7-24FC-47C7-9BF9-B4300C5D0DEB}" srcId="{416ED4B7-C7E2-4531-B189-2A955A495E07}" destId="{EB067CEF-1420-4445-A6A3-7796D2BF99A4}" srcOrd="1" destOrd="0" parTransId="{B537CA01-373E-4725-BD76-2DC62F0878AF}" sibTransId="{59FE9A04-C72B-4C04-A031-FB14882FA039}"/>
    <dgm:cxn modelId="{EEC79B28-A55D-4F0E-9D4A-BAE659EE89A3}" srcId="{416ED4B7-C7E2-4531-B189-2A955A495E07}" destId="{46EFA3BD-7473-4A5A-8D63-35A5F79F2498}" srcOrd="0" destOrd="0" parTransId="{3D29495F-3C6F-43E1-8E1D-2EA98484900B}" sibTransId="{31F403EB-E667-45F0-86B0-56C648BAB7BC}"/>
    <dgm:cxn modelId="{862A6D86-1FE3-4F11-A49B-0627F4925CF8}" type="presOf" srcId="{46EFA3BD-7473-4A5A-8D63-35A5F79F2498}" destId="{D8D046F3-7622-4C14-A5C7-613A0E90A43C}" srcOrd="1" destOrd="0" presId="urn:microsoft.com/office/officeart/2005/8/layout/list1"/>
    <dgm:cxn modelId="{0D57BAE3-4732-4897-854B-DDD2DFCFDF49}" type="presOf" srcId="{EB067CEF-1420-4445-A6A3-7796D2BF99A4}" destId="{24041BBC-981F-4E5E-82AF-B559364CB416}" srcOrd="1" destOrd="0" presId="urn:microsoft.com/office/officeart/2005/8/layout/list1"/>
    <dgm:cxn modelId="{645ADD9F-0A0E-44A6-8F12-6AD6D4C91527}" type="presOf" srcId="{416ED4B7-C7E2-4531-B189-2A955A495E07}" destId="{4D84E840-58B2-4CB2-95D3-9E0B3241E628}" srcOrd="0" destOrd="0" presId="urn:microsoft.com/office/officeart/2005/8/layout/list1"/>
    <dgm:cxn modelId="{D3B9BB3F-BA74-417C-BFE2-3D5E302AF8FB}" type="presOf" srcId="{EB067CEF-1420-4445-A6A3-7796D2BF99A4}" destId="{51B207A0-E65E-4B19-93AF-D7A902651377}" srcOrd="0" destOrd="0" presId="urn:microsoft.com/office/officeart/2005/8/layout/list1"/>
    <dgm:cxn modelId="{319645C4-8225-41A0-9702-2C120ADF79DD}" type="presParOf" srcId="{4D84E840-58B2-4CB2-95D3-9E0B3241E628}" destId="{06974CFC-764B-4695-882C-C430F6AABBFB}" srcOrd="0" destOrd="0" presId="urn:microsoft.com/office/officeart/2005/8/layout/list1"/>
    <dgm:cxn modelId="{76DC3085-940F-41DA-9997-39AC5BA2D26F}" type="presParOf" srcId="{06974CFC-764B-4695-882C-C430F6AABBFB}" destId="{93AA7D2D-4294-486C-AC66-28A66ED3DB87}" srcOrd="0" destOrd="0" presId="urn:microsoft.com/office/officeart/2005/8/layout/list1"/>
    <dgm:cxn modelId="{072E9778-F6EC-4584-AD4F-66231871E46B}" type="presParOf" srcId="{06974CFC-764B-4695-882C-C430F6AABBFB}" destId="{D8D046F3-7622-4C14-A5C7-613A0E90A43C}" srcOrd="1" destOrd="0" presId="urn:microsoft.com/office/officeart/2005/8/layout/list1"/>
    <dgm:cxn modelId="{21CD07C9-744C-4701-9926-C0019BA874F5}" type="presParOf" srcId="{4D84E840-58B2-4CB2-95D3-9E0B3241E628}" destId="{4A3AAD78-B997-4E09-A6EF-A6BF69E530E3}" srcOrd="1" destOrd="0" presId="urn:microsoft.com/office/officeart/2005/8/layout/list1"/>
    <dgm:cxn modelId="{11E34208-59A6-4C86-A66E-0E19A990FDEA}" type="presParOf" srcId="{4D84E840-58B2-4CB2-95D3-9E0B3241E628}" destId="{6D5DFC10-0C48-4767-B3DC-237663B136A1}" srcOrd="2" destOrd="0" presId="urn:microsoft.com/office/officeart/2005/8/layout/list1"/>
    <dgm:cxn modelId="{90FC48C0-2A59-40A3-8074-232A1F78B607}" type="presParOf" srcId="{4D84E840-58B2-4CB2-95D3-9E0B3241E628}" destId="{6BCEB0A9-E3CD-4F35-B007-2449DE24025C}" srcOrd="3" destOrd="0" presId="urn:microsoft.com/office/officeart/2005/8/layout/list1"/>
    <dgm:cxn modelId="{E322C343-D367-4793-AA9B-FDBA1C42BA06}" type="presParOf" srcId="{4D84E840-58B2-4CB2-95D3-9E0B3241E628}" destId="{B02F9454-E2C5-42AE-948D-A310FA44604F}" srcOrd="4" destOrd="0" presId="urn:microsoft.com/office/officeart/2005/8/layout/list1"/>
    <dgm:cxn modelId="{151370B6-6323-4C16-A7FA-6A82426C9018}" type="presParOf" srcId="{B02F9454-E2C5-42AE-948D-A310FA44604F}" destId="{51B207A0-E65E-4B19-93AF-D7A902651377}" srcOrd="0" destOrd="0" presId="urn:microsoft.com/office/officeart/2005/8/layout/list1"/>
    <dgm:cxn modelId="{C1DB41EB-0816-4DE5-9A48-36EB897CAEF3}" type="presParOf" srcId="{B02F9454-E2C5-42AE-948D-A310FA44604F}" destId="{24041BBC-981F-4E5E-82AF-B559364CB416}" srcOrd="1" destOrd="0" presId="urn:microsoft.com/office/officeart/2005/8/layout/list1"/>
    <dgm:cxn modelId="{61C5419A-389E-4B82-9702-1B7F2FABA7B3}" type="presParOf" srcId="{4D84E840-58B2-4CB2-95D3-9E0B3241E628}" destId="{ECD015EF-9872-4300-BC22-4ED2B0221588}" srcOrd="5" destOrd="0" presId="urn:microsoft.com/office/officeart/2005/8/layout/list1"/>
    <dgm:cxn modelId="{2A595B28-1282-4E6D-9D02-16B300CB7BAC}" type="presParOf" srcId="{4D84E840-58B2-4CB2-95D3-9E0B3241E628}" destId="{33512D93-8ADA-46C5-B53E-FA05E2FD6B3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F6015-BF02-4255-9263-37538578177F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FB18-28A7-40ED-94E0-DD6BDAC70A25}">
      <dsp:nvSpPr>
        <dsp:cNvPr id="0" name=""/>
        <dsp:cNvSpPr/>
      </dsp:nvSpPr>
      <dsp:spPr>
        <a:xfrm>
          <a:off x="8304" y="1357788"/>
          <a:ext cx="344775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kern="1200" dirty="0" smtClean="0"/>
            <a:t>Microorganismo</a:t>
          </a:r>
          <a:endParaRPr lang="es-AR" sz="3500" kern="1200" dirty="0"/>
        </a:p>
      </dsp:txBody>
      <dsp:txXfrm>
        <a:off x="96680" y="1446164"/>
        <a:ext cx="3271000" cy="1633633"/>
      </dsp:txXfrm>
    </dsp:sp>
    <dsp:sp modelId="{A4D35EC0-D20A-44C5-9AC5-3715057D1368}">
      <dsp:nvSpPr>
        <dsp:cNvPr id="0" name=""/>
        <dsp:cNvSpPr/>
      </dsp:nvSpPr>
      <dsp:spPr>
        <a:xfrm>
          <a:off x="3762523" y="1357788"/>
          <a:ext cx="344775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kern="1200" dirty="0" smtClean="0"/>
            <a:t>Paciente</a:t>
          </a:r>
          <a:endParaRPr lang="es-AR" sz="3500" kern="1200" dirty="0"/>
        </a:p>
      </dsp:txBody>
      <dsp:txXfrm>
        <a:off x="3850899" y="1446164"/>
        <a:ext cx="3271000" cy="1633633"/>
      </dsp:txXfrm>
    </dsp:sp>
    <dsp:sp modelId="{46DBA543-BABE-4A09-85F5-AADA36A67C8B}">
      <dsp:nvSpPr>
        <dsp:cNvPr id="0" name=""/>
        <dsp:cNvSpPr/>
      </dsp:nvSpPr>
      <dsp:spPr>
        <a:xfrm>
          <a:off x="7516743" y="1357788"/>
          <a:ext cx="344775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500" kern="1200" dirty="0" smtClean="0"/>
            <a:t>Sonda vesical</a:t>
          </a:r>
          <a:endParaRPr lang="es-AR" sz="3500" kern="1200" dirty="0"/>
        </a:p>
      </dsp:txBody>
      <dsp:txXfrm>
        <a:off x="7605119" y="1446164"/>
        <a:ext cx="3271000" cy="1633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DFC10-0C48-4767-B3DC-237663B136A1}">
      <dsp:nvSpPr>
        <dsp:cNvPr id="0" name=""/>
        <dsp:cNvSpPr/>
      </dsp:nvSpPr>
      <dsp:spPr>
        <a:xfrm>
          <a:off x="0" y="247203"/>
          <a:ext cx="4488441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046F3-7622-4C14-A5C7-613A0E90A43C}">
      <dsp:nvSpPr>
        <dsp:cNvPr id="0" name=""/>
        <dsp:cNvSpPr/>
      </dsp:nvSpPr>
      <dsp:spPr>
        <a:xfrm>
          <a:off x="240589" y="7497"/>
          <a:ext cx="3141908" cy="1180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757" tIns="0" rIns="11875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kern="1200" dirty="0" smtClean="0"/>
            <a:t>TOLERANCIA</a:t>
          </a:r>
          <a:endParaRPr lang="es-AR" sz="4000" kern="1200" dirty="0"/>
        </a:p>
      </dsp:txBody>
      <dsp:txXfrm>
        <a:off x="298231" y="65139"/>
        <a:ext cx="3026624" cy="1065516"/>
      </dsp:txXfrm>
    </dsp:sp>
    <dsp:sp modelId="{33512D93-8ADA-46C5-B53E-FA05E2FD6B36}">
      <dsp:nvSpPr>
        <dsp:cNvPr id="0" name=""/>
        <dsp:cNvSpPr/>
      </dsp:nvSpPr>
      <dsp:spPr>
        <a:xfrm>
          <a:off x="0" y="2437613"/>
          <a:ext cx="4488441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41BBC-981F-4E5E-82AF-B559364CB416}">
      <dsp:nvSpPr>
        <dsp:cNvPr id="0" name=""/>
        <dsp:cNvSpPr/>
      </dsp:nvSpPr>
      <dsp:spPr>
        <a:xfrm>
          <a:off x="224422" y="1847213"/>
          <a:ext cx="3141908" cy="1180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757" tIns="0" rIns="11875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000" kern="1200" dirty="0" smtClean="0"/>
            <a:t>RESISTENCIA</a:t>
          </a:r>
          <a:endParaRPr lang="es-AR" sz="4000" kern="1200" dirty="0"/>
        </a:p>
      </dsp:txBody>
      <dsp:txXfrm>
        <a:off x="282064" y="1904855"/>
        <a:ext cx="3026624" cy="106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9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006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430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0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42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232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72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96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9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835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27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13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38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64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09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548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03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9650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11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0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7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605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530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653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259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912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682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6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828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203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1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89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75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1326418-9B27-4F5C-AC23-B0B5D089F6D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15/10/2019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061D11E-FF22-4BAC-B6AC-02471F2FC9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edicinabuenosaires.com/PMID/3012525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0051" y="-240906"/>
            <a:ext cx="10058400" cy="3566160"/>
          </a:xfrm>
        </p:spPr>
        <p:txBody>
          <a:bodyPr>
            <a:normAutofit/>
          </a:bodyPr>
          <a:lstStyle/>
          <a:p>
            <a:r>
              <a:rPr lang="es-AR" sz="3600" b="1" dirty="0" smtClean="0"/>
              <a:t>INFECCIONES ASOCIADAS AL CATETERISNO VESICAL</a:t>
            </a:r>
            <a:br>
              <a:rPr lang="es-AR" sz="3600" b="1" dirty="0" smtClean="0"/>
            </a:br>
            <a:r>
              <a:rPr lang="es-AR" sz="3200" b="1" dirty="0" smtClean="0"/>
              <a:t>DIPLOMATURA: ENFERMERÍA EN CONTROL DE INFECCIONES</a:t>
            </a:r>
            <a:endParaRPr lang="es-AR" sz="32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3589233"/>
            <a:ext cx="10058400" cy="1753013"/>
          </a:xfrm>
        </p:spPr>
        <p:txBody>
          <a:bodyPr>
            <a:normAutofit fontScale="92500" lnSpcReduction="10000"/>
          </a:bodyPr>
          <a:lstStyle/>
          <a:p>
            <a:r>
              <a:rPr lang="es-AR" b="1" dirty="0" smtClean="0"/>
              <a:t>Dr. Guillermo A. Recúpero</a:t>
            </a:r>
          </a:p>
          <a:p>
            <a:r>
              <a:rPr lang="es-AR" b="1" dirty="0" smtClean="0"/>
              <a:t>Profesor Titular </a:t>
            </a:r>
          </a:p>
          <a:p>
            <a:r>
              <a:rPr lang="es-AR" b="1" dirty="0" smtClean="0"/>
              <a:t>Cátedra de Enfermedades Infecciosas, facultad de medicina, UNT</a:t>
            </a:r>
          </a:p>
          <a:p>
            <a:r>
              <a:rPr lang="es-AR" b="1" dirty="0" smtClean="0"/>
              <a:t>San Miguel de Tucumán, octubre 2019</a:t>
            </a:r>
          </a:p>
          <a:p>
            <a:endParaRPr lang="es-AR" b="1" dirty="0"/>
          </a:p>
          <a:p>
            <a:endParaRPr lang="es-AR" b="1" dirty="0" smtClean="0"/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94312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b="1" dirty="0" smtClean="0"/>
              <a:t>AGENDA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AR" b="1" dirty="0" smtClean="0"/>
              <a:t>  </a:t>
            </a:r>
            <a:r>
              <a:rPr lang="es-AR" sz="3200" b="1" dirty="0" smtClean="0"/>
              <a:t>CONCEPTOS GENERALES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200" b="1" dirty="0" smtClean="0"/>
              <a:t> CONSIDERACIONES EPIDEMIOLÓGICAS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200" b="1" dirty="0" smtClean="0"/>
              <a:t> FISIOPATOGENIA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200" b="1" dirty="0" smtClean="0"/>
              <a:t> CONSIDERACIONES MICROBIOLÓGICAS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3200" b="1" dirty="0" smtClean="0"/>
              <a:t> CONSIDERACIONES TERAPÉUTICAS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24784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115" y="1124531"/>
            <a:ext cx="5772150" cy="4848225"/>
          </a:xfrm>
          <a:prstGeom prst="rect">
            <a:avLst/>
          </a:prstGeom>
        </p:spPr>
      </p:pic>
      <p:pic>
        <p:nvPicPr>
          <p:cNvPr id="3" name="Picture 2" descr="Resultado de imagen para la enfermedad infecciosa esquem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98" y="1897167"/>
            <a:ext cx="3445537" cy="229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9015813" y="3555051"/>
            <a:ext cx="2905570" cy="1136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AMBULATORIO</a:t>
            </a:r>
          </a:p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IACS</a:t>
            </a:r>
            <a:endParaRPr lang="es-AR" sz="3200" b="1" dirty="0">
              <a:solidFill>
                <a:schemeClr val="tx1"/>
              </a:solidFill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7793764" y="2063810"/>
            <a:ext cx="1717705" cy="581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10613877" y="91995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9767843" y="1811709"/>
            <a:ext cx="2153540" cy="10853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HUESPED NORMAL</a:t>
            </a:r>
          </a:p>
          <a:p>
            <a:pPr algn="ctr"/>
            <a:r>
              <a:rPr lang="es-AR" b="1" dirty="0" smtClean="0">
                <a:solidFill>
                  <a:schemeClr val="tx1"/>
                </a:solidFill>
              </a:rPr>
              <a:t>COMORBILIDADES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89990" y="3845607"/>
            <a:ext cx="1632246" cy="350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/>
              <a:t>M</a:t>
            </a:r>
            <a:r>
              <a:rPr lang="es-AR" sz="1600" dirty="0" smtClean="0"/>
              <a:t>icroorganismo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186681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113" y="205099"/>
            <a:ext cx="8157495" cy="603640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52996" y="3110669"/>
            <a:ext cx="7686008" cy="48711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631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Escenarios Clínicos: Síntomas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 smtClean="0"/>
              <a:t>Disuria                               Tenesmo vesical </a:t>
            </a:r>
          </a:p>
          <a:p>
            <a:pPr marL="0" indent="0">
              <a:buNone/>
            </a:pPr>
            <a:r>
              <a:rPr lang="es-AR" b="1" dirty="0" smtClean="0"/>
              <a:t>                       Fiebre                Disnea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Dolor </a:t>
            </a:r>
            <a:r>
              <a:rPr lang="es-AR" b="1" dirty="0"/>
              <a:t>L</a:t>
            </a:r>
            <a:r>
              <a:rPr lang="es-AR" b="1" dirty="0" smtClean="0"/>
              <a:t>umbar  </a:t>
            </a:r>
          </a:p>
          <a:p>
            <a:pPr marL="0" indent="0">
              <a:buNone/>
            </a:pPr>
            <a:r>
              <a:rPr lang="es-AR" b="1" dirty="0" smtClean="0"/>
              <a:t>                                                           Sudoración</a:t>
            </a:r>
          </a:p>
          <a:p>
            <a:pPr marL="0" indent="0">
              <a:buNone/>
            </a:pPr>
            <a:r>
              <a:rPr lang="es-AR" b="1" dirty="0" smtClean="0"/>
              <a:t>                             Dolor </a:t>
            </a:r>
            <a:r>
              <a:rPr lang="es-AR" b="1" dirty="0"/>
              <a:t>H</a:t>
            </a:r>
            <a:r>
              <a:rPr lang="es-AR" b="1" dirty="0" smtClean="0"/>
              <a:t>ipogástrico  </a:t>
            </a:r>
          </a:p>
          <a:p>
            <a:pPr marL="0" indent="0">
              <a:buNone/>
            </a:pPr>
            <a:r>
              <a:rPr lang="es-AR" b="1" dirty="0" smtClean="0"/>
              <a:t>Poliaquiuria </a:t>
            </a:r>
          </a:p>
          <a:p>
            <a:pPr marL="0" indent="0">
              <a:buNone/>
            </a:pPr>
            <a:r>
              <a:rPr lang="es-AR" b="1" dirty="0" smtClean="0"/>
              <a:t>                 Trastornos del sensorio               Escalofríos                                Taquicardia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8803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Escenarios Clínicos: Síntomas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Disuria </a:t>
            </a:r>
            <a:r>
              <a:rPr lang="es-AR" b="1" dirty="0" smtClean="0"/>
              <a:t>                              </a:t>
            </a:r>
            <a:r>
              <a:rPr lang="es-AR" b="1" dirty="0" smtClean="0">
                <a:solidFill>
                  <a:srgbClr val="0070C0"/>
                </a:solidFill>
              </a:rPr>
              <a:t>Tenesmo vesical </a:t>
            </a:r>
          </a:p>
          <a:p>
            <a:pPr marL="0" indent="0">
              <a:buNone/>
            </a:pPr>
            <a:r>
              <a:rPr lang="es-AR" b="1" dirty="0" smtClean="0"/>
              <a:t>                       </a:t>
            </a:r>
            <a:r>
              <a:rPr lang="es-AR" b="1" dirty="0" smtClean="0">
                <a:solidFill>
                  <a:srgbClr val="0070C0"/>
                </a:solidFill>
              </a:rPr>
              <a:t>Fiebre</a:t>
            </a:r>
            <a:r>
              <a:rPr lang="es-AR" b="1" dirty="0" smtClean="0"/>
              <a:t>                </a:t>
            </a:r>
            <a:r>
              <a:rPr lang="es-AR" b="1" dirty="0" smtClean="0">
                <a:solidFill>
                  <a:srgbClr val="FF0000"/>
                </a:solidFill>
              </a:rPr>
              <a:t>Disnea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</a:t>
            </a:r>
            <a:r>
              <a:rPr lang="es-AR" b="1" dirty="0" smtClean="0">
                <a:solidFill>
                  <a:srgbClr val="00B050"/>
                </a:solidFill>
              </a:rPr>
              <a:t>Dolor </a:t>
            </a:r>
            <a:r>
              <a:rPr lang="es-AR" b="1" dirty="0">
                <a:solidFill>
                  <a:srgbClr val="00B050"/>
                </a:solidFill>
              </a:rPr>
              <a:t>L</a:t>
            </a:r>
            <a:r>
              <a:rPr lang="es-AR" b="1" dirty="0" smtClean="0">
                <a:solidFill>
                  <a:srgbClr val="00B050"/>
                </a:solidFill>
              </a:rPr>
              <a:t>umbar  Fiebre</a:t>
            </a:r>
          </a:p>
          <a:p>
            <a:pPr marL="0" indent="0">
              <a:buNone/>
            </a:pPr>
            <a:r>
              <a:rPr lang="es-AR" b="1" dirty="0" smtClean="0"/>
              <a:t>                                                           </a:t>
            </a:r>
            <a:r>
              <a:rPr lang="es-AR" b="1" dirty="0" smtClean="0">
                <a:solidFill>
                  <a:srgbClr val="00B050"/>
                </a:solidFill>
              </a:rPr>
              <a:t>Sudoración</a:t>
            </a:r>
          </a:p>
          <a:p>
            <a:pPr marL="0" indent="0">
              <a:buNone/>
            </a:pPr>
            <a:r>
              <a:rPr lang="es-AR" b="1" dirty="0" smtClean="0"/>
              <a:t>                             </a:t>
            </a:r>
            <a:r>
              <a:rPr lang="es-AR" b="1" dirty="0" smtClean="0">
                <a:solidFill>
                  <a:srgbClr val="0070C0"/>
                </a:solidFill>
              </a:rPr>
              <a:t>Dolor </a:t>
            </a:r>
            <a:r>
              <a:rPr lang="es-AR" b="1" dirty="0">
                <a:solidFill>
                  <a:srgbClr val="0070C0"/>
                </a:solidFill>
              </a:rPr>
              <a:t>H</a:t>
            </a:r>
            <a:r>
              <a:rPr lang="es-AR" b="1" dirty="0" smtClean="0">
                <a:solidFill>
                  <a:srgbClr val="0070C0"/>
                </a:solidFill>
              </a:rPr>
              <a:t>ipogástrico 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Poliaquiuria       </a:t>
            </a:r>
            <a:r>
              <a:rPr lang="es-AR" b="1" dirty="0" smtClean="0">
                <a:solidFill>
                  <a:srgbClr val="FF0000"/>
                </a:solidFill>
              </a:rPr>
              <a:t>Escalofríos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                 Fiebre  Trastornos del sensorio               </a:t>
            </a:r>
            <a:r>
              <a:rPr lang="es-AR" b="1" dirty="0" smtClean="0">
                <a:solidFill>
                  <a:srgbClr val="00B050"/>
                </a:solidFill>
              </a:rPr>
              <a:t>Escalofríos  </a:t>
            </a:r>
            <a:r>
              <a:rPr lang="es-AR" b="1" dirty="0" smtClean="0"/>
              <a:t>                              </a:t>
            </a:r>
            <a:r>
              <a:rPr lang="es-AR" b="1" dirty="0" smtClean="0">
                <a:solidFill>
                  <a:srgbClr val="FF0000"/>
                </a:solidFill>
              </a:rPr>
              <a:t>Taquicardia</a:t>
            </a:r>
            <a:endParaRPr lang="es-A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2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Escenarios Clínicos: Síntomas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b="1" dirty="0">
                <a:solidFill>
                  <a:srgbClr val="0070C0"/>
                </a:solidFill>
              </a:rPr>
              <a:t>Disuria </a:t>
            </a:r>
            <a:r>
              <a:rPr lang="es-AR" b="1" dirty="0">
                <a:solidFill>
                  <a:prstClr val="black"/>
                </a:solidFill>
              </a:rPr>
              <a:t>  </a:t>
            </a:r>
            <a:r>
              <a:rPr lang="es-AR" b="1" dirty="0" smtClean="0">
                <a:solidFill>
                  <a:srgbClr val="0070C0"/>
                </a:solidFill>
              </a:rPr>
              <a:t>Tenesmo Vesical Fiebre </a:t>
            </a:r>
            <a:r>
              <a:rPr lang="es-AR" b="1" dirty="0" smtClean="0">
                <a:solidFill>
                  <a:prstClr val="black"/>
                </a:solidFill>
              </a:rPr>
              <a:t>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Dolor </a:t>
            </a:r>
            <a:r>
              <a:rPr lang="es-AR" b="1" dirty="0">
                <a:solidFill>
                  <a:srgbClr val="0070C0"/>
                </a:solidFill>
              </a:rPr>
              <a:t>Hipogástrico  </a:t>
            </a:r>
            <a:r>
              <a:rPr lang="es-AR" b="1" dirty="0" smtClean="0">
                <a:solidFill>
                  <a:srgbClr val="0070C0"/>
                </a:solidFill>
              </a:rPr>
              <a:t>Poliaquiuria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B050"/>
                </a:solidFill>
              </a:rPr>
              <a:t>Fiebre Dolor Lumbar  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00B050"/>
                </a:solidFill>
              </a:rPr>
              <a:t>Sudoración Taquicardia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Disnea </a:t>
            </a:r>
            <a:r>
              <a:rPr lang="es-AR" b="1" dirty="0">
                <a:solidFill>
                  <a:srgbClr val="FF0000"/>
                </a:solidFill>
              </a:rPr>
              <a:t>Escalofríos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Fiebre  Taquicardia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Trastornos </a:t>
            </a:r>
            <a:r>
              <a:rPr lang="es-AR" b="1" dirty="0">
                <a:solidFill>
                  <a:srgbClr val="FF0000"/>
                </a:solidFill>
              </a:rPr>
              <a:t>del </a:t>
            </a:r>
            <a:r>
              <a:rPr lang="es-AR" b="1" dirty="0" smtClean="0">
                <a:solidFill>
                  <a:srgbClr val="FF0000"/>
                </a:solidFill>
              </a:rPr>
              <a:t>sensorio</a:t>
            </a:r>
          </a:p>
          <a:p>
            <a:pPr marL="0" indent="0">
              <a:buNone/>
            </a:pPr>
            <a:r>
              <a:rPr lang="es-AR" b="1" dirty="0" smtClean="0"/>
              <a:t>Síntomas anteriores en un paciente</a:t>
            </a:r>
          </a:p>
          <a:p>
            <a:pPr marL="0" indent="0">
              <a:buNone/>
            </a:pPr>
            <a:r>
              <a:rPr lang="es-AR" b="1" dirty="0"/>
              <a:t>c</a:t>
            </a:r>
            <a:r>
              <a:rPr lang="es-AR" b="1" dirty="0" smtClean="0"/>
              <a:t>on sonda vesical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7536160" y="1525825"/>
            <a:ext cx="26642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SINDROME URINARIO BAJO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7536160" y="2488034"/>
            <a:ext cx="26642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SINDROME URINARIO ALTO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36160" y="3619591"/>
            <a:ext cx="2664296" cy="10007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BACTERIEMIA</a:t>
            </a:r>
          </a:p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SIRS</a:t>
            </a:r>
          </a:p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SEPSIS</a:t>
            </a:r>
          </a:p>
        </p:txBody>
      </p:sp>
      <p:sp>
        <p:nvSpPr>
          <p:cNvPr id="7" name="5 Rectángulo"/>
          <p:cNvSpPr/>
          <p:nvPr/>
        </p:nvSpPr>
        <p:spPr>
          <a:xfrm>
            <a:off x="7536160" y="4816518"/>
            <a:ext cx="2664296" cy="1122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AR" b="1" dirty="0" smtClean="0">
                <a:solidFill>
                  <a:prstClr val="white"/>
                </a:solidFill>
              </a:rPr>
              <a:t>BACTERIURIA </a:t>
            </a:r>
          </a:p>
          <a:p>
            <a:pPr algn="ctr" defTabSz="914400"/>
            <a:r>
              <a:rPr lang="es-AR" b="1" dirty="0" smtClean="0">
                <a:solidFill>
                  <a:prstClr val="white"/>
                </a:solidFill>
              </a:rPr>
              <a:t>FEBRIL SIN FOCO</a:t>
            </a:r>
          </a:p>
          <a:p>
            <a:pPr algn="ctr" defTabSz="914400"/>
            <a:r>
              <a:rPr lang="es-AR" b="1" dirty="0" smtClean="0">
                <a:solidFill>
                  <a:prstClr val="white"/>
                </a:solidFill>
              </a:rPr>
              <a:t>INFECCIÓN URINARIA</a:t>
            </a:r>
          </a:p>
          <a:p>
            <a:pPr algn="ctr" defTabSz="914400"/>
            <a:r>
              <a:rPr lang="es-AR" b="1" dirty="0" smtClean="0">
                <a:solidFill>
                  <a:prstClr val="white"/>
                </a:solidFill>
              </a:rPr>
              <a:t>SEPSIS</a:t>
            </a:r>
            <a:endParaRPr lang="es-A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2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 dirty="0">
                <a:latin typeface="Bookman Old Style" pitchFamily="18" charset="0"/>
              </a:rPr>
              <a:t>Razonamiento Inicial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dirty="0" smtClean="0"/>
              <a:t>	</a:t>
            </a:r>
            <a:r>
              <a:rPr lang="es-ES_tradnl" altLang="es-AR" sz="3600" b="1" dirty="0" smtClean="0"/>
              <a:t>Razonamiento </a:t>
            </a:r>
            <a:r>
              <a:rPr lang="es-ES_tradnl" altLang="es-AR" sz="3600" b="1" dirty="0"/>
              <a:t>Inicial debe    permitir el conocimiento de una </a:t>
            </a:r>
            <a:r>
              <a:rPr lang="es-ES_tradnl" altLang="es-AR" sz="3600" b="1" dirty="0">
                <a:solidFill>
                  <a:srgbClr val="0070C0"/>
                </a:solidFill>
              </a:rPr>
              <a:t>SITUACIÓN INFECTOLOGICA CONCRETA </a:t>
            </a:r>
            <a:r>
              <a:rPr lang="es-ES_tradnl" altLang="es-AR" sz="3600" b="1" dirty="0"/>
              <a:t>del paciente.</a:t>
            </a:r>
          </a:p>
        </p:txBody>
      </p:sp>
    </p:spTree>
    <p:extLst>
      <p:ext uri="{BB962C8B-B14F-4D97-AF65-F5344CB8AC3E}">
        <p14:creationId xmlns:p14="http://schemas.microsoft.com/office/powerpoint/2010/main" val="42154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331343" y="612846"/>
            <a:ext cx="89320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I</a:t>
            </a:r>
            <a:r>
              <a:rPr lang="es-ES" altLang="es-AR" sz="2000" kern="0" dirty="0">
                <a:solidFill>
                  <a:srgbClr val="0070C0"/>
                </a:solidFill>
                <a:latin typeface="Arial" charset="0"/>
              </a:rPr>
              <a:t>T</a:t>
            </a: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U baja: </a:t>
            </a:r>
          </a:p>
          <a:p>
            <a:pPr marL="847725" lvl="1" indent="-327025" defTabSz="10429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Cistitis, uretritis.</a:t>
            </a:r>
          </a:p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ITU alta: </a:t>
            </a:r>
          </a:p>
          <a:p>
            <a:pPr marL="847725" lvl="1" indent="-327025" defTabSz="1042988" fontAlgn="base">
              <a:spcBef>
                <a:spcPct val="0"/>
              </a:spcBef>
              <a:spcAft>
                <a:spcPct val="0"/>
              </a:spcAft>
            </a:pP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- Pielonefritis (agudas y crónicas), absceso renal.</a:t>
            </a:r>
          </a:p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ES" altLang="es-AR" sz="2000" b="1" kern="0" dirty="0">
              <a:solidFill>
                <a:prstClr val="black"/>
              </a:solidFill>
              <a:latin typeface="Arial" charset="0"/>
            </a:endParaRPr>
          </a:p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ITU recurrente: </a:t>
            </a:r>
          </a:p>
          <a:p>
            <a:pPr marL="847725" lvl="1" indent="-327025" defTabSz="1042988" fontAlgn="base">
              <a:spcBef>
                <a:spcPct val="0"/>
              </a:spcBef>
              <a:spcAft>
                <a:spcPct val="0"/>
              </a:spcAft>
            </a:pP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- Recaída y reinfección.</a:t>
            </a:r>
          </a:p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endParaRPr lang="es-ES" altLang="es-AR" sz="2000" b="1" kern="0" dirty="0">
              <a:solidFill>
                <a:prstClr val="black"/>
              </a:solidFill>
              <a:latin typeface="Arial" charset="0"/>
            </a:endParaRPr>
          </a:p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ITU no complicada.</a:t>
            </a:r>
          </a:p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endParaRPr lang="es-ES" altLang="es-AR" sz="2000" b="1" kern="0" dirty="0">
              <a:solidFill>
                <a:prstClr val="black"/>
              </a:solidFill>
              <a:latin typeface="Arial" charset="0"/>
            </a:endParaRPr>
          </a:p>
          <a:p>
            <a:pPr marL="390525" indent="-390525" defTabSz="1042988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AR" sz="2000" b="1" kern="0" dirty="0">
                <a:solidFill>
                  <a:srgbClr val="0070C0"/>
                </a:solidFill>
                <a:latin typeface="Arial" charset="0"/>
              </a:rPr>
              <a:t>ITU complicada: </a:t>
            </a:r>
          </a:p>
          <a:p>
            <a:pPr marL="847725" lvl="1" indent="-327025" defTabSz="1042988" fontAlgn="base">
              <a:spcBef>
                <a:spcPct val="0"/>
              </a:spcBef>
              <a:spcAft>
                <a:spcPct val="0"/>
              </a:spcAft>
              <a:buFontTx/>
              <a:buChar char="–"/>
            </a:pPr>
            <a:endParaRPr lang="es-ES" altLang="es-AR" sz="2000" b="1" kern="0" dirty="0">
              <a:solidFill>
                <a:prstClr val="black"/>
              </a:solidFill>
              <a:latin typeface="Arial" charset="0"/>
            </a:endParaRPr>
          </a:p>
          <a:p>
            <a:pPr marL="863600" lvl="1" indent="-342900" defTabSz="10429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s-ES" altLang="es-AR" sz="2000" b="1" kern="0" dirty="0" smtClean="0">
                <a:solidFill>
                  <a:prstClr val="black"/>
                </a:solidFill>
                <a:latin typeface="Arial" charset="0"/>
              </a:rPr>
              <a:t>Anomalías </a:t>
            </a: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estructurales o funcionales de las vías </a:t>
            </a:r>
            <a:r>
              <a:rPr lang="es-ES" altLang="es-AR" sz="2000" b="1" kern="0" dirty="0" smtClean="0">
                <a:solidFill>
                  <a:prstClr val="black"/>
                </a:solidFill>
                <a:latin typeface="Arial" charset="0"/>
              </a:rPr>
              <a:t>urinarias.</a:t>
            </a:r>
          </a:p>
          <a:p>
            <a:pPr marL="863600" lvl="1" indent="-342900" defTabSz="10429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A</a:t>
            </a:r>
            <a:r>
              <a:rPr lang="es-ES" altLang="es-AR" sz="2000" b="1" kern="0" dirty="0" smtClean="0">
                <a:solidFill>
                  <a:prstClr val="black"/>
                </a:solidFill>
                <a:latin typeface="Arial" charset="0"/>
              </a:rPr>
              <a:t>nomalías </a:t>
            </a: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metabólicas de base, alteraciones en la inmunidad</a:t>
            </a:r>
            <a:r>
              <a:rPr lang="es-ES" altLang="es-AR" sz="2000" b="1" kern="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es-ES" altLang="es-AR" sz="2000" b="1" kern="0" dirty="0">
              <a:solidFill>
                <a:prstClr val="black"/>
              </a:solidFill>
              <a:latin typeface="Arial" charset="0"/>
            </a:endParaRPr>
          </a:p>
          <a:p>
            <a:pPr marL="847725" lvl="1" indent="-327025" defTabSz="1042988" fontAlgn="base">
              <a:spcBef>
                <a:spcPct val="0"/>
              </a:spcBef>
              <a:spcAft>
                <a:spcPct val="0"/>
              </a:spcAft>
            </a:pP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- </a:t>
            </a:r>
            <a:r>
              <a:rPr lang="es-ES" altLang="es-AR" sz="2000" b="1" kern="0" dirty="0" smtClean="0">
                <a:solidFill>
                  <a:prstClr val="black"/>
                </a:solidFill>
                <a:latin typeface="Arial" charset="0"/>
              </a:rPr>
              <a:t>   ITU </a:t>
            </a:r>
            <a:r>
              <a:rPr lang="es-ES" altLang="es-AR" sz="2000" b="1" kern="0" dirty="0">
                <a:solidFill>
                  <a:prstClr val="black"/>
                </a:solidFill>
                <a:latin typeface="Arial" charset="0"/>
              </a:rPr>
              <a:t>producida por microorganismos multiresistente o inusuales.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927648" y="116632"/>
            <a:ext cx="640871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AR" b="1" dirty="0">
                <a:solidFill>
                  <a:prstClr val="white"/>
                </a:solidFill>
              </a:rPr>
              <a:t>ESCENARIOS CLÍNICOS: ENTIDADES INFECTOLÓGICAS  I</a:t>
            </a:r>
          </a:p>
        </p:txBody>
      </p:sp>
    </p:spTree>
    <p:extLst>
      <p:ext uri="{BB962C8B-B14F-4D97-AF65-F5344CB8AC3E}">
        <p14:creationId xmlns:p14="http://schemas.microsoft.com/office/powerpoint/2010/main" val="11480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400" b="1" dirty="0">
                <a:solidFill>
                  <a:srgbClr val="0070C0"/>
                </a:solidFill>
              </a:rPr>
              <a:t>ESCENARIOS CLINICOS: ENTIDADES INFECTOLÓGICAS  II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Sepsis Urológica</a:t>
            </a:r>
          </a:p>
          <a:p>
            <a:r>
              <a:rPr lang="es-AR" b="1" dirty="0" smtClean="0"/>
              <a:t>Síndrome Febril Prolongado</a:t>
            </a:r>
          </a:p>
          <a:p>
            <a:r>
              <a:rPr lang="es-AR" b="1" dirty="0" smtClean="0"/>
              <a:t>Infección Urinaria Asociada a los Cuidados de la Salud</a:t>
            </a:r>
          </a:p>
          <a:p>
            <a:r>
              <a:rPr lang="es-AR" b="1" dirty="0" smtClean="0"/>
              <a:t>Infección Urinaria en el varón: Prostatitis, Epididimitis.</a:t>
            </a:r>
          </a:p>
          <a:p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609600" y="1683521"/>
            <a:ext cx="10132464" cy="164079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631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5451" y="677254"/>
            <a:ext cx="6473825" cy="452596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462808" y="848171"/>
            <a:ext cx="2367185" cy="63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AMBULATORIAS</a:t>
            </a:r>
            <a:endParaRPr lang="es-AR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7494661" y="3044921"/>
            <a:ext cx="2367185" cy="63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/>
              <a:t>IACS</a:t>
            </a:r>
            <a:endParaRPr lang="es-AR" sz="3600" b="1" dirty="0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10041308" y="788350"/>
            <a:ext cx="0" cy="31939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/>
          <p:cNvSpPr/>
          <p:nvPr/>
        </p:nvSpPr>
        <p:spPr>
          <a:xfrm>
            <a:off x="9861846" y="4174622"/>
            <a:ext cx="358923" cy="401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+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836633" y="677253"/>
            <a:ext cx="358924" cy="31939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R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E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S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S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T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E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N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C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0625916" y="248896"/>
            <a:ext cx="358924" cy="42728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M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O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R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B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M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O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R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T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A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D</a:t>
            </a:r>
          </a:p>
          <a:p>
            <a:pPr algn="ctr"/>
            <a:r>
              <a:rPr lang="es-AR" dirty="0" smtClean="0">
                <a:solidFill>
                  <a:schemeClr val="tx1"/>
                </a:solidFill>
              </a:rPr>
              <a:t>A</a:t>
            </a:r>
          </a:p>
          <a:p>
            <a:pPr algn="ctr"/>
            <a:r>
              <a:rPr lang="es-AR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8" name="Elipse 17"/>
          <p:cNvSpPr/>
          <p:nvPr/>
        </p:nvSpPr>
        <p:spPr>
          <a:xfrm>
            <a:off x="9829994" y="170916"/>
            <a:ext cx="390776" cy="42515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</a:rPr>
              <a:t>-</a:t>
            </a:r>
            <a:endParaRPr lang="es-AR" sz="4000" b="1" dirty="0">
              <a:solidFill>
                <a:schemeClr val="tx1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6836632" y="4174622"/>
            <a:ext cx="358923" cy="401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+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6804779" y="161299"/>
            <a:ext cx="390776" cy="42515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</a:rPr>
              <a:t>-</a:t>
            </a:r>
            <a:endParaRPr lang="es-A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EPIDEMIOLOGÍA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AR" b="1" dirty="0"/>
              <a:t>En nuestro país, en el informe 2016 del Programa Nacional de Vigilancia de Infecciones Hospitalarias de Argentina, la ITU-SV representó la </a:t>
            </a:r>
            <a:r>
              <a:rPr lang="es-AR" b="1" dirty="0">
                <a:solidFill>
                  <a:srgbClr val="0070C0"/>
                </a:solidFill>
              </a:rPr>
              <a:t>tercera causa </a:t>
            </a:r>
            <a:r>
              <a:rPr lang="es-AR" b="1" dirty="0"/>
              <a:t>más frecuente de infecciones asociadas al cuidado de la salud, detrás de la neumonía, y de la infección primaria de la sangre con una prevalencia del 12.2% y una tasa de 4.2 episodios por 1000 días de sonda vesical (SV).</a:t>
            </a:r>
          </a:p>
        </p:txBody>
      </p:sp>
    </p:spTree>
    <p:extLst>
      <p:ext uri="{BB962C8B-B14F-4D97-AF65-F5344CB8AC3E}">
        <p14:creationId xmlns:p14="http://schemas.microsoft.com/office/powerpoint/2010/main" val="8711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27288" y="446474"/>
            <a:ext cx="11024075" cy="4850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035">
              <a:lnSpc>
                <a:spcPts val="2250"/>
              </a:lnSpc>
              <a:spcAft>
                <a:spcPts val="800"/>
              </a:spcAft>
            </a:pPr>
            <a:r>
              <a:rPr lang="es-AR" sz="2000" b="1" i="1" dirty="0">
                <a:solidFill>
                  <a:srgbClr val="0070C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bacteriuria aumenta proporcionalmente al tiempo del sondaje</a:t>
            </a:r>
            <a:endParaRPr lang="es-AR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835">
              <a:lnSpc>
                <a:spcPts val="2025"/>
              </a:lnSpc>
              <a:spcAft>
                <a:spcPts val="800"/>
              </a:spcAft>
            </a:pPr>
            <a:endParaRPr lang="es-AR" sz="2400" b="1" dirty="0" smtClean="0">
              <a:solidFill>
                <a:srgbClr val="333333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9735" indent="-342900">
              <a:lnSpc>
                <a:spcPts val="2025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utiliza un sistema de drenaje cerrado, la incidencia de bacteriuria aumentará 3-7% por día y alcanzará 100% a los 30 días. Si se utiliza un sistema abierto, el 100% de los pacientes tendrá bacteriuria a las 72 horas.</a:t>
            </a:r>
            <a:endParaRPr lang="es-A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9735" indent="-342900">
              <a:lnSpc>
                <a:spcPts val="2025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rgbClr val="333333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9735" indent="-342900">
              <a:lnSpc>
                <a:spcPts val="2025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Solamente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10-30% de los pacientes con SV y bacteriuria presentan manifestaciones clínicas. Solo 1-4% de los pacientes con bacteriuria presenta bacteriemia, pero aun así, las bacteriemias de origen urinario </a:t>
            </a: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representan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hasta el 15% de todas las bacteriemias nosocomiales por bacilos gram-negativos.</a:t>
            </a:r>
            <a:endParaRPr lang="es-A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9735" indent="-342900">
              <a:lnSpc>
                <a:spcPts val="2025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rgbClr val="333333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9735" indent="-342900">
              <a:lnSpc>
                <a:spcPts val="2025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mortalidad de los pacientes con bacteriemia </a:t>
            </a: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secundaria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ITU-SV es de aproximadamente 13% y </a:t>
            </a: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corresponden </a:t>
            </a:r>
            <a:r>
              <a:rPr lang="es-AR" sz="2400" b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&lt; 1% de las muertes </a:t>
            </a:r>
            <a:r>
              <a:rPr lang="es-AR" sz="2400" b="1" dirty="0" smtClean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hospitalarias.</a:t>
            </a:r>
            <a:endParaRPr lang="es-A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ETIOLOGÍA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AR" b="1" dirty="0" smtClean="0"/>
              <a:t>Echerichia </a:t>
            </a:r>
            <a:r>
              <a:rPr lang="es-AR" b="1" dirty="0"/>
              <a:t>coli (21.4%),</a:t>
            </a:r>
          </a:p>
          <a:p>
            <a:pPr lvl="0"/>
            <a:r>
              <a:rPr lang="es-AR" b="1" dirty="0"/>
              <a:t>Klebsiella pneumoniae y Pseudomonas aeruginosa por igual (19.0%),</a:t>
            </a:r>
          </a:p>
          <a:p>
            <a:pPr lvl="0"/>
            <a:r>
              <a:rPr lang="es-AR" b="1" dirty="0"/>
              <a:t>Candida sp. (7.1%)2.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215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FISIOPATOGENIA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r>
              <a:rPr lang="es-AR" b="1" dirty="0"/>
              <a:t>En el paciente sondado, los microorganismos pueden ingresar al aparato urinario por tres mecanismos:</a:t>
            </a:r>
          </a:p>
          <a:p>
            <a:pPr lvl="0"/>
            <a:r>
              <a:rPr lang="es-AR" b="1" dirty="0"/>
              <a:t>C</a:t>
            </a:r>
            <a:r>
              <a:rPr lang="es-AR" b="1" dirty="0" smtClean="0"/>
              <a:t>on </a:t>
            </a:r>
            <a:r>
              <a:rPr lang="es-AR" b="1" dirty="0"/>
              <a:t>la inserción de la SV</a:t>
            </a:r>
          </a:p>
          <a:p>
            <a:pPr lvl="0"/>
            <a:r>
              <a:rPr lang="es-AR" b="1" dirty="0"/>
              <a:t>P</a:t>
            </a:r>
            <a:r>
              <a:rPr lang="es-AR" b="1" dirty="0" smtClean="0"/>
              <a:t>or </a:t>
            </a:r>
            <a:r>
              <a:rPr lang="es-AR" b="1" dirty="0"/>
              <a:t>vía endoluminal</a:t>
            </a:r>
          </a:p>
          <a:p>
            <a:r>
              <a:rPr lang="es-AR" b="1" dirty="0"/>
              <a:t>P</a:t>
            </a:r>
            <a:r>
              <a:rPr lang="es-AR" b="1" dirty="0" smtClean="0"/>
              <a:t>or </a:t>
            </a:r>
            <a:r>
              <a:rPr lang="es-AR" b="1" dirty="0"/>
              <a:t>vía exoluminal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3535466" cy="280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8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6224" y="982176"/>
            <a:ext cx="115795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s-AR" sz="2400" b="1" dirty="0" smtClean="0"/>
              <a:t>Durante </a:t>
            </a:r>
            <a:r>
              <a:rPr lang="es-AR" sz="2400" b="1" dirty="0"/>
              <a:t>la inserción del catéter, que ocurre sobre todo en pacientes ancianos con colonización uretral por uropatógenos y es el mecanismo principal de infección en el cateterismo único e </a:t>
            </a:r>
            <a:r>
              <a:rPr lang="es-AR" sz="2400" b="1" dirty="0" smtClean="0"/>
              <a:t>intermitente.</a:t>
            </a:r>
          </a:p>
          <a:p>
            <a:pPr marL="457200" indent="-457200">
              <a:buFont typeface="+mj-lt"/>
              <a:buAutoNum type="alphaLcPeriod"/>
            </a:pPr>
            <a:endParaRPr lang="es-AR" sz="2400" b="1" dirty="0" smtClean="0"/>
          </a:p>
          <a:p>
            <a:pPr marL="457200" indent="-457200">
              <a:buFont typeface="+mj-lt"/>
              <a:buAutoNum type="alphaLcPeriod"/>
            </a:pPr>
            <a:r>
              <a:rPr lang="es-AR" sz="2400" b="1" dirty="0"/>
              <a:t>P</a:t>
            </a:r>
            <a:r>
              <a:rPr lang="es-AR" sz="2400" b="1" dirty="0" smtClean="0"/>
              <a:t>or </a:t>
            </a:r>
            <a:r>
              <a:rPr lang="es-AR" sz="2400" b="1" dirty="0"/>
              <a:t>vía intraluminal, a través de la luz de la sonda, bien por ruptura del sistema de drenaje cerrado a nivel de las conexiones o por vía ascendente a partir de la bolsa recolectora; en estos casos, las ITU son causadas por microorganismos exógenos como resultado de una transmisión cruzada a partir de las manos del personal </a:t>
            </a:r>
            <a:r>
              <a:rPr lang="es-AR" sz="2400" b="1" dirty="0" smtClean="0"/>
              <a:t>sanitario.</a:t>
            </a:r>
          </a:p>
          <a:p>
            <a:pPr marL="457200" indent="-457200">
              <a:buFont typeface="+mj-lt"/>
              <a:buAutoNum type="alphaLcPeriod"/>
            </a:pPr>
            <a:endParaRPr lang="es-AR" sz="2400" b="1" dirty="0" smtClean="0"/>
          </a:p>
          <a:p>
            <a:pPr marL="457200" indent="-457200">
              <a:buFont typeface="+mj-lt"/>
              <a:buAutoNum type="alphaLcPeriod"/>
            </a:pPr>
            <a:r>
              <a:rPr lang="es-AR" sz="2400" b="1" dirty="0" smtClean="0"/>
              <a:t>Por </a:t>
            </a:r>
            <a:r>
              <a:rPr lang="es-AR" sz="2400" b="1" dirty="0"/>
              <a:t>vía exoluminal, el mecanismo más frecuente, responsable de 2 tercios de las ITU asociadas a cateterización </a:t>
            </a:r>
            <a:r>
              <a:rPr lang="es-AR" sz="2400" b="1" dirty="0" smtClean="0"/>
              <a:t>urinaria. </a:t>
            </a:r>
            <a:r>
              <a:rPr lang="es-AR" sz="2400" b="1" dirty="0"/>
              <a:t>Los microorganismos proceden de la propia flora del tracto intestinal del paciente, colonizan el periné y ascienden a través del espacio entre la SU y la </a:t>
            </a:r>
            <a:r>
              <a:rPr lang="es-AR" sz="2400" b="1" dirty="0" smtClean="0"/>
              <a:t>uretra.</a:t>
            </a:r>
            <a:endParaRPr lang="es-AR" sz="2400" b="1" dirty="0"/>
          </a:p>
        </p:txBody>
      </p:sp>
      <p:sp>
        <p:nvSpPr>
          <p:cNvPr id="5" name="Rectángulo 4"/>
          <p:cNvSpPr/>
          <p:nvPr/>
        </p:nvSpPr>
        <p:spPr>
          <a:xfrm>
            <a:off x="2768839" y="205098"/>
            <a:ext cx="6657174" cy="6152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MECANISMOS DE INGRESO DE LOS GÉRMENES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F</a:t>
            </a:r>
            <a:r>
              <a:rPr lang="es-AR" b="1" dirty="0" smtClean="0"/>
              <a:t>isiopatogenia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850230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01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977" y="777667"/>
            <a:ext cx="5321768" cy="38401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73" y="777667"/>
            <a:ext cx="5838572" cy="384017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93108" y="4925227"/>
            <a:ext cx="11494092" cy="39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035">
              <a:lnSpc>
                <a:spcPts val="2250"/>
              </a:lnSpc>
              <a:spcAft>
                <a:spcPts val="800"/>
              </a:spcAft>
            </a:pPr>
            <a:r>
              <a:rPr lang="es-AR" sz="2400" b="1" i="1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bacteriuria aumenta proporcionalmente al tiempo del sondaje</a:t>
            </a:r>
            <a:endParaRPr lang="es-A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44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95287"/>
            <a:ext cx="8534400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5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709" y="254371"/>
            <a:ext cx="8240582" cy="610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2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812" y="196555"/>
            <a:ext cx="8292376" cy="601214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597353" y="3255948"/>
            <a:ext cx="2862841" cy="37601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3676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232" y="504201"/>
            <a:ext cx="7332251" cy="5614531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16176085"/>
              </p:ext>
            </p:extLst>
          </p:nvPr>
        </p:nvGraphicFramePr>
        <p:xfrm>
          <a:off x="109196" y="897308"/>
          <a:ext cx="4488441" cy="3478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305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ENTIDADES CLÍNICAS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b="1" dirty="0"/>
              <a:t>a. Bacteriuria asintomática asociada a sonda vesical </a:t>
            </a:r>
            <a:br>
              <a:rPr lang="es-AR" b="1" dirty="0"/>
            </a:br>
            <a:endParaRPr lang="es-AR" b="1" dirty="0" smtClean="0"/>
          </a:p>
          <a:p>
            <a:r>
              <a:rPr lang="es-AR" b="1" dirty="0" smtClean="0"/>
              <a:t>b</a:t>
            </a:r>
            <a:r>
              <a:rPr lang="es-AR" b="1" dirty="0"/>
              <a:t>. Infección urinaria asociada a sonda vesical (ITU- SV) </a:t>
            </a:r>
            <a:br>
              <a:rPr lang="es-AR" b="1" dirty="0"/>
            </a:b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01603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343005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s-AR" sz="4000" b="1" dirty="0"/>
              <a:t>a. Bacteriuria asintomática asociada a sonda vesical</a:t>
            </a:r>
            <a:r>
              <a:rPr lang="es-AR" b="1" dirty="0"/>
              <a:t> </a:t>
            </a:r>
            <a:br>
              <a:rPr lang="es-AR" b="1" dirty="0"/>
            </a:b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525963"/>
          </a:xfrm>
        </p:spPr>
        <p:txBody>
          <a:bodyPr/>
          <a:lstStyle/>
          <a:p>
            <a:r>
              <a:rPr lang="es-AR" b="1" dirty="0"/>
              <a:t>Esta condición refiere a todo paciente con SV colocada &gt; 48 horas, urocultivos positivos para ≥ 1 microorganismo, con recuento de ≥ 105 UFC y ausencia de signos y síntomas de infección. Generalmente no requiere tratamiento antibiótico, excepto en grupos de alto riesgo de complicaciones como embarazadas, trasplantados renales y previo procedimiento urológico endoscópico con riesgo de sangrado.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352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/>
              <a:t>TRATAMIENTO DE LA BACTERIRURIA ASINTOMÁTICA</a:t>
            </a:r>
            <a:endParaRPr lang="es-AR" sz="36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785734"/>
              </p:ext>
            </p:extLst>
          </p:nvPr>
        </p:nvGraphicFramePr>
        <p:xfrm>
          <a:off x="609600" y="1608746"/>
          <a:ext cx="109728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 REQUIEREN TRATAMIENTO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EMBARAZADAS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MUJERES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PREVIO</a:t>
                      </a:r>
                      <a:r>
                        <a:rPr lang="es-AR" b="1" baseline="0" dirty="0" smtClean="0"/>
                        <a:t> A LOS PROCEDIMENTOS UROLÓGICOS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ANCIANOS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PREVIO A CIRUGIA CARDIOCVASCULAR,</a:t>
                      </a:r>
                      <a:r>
                        <a:rPr lang="es-AR" b="1" baseline="0" dirty="0" smtClean="0"/>
                        <a:t> CIRUGIAS LIMPIAS CON COLOCACIÓN DE PRÓTESIS.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DIABETES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PACIENTES CON SONDA VESICAL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smtClean="0"/>
                        <a:t>PACIENTES CON VEJIGA NEUROGÉNICA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096000" y="3367043"/>
            <a:ext cx="3842759" cy="324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609600" y="4648912"/>
            <a:ext cx="10972800" cy="5896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</a:rPr>
              <a:t>EN PACIENTES TRANSPLANTADOS RENALES  CONSENSOS CON NEFRÓLOGOS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5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600" b="1" dirty="0"/>
              <a:t>b. Infección urinaria asociada a sonda vesical (ITU- SV) </a:t>
            </a:r>
            <a:br>
              <a:rPr lang="es-AR" sz="3600" b="1" dirty="0"/>
            </a:br>
            <a:endParaRPr lang="es-AR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525963"/>
          </a:xfrm>
        </p:spPr>
        <p:txBody>
          <a:bodyPr>
            <a:normAutofit fontScale="92500" lnSpcReduction="10000"/>
          </a:bodyPr>
          <a:lstStyle/>
          <a:p>
            <a:r>
              <a:rPr lang="es-AR" b="1" dirty="0"/>
              <a:t>Presenta los mismos criterios de la bacteriuria asintomática asociada a SV, pero con signos y síntomas de infección urinaria. Estos suelen ser fiebre, molestias en el hipogastrio, alteraciones del sensorio, hematuria aguda y disautonomía en parapléjicos. Este criterio también incluye pacientes que permanecieron sondados por &gt;48 horas y presentan síntomas clásicos de ITU (disuria, polaquiuria, tenesmo vesical) post-extracción de SV</a:t>
            </a:r>
            <a:r>
              <a:rPr lang="es-AR" b="1" dirty="0" smtClean="0"/>
              <a:t>.</a:t>
            </a:r>
          </a:p>
          <a:p>
            <a:r>
              <a:rPr lang="es-AR" b="1" dirty="0" smtClean="0"/>
              <a:t>Particularidades en el paciente con enfermedad cognitiva de base.</a:t>
            </a:r>
            <a:r>
              <a:rPr lang="es-AR" b="1" dirty="0"/>
              <a:t/>
            </a:r>
            <a:br>
              <a:rPr lang="es-AR" b="1" dirty="0"/>
            </a:br>
            <a:endParaRPr lang="es-AR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8779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INFECCION URINARIA ASOCIADA A SONDA VESICAL</a:t>
            </a:r>
            <a:endParaRPr lang="es-AR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_tradnl" b="1" dirty="0" smtClean="0"/>
              <a:t>	</a:t>
            </a:r>
            <a:r>
              <a:rPr lang="es-ES_tradnl" b="1" dirty="0"/>
              <a:t>Paciente de 64 años, sexo masculino, internado en sala de cirugía, postoperatorio de peritonitis por divertículo perforado, 8 días antes de esta consulta.</a:t>
            </a:r>
          </a:p>
          <a:p>
            <a:pPr>
              <a:buFontTx/>
              <a:buNone/>
            </a:pPr>
            <a:r>
              <a:rPr lang="es-ES_tradnl" b="1" dirty="0"/>
              <a:t>	Consulta desde la sala por: Fiebre, escalofríos, desasosiego, disnea.</a:t>
            </a:r>
          </a:p>
          <a:p>
            <a:pPr>
              <a:buFontTx/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718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/>
              <a:t/>
            </a:r>
            <a:br>
              <a:rPr lang="es-ES_tradnl" b="1" dirty="0" smtClean="0"/>
            </a:br>
            <a:r>
              <a:rPr lang="es-ES_tradnl" b="1" dirty="0" smtClean="0"/>
              <a:t>Datos </a:t>
            </a:r>
            <a:r>
              <a:rPr lang="es-ES_tradnl" b="1" dirty="0"/>
              <a:t>Iniciales</a:t>
            </a:r>
            <a:br>
              <a:rPr lang="es-ES_tradnl" b="1" dirty="0"/>
            </a:b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_tradnl" b="1" dirty="0" smtClean="0"/>
              <a:t>	Paciente </a:t>
            </a:r>
            <a:r>
              <a:rPr lang="es-ES_tradnl" b="1" dirty="0"/>
              <a:t>con cierto compromiso del sensorio, disneico, </a:t>
            </a:r>
            <a:r>
              <a:rPr lang="es-ES_tradnl" b="1" dirty="0" smtClean="0"/>
              <a:t>sudoroso, taquicárdico, polipneico, hipotenso.</a:t>
            </a:r>
            <a:endParaRPr lang="es-ES_tradnl" b="1" dirty="0"/>
          </a:p>
          <a:p>
            <a:pPr>
              <a:buFontTx/>
              <a:buNone/>
            </a:pPr>
            <a:r>
              <a:rPr lang="es-ES_tradnl" b="1" dirty="0"/>
              <a:t>	Con catéter venoso </a:t>
            </a:r>
            <a:r>
              <a:rPr lang="es-ES_tradnl" b="1" dirty="0" smtClean="0"/>
              <a:t>central.</a:t>
            </a:r>
          </a:p>
          <a:p>
            <a:pPr>
              <a:buFontTx/>
              <a:buNone/>
            </a:pPr>
            <a:r>
              <a:rPr lang="es-ES_tradnl" b="1" dirty="0"/>
              <a:t>	</a:t>
            </a:r>
            <a:r>
              <a:rPr lang="es-ES_tradnl" b="1" dirty="0" smtClean="0"/>
              <a:t>Con </a:t>
            </a:r>
            <a:r>
              <a:rPr lang="es-ES_tradnl" b="1" dirty="0"/>
              <a:t>sonda vesical.</a:t>
            </a:r>
          </a:p>
          <a:p>
            <a:pPr marL="0" indent="0">
              <a:buNone/>
            </a:pP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19885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RAZONAMIENTO INICIAL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es-ES_tradnl" b="1" dirty="0" smtClean="0"/>
              <a:t>	Síndromes:</a:t>
            </a:r>
          </a:p>
          <a:p>
            <a:r>
              <a:rPr lang="es-ES_tradnl" b="1" dirty="0"/>
              <a:t>Sindrome de Bacteriemia</a:t>
            </a:r>
          </a:p>
          <a:p>
            <a:r>
              <a:rPr lang="es-ES_tradnl" b="1" dirty="0" smtClean="0"/>
              <a:t>SIRS, Sepsis.</a:t>
            </a:r>
          </a:p>
          <a:p>
            <a:pPr marL="0" indent="0">
              <a:buNone/>
            </a:pPr>
            <a:endParaRPr lang="es-ES_tradnl" b="1" dirty="0"/>
          </a:p>
          <a:p>
            <a:pPr>
              <a:buFontTx/>
              <a:buNone/>
            </a:pPr>
            <a:r>
              <a:rPr lang="es-AR" b="1" dirty="0"/>
              <a:t> </a:t>
            </a:r>
            <a:r>
              <a:rPr lang="es-AR" b="1" dirty="0" smtClean="0"/>
              <a:t>   </a:t>
            </a:r>
            <a:r>
              <a:rPr lang="es-ES_tradnl" b="1" dirty="0"/>
              <a:t>Focos </a:t>
            </a:r>
            <a:r>
              <a:rPr lang="es-ES_tradnl" b="1" dirty="0" smtClean="0"/>
              <a:t>probables:</a:t>
            </a:r>
            <a:endParaRPr lang="es-ES_tradnl" b="1" dirty="0"/>
          </a:p>
          <a:p>
            <a:r>
              <a:rPr lang="es-ES_tradnl" b="1" dirty="0" smtClean="0"/>
              <a:t>Infección </a:t>
            </a:r>
            <a:r>
              <a:rPr lang="es-ES_tradnl" b="1" dirty="0"/>
              <a:t>asociada a Catéter venoso</a:t>
            </a:r>
          </a:p>
          <a:p>
            <a:r>
              <a:rPr lang="es-ES_tradnl" b="1" dirty="0" smtClean="0"/>
              <a:t>Infección </a:t>
            </a:r>
            <a:r>
              <a:rPr lang="es-ES_tradnl" b="1" dirty="0"/>
              <a:t>del sitio quirúrgico</a:t>
            </a:r>
          </a:p>
          <a:p>
            <a:r>
              <a:rPr lang="es-ES_tradnl" b="1" dirty="0" smtClean="0"/>
              <a:t>Absceso </a:t>
            </a:r>
            <a:r>
              <a:rPr lang="es-ES_tradnl" b="1" dirty="0"/>
              <a:t>intraabdominal</a:t>
            </a:r>
          </a:p>
          <a:p>
            <a:r>
              <a:rPr lang="es-ES_tradnl" b="1" dirty="0" smtClean="0"/>
              <a:t>Foco respiratorio</a:t>
            </a:r>
          </a:p>
          <a:p>
            <a:r>
              <a:rPr lang="es-ES_tradnl" b="1" dirty="0"/>
              <a:t>Infección urinaria asociada a sonda vesical.</a:t>
            </a:r>
          </a:p>
          <a:p>
            <a:pPr marL="0" indent="0">
              <a:buNone/>
            </a:pPr>
            <a:endParaRPr lang="es-ES_tradnl" b="1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609600" y="5306938"/>
            <a:ext cx="6833787" cy="5042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2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88732" y="1824846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/>
              <a:t>DIAGNÓSTICO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1141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/>
              <a:t>DIAGNÓSTICO MICROBIOLÓGICO</a:t>
            </a:r>
            <a:endParaRPr lang="es-AR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s-AR" sz="2400" b="1" dirty="0">
                <a:solidFill>
                  <a:schemeClr val="tx1"/>
                </a:solidFill>
              </a:rPr>
              <a:t>En infección Urinaria hay que </a:t>
            </a:r>
            <a:r>
              <a:rPr lang="es-AR" sz="2400" b="1" dirty="0" smtClean="0">
                <a:solidFill>
                  <a:schemeClr val="tx1"/>
                </a:solidFill>
              </a:rPr>
              <a:t>relacionar: Clínica </a:t>
            </a:r>
            <a:r>
              <a:rPr lang="es-AR" sz="2400" b="1" dirty="0">
                <a:solidFill>
                  <a:schemeClr val="tx1"/>
                </a:solidFill>
              </a:rPr>
              <a:t>y Urocultivo.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400" b="1" i="1" dirty="0" smtClean="0">
                <a:solidFill>
                  <a:schemeClr val="tx1"/>
                </a:solidFill>
              </a:rPr>
              <a:t> El </a:t>
            </a:r>
            <a:r>
              <a:rPr lang="es-AR" sz="2400" b="1" i="1" dirty="0">
                <a:solidFill>
                  <a:schemeClr val="tx1"/>
                </a:solidFill>
              </a:rPr>
              <a:t>urocultivo certifica la </a:t>
            </a:r>
            <a:r>
              <a:rPr lang="es-AR" sz="2400" b="1" i="1" dirty="0" smtClean="0">
                <a:solidFill>
                  <a:schemeClr val="tx1"/>
                </a:solidFill>
              </a:rPr>
              <a:t>bacteriuria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400" b="1" i="1" dirty="0" smtClean="0">
                <a:solidFill>
                  <a:schemeClr val="tx1"/>
                </a:solidFill>
              </a:rPr>
              <a:t> La clínica determina la bacteriuria </a:t>
            </a:r>
            <a:r>
              <a:rPr lang="es-AR" sz="2400" b="1" i="1" dirty="0" err="1" smtClean="0">
                <a:solidFill>
                  <a:schemeClr val="tx1"/>
                </a:solidFill>
              </a:rPr>
              <a:t>Asintómática</a:t>
            </a:r>
            <a:r>
              <a:rPr lang="es-AR" sz="2400" b="1" i="1" dirty="0" smtClean="0">
                <a:solidFill>
                  <a:schemeClr val="tx1"/>
                </a:solidFill>
              </a:rPr>
              <a:t> y la infección urinaria asociada a sonda vesical</a:t>
            </a:r>
            <a:endParaRPr lang="es-AR" sz="2400" b="1" i="1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s-AR" sz="2400" b="1" dirty="0">
                <a:solidFill>
                  <a:schemeClr val="tx1"/>
                </a:solidFill>
              </a:rPr>
              <a:t>El urocultivo debe informar siempre: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sz="2200" b="1" dirty="0">
                <a:solidFill>
                  <a:schemeClr val="tx1"/>
                </a:solidFill>
              </a:rPr>
              <a:t>Examen </a:t>
            </a:r>
            <a:r>
              <a:rPr lang="es-AR" sz="2200" b="1" u="sng" dirty="0">
                <a:solidFill>
                  <a:schemeClr val="tx1"/>
                </a:solidFill>
              </a:rPr>
              <a:t>físico-químico</a:t>
            </a:r>
            <a:r>
              <a:rPr lang="es-AR" sz="2200" b="1" dirty="0">
                <a:solidFill>
                  <a:schemeClr val="tx1"/>
                </a:solidFill>
              </a:rPr>
              <a:t>: sedimento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sz="2200" b="1" dirty="0">
                <a:solidFill>
                  <a:schemeClr val="tx1"/>
                </a:solidFill>
              </a:rPr>
              <a:t>Examen </a:t>
            </a:r>
            <a:r>
              <a:rPr lang="es-AR" sz="2200" b="1" u="sng" dirty="0">
                <a:solidFill>
                  <a:schemeClr val="tx1"/>
                </a:solidFill>
              </a:rPr>
              <a:t>bacteriológico</a:t>
            </a:r>
            <a:r>
              <a:rPr lang="es-AR" sz="2200" b="1" dirty="0">
                <a:solidFill>
                  <a:schemeClr val="tx1"/>
                </a:solidFill>
              </a:rPr>
              <a:t>: </a:t>
            </a:r>
          </a:p>
          <a:p>
            <a:pPr>
              <a:buFontTx/>
              <a:buNone/>
            </a:pPr>
            <a:r>
              <a:rPr lang="es-AR" sz="2400" b="1" dirty="0">
                <a:solidFill>
                  <a:schemeClr val="tx1"/>
                </a:solidFill>
              </a:rPr>
              <a:t>   </a:t>
            </a:r>
            <a:r>
              <a:rPr lang="es-AR" sz="2400" b="1" dirty="0" smtClean="0">
                <a:solidFill>
                  <a:schemeClr val="tx1"/>
                </a:solidFill>
              </a:rPr>
              <a:t>  Sedimento </a:t>
            </a:r>
            <a:r>
              <a:rPr lang="es-AR" sz="2400" b="1" dirty="0">
                <a:solidFill>
                  <a:schemeClr val="tx1"/>
                </a:solidFill>
              </a:rPr>
              <a:t>coloreado</a:t>
            </a:r>
          </a:p>
          <a:p>
            <a:pPr>
              <a:buFontTx/>
              <a:buNone/>
            </a:pPr>
            <a:r>
              <a:rPr lang="es-AR" sz="2400" b="1" dirty="0">
                <a:solidFill>
                  <a:schemeClr val="tx1"/>
                </a:solidFill>
              </a:rPr>
              <a:t>   </a:t>
            </a:r>
            <a:r>
              <a:rPr lang="es-AR" sz="2400" b="1" dirty="0" smtClean="0">
                <a:solidFill>
                  <a:schemeClr val="tx1"/>
                </a:solidFill>
              </a:rPr>
              <a:t>  Cultivo</a:t>
            </a:r>
            <a:endParaRPr lang="es-ES" sz="2400" b="1" dirty="0">
              <a:solidFill>
                <a:schemeClr val="tx1"/>
              </a:solidFill>
            </a:endParaRPr>
          </a:p>
          <a:p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590586" y="592508"/>
            <a:ext cx="901082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40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2970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722022"/>
              </p:ext>
            </p:extLst>
          </p:nvPr>
        </p:nvGraphicFramePr>
        <p:xfrm>
          <a:off x="2209800" y="1981200"/>
          <a:ext cx="7772400" cy="4188588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7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072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20307"/>
              </p:ext>
            </p:extLst>
          </p:nvPr>
        </p:nvGraphicFramePr>
        <p:xfrm>
          <a:off x="2209800" y="1981200"/>
          <a:ext cx="7772400" cy="3985388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Buscar otro foco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1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174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299577"/>
              </p:ext>
            </p:extLst>
          </p:nvPr>
        </p:nvGraphicFramePr>
        <p:xfrm>
          <a:off x="2135188" y="1981200"/>
          <a:ext cx="7847012" cy="3985388"/>
        </p:xfrm>
        <a:graphic>
          <a:graphicData uri="http://schemas.openxmlformats.org/drawingml/2006/table">
            <a:tbl>
              <a:tblPr/>
              <a:tblGrid>
                <a:gridCol w="2665412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2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277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41704"/>
              </p:ext>
            </p:extLst>
          </p:nvPr>
        </p:nvGraphicFramePr>
        <p:xfrm>
          <a:off x="2209800" y="1981200"/>
          <a:ext cx="7772400" cy="3985388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Infección Urinaria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92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379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136691"/>
              </p:ext>
            </p:extLst>
          </p:nvPr>
        </p:nvGraphicFramePr>
        <p:xfrm>
          <a:off x="2209800" y="1981200"/>
          <a:ext cx="7772400" cy="3985388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5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4849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790461"/>
              </p:ext>
            </p:extLst>
          </p:nvPr>
        </p:nvGraphicFramePr>
        <p:xfrm>
          <a:off x="2149979" y="1580971"/>
          <a:ext cx="7772400" cy="4594035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323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Contaminación, TBC, Micoplasma,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Antibióticos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Nefropatías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8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584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260077"/>
              </p:ext>
            </p:extLst>
          </p:nvPr>
        </p:nvGraphicFramePr>
        <p:xfrm>
          <a:off x="2098704" y="1545365"/>
          <a:ext cx="7772400" cy="4424935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  o Patológico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 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sintomas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4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3600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584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451841"/>
              </p:ext>
            </p:extLst>
          </p:nvPr>
        </p:nvGraphicFramePr>
        <p:xfrm>
          <a:off x="2098704" y="1545365"/>
          <a:ext cx="7772400" cy="4424935"/>
        </p:xfrm>
        <a:graphic>
          <a:graphicData uri="http://schemas.openxmlformats.org/drawingml/2006/table">
            <a:tbl>
              <a:tblPr/>
              <a:tblGrid>
                <a:gridCol w="2590800"/>
                <a:gridCol w="2374900"/>
                <a:gridCol w="2806700"/>
              </a:tblGrid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  o Patológico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 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sintomas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Bacteriuria Asintomática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35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209800" y="199401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sz="2800" b="1" dirty="0">
                <a:solidFill>
                  <a:schemeClr val="tx1"/>
                </a:solidFill>
              </a:rPr>
              <a:t>Relación entre Sedimento y Cultivo</a:t>
            </a:r>
          </a:p>
        </p:txBody>
      </p:sp>
      <p:graphicFrame>
        <p:nvGraphicFramePr>
          <p:cNvPr id="37925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52953"/>
              </p:ext>
            </p:extLst>
          </p:nvPr>
        </p:nvGraphicFramePr>
        <p:xfrm>
          <a:off x="2038883" y="1110952"/>
          <a:ext cx="7772400" cy="5033582"/>
        </p:xfrm>
        <a:graphic>
          <a:graphicData uri="http://schemas.openxmlformats.org/drawingml/2006/table">
            <a:tbl>
              <a:tblPr/>
              <a:tblGrid>
                <a:gridCol w="2590800"/>
                <a:gridCol w="2303463"/>
                <a:gridCol w="2878137"/>
              </a:tblGrid>
              <a:tr h="4529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Sedimento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Cultivo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Interpretación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Buscar otro foco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Infección Urinaria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Contaminación, TBC, Micoplasma,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Antibióticos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Nefropatías</a:t>
                      </a:r>
                      <a:endParaRPr kumimoji="0" lang="es-E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Normal  o Patológico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Sin síntomas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Positivo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Bacteriuria Asintomática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90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723" y="649481"/>
            <a:ext cx="10058400" cy="846033"/>
          </a:xfrm>
        </p:spPr>
        <p:txBody>
          <a:bodyPr>
            <a:normAutofit fontScale="90000"/>
          </a:bodyPr>
          <a:lstStyle/>
          <a:p>
            <a:pPr algn="ctr"/>
            <a:r>
              <a:rPr lang="es-AR" sz="4000" dirty="0">
                <a:solidFill>
                  <a:srgbClr val="6C7F93"/>
                </a:solidFill>
                <a:latin typeface="arial" panose="020B0604020202020204" pitchFamily="34" charset="0"/>
              </a:rPr>
              <a:t>UROCULTIVO POR SONDA</a:t>
            </a:r>
            <a:r>
              <a:rPr lang="es-AR" dirty="0">
                <a:solidFill>
                  <a:srgbClr val="6C7F93"/>
                </a:solidFill>
                <a:latin typeface="Lato"/>
              </a:rPr>
              <a:t/>
            </a:r>
            <a:br>
              <a:rPr lang="es-AR" dirty="0">
                <a:solidFill>
                  <a:srgbClr val="6C7F93"/>
                </a:solidFill>
                <a:latin typeface="Lato"/>
              </a:rPr>
            </a:b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623843" y="1734796"/>
            <a:ext cx="1108389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 smtClean="0">
                <a:solidFill>
                  <a:srgbClr val="404040"/>
                </a:solidFill>
                <a:latin typeface="arial" panose="020B0604020202020204" pitchFamily="34" charset="0"/>
              </a:rPr>
              <a:t>En </a:t>
            </a:r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los pacientes que tienen una sonda vesical permanente, la toma de muestra la efectúa personal capacitado, previa desinfección de la zona</a:t>
            </a:r>
            <a:endParaRPr lang="es-AR" sz="2400" b="1" dirty="0">
              <a:solidFill>
                <a:srgbClr val="404040"/>
              </a:solidFill>
              <a:latin typeface="Lato"/>
            </a:endParaRPr>
          </a:p>
          <a:p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proximal de la sonda, clampeado por 15 minutos a 10 cm. de su inserción en el meato urinario. La recolección es a través de la punción de la</a:t>
            </a:r>
            <a:endParaRPr lang="es-AR" sz="2400" b="1" dirty="0">
              <a:solidFill>
                <a:srgbClr val="404040"/>
              </a:solidFill>
              <a:latin typeface="Lato"/>
            </a:endParaRPr>
          </a:p>
          <a:p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sonda con jeringa y aguja estériles. Trasvasar la orina a tubo o frasco estéril tapa a rosca.</a:t>
            </a:r>
            <a:endParaRPr lang="es-AR" sz="2400" b="1" dirty="0">
              <a:solidFill>
                <a:srgbClr val="404040"/>
              </a:solidFill>
              <a:latin typeface="Lato"/>
            </a:endParaRPr>
          </a:p>
          <a:p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Una vez recolectada la orina, debe conservarse en la heladera a 4^C.</a:t>
            </a:r>
            <a:endParaRPr lang="es-AR" sz="2400" b="1" dirty="0">
              <a:solidFill>
                <a:srgbClr val="404040"/>
              </a:solidFill>
              <a:latin typeface="Lato"/>
            </a:endParaRPr>
          </a:p>
          <a:p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Para remitir la muestra al laboratorio, colocar el frasco en un recipiente que contenga hielo, entregándola lo antes posible.</a:t>
            </a:r>
            <a:endParaRPr lang="es-AR" sz="2400" b="1" dirty="0">
              <a:solidFill>
                <a:srgbClr val="404040"/>
              </a:solidFill>
              <a:latin typeface="Lato"/>
            </a:endParaRPr>
          </a:p>
          <a:p>
            <a:r>
              <a:rPr lang="es-AR" sz="2400" b="1" dirty="0">
                <a:solidFill>
                  <a:srgbClr val="404040"/>
                </a:solidFill>
                <a:latin typeface="arial" panose="020B0604020202020204" pitchFamily="34" charset="0"/>
              </a:rPr>
              <a:t>Para el primer urocultivo es necesario no recibir medicación antibiótica, antitérmica ni vitamínica</a:t>
            </a:r>
            <a:r>
              <a:rPr lang="es-AR" sz="2400" b="1" dirty="0" smtClean="0">
                <a:solidFill>
                  <a:srgbClr val="40404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s-AR" sz="2400" b="1" dirty="0">
                <a:solidFill>
                  <a:srgbClr val="000000"/>
                </a:solidFill>
                <a:latin typeface="Droid Sans"/>
              </a:rPr>
              <a:t>La orina obtenida de la bolsa de drenaje no se debe utilizar para cultivo.</a:t>
            </a:r>
            <a:endParaRPr lang="es-AR" sz="2400" b="1" dirty="0"/>
          </a:p>
          <a:p>
            <a:endParaRPr lang="es-AR" sz="2400" b="1" i="0" dirty="0">
              <a:solidFill>
                <a:srgbClr val="404040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8147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5890"/>
            <a:ext cx="8229600" cy="4054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AR" sz="1800" dirty="0">
                <a:latin typeface="Comic Sans MS" pitchFamily="66" charset="0"/>
              </a:rPr>
              <a:t>Criterios para el seguimiento e informe de urocultivos de pacientes sondados</a:t>
            </a:r>
            <a:endParaRPr lang="es-ES" sz="1800" dirty="0">
              <a:latin typeface="Comic Sans MS" pitchFamily="66" charset="0"/>
            </a:endParaRPr>
          </a:p>
        </p:txBody>
      </p:sp>
      <p:pic>
        <p:nvPicPr>
          <p:cNvPr id="3993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193" y="2554290"/>
            <a:ext cx="7110100" cy="37355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2555193" y="615296"/>
            <a:ext cx="6919526" cy="193899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FFD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2000" dirty="0"/>
              <a:t>La </a:t>
            </a:r>
            <a:r>
              <a:rPr lang="es-ES" altLang="es-AR" sz="2000" b="1" dirty="0"/>
              <a:t>infección urinaria polimicrobiana significativa </a:t>
            </a:r>
            <a:r>
              <a:rPr lang="es-ES" altLang="es-AR" sz="2000" dirty="0"/>
              <a:t>puede ser asumida como tal, con bajo margen de error, si se documenta una </a:t>
            </a:r>
            <a:r>
              <a:rPr lang="es-ES" altLang="es-AR" sz="2000" b="1" dirty="0"/>
              <a:t>mezcla con más de 10</a:t>
            </a:r>
            <a:r>
              <a:rPr lang="es-ES" altLang="es-AR" sz="2000" b="1" baseline="30000" dirty="0"/>
              <a:t>5 </a:t>
            </a:r>
            <a:r>
              <a:rPr lang="es-ES" altLang="es-AR" sz="2000" b="1" dirty="0"/>
              <a:t>UFC/ml de 2</a:t>
            </a:r>
            <a:r>
              <a:rPr lang="es-ES" altLang="es-AR" sz="2000" dirty="0"/>
              <a:t> o más gérmenes en igual proporción, en </a:t>
            </a:r>
            <a:r>
              <a:rPr lang="es-ES" altLang="es-AR" sz="2000" b="1" dirty="0"/>
              <a:t>2 muestras de orina</a:t>
            </a:r>
            <a:r>
              <a:rPr lang="es-ES" altLang="es-AR" sz="2000" dirty="0"/>
              <a:t> correctamente recolectadas, las cuales deberían mostrar además un sedimento francamente patológico</a:t>
            </a:r>
            <a:r>
              <a:rPr lang="es-ES" altLang="es-AR" sz="20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049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55477" y="401652"/>
            <a:ext cx="112120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define como </a:t>
            </a:r>
            <a:r>
              <a:rPr lang="es-AR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urocultivo con flora polimicrobiana</a:t>
            </a:r>
            <a:r>
              <a:rPr lang="es-AR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a la presencia de &gt; 2 especies de microorganismos en el cultivo de la muestra. Estas muestras deben ser desestimadas y, si se sospecha ITU-SV alta, se deberá tomar nueva muestra previo recambio de sonda.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7886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332" y="290557"/>
            <a:ext cx="7651335" cy="573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4" descr="DSC000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849" y="205097"/>
            <a:ext cx="7598301" cy="570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2"/>
          <p:cNvSpPr>
            <a:spLocks noChangeArrowheads="1"/>
          </p:cNvSpPr>
          <p:nvPr/>
        </p:nvSpPr>
        <p:spPr bwMode="auto">
          <a:xfrm>
            <a:off x="2424113" y="333376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sz="4000">
                <a:solidFill>
                  <a:srgbClr val="FFFF00"/>
                </a:solidFill>
              </a:rPr>
              <a:t>IU-Valor del antibiograma </a:t>
            </a:r>
            <a:endParaRPr lang="es-ES" sz="4000"/>
          </a:p>
        </p:txBody>
      </p:sp>
    </p:spTree>
    <p:extLst>
      <p:ext uri="{BB962C8B-B14F-4D97-AF65-F5344CB8AC3E}">
        <p14:creationId xmlns:p14="http://schemas.microsoft.com/office/powerpoint/2010/main" val="24155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66800" y="2559023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RESISTENCIA BACTERIANA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78" y="518248"/>
            <a:ext cx="9585325" cy="5549900"/>
          </a:xfrm>
        </p:spPr>
      </p:pic>
    </p:spTree>
    <p:extLst>
      <p:ext uri="{BB962C8B-B14F-4D97-AF65-F5344CB8AC3E}">
        <p14:creationId xmlns:p14="http://schemas.microsoft.com/office/powerpoint/2010/main" val="89095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9" y="188640"/>
            <a:ext cx="8608531" cy="3011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8956" y="3429000"/>
            <a:ext cx="5254088" cy="284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401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" y="243736"/>
            <a:ext cx="12004000" cy="59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45" y="162371"/>
            <a:ext cx="8107109" cy="6080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7513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85" y="126749"/>
            <a:ext cx="9605727" cy="6120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161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84768" y="334978"/>
            <a:ext cx="8999145" cy="562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530" y="81482"/>
            <a:ext cx="8286939" cy="62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25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620" y="226336"/>
            <a:ext cx="8162759" cy="612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37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BGN RESISTENTES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800" b="1" dirty="0" smtClean="0"/>
              <a:t>ENTEROBACTERIAS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PSEUDOMONAS, ACINETOBACTER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MECANISMOS:</a:t>
            </a:r>
          </a:p>
          <a:p>
            <a:r>
              <a:rPr lang="es-AR" sz="2800" b="1" dirty="0" smtClean="0">
                <a:solidFill>
                  <a:srgbClr val="0070C0"/>
                </a:solidFill>
              </a:rPr>
              <a:t>BLEE, CARBAPENEMASAS</a:t>
            </a:r>
          </a:p>
          <a:p>
            <a:r>
              <a:rPr lang="es-AR" sz="2800" b="1" dirty="0" smtClean="0">
                <a:solidFill>
                  <a:srgbClr val="0070C0"/>
                </a:solidFill>
              </a:rPr>
              <a:t>MECANISMOS COMBINADOS</a:t>
            </a:r>
          </a:p>
          <a:p>
            <a:endParaRPr lang="es-AR" b="1" dirty="0">
              <a:solidFill>
                <a:schemeClr val="tx1"/>
              </a:solidFill>
            </a:endParaRPr>
          </a:p>
          <a:p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11105" y="65613"/>
            <a:ext cx="8769790" cy="923399"/>
          </a:xfrm>
        </p:spPr>
        <p:txBody>
          <a:bodyPr/>
          <a:lstStyle/>
          <a:p>
            <a:r>
              <a:rPr lang="es-AR" sz="2800" b="1" dirty="0"/>
              <a:t>Antibacterianos útiles para bacilos gran negativos resistentes.</a:t>
            </a:r>
            <a:endParaRPr lang="es-ES" sz="2800" b="1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154" y="989013"/>
            <a:ext cx="10619715" cy="487997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s-AR" sz="2800" b="1" dirty="0"/>
              <a:t>Piperacilina-Tazobactam</a:t>
            </a:r>
          </a:p>
          <a:p>
            <a:pPr>
              <a:lnSpc>
                <a:spcPct val="90000"/>
              </a:lnSpc>
            </a:pPr>
            <a:r>
              <a:rPr lang="es-AR" sz="2800" b="1" dirty="0"/>
              <a:t>Cefepime</a:t>
            </a:r>
          </a:p>
          <a:p>
            <a:pPr>
              <a:lnSpc>
                <a:spcPct val="90000"/>
              </a:lnSpc>
            </a:pPr>
            <a:r>
              <a:rPr lang="es-AR" sz="2800" b="1" dirty="0"/>
              <a:t>Amicacina</a:t>
            </a:r>
          </a:p>
          <a:p>
            <a:pPr>
              <a:lnSpc>
                <a:spcPct val="90000"/>
              </a:lnSpc>
            </a:pPr>
            <a:r>
              <a:rPr lang="es-AR" sz="2800" b="1" dirty="0"/>
              <a:t>Carbapenem: Imipenem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AR" sz="2800" b="1" dirty="0"/>
              <a:t>                           Meropenem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AR" sz="2800" b="1" dirty="0"/>
              <a:t>                           Doripenem</a:t>
            </a:r>
          </a:p>
          <a:p>
            <a:pPr>
              <a:lnSpc>
                <a:spcPct val="90000"/>
              </a:lnSpc>
            </a:pPr>
            <a:r>
              <a:rPr lang="es-AR" sz="2800" b="1" dirty="0"/>
              <a:t>Colistina</a:t>
            </a:r>
          </a:p>
          <a:p>
            <a:pPr>
              <a:lnSpc>
                <a:spcPct val="90000"/>
              </a:lnSpc>
            </a:pPr>
            <a:r>
              <a:rPr lang="es-AR" sz="2800" b="1" dirty="0"/>
              <a:t>Tigeciclina (No apto para </a:t>
            </a:r>
            <a:r>
              <a:rPr lang="es-AR" sz="2800" b="1" dirty="0" err="1"/>
              <a:t>pseudomonas</a:t>
            </a:r>
            <a:r>
              <a:rPr lang="es-AR" sz="2800" b="1" dirty="0"/>
              <a:t>)</a:t>
            </a:r>
          </a:p>
          <a:p>
            <a:pPr>
              <a:lnSpc>
                <a:spcPct val="90000"/>
              </a:lnSpc>
            </a:pPr>
            <a:r>
              <a:rPr lang="es-AR" sz="2800" b="1" dirty="0" smtClean="0"/>
              <a:t>Fosfomicina</a:t>
            </a:r>
          </a:p>
          <a:p>
            <a:pPr>
              <a:lnSpc>
                <a:spcPct val="90000"/>
              </a:lnSpc>
            </a:pPr>
            <a:r>
              <a:rPr lang="es-AR" sz="2800" b="1" dirty="0" smtClean="0">
                <a:solidFill>
                  <a:srgbClr val="0070C0"/>
                </a:solidFill>
              </a:rPr>
              <a:t>Ceftazidima-</a:t>
            </a:r>
            <a:r>
              <a:rPr lang="es-AR" sz="2800" b="1" dirty="0" err="1" smtClean="0">
                <a:solidFill>
                  <a:srgbClr val="0070C0"/>
                </a:solidFill>
              </a:rPr>
              <a:t>Abivactam</a:t>
            </a:r>
            <a:endParaRPr lang="es-AR" sz="2800" b="1" dirty="0" smtClean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es-AR" sz="2800" b="1" dirty="0" smtClean="0">
                <a:solidFill>
                  <a:srgbClr val="0070C0"/>
                </a:solidFill>
              </a:rPr>
              <a:t>Ceftolozano-Tazobactam</a:t>
            </a:r>
            <a:endParaRPr lang="es-AR" sz="2800" b="1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endParaRPr lang="es-ES" sz="2800" b="1" dirty="0"/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9542352" y="1131683"/>
            <a:ext cx="36214" cy="4372824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9767888" y="1131683"/>
            <a:ext cx="360362" cy="437282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>
                <a:solidFill>
                  <a:srgbClr val="000000"/>
                </a:solidFill>
              </a:rPr>
              <a:t>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>
                <a:solidFill>
                  <a:srgbClr val="000000"/>
                </a:solidFill>
              </a:rPr>
              <a:t>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>
                <a:solidFill>
                  <a:srgbClr val="000000"/>
                </a:solidFill>
              </a:rPr>
              <a:t>+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>
                <a:solidFill>
                  <a:srgbClr val="000000"/>
                </a:solidFill>
              </a:rPr>
              <a:t>S</a:t>
            </a:r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6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89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35560" y="31681"/>
            <a:ext cx="799288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black"/>
                </a:solidFill>
              </a:rPr>
              <a:t>TERAPIA </a:t>
            </a:r>
            <a:r>
              <a:rPr lang="es-AR" dirty="0" err="1">
                <a:solidFill>
                  <a:prstClr val="black"/>
                </a:solidFill>
              </a:rPr>
              <a:t>EMPIRICA</a:t>
            </a:r>
            <a:r>
              <a:rPr lang="es-AR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" name="2 Flecha abajo"/>
          <p:cNvSpPr/>
          <p:nvPr/>
        </p:nvSpPr>
        <p:spPr>
          <a:xfrm>
            <a:off x="2252346" y="463730"/>
            <a:ext cx="484632" cy="566063"/>
          </a:xfrm>
          <a:prstGeom prst="downArrow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4485532" y="463730"/>
            <a:ext cx="484632" cy="566063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6699672" y="454430"/>
            <a:ext cx="484632" cy="564215"/>
          </a:xfrm>
          <a:prstGeom prst="downArrow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8832304" y="443284"/>
            <a:ext cx="484632" cy="586509"/>
          </a:xfrm>
          <a:prstGeom prst="downArrow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630567" y="966119"/>
            <a:ext cx="1728190" cy="208955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 w="19050">
                <a:solidFill>
                  <a:prstClr val="black"/>
                </a:solidFill>
              </a:ln>
              <a:noFill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719737" y="966118"/>
            <a:ext cx="1837409" cy="208955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103225" y="1029793"/>
            <a:ext cx="1678730" cy="189023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8229182" y="1029792"/>
            <a:ext cx="1780776" cy="182314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white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56694" y="962701"/>
            <a:ext cx="954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</a:rPr>
              <a:t>SANGRE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164854" y="966118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</a:rPr>
              <a:t>PULMON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250933" y="1018111"/>
            <a:ext cx="1195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</a:rPr>
              <a:t>DIGESTIVO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8481416" y="1029792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</a:rPr>
              <a:t>URINARIO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703514" y="1239792"/>
            <a:ext cx="17281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>
                <a:solidFill>
                  <a:prstClr val="black"/>
                </a:solidFill>
              </a:rPr>
              <a:t>    Meropenem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Colistin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    +</a:t>
            </a:r>
          </a:p>
          <a:p>
            <a:r>
              <a:rPr lang="es-AR" sz="1400" dirty="0">
                <a:solidFill>
                  <a:prstClr val="black"/>
                </a:solidFill>
              </a:rPr>
              <a:t>Considerar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Tigeciclina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Gentamicina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Fosfomicina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Rifampicina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828953" y="1263609"/>
            <a:ext cx="17281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>
                <a:solidFill>
                  <a:prstClr val="black"/>
                </a:solidFill>
              </a:rPr>
              <a:t>     </a:t>
            </a:r>
            <a:r>
              <a:rPr lang="es-AR" sz="1400" dirty="0" err="1">
                <a:solidFill>
                  <a:prstClr val="black"/>
                </a:solidFill>
              </a:rPr>
              <a:t>Meropenem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  Colistin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      +</a:t>
            </a:r>
          </a:p>
          <a:p>
            <a:r>
              <a:rPr lang="es-AR" sz="1400" dirty="0">
                <a:solidFill>
                  <a:prstClr val="black"/>
                </a:solidFill>
              </a:rPr>
              <a:t>Considerar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Tigeciclina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Gentamicina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</a:t>
            </a:r>
            <a:r>
              <a:rPr lang="es-AR" sz="1400" dirty="0" err="1">
                <a:solidFill>
                  <a:prstClr val="black"/>
                </a:solidFill>
              </a:rPr>
              <a:t>Fosfomicina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  Rifampicina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6103224" y="1263609"/>
            <a:ext cx="174594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>
                <a:solidFill>
                  <a:prstClr val="black"/>
                </a:solidFill>
              </a:rPr>
              <a:t>     </a:t>
            </a:r>
            <a:r>
              <a:rPr lang="es-AR" sz="1400" dirty="0" err="1">
                <a:solidFill>
                  <a:prstClr val="black"/>
                </a:solidFill>
              </a:rPr>
              <a:t>Meropenem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 Tigeciclina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Colistin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     +</a:t>
            </a:r>
          </a:p>
          <a:p>
            <a:r>
              <a:rPr lang="es-AR" sz="1400" dirty="0">
                <a:solidFill>
                  <a:prstClr val="black"/>
                </a:solidFill>
              </a:rPr>
              <a:t>Considerar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  </a:t>
            </a:r>
            <a:r>
              <a:rPr lang="es-AR" sz="1400" dirty="0" err="1">
                <a:solidFill>
                  <a:prstClr val="black"/>
                </a:solidFill>
              </a:rPr>
              <a:t>Fosfomicina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  Rifampicina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8272914" y="1263609"/>
            <a:ext cx="17562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>
                <a:solidFill>
                  <a:prstClr val="black"/>
                </a:solidFill>
              </a:rPr>
              <a:t>    </a:t>
            </a:r>
            <a:r>
              <a:rPr lang="es-AR" sz="1400" dirty="0" err="1">
                <a:solidFill>
                  <a:prstClr val="black"/>
                </a:solidFill>
              </a:rPr>
              <a:t>Meropenem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</a:t>
            </a:r>
            <a:r>
              <a:rPr lang="es-AR" sz="1400" dirty="0" err="1">
                <a:solidFill>
                  <a:prstClr val="black"/>
                </a:solidFill>
              </a:rPr>
              <a:t>Fosfomicina</a:t>
            </a:r>
            <a:endParaRPr lang="es-AR" sz="1400" dirty="0">
              <a:solidFill>
                <a:prstClr val="black"/>
              </a:solidFill>
            </a:endParaRPr>
          </a:p>
          <a:p>
            <a:r>
              <a:rPr lang="es-AR" sz="1400" dirty="0">
                <a:solidFill>
                  <a:prstClr val="black"/>
                </a:solidFill>
              </a:rPr>
              <a:t>          +</a:t>
            </a:r>
          </a:p>
          <a:p>
            <a:r>
              <a:rPr lang="es-AR" sz="1400" dirty="0">
                <a:solidFill>
                  <a:prstClr val="black"/>
                </a:solidFill>
              </a:rPr>
              <a:t>Considerar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Rifampicina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Gentamicina</a:t>
            </a:r>
          </a:p>
          <a:p>
            <a:r>
              <a:rPr lang="es-AR" sz="1400" dirty="0">
                <a:solidFill>
                  <a:prstClr val="black"/>
                </a:solidFill>
              </a:rPr>
              <a:t>    Tigeciclina   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2017070" y="3174086"/>
            <a:ext cx="799288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black"/>
                </a:solidFill>
              </a:rPr>
              <a:t>RESULTADOS DE ANTIBIOGRAMA 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485533" y="3933056"/>
            <a:ext cx="288688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 err="1">
                <a:solidFill>
                  <a:prstClr val="black"/>
                </a:solidFill>
              </a:rPr>
              <a:t>MEROPENEM</a:t>
            </a:r>
            <a:r>
              <a:rPr lang="es-AR" dirty="0">
                <a:solidFill>
                  <a:prstClr val="black"/>
                </a:solidFill>
              </a:rPr>
              <a:t> CIM &gt; 32 mg/L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700888" y="4756921"/>
            <a:ext cx="234846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</a:rPr>
              <a:t>COLISTIN CIM &gt; 2 mg/L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4541963" y="5517231"/>
            <a:ext cx="266361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prstClr val="black"/>
                </a:solidFill>
              </a:rPr>
              <a:t>TIGECICLINA CIM &gt; 4 mg/L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2030147" y="5194067"/>
            <a:ext cx="1795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dirty="0">
                <a:solidFill>
                  <a:prstClr val="black"/>
                </a:solidFill>
              </a:rPr>
              <a:t>Sustituir por ATB </a:t>
            </a:r>
          </a:p>
          <a:p>
            <a:pPr algn="ctr"/>
            <a:r>
              <a:rPr lang="es-AR" dirty="0">
                <a:solidFill>
                  <a:prstClr val="black"/>
                </a:solidFill>
              </a:rPr>
              <a:t>alternativo</a:t>
            </a:r>
          </a:p>
        </p:txBody>
      </p:sp>
      <p:sp>
        <p:nvSpPr>
          <p:cNvPr id="25" name="24 Elipse"/>
          <p:cNvSpPr/>
          <p:nvPr/>
        </p:nvSpPr>
        <p:spPr>
          <a:xfrm>
            <a:off x="2424532" y="4373488"/>
            <a:ext cx="1007173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</a:rPr>
              <a:t>SI</a:t>
            </a:r>
          </a:p>
        </p:txBody>
      </p:sp>
      <p:sp>
        <p:nvSpPr>
          <p:cNvPr id="26" name="25 Elipse"/>
          <p:cNvSpPr/>
          <p:nvPr/>
        </p:nvSpPr>
        <p:spPr>
          <a:xfrm>
            <a:off x="8571034" y="4373488"/>
            <a:ext cx="1007173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</a:rPr>
              <a:t>NO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8371453" y="5269874"/>
            <a:ext cx="15592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dirty="0">
                <a:solidFill>
                  <a:prstClr val="black"/>
                </a:solidFill>
              </a:rPr>
              <a:t>Continuar con </a:t>
            </a:r>
          </a:p>
          <a:p>
            <a:pPr algn="ctr"/>
            <a:r>
              <a:rPr lang="es-AR" dirty="0">
                <a:solidFill>
                  <a:prstClr val="black"/>
                </a:solidFill>
              </a:rPr>
              <a:t>tratamiento </a:t>
            </a:r>
          </a:p>
          <a:p>
            <a:pPr algn="ctr"/>
            <a:endParaRPr lang="es-AR" dirty="0">
              <a:solidFill>
                <a:prstClr val="black"/>
              </a:solidFill>
            </a:endParaRPr>
          </a:p>
        </p:txBody>
      </p:sp>
      <p:cxnSp>
        <p:nvCxnSpPr>
          <p:cNvPr id="29" name="28 Conector recto de flecha"/>
          <p:cNvCxnSpPr>
            <a:stCxn id="21" idx="1"/>
            <a:endCxn id="25" idx="7"/>
          </p:cNvCxnSpPr>
          <p:nvPr/>
        </p:nvCxnSpPr>
        <p:spPr>
          <a:xfrm flipH="1">
            <a:off x="3284208" y="4117723"/>
            <a:ext cx="1201325" cy="36121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flipH="1">
            <a:off x="3503712" y="4941587"/>
            <a:ext cx="11347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3" idx="1"/>
          </p:cNvCxnSpPr>
          <p:nvPr/>
        </p:nvCxnSpPr>
        <p:spPr>
          <a:xfrm flipH="1">
            <a:off x="3828953" y="5701897"/>
            <a:ext cx="71301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>
            <a:stCxn id="21" idx="3"/>
          </p:cNvCxnSpPr>
          <p:nvPr/>
        </p:nvCxnSpPr>
        <p:spPr>
          <a:xfrm>
            <a:off x="7372413" y="4117723"/>
            <a:ext cx="1198620" cy="36121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>
            <a:stCxn id="22" idx="3"/>
          </p:cNvCxnSpPr>
          <p:nvPr/>
        </p:nvCxnSpPr>
        <p:spPr>
          <a:xfrm>
            <a:off x="7049351" y="4941587"/>
            <a:ext cx="152168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>
            <a:stCxn id="23" idx="3"/>
          </p:cNvCxnSpPr>
          <p:nvPr/>
        </p:nvCxnSpPr>
        <p:spPr>
          <a:xfrm flipV="1">
            <a:off x="7205577" y="5517231"/>
            <a:ext cx="1024394" cy="1846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 flipH="1">
            <a:off x="5853548" y="4302388"/>
            <a:ext cx="1" cy="4311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>
            <a:stCxn id="22" idx="2"/>
          </p:cNvCxnSpPr>
          <p:nvPr/>
        </p:nvCxnSpPr>
        <p:spPr>
          <a:xfrm flipH="1">
            <a:off x="5873770" y="5126253"/>
            <a:ext cx="1350" cy="296773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Rectángulo"/>
          <p:cNvSpPr/>
          <p:nvPr/>
        </p:nvSpPr>
        <p:spPr>
          <a:xfrm>
            <a:off x="4984648" y="6376129"/>
            <a:ext cx="5683353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en-US" sz="1200" dirty="0" err="1">
                <a:solidFill>
                  <a:prstClr val="black"/>
                </a:solidFill>
                <a:latin typeface="Georgia" panose="02040502050405020303" pitchFamily="18" charset="0"/>
              </a:rPr>
              <a:t>Adaptado</a:t>
            </a:r>
            <a:r>
              <a:rPr lang="en-US" sz="1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Georgia" panose="02040502050405020303" pitchFamily="18" charset="0"/>
              </a:rPr>
              <a:t>Petrosillo</a:t>
            </a:r>
            <a:r>
              <a:rPr lang="en-US" sz="1200" dirty="0">
                <a:solidFill>
                  <a:prstClr val="black"/>
                </a:solidFill>
                <a:latin typeface="Georgia" panose="02040502050405020303" pitchFamily="18" charset="0"/>
              </a:rPr>
              <a:t>, et al. Treatment  </a:t>
            </a:r>
            <a:r>
              <a:rPr lang="es-AR" sz="1200" dirty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es-AR" sz="1200" dirty="0" err="1">
                <a:solidFill>
                  <a:prstClr val="black"/>
                </a:solidFill>
                <a:latin typeface="Georgia" panose="02040502050405020303" pitchFamily="18" charset="0"/>
              </a:rPr>
              <a:t>Carbapenem</a:t>
            </a:r>
            <a:r>
              <a:rPr lang="es-AR" sz="1200" dirty="0">
                <a:solidFill>
                  <a:prstClr val="black"/>
                </a:solidFill>
                <a:latin typeface="Georgia" panose="02040502050405020303" pitchFamily="18" charset="0"/>
              </a:rPr>
              <a:t> - </a:t>
            </a:r>
            <a:r>
              <a:rPr lang="es-AR" sz="1200" dirty="0" err="1">
                <a:solidFill>
                  <a:prstClr val="black"/>
                </a:solidFill>
                <a:latin typeface="Georgia" panose="02040502050405020303" pitchFamily="18" charset="0"/>
              </a:rPr>
              <a:t>resistant</a:t>
            </a:r>
            <a:r>
              <a:rPr lang="es-AR" sz="1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s-AR" sz="1200" i="1" dirty="0">
                <a:solidFill>
                  <a:prstClr val="black"/>
                </a:solidFill>
                <a:latin typeface="Georgia" panose="02040502050405020303" pitchFamily="18" charset="0"/>
              </a:rPr>
              <a:t>Klebsiella pneumoniae</a:t>
            </a:r>
            <a:r>
              <a:rPr lang="es-AR" sz="1200" dirty="0">
                <a:solidFill>
                  <a:prstClr val="black"/>
                </a:solidFill>
                <a:latin typeface="Georgia" panose="02040502050405020303" pitchFamily="18" charset="0"/>
              </a:rPr>
              <a:t>: </a:t>
            </a:r>
            <a:r>
              <a:rPr lang="en-US" sz="1200" dirty="0">
                <a:solidFill>
                  <a:prstClr val="black"/>
                </a:solidFill>
                <a:latin typeface="Georgia" panose="02040502050405020303" pitchFamily="18" charset="0"/>
              </a:rPr>
              <a:t>the state of the art (2013)</a:t>
            </a:r>
            <a:endParaRPr lang="es-AR" sz="1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4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31463" y="2055583"/>
            <a:ext cx="10058400" cy="1450757"/>
          </a:xfrm>
        </p:spPr>
        <p:txBody>
          <a:bodyPr/>
          <a:lstStyle/>
          <a:p>
            <a:pPr algn="ctr"/>
            <a:r>
              <a:rPr lang="es-AR" b="1" dirty="0" smtClean="0"/>
              <a:t>INFECCIÓN URINARIA CANDIDIÁSICA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28504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CANDIDURIA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AR" i="1" dirty="0"/>
              <a:t>- </a:t>
            </a:r>
            <a:r>
              <a:rPr lang="es-AR" b="1" i="1" dirty="0"/>
              <a:t>Candida albicans</a:t>
            </a:r>
            <a:r>
              <a:rPr lang="es-AR" i="1" dirty="0"/>
              <a:t> </a:t>
            </a:r>
            <a:r>
              <a:rPr lang="es-AR" dirty="0"/>
              <a:t>(frecuencia 50-70%): la causa más común de colonización y/ o infección. En su mayoría son sensibles a fluconazol.</a:t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r>
              <a:rPr lang="es-AR" i="1" dirty="0"/>
              <a:t>- </a:t>
            </a:r>
            <a:r>
              <a:rPr lang="es-AR" b="1" i="1" dirty="0"/>
              <a:t>Candida glabrata</a:t>
            </a:r>
            <a:r>
              <a:rPr lang="es-AR" i="1" dirty="0"/>
              <a:t> </a:t>
            </a:r>
            <a:r>
              <a:rPr lang="es-AR" dirty="0"/>
              <a:t>(frecuencia 10-35%): en edades avanzadas, neoplasias, catéter venoso central, alimentación parenteral y uso de antibióticos. En su mayoría son resistentes al fluconazol.</a:t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r>
              <a:rPr lang="es-AR" i="1" dirty="0"/>
              <a:t>- </a:t>
            </a:r>
            <a:r>
              <a:rPr lang="es-AR" b="1" i="1" dirty="0"/>
              <a:t>Candida tropicalis</a:t>
            </a:r>
            <a:r>
              <a:rPr lang="es-AR" i="1" dirty="0"/>
              <a:t> </a:t>
            </a:r>
            <a:r>
              <a:rPr lang="es-AR" dirty="0"/>
              <a:t>(frecuencia 10-35%): más frecuente en neutropénicos y en enfermedades oncohematológicas. En su mayoría son sensibles al fluconazol.</a:t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r>
              <a:rPr lang="es-AR" i="1" dirty="0"/>
              <a:t>- </a:t>
            </a:r>
            <a:r>
              <a:rPr lang="es-AR" b="1" i="1" dirty="0"/>
              <a:t>Candida parapsilosis </a:t>
            </a:r>
            <a:r>
              <a:rPr lang="es-AR" i="1" dirty="0"/>
              <a:t>p</a:t>
            </a:r>
            <a:r>
              <a:rPr lang="es-AR" dirty="0"/>
              <a:t>oco común en orina (1-7%); causa común en candidemia asociada a catéter venoso central y en neonatos. La mayoría es sensible a fluconazol.</a:t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r>
              <a:rPr lang="es-AR" i="1" dirty="0"/>
              <a:t>- </a:t>
            </a:r>
            <a:r>
              <a:rPr lang="es-AR" b="1" i="1" dirty="0"/>
              <a:t>Candida krusei</a:t>
            </a:r>
            <a:r>
              <a:rPr lang="es-AR" dirty="0"/>
              <a:t> poco común en orina (1-2%). La mayoría es resistente a fluconazol.</a:t>
            </a:r>
          </a:p>
          <a:p>
            <a:r>
              <a:rPr lang="es-AR" b="1" i="1" dirty="0">
                <a:solidFill>
                  <a:srgbClr val="0070C0"/>
                </a:solidFill>
              </a:rPr>
              <a:t>La candiduria per se puede ser debida a contaminación de la muestra, colonización vesical y/ o infección del tracto urinario alto o bajo, por lo que se requiere de la interpretación clínica en cada caso.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144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DIAGNÓSTICO DE CANDIDURIA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019" y="1596810"/>
            <a:ext cx="11299120" cy="429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0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CANDIDURIA PRESENTACIONES CLÍNICAS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b="1" dirty="0" smtClean="0"/>
              <a:t>Asintomático</a:t>
            </a:r>
          </a:p>
          <a:p>
            <a:r>
              <a:rPr lang="es-AR" b="1" dirty="0" smtClean="0"/>
              <a:t>Con </a:t>
            </a:r>
            <a:r>
              <a:rPr lang="es-AR" b="1" dirty="0"/>
              <a:t>síntomas urinarios </a:t>
            </a:r>
            <a:r>
              <a:rPr lang="es-AR" b="1" dirty="0" smtClean="0"/>
              <a:t>bajos</a:t>
            </a:r>
            <a:endParaRPr lang="es-AR" dirty="0"/>
          </a:p>
          <a:p>
            <a:r>
              <a:rPr lang="es-AR" b="1" dirty="0" smtClean="0"/>
              <a:t>Con </a:t>
            </a:r>
            <a:r>
              <a:rPr lang="es-AR" b="1" dirty="0"/>
              <a:t>síntomas urinarios altos y/o </a:t>
            </a:r>
            <a:r>
              <a:rPr lang="es-AR" b="1" dirty="0" smtClean="0"/>
              <a:t>sistémicos</a:t>
            </a:r>
            <a:r>
              <a:rPr lang="es-AR" dirty="0"/>
              <a:t/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2697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Asintomático</a:t>
            </a:r>
            <a:r>
              <a:rPr lang="es-AR" dirty="0"/>
              <a:t>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dirty="0"/>
              <a:t/>
            </a:r>
            <a:br>
              <a:rPr lang="es-AR" dirty="0"/>
            </a:br>
            <a:r>
              <a:rPr lang="es-AR" dirty="0"/>
              <a:t>•   Repetir urocultivo:</a:t>
            </a:r>
            <a:br>
              <a:rPr lang="es-AR" dirty="0"/>
            </a:br>
            <a:r>
              <a:rPr lang="es-AR" dirty="0"/>
              <a:t>a.  </a:t>
            </a:r>
            <a:r>
              <a:rPr lang="es-AR" b="1" dirty="0"/>
              <a:t>Negativo</a:t>
            </a:r>
            <a:r>
              <a:rPr lang="es-AR" dirty="0"/>
              <a:t>: se interpreta como contaminación y/ o colonización de SV</a:t>
            </a:r>
            <a:br>
              <a:rPr lang="es-AR" dirty="0"/>
            </a:br>
            <a:r>
              <a:rPr lang="es-AR" dirty="0"/>
              <a:t>b.  </a:t>
            </a:r>
            <a:r>
              <a:rPr lang="es-AR" b="1" dirty="0"/>
              <a:t>Positivo</a:t>
            </a:r>
            <a:r>
              <a:rPr lang="es-AR" dirty="0"/>
              <a:t>: persistencia de </a:t>
            </a:r>
            <a:r>
              <a:rPr lang="es-AR" i="1" dirty="0"/>
              <a:t>Candida spp </a:t>
            </a:r>
            <a:r>
              <a:rPr lang="es-AR" dirty="0"/>
              <a:t>en el urocultivo. Se interpreta como sitio de colonización.</a:t>
            </a:r>
            <a:br>
              <a:rPr lang="es-AR" dirty="0"/>
            </a:br>
            <a:r>
              <a:rPr lang="es-AR" dirty="0"/>
              <a:t>Corregir los factores predisponentes (suspender antibióticos y remover sonda vesical)</a:t>
            </a:r>
            <a:br>
              <a:rPr lang="es-AR" dirty="0"/>
            </a:br>
            <a:r>
              <a:rPr lang="es-AR" dirty="0"/>
              <a:t>Considerar tratamiento en situaciones especiales (ver texto).</a:t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309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/>
              <a:t>Con síntomas urinarios bajos</a:t>
            </a:r>
            <a:r>
              <a:rPr lang="es-AR" dirty="0"/>
              <a:t>: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Urocultivo </a:t>
            </a:r>
            <a:r>
              <a:rPr lang="es-AR" dirty="0"/>
              <a:t>con aislamiento de </a:t>
            </a:r>
            <a:r>
              <a:rPr lang="es-AR" i="1" dirty="0"/>
              <a:t>Candida spp </a:t>
            </a:r>
            <a:r>
              <a:rPr lang="es-AR" dirty="0"/>
              <a:t>como único microorganismo o persistencia de los síntomas a pesar del tratamiento antibiótico: realizar ecografía renal para descartar obstrucción y/ o complicación (considerar consulta con urología). Considerar modificar factores de riesgo para candiduria y evaluar inicio de tratamiento </a:t>
            </a:r>
            <a:r>
              <a:rPr lang="es-AR" dirty="0" err="1"/>
              <a:t>antifúngico</a:t>
            </a:r>
            <a:r>
              <a:rPr lang="es-AR" dirty="0"/>
              <a:t>.</a:t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337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/>
              <a:t>Con síntomas urinarios altos y/o sistémicos: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Se </a:t>
            </a:r>
            <a:r>
              <a:rPr lang="es-AR" b="1" dirty="0"/>
              <a:t>sugiere toma de otras muestras clínicas para microbiología, según clínica (hemocultivos, etc</a:t>
            </a:r>
            <a:r>
              <a:rPr lang="es-AR" b="1" dirty="0" smtClean="0"/>
              <a:t>.)</a:t>
            </a:r>
            <a:endParaRPr lang="es-AR" b="1" dirty="0"/>
          </a:p>
          <a:p>
            <a:r>
              <a:rPr lang="es-AR" b="1" dirty="0" smtClean="0"/>
              <a:t>Evaluar </a:t>
            </a:r>
            <a:r>
              <a:rPr lang="es-AR" b="1" dirty="0"/>
              <a:t>otros sitios de colonización (tubo digestivo, genital, respiratorio, etc</a:t>
            </a:r>
            <a:r>
              <a:rPr lang="es-AR" b="1" dirty="0" smtClean="0"/>
              <a:t>.)</a:t>
            </a:r>
            <a:endParaRPr lang="es-AR" b="1" dirty="0"/>
          </a:p>
          <a:p>
            <a:r>
              <a:rPr lang="es-AR" b="1" dirty="0" smtClean="0"/>
              <a:t>Evaluar </a:t>
            </a:r>
            <a:r>
              <a:rPr lang="es-AR" b="1" dirty="0"/>
              <a:t>otros focos de infección (ocular, endovascular, abdominal, hepático, etc.)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171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/>
              <a:t>Considerar infección por </a:t>
            </a:r>
            <a:r>
              <a:rPr lang="es-AR" b="1" i="1" dirty="0"/>
              <a:t>Candida spp</a:t>
            </a:r>
            <a:r>
              <a:rPr lang="es-AR" b="1" dirty="0"/>
              <a:t>.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Se </a:t>
            </a:r>
            <a:r>
              <a:rPr lang="es-AR" dirty="0"/>
              <a:t>recomienda </a:t>
            </a:r>
            <a:r>
              <a:rPr lang="es-AR" i="1" dirty="0"/>
              <a:t>score </a:t>
            </a:r>
            <a:r>
              <a:rPr lang="es-AR" dirty="0"/>
              <a:t>para evaluar riesgo de candidiasis </a:t>
            </a:r>
            <a:r>
              <a:rPr lang="es-AR" dirty="0" smtClean="0"/>
              <a:t>sistémica.</a:t>
            </a:r>
            <a:r>
              <a:rPr lang="es-AR" dirty="0"/>
              <a:t> </a:t>
            </a:r>
            <a:endParaRPr lang="es-AR" dirty="0" smtClean="0"/>
          </a:p>
          <a:p>
            <a:r>
              <a:rPr lang="es-AR" dirty="0" smtClean="0"/>
              <a:t>Considerar </a:t>
            </a:r>
            <a:r>
              <a:rPr lang="es-AR" dirty="0"/>
              <a:t>tratamiento de candidiasis sistémica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3209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89" y="760576"/>
            <a:ext cx="11046525" cy="501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4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95" y="81941"/>
            <a:ext cx="7353300" cy="48482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690" y="487110"/>
            <a:ext cx="3805678" cy="294189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008263" y="5206758"/>
            <a:ext cx="11400088" cy="877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INFECCIÓN DEL TRACTO URINARIO ASOCIADA A SONDA VESICAL. ACTUALIZACIÓN Y RECOMENDACIONES INTERSOCIEDADES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MEDICINA (Buenos Aires) 2018; 78: 258-264</a:t>
            </a:r>
          </a:p>
          <a:p>
            <a:r>
              <a:rPr lang="es-AR" sz="12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http://www.medicinabuenosaires.com/PMID/30125253.pdf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1038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322</TotalTime>
  <Words>1512</Words>
  <Application>Microsoft Office PowerPoint</Application>
  <PresentationFormat>Panorámica</PresentationFormat>
  <Paragraphs>365</Paragraphs>
  <Slides>68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68</vt:i4>
      </vt:variant>
    </vt:vector>
  </HeadingPairs>
  <TitlesOfParts>
    <vt:vector size="83" baseType="lpstr">
      <vt:lpstr>arial</vt:lpstr>
      <vt:lpstr>arial</vt:lpstr>
      <vt:lpstr>Bookman Old Style</vt:lpstr>
      <vt:lpstr>Calibri</vt:lpstr>
      <vt:lpstr>Calibri Light</vt:lpstr>
      <vt:lpstr>Comic Sans MS</vt:lpstr>
      <vt:lpstr>Droid Sans</vt:lpstr>
      <vt:lpstr>Georgia</vt:lpstr>
      <vt:lpstr>Lato</vt:lpstr>
      <vt:lpstr>Times New Roman</vt:lpstr>
      <vt:lpstr>Wingdings</vt:lpstr>
      <vt:lpstr>Retrospección</vt:lpstr>
      <vt:lpstr>Tema de Office</vt:lpstr>
      <vt:lpstr>1_Tema de Office</vt:lpstr>
      <vt:lpstr>2_Tema de Office</vt:lpstr>
      <vt:lpstr>INFECCIONES ASOCIADAS AL CATETERISNO VESICAL DIPLOMATURA: ENFERMERÍA EN CONTROL DE INFECCIONES</vt:lpstr>
      <vt:lpstr>AGENDA</vt:lpstr>
      <vt:lpstr>Presentación de PowerPoint</vt:lpstr>
      <vt:lpstr>Presentación de PowerPoint</vt:lpstr>
      <vt:lpstr>Escenarios Clínicos: Síntomas</vt:lpstr>
      <vt:lpstr>Escenarios Clínicos: Síntomas</vt:lpstr>
      <vt:lpstr>Escenarios Clínicos: Síntomas</vt:lpstr>
      <vt:lpstr>Razonamiento Inicial</vt:lpstr>
      <vt:lpstr>Presentación de PowerPoint</vt:lpstr>
      <vt:lpstr>ESCENARIOS CLINICOS: ENTIDADES INFECTOLÓGICAS  II</vt:lpstr>
      <vt:lpstr>Presentación de PowerPoint</vt:lpstr>
      <vt:lpstr>EPIDEMIOLOGÍA</vt:lpstr>
      <vt:lpstr>Presentación de PowerPoint</vt:lpstr>
      <vt:lpstr>ETIOLOGÍA</vt:lpstr>
      <vt:lpstr>FISIOPATOGENIA</vt:lpstr>
      <vt:lpstr>Presentación de PowerPoint</vt:lpstr>
      <vt:lpstr>Fisiopatogenia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ENTIDADES CLÍNICAS</vt:lpstr>
      <vt:lpstr>a. Bacteriuria asintomática asociada a sonda vesical  </vt:lpstr>
      <vt:lpstr>TRATAMIENTO DE LA BACTERIRURIA ASINTOMÁTICA</vt:lpstr>
      <vt:lpstr>b. Infección urinaria asociada a sonda vesical (ITU- SV)  </vt:lpstr>
      <vt:lpstr>INFECCION URINARIA ASOCIADA A SONDA VESICAL</vt:lpstr>
      <vt:lpstr> Datos Iniciales </vt:lpstr>
      <vt:lpstr>RAZONAMIENTO INICIAL</vt:lpstr>
      <vt:lpstr>DIAGNÓSTICO</vt:lpstr>
      <vt:lpstr>DIAGNÓSTICO MICROBIOLÓGICO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UROCULTIVO POR SONDA </vt:lpstr>
      <vt:lpstr>Criterios para el seguimiento e informe de urocultivos de pacientes sondados</vt:lpstr>
      <vt:lpstr>Presentación de PowerPoint</vt:lpstr>
      <vt:lpstr>Presentación de PowerPoint</vt:lpstr>
      <vt:lpstr>Presentación de PowerPoint</vt:lpstr>
      <vt:lpstr>RESISTENCIA BACTERIANA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BGN RESISTENTES</vt:lpstr>
      <vt:lpstr>Antibacterianos útiles para bacilos gran negativos resistentes.</vt:lpstr>
      <vt:lpstr>Presentación de PowerPoint</vt:lpstr>
      <vt:lpstr>Presentación de PowerPoint</vt:lpstr>
      <vt:lpstr>INFECCIÓN URINARIA CANDIDIÁSICA</vt:lpstr>
      <vt:lpstr>CANDIDURIA</vt:lpstr>
      <vt:lpstr>DIAGNÓSTICO DE CANDIDURIA</vt:lpstr>
      <vt:lpstr>CANDIDURIA PRESENTACIONES CLÍNICAS</vt:lpstr>
      <vt:lpstr>Asintomático:</vt:lpstr>
      <vt:lpstr>Con síntomas urinarios bajos: </vt:lpstr>
      <vt:lpstr>Con síntomas urinarios altos y/o sistémicos: </vt:lpstr>
      <vt:lpstr>Considerar infección por Candida spp. 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50</cp:revision>
  <cp:lastPrinted>2019-10-13T21:10:16Z</cp:lastPrinted>
  <dcterms:created xsi:type="dcterms:W3CDTF">2019-10-10T11:21:06Z</dcterms:created>
  <dcterms:modified xsi:type="dcterms:W3CDTF">2019-10-16T00:19:00Z</dcterms:modified>
</cp:coreProperties>
</file>