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3"/>
  </p:notesMasterIdLst>
  <p:sldIdLst>
    <p:sldId id="256" r:id="rId2"/>
    <p:sldId id="257" r:id="rId3"/>
    <p:sldId id="274" r:id="rId4"/>
    <p:sldId id="285" r:id="rId5"/>
    <p:sldId id="258" r:id="rId6"/>
    <p:sldId id="286" r:id="rId7"/>
    <p:sldId id="259" r:id="rId8"/>
    <p:sldId id="260" r:id="rId9"/>
    <p:sldId id="261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87" r:id="rId19"/>
    <p:sldId id="288" r:id="rId20"/>
    <p:sldId id="289" r:id="rId21"/>
    <p:sldId id="374" r:id="rId22"/>
    <p:sldId id="290" r:id="rId23"/>
    <p:sldId id="291" r:id="rId24"/>
    <p:sldId id="376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72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77" r:id="rId57"/>
    <p:sldId id="322" r:id="rId58"/>
    <p:sldId id="384" r:id="rId59"/>
    <p:sldId id="323" r:id="rId60"/>
    <p:sldId id="324" r:id="rId61"/>
    <p:sldId id="325" r:id="rId62"/>
    <p:sldId id="326" r:id="rId63"/>
    <p:sldId id="378" r:id="rId64"/>
    <p:sldId id="379" r:id="rId65"/>
    <p:sldId id="380" r:id="rId66"/>
    <p:sldId id="327" r:id="rId67"/>
    <p:sldId id="328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9" r:id="rId77"/>
    <p:sldId id="340" r:id="rId78"/>
    <p:sldId id="341" r:id="rId79"/>
    <p:sldId id="387" r:id="rId80"/>
    <p:sldId id="388" r:id="rId81"/>
    <p:sldId id="373" r:id="rId82"/>
    <p:sldId id="342" r:id="rId83"/>
    <p:sldId id="343" r:id="rId84"/>
    <p:sldId id="393" r:id="rId85"/>
    <p:sldId id="347" r:id="rId86"/>
    <p:sldId id="344" r:id="rId87"/>
    <p:sldId id="345" r:id="rId88"/>
    <p:sldId id="348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81" r:id="rId100"/>
    <p:sldId id="382" r:id="rId101"/>
    <p:sldId id="361" r:id="rId10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5FB6B-6E7B-4745-91AB-0F5D35CAECC0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0784C-E26C-426C-9E6A-480A581BFA7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5072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  <p:sp>
        <p:nvSpPr>
          <p:cNvPr id="26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32A1E7-5B22-4968-83E4-F30C00A45A9E}" type="slidenum">
              <a:rPr lang="es-ES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16B3E-F2E5-4B21-80AD-B47C8B634EE7}" type="slidenum">
              <a:rPr lang="es-ES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4025EE-DFE0-4E33-964E-51F715E5F1B8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6E71FF9-FE7C-459A-A4A8-537A4F1FA7F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13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MICOSIS  PROFUNDAS 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err="1" smtClean="0"/>
              <a:t>Bqco</a:t>
            </a:r>
            <a:r>
              <a:rPr lang="es-AR" dirty="0" smtClean="0"/>
              <a:t>.  </a:t>
            </a:r>
            <a:r>
              <a:rPr lang="es-AR" dirty="0" smtClean="0"/>
              <a:t>José Gorostiaga</a:t>
            </a:r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07504" y="1124744"/>
            <a:ext cx="8784976" cy="5544616"/>
          </a:xfrm>
        </p:spPr>
        <p:txBody>
          <a:bodyPr>
            <a:normAutofit/>
          </a:bodyPr>
          <a:lstStyle/>
          <a:p>
            <a:r>
              <a:rPr lang="es-AR" dirty="0" smtClean="0"/>
              <a:t>Conocer </a:t>
            </a:r>
            <a:r>
              <a:rPr lang="es-AR" dirty="0" smtClean="0"/>
              <a:t>de las </a:t>
            </a:r>
            <a:r>
              <a:rPr lang="es-AR" dirty="0" smtClean="0"/>
              <a:t>Micosis </a:t>
            </a:r>
            <a:r>
              <a:rPr lang="es-AR" dirty="0"/>
              <a:t>P</a:t>
            </a:r>
            <a:r>
              <a:rPr lang="es-AR" dirty="0" smtClean="0"/>
              <a:t>rofundas </a:t>
            </a:r>
            <a:r>
              <a:rPr lang="es-AR" dirty="0"/>
              <a:t>L</a:t>
            </a:r>
            <a:r>
              <a:rPr lang="es-AR" dirty="0" smtClean="0"/>
              <a:t>ocalizadas </a:t>
            </a:r>
            <a:r>
              <a:rPr lang="es-AR" dirty="0" smtClean="0"/>
              <a:t>o </a:t>
            </a:r>
            <a:r>
              <a:rPr lang="es-AR" dirty="0" smtClean="0"/>
              <a:t>Micosis </a:t>
            </a:r>
            <a:r>
              <a:rPr lang="es-AR" dirty="0" smtClean="0"/>
              <a:t>por implantación traumática o </a:t>
            </a:r>
            <a:r>
              <a:rPr lang="es-AR" dirty="0" smtClean="0"/>
              <a:t>Subcutáneas</a:t>
            </a:r>
            <a:r>
              <a:rPr lang="es-AR" dirty="0" smtClean="0"/>
              <a:t>, sus principales agentes etiológicos, la epidemiología, patogenia y manifestaciones clínicas.</a:t>
            </a:r>
          </a:p>
          <a:p>
            <a:r>
              <a:rPr lang="es-AR" dirty="0" smtClean="0"/>
              <a:t>Conocer </a:t>
            </a:r>
            <a:r>
              <a:rPr lang="es-AR" dirty="0" smtClean="0"/>
              <a:t>de las </a:t>
            </a:r>
            <a:r>
              <a:rPr lang="es-AR" dirty="0" smtClean="0"/>
              <a:t>Micosis </a:t>
            </a:r>
            <a:r>
              <a:rPr lang="es-AR" dirty="0"/>
              <a:t>P</a:t>
            </a:r>
            <a:r>
              <a:rPr lang="es-AR" dirty="0" smtClean="0"/>
              <a:t>rofundas </a:t>
            </a:r>
            <a:r>
              <a:rPr lang="es-AR" dirty="0"/>
              <a:t>S</a:t>
            </a:r>
            <a:r>
              <a:rPr lang="es-AR" dirty="0" smtClean="0"/>
              <a:t>istémicas </a:t>
            </a:r>
            <a:r>
              <a:rPr lang="es-AR" dirty="0"/>
              <a:t>E</a:t>
            </a:r>
            <a:r>
              <a:rPr lang="es-AR" dirty="0" smtClean="0"/>
              <a:t>ndémicas</a:t>
            </a:r>
            <a:r>
              <a:rPr lang="es-AR" dirty="0" smtClean="0"/>
              <a:t>, sus gentes etiológicos,                    la epidemiología, patogenia y manifestaciones clínicas.</a:t>
            </a:r>
          </a:p>
          <a:p>
            <a:r>
              <a:rPr lang="es-AR" dirty="0" smtClean="0"/>
              <a:t>Informar </a:t>
            </a:r>
            <a:r>
              <a:rPr lang="es-AR" dirty="0" smtClean="0"/>
              <a:t>sobre las muestras convenientes y el algoritmo diagnóstico para un correcto estudio </a:t>
            </a:r>
            <a:r>
              <a:rPr lang="es-AR" dirty="0" smtClean="0"/>
              <a:t>microbiológico.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               OBJETIVOS:</a:t>
            </a:r>
            <a:endParaRPr lang="es-A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Temperatura y Potencial Redox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7504" y="1481328"/>
            <a:ext cx="8784976" cy="5116024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3300"/>
              </a:buClr>
            </a:pPr>
            <a:r>
              <a:rPr lang="es-ES" sz="2800" dirty="0" smtClean="0"/>
              <a:t>Las dos principales barreras fisiológicas para el crecimiento de los hongos en los tejidos humanos son:</a:t>
            </a:r>
          </a:p>
          <a:p>
            <a:pPr lvl="1">
              <a:lnSpc>
                <a:spcPct val="90000"/>
              </a:lnSpc>
              <a:buClr>
                <a:srgbClr val="FF3300"/>
              </a:buClr>
            </a:pPr>
            <a:r>
              <a:rPr lang="es-ES" sz="2400" b="1" i="1" dirty="0" smtClean="0"/>
              <a:t>Temperatura</a:t>
            </a:r>
            <a:r>
              <a:rPr lang="es-ES" sz="2400" dirty="0" smtClean="0"/>
              <a:t>  la mayor parte de los hongos crece de forma óptima a temperaturas más bajas que las del organismo humano. </a:t>
            </a:r>
          </a:p>
          <a:p>
            <a:pPr lvl="1">
              <a:lnSpc>
                <a:spcPct val="90000"/>
              </a:lnSpc>
              <a:buClr>
                <a:srgbClr val="FF3300"/>
              </a:buClr>
            </a:pPr>
            <a:r>
              <a:rPr lang="es-ES" sz="2400" b="1" i="1" dirty="0" smtClean="0"/>
              <a:t>Potencial </a:t>
            </a:r>
            <a:r>
              <a:rPr lang="es-ES" sz="2400" b="1" i="1" dirty="0" err="1" smtClean="0"/>
              <a:t>redox</a:t>
            </a:r>
            <a:r>
              <a:rPr lang="es-ES" sz="2400" dirty="0" smtClean="0"/>
              <a:t>.  la mayor parte de sus sistemas enzimáticos actúan con mayor eficacia con potenciales </a:t>
            </a:r>
            <a:r>
              <a:rPr lang="es-ES" sz="2400" dirty="0" err="1" smtClean="0"/>
              <a:t>redox</a:t>
            </a:r>
            <a:r>
              <a:rPr lang="es-ES" sz="2400" dirty="0" smtClean="0"/>
              <a:t> propios de sustratos muertos, que en el estado relativamente más reducido de los tejidos metabólicamente activos. 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/>
              <a:t>2007-08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2687EB-C721-48D3-9912-AE2F3EB8EB95}" type="slidenum">
              <a:rPr lang="es-ES"/>
              <a:pPr>
                <a:defRPr/>
              </a:pPr>
              <a:t>3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2007-08</a:t>
            </a:r>
          </a:p>
        </p:txBody>
      </p:sp>
      <p:sp>
        <p:nvSpPr>
          <p:cNvPr id="12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32363-18D6-4C0C-A745-0227A5163121}" type="slidenum">
              <a:rPr lang="es-ES"/>
              <a:pPr>
                <a:defRPr/>
              </a:pPr>
              <a:t>4</a:t>
            </a:fld>
            <a:endParaRPr lang="es-E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85800" y="381000"/>
            <a:ext cx="7924800" cy="5334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ES" sz="2800" dirty="0">
                <a:latin typeface="Verdana" pitchFamily="34" charset="0"/>
                <a:cs typeface="Times New Roman" pitchFamily="18" charset="0"/>
              </a:rPr>
              <a:t>Clasificación según localización anatómica</a:t>
            </a:r>
            <a:r>
              <a:rPr lang="es-ES" sz="3600" b="1" dirty="0">
                <a:latin typeface="Verdan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457200" y="1219200"/>
            <a:ext cx="6400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000" b="1">
                <a:latin typeface="Verdana" pitchFamily="34" charset="0"/>
                <a:cs typeface="Times New Roman" pitchFamily="18" charset="0"/>
              </a:rPr>
              <a:t>superficiales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000" b="1">
                <a:latin typeface="Verdana" pitchFamily="34" charset="0"/>
                <a:cs typeface="Times New Roman" pitchFamily="18" charset="0"/>
              </a:rPr>
              <a:t>cutáneas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000" b="1">
                <a:latin typeface="Verdana" pitchFamily="34" charset="0"/>
                <a:cs typeface="Times New Roman" pitchFamily="18" charset="0"/>
              </a:rPr>
              <a:t>subcutáneas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000" b="1">
                <a:latin typeface="Verdana" pitchFamily="34" charset="0"/>
                <a:cs typeface="Times New Roman" pitchFamily="18" charset="0"/>
              </a:rPr>
              <a:t>profundas o sistémicas</a:t>
            </a:r>
            <a:endParaRPr lang="es-ES" sz="2000">
              <a:latin typeface="Verdana" pitchFamily="34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s-ES" sz="2000">
              <a:latin typeface="Verdana" pitchFamily="34" charset="0"/>
              <a:cs typeface="Times New Roman" pitchFamily="18" charset="0"/>
            </a:endParaRPr>
          </a:p>
        </p:txBody>
      </p:sp>
      <p:graphicFrame>
        <p:nvGraphicFramePr>
          <p:cNvPr id="141312" name="Object 2"/>
          <p:cNvGraphicFramePr>
            <a:graphicFrameLocks noChangeAspect="1"/>
          </p:cNvGraphicFramePr>
          <p:nvPr/>
        </p:nvGraphicFramePr>
        <p:xfrm>
          <a:off x="3124200" y="2819400"/>
          <a:ext cx="4495800" cy="330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8" name="Imagen de mapa de bits" r:id="rId4" imgW="4153480" imgH="3048426" progId="PBrush">
                  <p:embed/>
                </p:oleObj>
              </mc:Choice>
              <mc:Fallback>
                <p:oleObj name="Imagen de mapa de bits" r:id="rId4" imgW="4153480" imgH="3048426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19400"/>
                        <a:ext cx="4495800" cy="330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Freeform 13"/>
          <p:cNvSpPr>
            <a:spLocks/>
          </p:cNvSpPr>
          <p:nvPr/>
        </p:nvSpPr>
        <p:spPr bwMode="auto">
          <a:xfrm>
            <a:off x="2971800" y="1447800"/>
            <a:ext cx="3429000" cy="2065338"/>
          </a:xfrm>
          <a:custGeom>
            <a:avLst/>
            <a:gdLst>
              <a:gd name="T0" fmla="*/ 0 w 2160"/>
              <a:gd name="T1" fmla="*/ 0 h 1301"/>
              <a:gd name="T2" fmla="*/ 1410 w 2160"/>
              <a:gd name="T3" fmla="*/ 194 h 1301"/>
              <a:gd name="T4" fmla="*/ 2160 w 2160"/>
              <a:gd name="T5" fmla="*/ 1301 h 1301"/>
              <a:gd name="T6" fmla="*/ 0 60000 65536"/>
              <a:gd name="T7" fmla="*/ 0 60000 65536"/>
              <a:gd name="T8" fmla="*/ 0 60000 65536"/>
              <a:gd name="T9" fmla="*/ 0 w 2160"/>
              <a:gd name="T10" fmla="*/ 0 h 1301"/>
              <a:gd name="T11" fmla="*/ 2160 w 2160"/>
              <a:gd name="T12" fmla="*/ 1301 h 13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1301">
                <a:moveTo>
                  <a:pt x="0" y="0"/>
                </a:moveTo>
                <a:lnTo>
                  <a:pt x="1410" y="194"/>
                </a:lnTo>
                <a:lnTo>
                  <a:pt x="2160" y="130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2438400" y="1752600"/>
            <a:ext cx="3773488" cy="2427288"/>
          </a:xfrm>
          <a:custGeom>
            <a:avLst/>
            <a:gdLst>
              <a:gd name="T0" fmla="*/ 0 w 2377"/>
              <a:gd name="T1" fmla="*/ 0 h 1529"/>
              <a:gd name="T2" fmla="*/ 1710 w 2377"/>
              <a:gd name="T3" fmla="*/ 267 h 1529"/>
              <a:gd name="T4" fmla="*/ 2377 w 2377"/>
              <a:gd name="T5" fmla="*/ 1529 h 1529"/>
              <a:gd name="T6" fmla="*/ 0 60000 65536"/>
              <a:gd name="T7" fmla="*/ 0 60000 65536"/>
              <a:gd name="T8" fmla="*/ 0 60000 65536"/>
              <a:gd name="T9" fmla="*/ 0 w 2377"/>
              <a:gd name="T10" fmla="*/ 0 h 1529"/>
              <a:gd name="T11" fmla="*/ 2377 w 2377"/>
              <a:gd name="T12" fmla="*/ 1529 h 15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77" h="1529">
                <a:moveTo>
                  <a:pt x="0" y="0"/>
                </a:moveTo>
                <a:lnTo>
                  <a:pt x="1710" y="267"/>
                </a:lnTo>
                <a:lnTo>
                  <a:pt x="2377" y="152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2971800" y="2133600"/>
            <a:ext cx="3200400" cy="2895600"/>
          </a:xfrm>
          <a:custGeom>
            <a:avLst/>
            <a:gdLst>
              <a:gd name="T0" fmla="*/ 0 w 2016"/>
              <a:gd name="T1" fmla="*/ 0 h 1824"/>
              <a:gd name="T2" fmla="*/ 1127 w 2016"/>
              <a:gd name="T3" fmla="*/ 128 h 1824"/>
              <a:gd name="T4" fmla="*/ 2016 w 2016"/>
              <a:gd name="T5" fmla="*/ 1824 h 1824"/>
              <a:gd name="T6" fmla="*/ 0 60000 65536"/>
              <a:gd name="T7" fmla="*/ 0 60000 65536"/>
              <a:gd name="T8" fmla="*/ 0 60000 65536"/>
              <a:gd name="T9" fmla="*/ 0 w 2016"/>
              <a:gd name="T10" fmla="*/ 0 h 1824"/>
              <a:gd name="T11" fmla="*/ 2016 w 2016"/>
              <a:gd name="T12" fmla="*/ 1824 h 18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6" h="1824">
                <a:moveTo>
                  <a:pt x="0" y="0"/>
                </a:moveTo>
                <a:lnTo>
                  <a:pt x="1127" y="128"/>
                </a:lnTo>
                <a:lnTo>
                  <a:pt x="2016" y="18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85800" y="2743200"/>
            <a:ext cx="1905000" cy="2647950"/>
            <a:chOff x="432" y="1728"/>
            <a:chExt cx="1200" cy="1668"/>
          </a:xfrm>
        </p:grpSpPr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432" y="2208"/>
            <a:ext cx="1200" cy="1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9" name="Imagen de mapa de bits" r:id="rId6" imgW="1905266" imgH="1886213" progId="PBrush">
                    <p:embed/>
                  </p:oleObj>
                </mc:Choice>
                <mc:Fallback>
                  <p:oleObj name="Imagen de mapa de bits" r:id="rId6" imgW="1905266" imgH="1886213" progId="PBrush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208"/>
                          <a:ext cx="1200" cy="1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6" name="Line 19"/>
            <p:cNvSpPr>
              <a:spLocks noChangeShapeType="1"/>
            </p:cNvSpPr>
            <p:nvPr/>
          </p:nvSpPr>
          <p:spPr bwMode="auto">
            <a:xfrm flipH="1">
              <a:off x="1440" y="1728"/>
              <a:ext cx="96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4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utoUpdateAnimBg="0"/>
      <p:bldP spid="8205" grpId="0" animBg="1"/>
      <p:bldP spid="8206" grpId="0" animBg="1"/>
      <p:bldP spid="820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/>
          </a:bodyPr>
          <a:lstStyle/>
          <a:p>
            <a:r>
              <a:rPr lang="es-AR" dirty="0" smtClean="0"/>
              <a:t>LOCALIZADAS O POR IMPLANTCIÓN TRAUMÁTICA</a:t>
            </a:r>
          </a:p>
          <a:p>
            <a:pPr>
              <a:buNone/>
            </a:pPr>
            <a:r>
              <a:rPr lang="es-AR" dirty="0" smtClean="0"/>
              <a:t>                     -CROMOBLATOMICOSIS</a:t>
            </a:r>
          </a:p>
          <a:p>
            <a:pPr>
              <a:buNone/>
            </a:pPr>
            <a:r>
              <a:rPr lang="es-AR" dirty="0" smtClean="0"/>
              <a:t>                     -ESPOROTRICOSIS</a:t>
            </a:r>
          </a:p>
          <a:p>
            <a:pPr>
              <a:buNone/>
            </a:pPr>
            <a:r>
              <a:rPr lang="es-AR" dirty="0" smtClean="0"/>
              <a:t>                     -MICETOMAS</a:t>
            </a:r>
          </a:p>
          <a:p>
            <a:endParaRPr lang="es-AR" dirty="0" smtClean="0"/>
          </a:p>
          <a:p>
            <a:r>
              <a:rPr lang="es-AR" dirty="0" smtClean="0"/>
              <a:t>SISTÉMICAS  ENDÉMICAS:</a:t>
            </a:r>
          </a:p>
          <a:p>
            <a:pPr>
              <a:buNone/>
            </a:pPr>
            <a:r>
              <a:rPr lang="es-AR" dirty="0" smtClean="0"/>
              <a:t>                      -</a:t>
            </a:r>
            <a:r>
              <a:rPr lang="es-AR" dirty="0" smtClean="0"/>
              <a:t>HISTOPLASMOSIS</a:t>
            </a:r>
            <a:endParaRPr lang="es-AR" dirty="0" smtClean="0"/>
          </a:p>
          <a:p>
            <a:pPr>
              <a:buNone/>
            </a:pPr>
            <a:r>
              <a:rPr lang="es-AR" dirty="0" smtClean="0"/>
              <a:t>                      -PARACOCCIDIOIDOMICOSIS</a:t>
            </a:r>
          </a:p>
          <a:p>
            <a:pPr>
              <a:buNone/>
            </a:pPr>
            <a:r>
              <a:rPr lang="es-AR" dirty="0" smtClean="0"/>
              <a:t>                      -COCCIDIOIDOMICOSIS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      MICOSIS  PROFUNDAS</a:t>
            </a:r>
            <a:endParaRPr lang="es-A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72400" cy="29523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s-AR" sz="3600" dirty="0" smtClean="0"/>
              <a:t>MICOSIS PROFUNDAS LOCALIZADAS </a:t>
            </a:r>
            <a:br>
              <a:rPr lang="es-AR" sz="3600" dirty="0" smtClean="0"/>
            </a:br>
            <a:r>
              <a:rPr lang="es-AR" sz="3600" dirty="0" smtClean="0"/>
              <a:t>O</a:t>
            </a:r>
            <a:br>
              <a:rPr lang="es-AR" sz="3600" dirty="0" smtClean="0"/>
            </a:br>
            <a:r>
              <a:rPr lang="es-AR" sz="3600" dirty="0" smtClean="0"/>
              <a:t> POR IMPLANTACIÓN TRAUMÁTICA</a:t>
            </a:r>
            <a:endParaRPr lang="es-AR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5904656"/>
          </a:xfrm>
        </p:spPr>
        <p:txBody>
          <a:bodyPr>
            <a:normAutofit fontScale="92500" lnSpcReduction="10000"/>
          </a:bodyPr>
          <a:lstStyle/>
          <a:p>
            <a:endParaRPr lang="es-AR" dirty="0" smtClean="0"/>
          </a:p>
          <a:p>
            <a:r>
              <a:rPr lang="es-AR" sz="3600" b="1" i="1" u="sng" dirty="0" smtClean="0">
                <a:solidFill>
                  <a:schemeClr val="accent4">
                    <a:lumMod val="75000"/>
                  </a:schemeClr>
                </a:solidFill>
              </a:rPr>
              <a:t>Vía de infección</a:t>
            </a:r>
            <a:r>
              <a:rPr lang="es-AR" sz="3600" b="1" dirty="0" smtClean="0"/>
              <a:t>: </a:t>
            </a:r>
            <a:r>
              <a:rPr lang="es-AR" sz="3600" b="1" dirty="0" smtClean="0"/>
              <a:t>en </a:t>
            </a:r>
            <a:r>
              <a:rPr lang="es-AR" sz="3600" b="1" dirty="0" smtClean="0"/>
              <a:t>general es por traumatismos (exógena).</a:t>
            </a:r>
          </a:p>
          <a:p>
            <a:r>
              <a:rPr lang="es-AR" sz="3600" b="1" dirty="0" smtClean="0"/>
              <a:t>Producidas por hongos de micelio tabicado hialino ó pigmentado aislados frecuentemente del suelo, </a:t>
            </a:r>
          </a:p>
          <a:p>
            <a:pPr>
              <a:buNone/>
            </a:pPr>
            <a:r>
              <a:rPr lang="es-AR" sz="3600" b="1" dirty="0" smtClean="0"/>
              <a:t>  detritus vegetales, cortezas de árboles.</a:t>
            </a:r>
          </a:p>
          <a:p>
            <a:r>
              <a:rPr lang="es-AR" sz="3600" b="1" dirty="0" smtClean="0"/>
              <a:t>Regiones subtropicales y tropicales del mundo.</a:t>
            </a:r>
          </a:p>
          <a:p>
            <a:r>
              <a:rPr lang="es-AR" sz="3600" b="1" dirty="0" smtClean="0"/>
              <a:t>Comprometen la epidermis, dermis, tejido subcutáneo, y a veces músculo y      hueso.</a:t>
            </a:r>
          </a:p>
          <a:p>
            <a:pPr>
              <a:buNone/>
            </a:pPr>
            <a:endParaRPr lang="es-A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1224136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      CROMOBLASTOMICOSIS</a:t>
            </a:r>
            <a:br>
              <a:rPr lang="es-AR" dirty="0" smtClean="0"/>
            </a:br>
            <a:r>
              <a:rPr lang="es-AR" sz="2200" dirty="0" smtClean="0"/>
              <a:t>Producida por hongos dimorfos y con pigmento </a:t>
            </a:r>
            <a:r>
              <a:rPr lang="es-AR" sz="2200" dirty="0" err="1" smtClean="0"/>
              <a:t>melánico</a:t>
            </a:r>
            <a:r>
              <a:rPr lang="es-AR" sz="2200" dirty="0" smtClean="0"/>
              <a:t>.  Es una dermatitis vegetante y verrugosa</a:t>
            </a:r>
            <a:r>
              <a:rPr lang="es-AR" sz="2700" dirty="0" smtClean="0"/>
              <a:t>.</a:t>
            </a:r>
            <a:endParaRPr lang="es-AR" sz="27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5013176"/>
            <a:ext cx="4040188" cy="158417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s-AR" dirty="0" smtClean="0">
                <a:solidFill>
                  <a:schemeClr val="tx1"/>
                </a:solidFill>
              </a:rPr>
              <a:t>A 28 °C en los cultivos, desarrollan hongos filamentosos, tabicados y pigmentados: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3933056"/>
            <a:ext cx="4391470" cy="2808312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r>
              <a:rPr lang="es-AR" dirty="0" smtClean="0">
                <a:solidFill>
                  <a:schemeClr val="tx1"/>
                </a:solidFill>
              </a:rPr>
              <a:t>A 37 °C: en los tejidos del hospedero producen estructuras redondas, </a:t>
            </a:r>
            <a:r>
              <a:rPr lang="es-AR" dirty="0" smtClean="0">
                <a:solidFill>
                  <a:schemeClr val="tx1"/>
                </a:solidFill>
              </a:rPr>
              <a:t>múltiples</a:t>
            </a:r>
            <a:r>
              <a:rPr lang="es-AR" dirty="0" smtClean="0">
                <a:solidFill>
                  <a:schemeClr val="tx1"/>
                </a:solidFill>
              </a:rPr>
              <a:t>, denominados </a:t>
            </a:r>
            <a:r>
              <a:rPr lang="es-AR" b="1" dirty="0" smtClean="0">
                <a:solidFill>
                  <a:schemeClr val="tx1"/>
                </a:solidFill>
              </a:rPr>
              <a:t> cuerpos </a:t>
            </a:r>
            <a:r>
              <a:rPr lang="es-AR" b="1" dirty="0" err="1" smtClean="0">
                <a:solidFill>
                  <a:schemeClr val="tx1"/>
                </a:solidFill>
              </a:rPr>
              <a:t>esclerotales</a:t>
            </a:r>
            <a:r>
              <a:rPr lang="es-AR" b="1" dirty="0" smtClean="0">
                <a:solidFill>
                  <a:schemeClr val="tx1"/>
                </a:solidFill>
              </a:rPr>
              <a:t>, células </a:t>
            </a:r>
            <a:r>
              <a:rPr lang="es-AR" b="1" dirty="0" err="1" smtClean="0">
                <a:solidFill>
                  <a:schemeClr val="tx1"/>
                </a:solidFill>
              </a:rPr>
              <a:t>fumagoides</a:t>
            </a:r>
            <a:r>
              <a:rPr lang="es-AR" b="1" dirty="0" smtClean="0">
                <a:solidFill>
                  <a:schemeClr val="tx1"/>
                </a:solidFill>
              </a:rPr>
              <a:t> o formación de mórula</a:t>
            </a:r>
            <a:r>
              <a:rPr lang="es-AR" dirty="0" smtClean="0">
                <a:solidFill>
                  <a:schemeClr val="tx1"/>
                </a:solidFill>
              </a:rPr>
              <a:t> eliminados a la superficie de la lesión</a:t>
            </a:r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943" y="1444625"/>
            <a:ext cx="3526993" cy="3323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369833"/>
            <a:ext cx="3707904" cy="2461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481329"/>
            <a:ext cx="8640960" cy="4323936"/>
          </a:xfrm>
        </p:spPr>
        <p:txBody>
          <a:bodyPr>
            <a:noAutofit/>
          </a:bodyPr>
          <a:lstStyle/>
          <a:p>
            <a:r>
              <a:rPr lang="es-AR" sz="2800" i="1" dirty="0" err="1" smtClean="0"/>
              <a:t>Fonsecae</a:t>
            </a:r>
            <a:r>
              <a:rPr lang="es-AR" sz="2800" i="1" dirty="0" smtClean="0"/>
              <a:t> </a:t>
            </a:r>
            <a:r>
              <a:rPr lang="es-AR" sz="2800" i="1" dirty="0" err="1" smtClean="0"/>
              <a:t>pedrosoi</a:t>
            </a:r>
            <a:endParaRPr lang="es-AR" sz="2800" i="1" dirty="0" smtClean="0"/>
          </a:p>
          <a:p>
            <a:r>
              <a:rPr lang="es-AR" sz="2800" i="1" dirty="0" err="1" smtClean="0"/>
              <a:t>Cladophialophora</a:t>
            </a:r>
            <a:r>
              <a:rPr lang="es-AR" sz="2800" i="1" dirty="0" smtClean="0"/>
              <a:t> </a:t>
            </a:r>
            <a:r>
              <a:rPr lang="es-AR" sz="2800" i="1" dirty="0" err="1" smtClean="0"/>
              <a:t>carrioni</a:t>
            </a:r>
            <a:endParaRPr lang="es-AR" sz="2800" i="1" dirty="0" smtClean="0"/>
          </a:p>
          <a:p>
            <a:r>
              <a:rPr lang="es-AR" sz="2800" i="1" dirty="0" err="1" smtClean="0"/>
              <a:t>Phialophora</a:t>
            </a:r>
            <a:r>
              <a:rPr lang="es-AR" sz="2800" i="1" dirty="0" smtClean="0"/>
              <a:t> </a:t>
            </a:r>
            <a:r>
              <a:rPr lang="es-AR" sz="2800" i="1" dirty="0" err="1" smtClean="0"/>
              <a:t>verrucosa</a:t>
            </a:r>
            <a:endParaRPr lang="es-AR" sz="2800" i="1" dirty="0" smtClean="0"/>
          </a:p>
          <a:p>
            <a:r>
              <a:rPr lang="es-AR" sz="2800" i="1" dirty="0" err="1" smtClean="0"/>
              <a:t>Rhinocladiella</a:t>
            </a:r>
            <a:r>
              <a:rPr lang="es-AR" sz="2800" i="1" dirty="0" smtClean="0"/>
              <a:t> </a:t>
            </a:r>
            <a:r>
              <a:rPr lang="es-AR" sz="2800" i="1" dirty="0" err="1" smtClean="0"/>
              <a:t>aquaspersa</a:t>
            </a:r>
            <a:endParaRPr lang="es-AR" sz="2800" i="1" dirty="0" smtClean="0"/>
          </a:p>
          <a:p>
            <a:r>
              <a:rPr lang="es-AR" sz="2800" i="1" dirty="0" err="1" smtClean="0"/>
              <a:t>Exophiala</a:t>
            </a:r>
            <a:r>
              <a:rPr lang="es-AR" sz="2800" i="1" dirty="0" smtClean="0"/>
              <a:t> </a:t>
            </a:r>
            <a:r>
              <a:rPr lang="es-AR" sz="2800" i="1" dirty="0" err="1" smtClean="0"/>
              <a:t>jeanselmei</a:t>
            </a:r>
            <a:endParaRPr lang="es-AR" sz="2800" i="1" dirty="0" smtClean="0"/>
          </a:p>
          <a:p>
            <a:r>
              <a:rPr lang="es-AR" sz="2800" dirty="0" smtClean="0"/>
              <a:t>Otros</a:t>
            </a:r>
          </a:p>
          <a:p>
            <a:r>
              <a:rPr lang="es-AR" sz="2800" dirty="0" smtClean="0">
                <a:solidFill>
                  <a:srgbClr val="FF0000"/>
                </a:solidFill>
              </a:rPr>
              <a:t>Áreas de presentación de casos:</a:t>
            </a:r>
          </a:p>
          <a:p>
            <a:pPr>
              <a:buNone/>
            </a:pPr>
            <a:r>
              <a:rPr lang="es-AR" sz="2800" dirty="0" smtClean="0"/>
              <a:t>  En todo el mundo, habitualmente en áreas tropicales y subtropicales en población rural (Propensa a traumatismos, no utiliza calzado)</a:t>
            </a:r>
            <a:endParaRPr lang="es-AR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pPr algn="ctr"/>
            <a:r>
              <a:rPr lang="es-AR" dirty="0" smtClean="0"/>
              <a:t>AGENTES ETIOLÓGICOS</a:t>
            </a:r>
            <a:endParaRPr lang="es-A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869160"/>
            <a:ext cx="2232248" cy="1782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403648" y="260648"/>
            <a:ext cx="468052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Hongos saprófitos del suelo y vegetales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755576" y="1340768"/>
            <a:ext cx="6024406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Inoculación por traumatismo en partes descubiertas</a:t>
            </a:r>
          </a:p>
          <a:p>
            <a:r>
              <a:rPr lang="es-AR" dirty="0" smtClean="0"/>
              <a:t>(Astilla, madera )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1403648" y="2924944"/>
            <a:ext cx="4871847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Lesión única, se extiende por </a:t>
            </a:r>
            <a:r>
              <a:rPr lang="es-AR" dirty="0" err="1" smtClean="0"/>
              <a:t>contiguidad</a:t>
            </a:r>
            <a:endParaRPr lang="es-AR" dirty="0" smtClean="0"/>
          </a:p>
          <a:p>
            <a:r>
              <a:rPr lang="es-AR" dirty="0" smtClean="0"/>
              <a:t>(rara vez por vía linfática o </a:t>
            </a:r>
            <a:r>
              <a:rPr lang="es-AR" dirty="0" err="1" smtClean="0"/>
              <a:t>hematógena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8" name="7 CuadroTexto"/>
          <p:cNvSpPr txBox="1"/>
          <p:nvPr/>
        </p:nvSpPr>
        <p:spPr>
          <a:xfrm>
            <a:off x="2843808" y="4149080"/>
            <a:ext cx="2088232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Pápula o nódulo</a:t>
            </a:r>
          </a:p>
          <a:p>
            <a:r>
              <a:rPr lang="es-AR" dirty="0" smtClean="0"/>
              <a:t>eritematoso 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6588224" y="2852936"/>
            <a:ext cx="2356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Buen estado</a:t>
            </a:r>
          </a:p>
          <a:p>
            <a:r>
              <a:rPr lang="es-AR" dirty="0" smtClean="0"/>
              <a:t>general </a:t>
            </a:r>
          </a:p>
          <a:p>
            <a:r>
              <a:rPr lang="es-AR" dirty="0" err="1" smtClean="0"/>
              <a:t>inmunocompetente</a:t>
            </a:r>
            <a:endParaRPr lang="es-AR" dirty="0"/>
          </a:p>
        </p:txBody>
      </p:sp>
      <p:sp>
        <p:nvSpPr>
          <p:cNvPr id="10" name="9 CuadroTexto"/>
          <p:cNvSpPr txBox="1"/>
          <p:nvPr/>
        </p:nvSpPr>
        <p:spPr>
          <a:xfrm>
            <a:off x="6588224" y="332656"/>
            <a:ext cx="1915909" cy="4616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PATOGENIA</a:t>
            </a:r>
            <a:endParaRPr lang="es-AR" sz="2400" dirty="0"/>
          </a:p>
        </p:txBody>
      </p:sp>
      <p:sp>
        <p:nvSpPr>
          <p:cNvPr id="11" name="10 Flecha abajo"/>
          <p:cNvSpPr/>
          <p:nvPr/>
        </p:nvSpPr>
        <p:spPr>
          <a:xfrm>
            <a:off x="3851920" y="692696"/>
            <a:ext cx="4571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11 Flecha abajo"/>
          <p:cNvSpPr/>
          <p:nvPr/>
        </p:nvSpPr>
        <p:spPr>
          <a:xfrm>
            <a:off x="3923928" y="2060848"/>
            <a:ext cx="45719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Flecha abajo"/>
          <p:cNvSpPr/>
          <p:nvPr/>
        </p:nvSpPr>
        <p:spPr>
          <a:xfrm>
            <a:off x="3923928" y="3645024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Flecha derecha"/>
          <p:cNvSpPr/>
          <p:nvPr/>
        </p:nvSpPr>
        <p:spPr>
          <a:xfrm>
            <a:off x="6300192" y="3212976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124744"/>
            <a:ext cx="1443038" cy="114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267629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1981" y="116632"/>
            <a:ext cx="2444169" cy="31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149080"/>
            <a:ext cx="2619750" cy="253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7236296" y="332656"/>
            <a:ext cx="1728191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Lesión vegetante, </a:t>
            </a:r>
            <a:r>
              <a:rPr lang="es-AR" dirty="0" err="1" smtClean="0"/>
              <a:t>papilomatosa</a:t>
            </a:r>
            <a:r>
              <a:rPr lang="es-AR" dirty="0" smtClean="0"/>
              <a:t> verrugosa </a:t>
            </a:r>
          </a:p>
          <a:p>
            <a:r>
              <a:rPr lang="es-AR" dirty="0" smtClean="0"/>
              <a:t>( Apariencia coliflor)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260648"/>
            <a:ext cx="3650358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Extensión lenta (meses o años)</a:t>
            </a:r>
          </a:p>
          <a:p>
            <a:r>
              <a:rPr lang="es-AR" dirty="0" smtClean="0"/>
              <a:t>Se extiende a tejidos vecinos</a:t>
            </a:r>
            <a:endParaRPr lang="es-AR" dirty="0"/>
          </a:p>
        </p:txBody>
      </p:sp>
      <p:sp>
        <p:nvSpPr>
          <p:cNvPr id="10" name="9 CuadroTexto"/>
          <p:cNvSpPr txBox="1"/>
          <p:nvPr/>
        </p:nvSpPr>
        <p:spPr>
          <a:xfrm>
            <a:off x="0" y="1988840"/>
            <a:ext cx="1249060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Lesión en</a:t>
            </a:r>
          </a:p>
          <a:p>
            <a:r>
              <a:rPr lang="es-AR" dirty="0" smtClean="0"/>
              <a:t>placa</a:t>
            </a:r>
            <a:endParaRPr lang="es-AR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331640" y="350100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u="sng" dirty="0" smtClean="0"/>
              <a:t>En brazos, piernas, mano, tronco</a:t>
            </a:r>
            <a:endParaRPr lang="es-AR" sz="2800" b="1" u="sng" dirty="0"/>
          </a:p>
        </p:txBody>
      </p:sp>
      <p:sp>
        <p:nvSpPr>
          <p:cNvPr id="12" name="11 CuadroTexto"/>
          <p:cNvSpPr txBox="1"/>
          <p:nvPr/>
        </p:nvSpPr>
        <p:spPr>
          <a:xfrm>
            <a:off x="0" y="4437112"/>
            <a:ext cx="3241593" cy="738664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1400" dirty="0" smtClean="0"/>
              <a:t>Forma parasitaria de adaptación</a:t>
            </a:r>
          </a:p>
          <a:p>
            <a:r>
              <a:rPr lang="es-AR" sz="1400" dirty="0" smtClean="0"/>
              <a:t>(periodo prolongado de incubación</a:t>
            </a:r>
          </a:p>
          <a:p>
            <a:r>
              <a:rPr lang="es-AR" sz="1400" dirty="0" smtClean="0"/>
              <a:t>y dificultad para la curación</a:t>
            </a:r>
            <a:endParaRPr lang="es-AR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012160" y="5085184"/>
            <a:ext cx="1915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CUERPOS</a:t>
            </a:r>
          </a:p>
          <a:p>
            <a:r>
              <a:rPr lang="es-AR" b="1" dirty="0" smtClean="0"/>
              <a:t>ESCLEROTALES</a:t>
            </a:r>
          </a:p>
          <a:p>
            <a:r>
              <a:rPr lang="es-AR" b="1" dirty="0" smtClean="0"/>
              <a:t>O FUMAGOIDES</a:t>
            </a:r>
            <a:endParaRPr lang="es-AR" b="1" dirty="0"/>
          </a:p>
        </p:txBody>
      </p:sp>
      <p:sp>
        <p:nvSpPr>
          <p:cNvPr id="14" name="13 Flecha abajo"/>
          <p:cNvSpPr/>
          <p:nvPr/>
        </p:nvSpPr>
        <p:spPr>
          <a:xfrm>
            <a:off x="2195736" y="980728"/>
            <a:ext cx="21602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14 Flecha derecha"/>
          <p:cNvSpPr/>
          <p:nvPr/>
        </p:nvSpPr>
        <p:spPr>
          <a:xfrm>
            <a:off x="3923928" y="692696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1340768"/>
            <a:ext cx="8064896" cy="410445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s-AR" sz="5100" dirty="0" smtClean="0"/>
              <a:t>Lesiones son  localizadas  y  crónicas.  No contagiosas.</a:t>
            </a:r>
          </a:p>
          <a:p>
            <a:pPr>
              <a:buNone/>
            </a:pPr>
            <a:endParaRPr lang="es-AR" sz="5100" dirty="0" smtClean="0"/>
          </a:p>
          <a:p>
            <a:r>
              <a:rPr lang="es-AR" sz="5100" dirty="0" smtClean="0">
                <a:solidFill>
                  <a:srgbClr val="FF0000"/>
                </a:solidFill>
              </a:rPr>
              <a:t>Se clasifican según su</a:t>
            </a:r>
            <a:r>
              <a:rPr lang="es-AR" sz="5100" dirty="0" smtClean="0"/>
              <a:t>:</a:t>
            </a:r>
          </a:p>
          <a:p>
            <a:r>
              <a:rPr lang="es-AR" sz="5100" dirty="0" smtClean="0"/>
              <a:t>Manifestación:    - Nodulares</a:t>
            </a:r>
          </a:p>
          <a:p>
            <a:pPr>
              <a:buNone/>
            </a:pPr>
            <a:r>
              <a:rPr lang="es-AR" sz="5100" dirty="0" smtClean="0"/>
              <a:t>                             - Tumorales</a:t>
            </a:r>
          </a:p>
          <a:p>
            <a:pPr>
              <a:buNone/>
            </a:pPr>
            <a:r>
              <a:rPr lang="es-AR" sz="5100" dirty="0" smtClean="0"/>
              <a:t>                             - Verrugosas</a:t>
            </a:r>
          </a:p>
          <a:p>
            <a:pPr>
              <a:buNone/>
            </a:pPr>
            <a:r>
              <a:rPr lang="es-AR" sz="5100" dirty="0" smtClean="0"/>
              <a:t>                             - En Placa.</a:t>
            </a:r>
          </a:p>
          <a:p>
            <a:r>
              <a:rPr lang="es-AR" sz="5100" dirty="0" smtClean="0"/>
              <a:t>Severidad:   - Leves</a:t>
            </a:r>
          </a:p>
          <a:p>
            <a:pPr>
              <a:buNone/>
            </a:pPr>
            <a:r>
              <a:rPr lang="es-AR" sz="5100" dirty="0" smtClean="0"/>
              <a:t>                     - Moderadas</a:t>
            </a:r>
          </a:p>
          <a:p>
            <a:pPr>
              <a:buNone/>
            </a:pPr>
            <a:r>
              <a:rPr lang="es-AR" sz="5100" dirty="0" smtClean="0"/>
              <a:t>                     - Graves</a:t>
            </a:r>
          </a:p>
          <a:p>
            <a:pPr>
              <a:buNone/>
            </a:pPr>
            <a:endParaRPr lang="es-AR" dirty="0" smtClean="0"/>
          </a:p>
          <a:p>
            <a:pPr>
              <a:buNone/>
            </a:pPr>
            <a:endParaRPr lang="es-AR" dirty="0" smtClean="0"/>
          </a:p>
          <a:p>
            <a:pPr>
              <a:buNone/>
            </a:pPr>
            <a:r>
              <a:rPr lang="es-AR" dirty="0" smtClean="0"/>
              <a:t>. 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>
                <a:solidFill>
                  <a:schemeClr val="accent4"/>
                </a:solidFill>
              </a:rPr>
              <a:t>                 </a:t>
            </a:r>
            <a:r>
              <a:rPr lang="es-AR" u="sng" dirty="0" smtClean="0">
                <a:solidFill>
                  <a:schemeClr val="accent4"/>
                </a:solidFill>
              </a:rPr>
              <a:t>CLÍNICA</a:t>
            </a:r>
            <a:endParaRPr lang="es-AR" u="sng" dirty="0">
              <a:solidFill>
                <a:schemeClr val="accent4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 flipH="1">
            <a:off x="1187624" y="4931013"/>
            <a:ext cx="7272808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2400" b="1" dirty="0" smtClean="0"/>
              <a:t>Según su manifestación, severidad y etiología, depende la respuesta al tratamiento</a:t>
            </a:r>
            <a:endParaRPr lang="es-AR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FF99"/>
          </a:solidFill>
        </p:spPr>
        <p:txBody>
          <a:bodyPr/>
          <a:lstStyle/>
          <a:p>
            <a:pPr algn="ctr"/>
            <a:r>
              <a:rPr lang="es-AR" dirty="0" smtClean="0"/>
              <a:t>Manifestaciones clínicas</a:t>
            </a:r>
            <a:endParaRPr lang="es-AR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3096344" cy="230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052736"/>
            <a:ext cx="3751312" cy="248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01008"/>
            <a:ext cx="4183360" cy="289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149080"/>
            <a:ext cx="3744416" cy="254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6084168" y="3717032"/>
            <a:ext cx="189346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Forma en placa</a:t>
            </a:r>
            <a:endParaRPr lang="es-AR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627784" y="6309320"/>
            <a:ext cx="204575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Forma </a:t>
            </a:r>
            <a:r>
              <a:rPr lang="es-AR" dirty="0" err="1" smtClean="0"/>
              <a:t>verrucosa</a:t>
            </a:r>
            <a:endParaRPr lang="es-A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51520" y="260648"/>
            <a:ext cx="8229600" cy="777875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   Diagnóstico  Microbiológico</a:t>
            </a:r>
            <a:endParaRPr lang="es-AR" b="0" u="sng" dirty="0">
              <a:solidFill>
                <a:srgbClr val="00206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627784" y="1340768"/>
            <a:ext cx="3243196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sz="2800" dirty="0" smtClean="0"/>
              <a:t>Toma de muestra</a:t>
            </a:r>
            <a:endParaRPr lang="es-AR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2996952"/>
            <a:ext cx="1265090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Directo</a:t>
            </a:r>
            <a:endParaRPr lang="es-AR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84630" y="4653136"/>
            <a:ext cx="2475357" cy="95410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2800" dirty="0" smtClean="0"/>
              <a:t>Estudio</a:t>
            </a:r>
          </a:p>
          <a:p>
            <a:pPr algn="ctr"/>
            <a:r>
              <a:rPr lang="es-AR" sz="2800" dirty="0" smtClean="0"/>
              <a:t>Microscópico</a:t>
            </a:r>
            <a:endParaRPr lang="es-AR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563888" y="4725144"/>
            <a:ext cx="1406154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2800" dirty="0" smtClean="0"/>
              <a:t>Cultivo</a:t>
            </a:r>
            <a:endParaRPr lang="es-AR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868144" y="4653136"/>
            <a:ext cx="2932213" cy="95410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2800" dirty="0" err="1" smtClean="0"/>
              <a:t>Exámen</a:t>
            </a:r>
            <a:endParaRPr lang="es-AR" sz="2800" dirty="0" smtClean="0"/>
          </a:p>
          <a:p>
            <a:pPr algn="ctr"/>
            <a:r>
              <a:rPr lang="es-AR" sz="2800" dirty="0" smtClean="0"/>
              <a:t>Histopatológico</a:t>
            </a:r>
            <a:endParaRPr lang="es-AR" sz="2800" dirty="0"/>
          </a:p>
        </p:txBody>
      </p:sp>
      <p:sp>
        <p:nvSpPr>
          <p:cNvPr id="10" name="9 Flecha abajo"/>
          <p:cNvSpPr/>
          <p:nvPr/>
        </p:nvSpPr>
        <p:spPr>
          <a:xfrm>
            <a:off x="3995936" y="1988840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2" name="11 Conector recto"/>
          <p:cNvCxnSpPr>
            <a:stCxn id="6" idx="2"/>
            <a:endCxn id="8" idx="0"/>
          </p:cNvCxnSpPr>
          <p:nvPr/>
        </p:nvCxnSpPr>
        <p:spPr>
          <a:xfrm flipH="1">
            <a:off x="4266965" y="3458617"/>
            <a:ext cx="73484" cy="1266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1547664" y="4149080"/>
            <a:ext cx="5616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1547664" y="414908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7164288" y="414908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4355976" y="41490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481328"/>
            <a:ext cx="8712968" cy="4525963"/>
          </a:xfrm>
        </p:spPr>
        <p:txBody>
          <a:bodyPr/>
          <a:lstStyle/>
          <a:p>
            <a:pPr>
              <a:buNone/>
            </a:pPr>
            <a:r>
              <a:rPr lang="es-AR" dirty="0" smtClean="0"/>
              <a:t>               TOMA DE MUESTRA</a:t>
            </a:r>
          </a:p>
          <a:p>
            <a:pPr>
              <a:buNone/>
            </a:pPr>
            <a:endParaRPr lang="es-AR" dirty="0" smtClean="0"/>
          </a:p>
          <a:p>
            <a:pPr>
              <a:buFontTx/>
              <a:buChar char="-"/>
            </a:pPr>
            <a:r>
              <a:rPr lang="es-AR" dirty="0" smtClean="0"/>
              <a:t>Escamas o costras por raspado con bisturí estéril.</a:t>
            </a:r>
          </a:p>
          <a:p>
            <a:pPr>
              <a:buFontTx/>
              <a:buChar char="-"/>
            </a:pPr>
            <a:endParaRPr lang="es-AR" dirty="0" smtClean="0"/>
          </a:p>
          <a:p>
            <a:pPr>
              <a:buFontTx/>
              <a:buChar char="-"/>
            </a:pPr>
            <a:endParaRPr lang="es-AR" dirty="0" smtClean="0"/>
          </a:p>
          <a:p>
            <a:pPr>
              <a:buFontTx/>
              <a:buChar char="-"/>
            </a:pPr>
            <a:r>
              <a:rPr lang="es-AR" dirty="0" smtClean="0"/>
              <a:t>Biopsia quirúrgica:   -Frasco con sol. Fisiológica</a:t>
            </a:r>
          </a:p>
          <a:p>
            <a:pPr>
              <a:buNone/>
            </a:pPr>
            <a:r>
              <a:rPr lang="es-AR" dirty="0" smtClean="0"/>
              <a:t>                                  -Frasco con formol  al 10 %</a:t>
            </a:r>
          </a:p>
          <a:p>
            <a:pPr>
              <a:buNone/>
            </a:pPr>
            <a:endParaRPr lang="es-AR" dirty="0" smtClean="0"/>
          </a:p>
          <a:p>
            <a:pPr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Diagnóstico  Microbiológico</a:t>
            </a:r>
            <a:endParaRPr lang="es-AR" dirty="0"/>
          </a:p>
        </p:txBody>
      </p:sp>
      <p:sp>
        <p:nvSpPr>
          <p:cNvPr id="4" name="3 Abrir llave"/>
          <p:cNvSpPr/>
          <p:nvPr/>
        </p:nvSpPr>
        <p:spPr>
          <a:xfrm>
            <a:off x="3851920" y="4149080"/>
            <a:ext cx="216024" cy="9361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467544" y="332656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Diagnóstico  Microbiológico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2699792" y="1556792"/>
            <a:ext cx="3422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u="sng" dirty="0" smtClean="0"/>
              <a:t>Métodos  directos:</a:t>
            </a:r>
            <a:endParaRPr lang="es-AR" sz="2800" b="1" u="sng" dirty="0"/>
          </a:p>
        </p:txBody>
      </p:sp>
      <p:sp>
        <p:nvSpPr>
          <p:cNvPr id="6" name="5 CuadroTexto"/>
          <p:cNvSpPr txBox="1"/>
          <p:nvPr/>
        </p:nvSpPr>
        <p:spPr>
          <a:xfrm>
            <a:off x="395536" y="2348880"/>
            <a:ext cx="8262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err="1" smtClean="0"/>
              <a:t>Exámen</a:t>
            </a:r>
            <a:r>
              <a:rPr lang="es-AR" sz="2400" b="1" dirty="0" smtClean="0"/>
              <a:t> directo en fresco:</a:t>
            </a:r>
            <a:r>
              <a:rPr lang="es-AR" sz="2400" dirty="0" smtClean="0"/>
              <a:t>  </a:t>
            </a:r>
            <a:r>
              <a:rPr lang="es-AR" dirty="0" smtClean="0"/>
              <a:t>Observación con (OH) K al 40 % P/V</a:t>
            </a:r>
            <a:endParaRPr lang="es-AR" b="1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501008"/>
            <a:ext cx="3264594" cy="2439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573016"/>
            <a:ext cx="2476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827584" y="2996952"/>
            <a:ext cx="2906565" cy="46166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Escamas o costras</a:t>
            </a:r>
            <a:endParaRPr lang="es-AR" sz="2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508104" y="2924944"/>
            <a:ext cx="3124573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Biopsia</a:t>
            </a:r>
          </a:p>
          <a:p>
            <a:r>
              <a:rPr lang="es-AR" dirty="0" smtClean="0"/>
              <a:t>(parte con sol. Fisiológica)</a:t>
            </a:r>
            <a:endParaRPr lang="es-AR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796136" y="5949280"/>
            <a:ext cx="2510624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Cuerpos </a:t>
            </a:r>
            <a:r>
              <a:rPr lang="es-AR" dirty="0" err="1" smtClean="0"/>
              <a:t>esclerotales</a:t>
            </a:r>
            <a:endParaRPr lang="es-AR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259632" y="6021288"/>
            <a:ext cx="3837910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Hifas ramificadas pigmentadas y</a:t>
            </a:r>
          </a:p>
          <a:p>
            <a:r>
              <a:rPr lang="es-AR" dirty="0" smtClean="0"/>
              <a:t>Cuerpos </a:t>
            </a:r>
            <a:r>
              <a:rPr lang="es-AR" dirty="0" err="1" smtClean="0"/>
              <a:t>esclerotales</a:t>
            </a:r>
            <a:endParaRPr lang="es-A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395536" y="26064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Diagnóstico  Microbiológico</a:t>
            </a:r>
            <a:endParaRPr lang="es-AR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039344" cy="274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068960"/>
            <a:ext cx="3967336" cy="265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755576" y="1700808"/>
            <a:ext cx="61286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AR" sz="2800" b="1" u="sng" dirty="0" err="1" smtClean="0"/>
              <a:t>Exámen</a:t>
            </a:r>
            <a:r>
              <a:rPr lang="es-AR" sz="2800" b="1" u="sng" dirty="0" smtClean="0"/>
              <a:t> directo</a:t>
            </a:r>
          </a:p>
          <a:p>
            <a:r>
              <a:rPr lang="es-AR" sz="2800" b="1" dirty="0" smtClean="0"/>
              <a:t>     - </a:t>
            </a:r>
            <a:r>
              <a:rPr lang="es-AR" sz="2800" b="1" u="sng" dirty="0" smtClean="0"/>
              <a:t>Cultivo:</a:t>
            </a:r>
            <a:r>
              <a:rPr lang="es-AR" sz="2800" b="1" dirty="0" smtClean="0"/>
              <a:t>   28 °C  x 3 semanas</a:t>
            </a:r>
            <a:endParaRPr lang="es-AR" sz="2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395536" y="26064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Diagnóstico  Microbiológico</a:t>
            </a:r>
            <a:endParaRPr lang="es-AR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3540050" cy="241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484784"/>
            <a:ext cx="3332990" cy="249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021706"/>
            <a:ext cx="3960440" cy="262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395536" y="4077072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i="1" dirty="0" err="1" smtClean="0"/>
              <a:t>Rhinocladiella</a:t>
            </a:r>
            <a:endParaRPr lang="es-AR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092280" y="4221088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i="1" dirty="0" err="1" smtClean="0"/>
              <a:t>Cladosporium</a:t>
            </a:r>
            <a:endParaRPr lang="es-AR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588224" y="6309320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i="1" dirty="0" err="1" smtClean="0"/>
              <a:t>Phialophora</a:t>
            </a:r>
            <a:endParaRPr lang="es-AR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60648"/>
            <a:ext cx="4716016" cy="791865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HISTOPATOLOGÍA</a:t>
            </a:r>
            <a:endParaRPr lang="es-AR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7138" y="188641"/>
            <a:ext cx="28419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484785"/>
            <a:ext cx="2862405" cy="440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 cstate="print"/>
          <a:srcRect l="31259" t="14453" r="26015" b="27736"/>
          <a:stretch>
            <a:fillRect/>
          </a:stretch>
        </p:blipFill>
        <p:spPr bwMode="auto">
          <a:xfrm>
            <a:off x="6444208" y="4149080"/>
            <a:ext cx="2304256" cy="2094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228184" y="6309320"/>
            <a:ext cx="266932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Hematoxilina - Eosina</a:t>
            </a:r>
            <a:endParaRPr lang="es-AR" dirty="0"/>
          </a:p>
        </p:txBody>
      </p:sp>
      <p:sp>
        <p:nvSpPr>
          <p:cNvPr id="8" name="7 CuadroTexto"/>
          <p:cNvSpPr txBox="1"/>
          <p:nvPr/>
        </p:nvSpPr>
        <p:spPr>
          <a:xfrm>
            <a:off x="6228184" y="2420888"/>
            <a:ext cx="2710999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Micro abscesos con la </a:t>
            </a:r>
          </a:p>
          <a:p>
            <a:r>
              <a:rPr lang="es-AR" dirty="0" smtClean="0"/>
              <a:t>Fase parasitaria del </a:t>
            </a:r>
          </a:p>
          <a:p>
            <a:r>
              <a:rPr lang="es-AR" dirty="0" smtClean="0"/>
              <a:t>Hongo en su interior</a:t>
            </a:r>
            <a:endParaRPr lang="es-AR" dirty="0"/>
          </a:p>
        </p:txBody>
      </p:sp>
      <p:cxnSp>
        <p:nvCxnSpPr>
          <p:cNvPr id="14" name="13 Conector recto de flecha"/>
          <p:cNvCxnSpPr>
            <a:stCxn id="8" idx="1"/>
          </p:cNvCxnSpPr>
          <p:nvPr/>
        </p:nvCxnSpPr>
        <p:spPr>
          <a:xfrm flipH="1">
            <a:off x="3995936" y="2882553"/>
            <a:ext cx="2232248" cy="14105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251520" y="1628800"/>
            <a:ext cx="195919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Hiperqueratosis</a:t>
            </a:r>
            <a:endParaRPr lang="es-AR" dirty="0"/>
          </a:p>
        </p:txBody>
      </p:sp>
      <p:sp>
        <p:nvSpPr>
          <p:cNvPr id="16" name="15 CuadroTexto"/>
          <p:cNvSpPr txBox="1"/>
          <p:nvPr/>
        </p:nvSpPr>
        <p:spPr>
          <a:xfrm>
            <a:off x="0" y="3212976"/>
            <a:ext cx="2653290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Hiperplasia</a:t>
            </a:r>
          </a:p>
          <a:p>
            <a:r>
              <a:rPr lang="es-AR" dirty="0" err="1" smtClean="0"/>
              <a:t>pseudoepiteliomatosa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51520" y="5877272"/>
            <a:ext cx="4549643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Polimorfonucleares</a:t>
            </a:r>
            <a:r>
              <a:rPr lang="es-AR" dirty="0" smtClean="0"/>
              <a:t>, histiocitos, células</a:t>
            </a:r>
          </a:p>
          <a:p>
            <a:r>
              <a:rPr lang="es-AR" dirty="0" smtClean="0"/>
              <a:t>plasmáticas y células gigantes tipo</a:t>
            </a:r>
          </a:p>
          <a:p>
            <a:r>
              <a:rPr lang="es-AR" dirty="0" err="1" smtClean="0"/>
              <a:t>Langhans</a:t>
            </a:r>
            <a:endParaRPr lang="es-AR" dirty="0"/>
          </a:p>
        </p:txBody>
      </p:sp>
      <p:cxnSp>
        <p:nvCxnSpPr>
          <p:cNvPr id="19" name="18 Conector recto de flecha"/>
          <p:cNvCxnSpPr>
            <a:stCxn id="15" idx="3"/>
          </p:cNvCxnSpPr>
          <p:nvPr/>
        </p:nvCxnSpPr>
        <p:spPr>
          <a:xfrm>
            <a:off x="2210711" y="1813466"/>
            <a:ext cx="1641209" cy="1033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stCxn id="16" idx="3"/>
          </p:cNvCxnSpPr>
          <p:nvPr/>
        </p:nvCxnSpPr>
        <p:spPr>
          <a:xfrm flipV="1">
            <a:off x="2653290" y="3356992"/>
            <a:ext cx="838590" cy="1791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323528" y="548680"/>
            <a:ext cx="7772400" cy="1181689"/>
          </a:xfrm>
        </p:spPr>
        <p:txBody>
          <a:bodyPr/>
          <a:lstStyle/>
          <a:p>
            <a:pPr algn="ctr"/>
            <a:r>
              <a:rPr lang="es-AR" dirty="0" smtClean="0"/>
              <a:t>ESPOROTRICOSIS</a:t>
            </a:r>
            <a:endParaRPr lang="es-AR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988840"/>
            <a:ext cx="345638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1" t="8099" r="14898" b="6345"/>
          <a:stretch/>
        </p:blipFill>
        <p:spPr bwMode="auto">
          <a:xfrm>
            <a:off x="395536" y="548680"/>
            <a:ext cx="8496944" cy="608836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29271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451727"/>
          </a:xfrm>
        </p:spPr>
        <p:txBody>
          <a:bodyPr/>
          <a:lstStyle/>
          <a:p>
            <a:r>
              <a:rPr lang="es-AR" dirty="0" smtClean="0"/>
              <a:t>Infección fúngica de evolución </a:t>
            </a:r>
            <a:r>
              <a:rPr lang="es-AR" dirty="0" err="1" smtClean="0"/>
              <a:t>subaguda</a:t>
            </a:r>
            <a:r>
              <a:rPr lang="es-AR" dirty="0" smtClean="0"/>
              <a:t> o crónica cuyo agente causal es un hongo </a:t>
            </a:r>
            <a:r>
              <a:rPr lang="es-AR" b="1" dirty="0" smtClean="0"/>
              <a:t>dimorfo.</a:t>
            </a:r>
          </a:p>
          <a:p>
            <a:r>
              <a:rPr lang="es-AR" dirty="0" smtClean="0"/>
              <a:t>Vive en forma saprofita en el suelo, denominado:</a:t>
            </a:r>
          </a:p>
          <a:p>
            <a:endParaRPr lang="es-AR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pPr algn="ctr"/>
            <a:r>
              <a:rPr lang="es-AR" dirty="0" smtClean="0"/>
              <a:t>ESPOROTRICOSIS</a:t>
            </a:r>
            <a:endParaRPr lang="es-AR" dirty="0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005064"/>
            <a:ext cx="414446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11560" y="4797152"/>
            <a:ext cx="3752950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sz="2800" b="1" i="1" dirty="0" err="1" smtClean="0"/>
              <a:t>Sporothrix</a:t>
            </a:r>
            <a:r>
              <a:rPr lang="es-AR" sz="2800" b="1" i="1" dirty="0" smtClean="0"/>
              <a:t> </a:t>
            </a:r>
            <a:r>
              <a:rPr lang="es-AR" sz="2800" b="1" i="1" dirty="0" err="1" smtClean="0"/>
              <a:t>schenckii</a:t>
            </a:r>
            <a:endParaRPr lang="es-AR" sz="28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AR" dirty="0" smtClean="0"/>
              <a:t>   Distribución mundial. </a:t>
            </a:r>
          </a:p>
          <a:p>
            <a:r>
              <a:rPr lang="es-AR" dirty="0" smtClean="0"/>
              <a:t>Predomina en climas tropicales y subtropicales</a:t>
            </a:r>
          </a:p>
          <a:p>
            <a:r>
              <a:rPr lang="es-AR" dirty="0" smtClean="0"/>
              <a:t>En Argentina: Santa Fe, Córdoba, Santiago del Estero, Tucumán, Salta, Corrientes, Chaco, Formosa, Misiones y </a:t>
            </a:r>
            <a:r>
              <a:rPr lang="es-AR" dirty="0" err="1" smtClean="0"/>
              <a:t>Pcia</a:t>
            </a:r>
            <a:r>
              <a:rPr lang="es-AR" dirty="0" smtClean="0"/>
              <a:t> de Bs As</a:t>
            </a:r>
            <a:r>
              <a:rPr lang="es-AR" b="1" dirty="0" smtClean="0"/>
              <a:t>.</a:t>
            </a:r>
          </a:p>
          <a:p>
            <a:r>
              <a:rPr lang="es-AR" b="1" u="sng" dirty="0" smtClean="0"/>
              <a:t>Población afectada:</a:t>
            </a:r>
          </a:p>
          <a:p>
            <a:pPr>
              <a:buNone/>
            </a:pPr>
            <a:r>
              <a:rPr lang="es-AR" dirty="0" smtClean="0"/>
              <a:t> Individuos sanos en contacto con tierra y vegetación.</a:t>
            </a:r>
          </a:p>
          <a:p>
            <a:pPr>
              <a:buNone/>
            </a:pPr>
            <a:r>
              <a:rPr lang="es-AR" dirty="0" smtClean="0"/>
              <a:t> Ambos sexos entre los 15 y 60 años</a:t>
            </a:r>
          </a:p>
          <a:p>
            <a:pPr>
              <a:buNone/>
            </a:pPr>
            <a:r>
              <a:rPr lang="es-AR" dirty="0" smtClean="0"/>
              <a:t> Más común en trabajadores rurales, floricultores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              Epidemiología:</a:t>
            </a:r>
            <a:endParaRPr lang="es-A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0" t="8223" r="14864" b="7203"/>
          <a:stretch/>
        </p:blipFill>
        <p:spPr bwMode="auto">
          <a:xfrm>
            <a:off x="251519" y="404664"/>
            <a:ext cx="8602555" cy="604867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16809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645024"/>
            <a:ext cx="410445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2330" y="3645024"/>
            <a:ext cx="442849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179512" y="404664"/>
            <a:ext cx="8964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/>
              <a:t>Se lo  asocia con la caza de mulitas</a:t>
            </a:r>
            <a:r>
              <a:rPr lang="es-AR" sz="2400" b="1" dirty="0" smtClean="0"/>
              <a:t>.</a:t>
            </a:r>
          </a:p>
          <a:p>
            <a:endParaRPr lang="es-AR" sz="2400" b="1" dirty="0" smtClean="0"/>
          </a:p>
          <a:p>
            <a:r>
              <a:rPr lang="es-AR" sz="2400" dirty="0" smtClean="0"/>
              <a:t>Es una enfermedad frecuente y grave en los felinos (Gato)</a:t>
            </a:r>
          </a:p>
          <a:p>
            <a:endParaRPr lang="es-AR" sz="2400" dirty="0" smtClean="0"/>
          </a:p>
          <a:p>
            <a:r>
              <a:rPr lang="es-AR" sz="2800" b="1" dirty="0" smtClean="0"/>
              <a:t>Ocasionalmente produce </a:t>
            </a:r>
            <a:r>
              <a:rPr lang="es-AR" sz="2800" b="1" dirty="0" err="1" smtClean="0"/>
              <a:t>microepidemias</a:t>
            </a:r>
            <a:r>
              <a:rPr lang="es-AR" sz="2800" b="1" dirty="0" smtClean="0"/>
              <a:t>.</a:t>
            </a:r>
            <a:endParaRPr lang="es-AR" sz="2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6181725" y="0"/>
            <a:ext cx="2962275" cy="706438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PATOGENIA</a:t>
            </a:r>
            <a:endParaRPr lang="es-AR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1656184" cy="230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052736"/>
            <a:ext cx="1668898" cy="165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1835696" y="692696"/>
            <a:ext cx="5163593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S.schenckii</a:t>
            </a:r>
            <a:r>
              <a:rPr lang="es-AR" dirty="0" smtClean="0"/>
              <a:t> (suelo, plantas, materia orgánica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2555776" y="1628800"/>
            <a:ext cx="3895618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Inoculación traumática (conidios)</a:t>
            </a:r>
            <a:endParaRPr lang="es-AR" dirty="0"/>
          </a:p>
        </p:txBody>
      </p:sp>
      <p:sp>
        <p:nvSpPr>
          <p:cNvPr id="8" name="7 Flecha abajo"/>
          <p:cNvSpPr/>
          <p:nvPr/>
        </p:nvSpPr>
        <p:spPr>
          <a:xfrm>
            <a:off x="4355976" y="1052736"/>
            <a:ext cx="1440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CuadroTexto"/>
          <p:cNvSpPr txBox="1"/>
          <p:nvPr/>
        </p:nvSpPr>
        <p:spPr>
          <a:xfrm>
            <a:off x="2051720" y="2636912"/>
            <a:ext cx="4786888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Transformación de </a:t>
            </a:r>
            <a:r>
              <a:rPr lang="es-AR" dirty="0" err="1" smtClean="0"/>
              <a:t>conidias</a:t>
            </a:r>
            <a:r>
              <a:rPr lang="es-AR" dirty="0" smtClean="0"/>
              <a:t> en levaduras</a:t>
            </a:r>
          </a:p>
          <a:p>
            <a:r>
              <a:rPr lang="es-AR" dirty="0" smtClean="0"/>
              <a:t>       </a:t>
            </a:r>
            <a:r>
              <a:rPr lang="es-AR" dirty="0" err="1" smtClean="0"/>
              <a:t>Granuloma</a:t>
            </a:r>
            <a:r>
              <a:rPr lang="es-AR" dirty="0" smtClean="0"/>
              <a:t> mixto</a:t>
            </a:r>
            <a:endParaRPr lang="es-AR" dirty="0"/>
          </a:p>
        </p:txBody>
      </p:sp>
      <p:sp>
        <p:nvSpPr>
          <p:cNvPr id="10" name="9 Flecha abajo"/>
          <p:cNvSpPr/>
          <p:nvPr/>
        </p:nvSpPr>
        <p:spPr>
          <a:xfrm>
            <a:off x="4355976" y="1988840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10 CuadroTexto"/>
          <p:cNvSpPr txBox="1"/>
          <p:nvPr/>
        </p:nvSpPr>
        <p:spPr>
          <a:xfrm>
            <a:off x="2411760" y="3717032"/>
            <a:ext cx="4253087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Chancro de inoculación</a:t>
            </a:r>
          </a:p>
          <a:p>
            <a:r>
              <a:rPr lang="es-AR" dirty="0" smtClean="0"/>
              <a:t>(nódulo primario y nódulos </a:t>
            </a:r>
            <a:r>
              <a:rPr lang="es-AR" dirty="0" err="1" smtClean="0"/>
              <a:t>satétites</a:t>
            </a:r>
            <a:endParaRPr lang="es-AR" dirty="0"/>
          </a:p>
        </p:txBody>
      </p:sp>
      <p:sp>
        <p:nvSpPr>
          <p:cNvPr id="12" name="11 Flecha abajo"/>
          <p:cNvSpPr/>
          <p:nvPr/>
        </p:nvSpPr>
        <p:spPr>
          <a:xfrm>
            <a:off x="4427984" y="3284984"/>
            <a:ext cx="7200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CuadroTexto"/>
          <p:cNvSpPr txBox="1"/>
          <p:nvPr/>
        </p:nvSpPr>
        <p:spPr>
          <a:xfrm>
            <a:off x="467544" y="5013176"/>
            <a:ext cx="184217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Primoinfección</a:t>
            </a:r>
            <a:endParaRPr lang="es-AR" dirty="0"/>
          </a:p>
        </p:txBody>
      </p:sp>
      <p:sp>
        <p:nvSpPr>
          <p:cNvPr id="14" name="13 CuadroTexto"/>
          <p:cNvSpPr txBox="1"/>
          <p:nvPr/>
        </p:nvSpPr>
        <p:spPr>
          <a:xfrm>
            <a:off x="0" y="5805264"/>
            <a:ext cx="374493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Esporotricosis</a:t>
            </a:r>
            <a:r>
              <a:rPr lang="es-AR" dirty="0" smtClean="0"/>
              <a:t> cutáneo-linfática</a:t>
            </a:r>
          </a:p>
          <a:p>
            <a:r>
              <a:rPr lang="es-AR" dirty="0" smtClean="0"/>
              <a:t>Síndrome </a:t>
            </a:r>
            <a:r>
              <a:rPr lang="es-AR" dirty="0" err="1" smtClean="0"/>
              <a:t>linfangítico</a:t>
            </a:r>
            <a:r>
              <a:rPr lang="es-AR" dirty="0" smtClean="0"/>
              <a:t> nodular</a:t>
            </a:r>
            <a:endParaRPr lang="es-AR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283968" y="5301208"/>
            <a:ext cx="1758815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Esporotricosis</a:t>
            </a:r>
            <a:endParaRPr lang="es-AR" dirty="0" smtClean="0"/>
          </a:p>
          <a:p>
            <a:r>
              <a:rPr lang="es-AR" dirty="0" smtClean="0"/>
              <a:t>diseminada</a:t>
            </a:r>
            <a:endParaRPr lang="es-AR" dirty="0"/>
          </a:p>
        </p:txBody>
      </p:sp>
      <p:sp>
        <p:nvSpPr>
          <p:cNvPr id="16" name="15 CuadroTexto"/>
          <p:cNvSpPr txBox="1"/>
          <p:nvPr/>
        </p:nvSpPr>
        <p:spPr>
          <a:xfrm>
            <a:off x="7380312" y="5085184"/>
            <a:ext cx="1470274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Reinfección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7164288" y="5949280"/>
            <a:ext cx="1758815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Esporotricosis</a:t>
            </a:r>
            <a:endParaRPr lang="es-AR" dirty="0" smtClean="0"/>
          </a:p>
          <a:p>
            <a:r>
              <a:rPr lang="es-AR" dirty="0" smtClean="0"/>
              <a:t>fija</a:t>
            </a:r>
            <a:endParaRPr lang="es-AR" dirty="0"/>
          </a:p>
        </p:txBody>
      </p:sp>
      <p:sp>
        <p:nvSpPr>
          <p:cNvPr id="19" name="18 Flecha abajo"/>
          <p:cNvSpPr/>
          <p:nvPr/>
        </p:nvSpPr>
        <p:spPr>
          <a:xfrm>
            <a:off x="4860032" y="4365104"/>
            <a:ext cx="45719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19 Flecha abajo"/>
          <p:cNvSpPr/>
          <p:nvPr/>
        </p:nvSpPr>
        <p:spPr>
          <a:xfrm>
            <a:off x="8028384" y="5517232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20 Flecha abajo"/>
          <p:cNvSpPr/>
          <p:nvPr/>
        </p:nvSpPr>
        <p:spPr>
          <a:xfrm>
            <a:off x="1331640" y="5373216"/>
            <a:ext cx="45719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21 Flecha abajo"/>
          <p:cNvSpPr/>
          <p:nvPr/>
        </p:nvSpPr>
        <p:spPr>
          <a:xfrm>
            <a:off x="1259632" y="4005064"/>
            <a:ext cx="45719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22 Flecha abajo"/>
          <p:cNvSpPr/>
          <p:nvPr/>
        </p:nvSpPr>
        <p:spPr>
          <a:xfrm>
            <a:off x="8028384" y="4077072"/>
            <a:ext cx="45719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23 Menos"/>
          <p:cNvSpPr/>
          <p:nvPr/>
        </p:nvSpPr>
        <p:spPr>
          <a:xfrm>
            <a:off x="6516216" y="4077072"/>
            <a:ext cx="172819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25 Menos"/>
          <p:cNvSpPr/>
          <p:nvPr/>
        </p:nvSpPr>
        <p:spPr>
          <a:xfrm>
            <a:off x="1115616" y="3861048"/>
            <a:ext cx="1296144" cy="14401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err="1" smtClean="0"/>
              <a:t>Clinica</a:t>
            </a:r>
            <a:r>
              <a:rPr lang="es-AR" dirty="0" smtClean="0"/>
              <a:t>: </a:t>
            </a:r>
            <a:r>
              <a:rPr lang="es-AR" dirty="0" err="1" smtClean="0"/>
              <a:t>Esporotricosis</a:t>
            </a:r>
            <a:r>
              <a:rPr lang="es-AR" dirty="0" smtClean="0"/>
              <a:t> cutánea</a:t>
            </a:r>
            <a:br>
              <a:rPr lang="es-AR" dirty="0" smtClean="0"/>
            </a:br>
            <a:r>
              <a:rPr lang="es-AR" dirty="0" smtClean="0"/>
              <a:t>Forma </a:t>
            </a:r>
            <a:r>
              <a:rPr lang="es-AR" dirty="0" err="1" smtClean="0"/>
              <a:t>linfangítica</a:t>
            </a:r>
            <a:r>
              <a:rPr lang="es-AR" dirty="0" smtClean="0"/>
              <a:t> nodular</a:t>
            </a:r>
            <a:endParaRPr lang="es-AR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58067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7422" y="1628800"/>
            <a:ext cx="297897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err="1" smtClean="0"/>
              <a:t>Clinica</a:t>
            </a:r>
            <a:r>
              <a:rPr lang="es-AR" dirty="0" smtClean="0"/>
              <a:t>:  </a:t>
            </a:r>
            <a:r>
              <a:rPr lang="es-AR" dirty="0" err="1" smtClean="0"/>
              <a:t>Esporotricosis</a:t>
            </a:r>
            <a:r>
              <a:rPr lang="es-AR" dirty="0" smtClean="0"/>
              <a:t> cutánea fija</a:t>
            </a:r>
            <a:endParaRPr lang="es-AR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778263" cy="340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197" y="1700808"/>
            <a:ext cx="365579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3568" y="5373216"/>
            <a:ext cx="8292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/>
              <a:t>La lesión cutánea es única, localizada y de evolución prolongada.</a:t>
            </a:r>
          </a:p>
          <a:p>
            <a:r>
              <a:rPr lang="es-AR" sz="2000" b="1" dirty="0" smtClean="0"/>
              <a:t>Frecuente en zonas de alta </a:t>
            </a:r>
            <a:r>
              <a:rPr lang="es-AR" sz="2000" b="1" dirty="0" err="1" smtClean="0"/>
              <a:t>endemicidad</a:t>
            </a:r>
            <a:r>
              <a:rPr lang="es-AR" dirty="0" smtClean="0"/>
              <a:t>.</a:t>
            </a:r>
            <a:endParaRPr lang="es-A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938" y="1844824"/>
            <a:ext cx="402965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72816"/>
            <a:ext cx="4530877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539552" y="404664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err="1" smtClean="0"/>
              <a:t>Esporotricosis</a:t>
            </a:r>
            <a:r>
              <a:rPr lang="es-AR" sz="3200" dirty="0" smtClean="0"/>
              <a:t> </a:t>
            </a:r>
          </a:p>
          <a:p>
            <a:r>
              <a:rPr lang="es-AR" sz="3200" dirty="0" smtClean="0"/>
              <a:t>pulmonar</a:t>
            </a:r>
            <a:endParaRPr lang="es-AR" sz="3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364088" y="332656"/>
            <a:ext cx="29883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 err="1" smtClean="0"/>
              <a:t>Esporotricosis</a:t>
            </a:r>
            <a:endParaRPr lang="es-AR" sz="3200" dirty="0" smtClean="0"/>
          </a:p>
          <a:p>
            <a:r>
              <a:rPr lang="es-AR" sz="3200" dirty="0" smtClean="0"/>
              <a:t>diseminada</a:t>
            </a:r>
            <a:endParaRPr lang="es-AR" sz="3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427984" y="5301208"/>
            <a:ext cx="4472699" cy="92333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Lesiones óseas, </a:t>
            </a:r>
            <a:r>
              <a:rPr lang="es-AR" dirty="0" err="1" smtClean="0"/>
              <a:t>osteo</a:t>
            </a:r>
            <a:r>
              <a:rPr lang="es-AR" dirty="0" smtClean="0"/>
              <a:t>-articulares con </a:t>
            </a:r>
          </a:p>
          <a:p>
            <a:r>
              <a:rPr lang="es-AR" dirty="0" smtClean="0"/>
              <a:t>compromiso de las grandes </a:t>
            </a:r>
          </a:p>
          <a:p>
            <a:r>
              <a:rPr lang="es-AR" dirty="0" smtClean="0"/>
              <a:t>articulaciones, en especial la rodillas.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0" y="5229200"/>
            <a:ext cx="4448654" cy="92333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dirty="0" err="1" smtClean="0"/>
              <a:t>Esporotricosis</a:t>
            </a:r>
            <a:r>
              <a:rPr lang="es-AR" dirty="0" smtClean="0"/>
              <a:t> pulmonar crónica</a:t>
            </a:r>
          </a:p>
          <a:p>
            <a:r>
              <a:rPr lang="es-AR" dirty="0" smtClean="0"/>
              <a:t>(sexo masculino, </a:t>
            </a:r>
            <a:r>
              <a:rPr lang="es-AR" dirty="0" err="1" smtClean="0"/>
              <a:t>etilistas</a:t>
            </a:r>
            <a:r>
              <a:rPr lang="es-AR" dirty="0" smtClean="0"/>
              <a:t> o diabéticos</a:t>
            </a:r>
          </a:p>
          <a:p>
            <a:r>
              <a:rPr lang="es-AR" dirty="0" smtClean="0"/>
              <a:t>Con proceso pulmonar previo)</a:t>
            </a:r>
            <a:endParaRPr lang="es-A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9512" y="260648"/>
            <a:ext cx="8730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dirty="0" err="1" smtClean="0"/>
              <a:t>Esporotricosis</a:t>
            </a:r>
            <a:r>
              <a:rPr lang="es-AR" sz="2800" dirty="0" smtClean="0"/>
              <a:t> diseminada en pacientes con SIDA</a:t>
            </a:r>
            <a:endParaRPr lang="es-AR" sz="2800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546778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653419"/>
            <a:ext cx="2992363" cy="453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851920" y="1412776"/>
            <a:ext cx="15841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323528" y="5445224"/>
            <a:ext cx="8549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/>
              <a:t>Ingresa por vía </a:t>
            </a:r>
            <a:r>
              <a:rPr lang="es-AR" sz="2000" b="1" dirty="0" err="1" smtClean="0"/>
              <a:t>inhalatoria</a:t>
            </a:r>
            <a:r>
              <a:rPr lang="es-AR" sz="2000" b="1" dirty="0" smtClean="0"/>
              <a:t> (Forma pulmonar) y formas diseminadas</a:t>
            </a:r>
            <a:endParaRPr lang="es-AR" sz="20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50900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Diagnóstico microbiológico: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2267744" y="1772816"/>
            <a:ext cx="1872208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Muestra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411760" y="3068960"/>
            <a:ext cx="1584176" cy="105841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Exámen</a:t>
            </a:r>
            <a:r>
              <a:rPr lang="es-AR" dirty="0" smtClean="0"/>
              <a:t> directo</a:t>
            </a:r>
            <a:endParaRPr lang="es-AR" dirty="0"/>
          </a:p>
        </p:txBody>
      </p:sp>
      <p:sp>
        <p:nvSpPr>
          <p:cNvPr id="7" name="6 Rectángulo"/>
          <p:cNvSpPr/>
          <p:nvPr/>
        </p:nvSpPr>
        <p:spPr>
          <a:xfrm>
            <a:off x="323528" y="5013176"/>
            <a:ext cx="1872208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Microscopía</a:t>
            </a:r>
            <a:endParaRPr lang="es-AR" dirty="0"/>
          </a:p>
        </p:txBody>
      </p:sp>
      <p:sp>
        <p:nvSpPr>
          <p:cNvPr id="8" name="7 Rectángulo"/>
          <p:cNvSpPr/>
          <p:nvPr/>
        </p:nvSpPr>
        <p:spPr>
          <a:xfrm>
            <a:off x="2627784" y="5013176"/>
            <a:ext cx="1224136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Cultivo</a:t>
            </a:r>
            <a:endParaRPr lang="es-AR" dirty="0"/>
          </a:p>
        </p:txBody>
      </p:sp>
      <p:sp>
        <p:nvSpPr>
          <p:cNvPr id="9" name="8 Rectángulo"/>
          <p:cNvSpPr/>
          <p:nvPr/>
        </p:nvSpPr>
        <p:spPr>
          <a:xfrm>
            <a:off x="4355976" y="5085184"/>
            <a:ext cx="1800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Histopatología</a:t>
            </a:r>
            <a:endParaRPr lang="es-AR" dirty="0"/>
          </a:p>
        </p:txBody>
      </p:sp>
      <p:sp>
        <p:nvSpPr>
          <p:cNvPr id="10" name="9 Rectángulo"/>
          <p:cNvSpPr/>
          <p:nvPr/>
        </p:nvSpPr>
        <p:spPr>
          <a:xfrm>
            <a:off x="5796136" y="1340768"/>
            <a:ext cx="1584176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Indirecto</a:t>
            </a:r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5004048" y="2996952"/>
            <a:ext cx="1584176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Serología</a:t>
            </a:r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6732240" y="2996952"/>
            <a:ext cx="241176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Intradermoreacción</a:t>
            </a:r>
            <a:endParaRPr lang="es-AR" dirty="0"/>
          </a:p>
        </p:txBody>
      </p:sp>
      <p:cxnSp>
        <p:nvCxnSpPr>
          <p:cNvPr id="15" name="14 Conector recto"/>
          <p:cNvCxnSpPr>
            <a:stCxn id="5" idx="2"/>
            <a:endCxn id="6" idx="0"/>
          </p:cNvCxnSpPr>
          <p:nvPr/>
        </p:nvCxnSpPr>
        <p:spPr>
          <a:xfrm>
            <a:off x="3203848" y="2492896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>
            <a:stCxn id="6" idx="2"/>
          </p:cNvCxnSpPr>
          <p:nvPr/>
        </p:nvCxnSpPr>
        <p:spPr>
          <a:xfrm>
            <a:off x="3203848" y="4127376"/>
            <a:ext cx="0" cy="813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115616" y="458112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1115616" y="458112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>
            <a:endCxn id="9" idx="0"/>
          </p:cNvCxnSpPr>
          <p:nvPr/>
        </p:nvCxnSpPr>
        <p:spPr>
          <a:xfrm>
            <a:off x="5220072" y="4581128"/>
            <a:ext cx="36004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5724128" y="2636912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6588224" y="227687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5724128" y="26369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8028384" y="263691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323528" y="260648"/>
            <a:ext cx="8229600" cy="850106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Diagnóstico microbiológico:</a:t>
            </a:r>
            <a:endParaRPr lang="es-AR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1282" y="1124744"/>
            <a:ext cx="390271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699792" y="1196752"/>
            <a:ext cx="2217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u="sng" dirty="0" smtClean="0"/>
              <a:t>Métodos  Directos</a:t>
            </a:r>
            <a:endParaRPr lang="es-AR" b="1" u="sng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1556792"/>
            <a:ext cx="471315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b="1" dirty="0" smtClean="0"/>
              <a:t>TOMA DE MUESTRA</a:t>
            </a:r>
          </a:p>
          <a:p>
            <a:r>
              <a:rPr lang="es-AR" b="1" dirty="0" smtClean="0"/>
              <a:t>      </a:t>
            </a:r>
            <a:r>
              <a:rPr lang="es-AR" dirty="0" smtClean="0"/>
              <a:t>1 – Punción de las lesiones gomosas</a:t>
            </a:r>
          </a:p>
          <a:p>
            <a:r>
              <a:rPr lang="es-AR" b="1" dirty="0" smtClean="0"/>
              <a:t>      </a:t>
            </a:r>
            <a:r>
              <a:rPr lang="es-AR" dirty="0" smtClean="0"/>
              <a:t>2 – Biopsias</a:t>
            </a:r>
          </a:p>
          <a:p>
            <a:r>
              <a:rPr lang="es-AR" b="1" dirty="0" smtClean="0"/>
              <a:t>      </a:t>
            </a:r>
            <a:r>
              <a:rPr lang="es-AR" dirty="0" smtClean="0"/>
              <a:t>3 - Escarificaciones</a:t>
            </a:r>
            <a:endParaRPr lang="es-AR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3356992"/>
            <a:ext cx="23246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EXÁMEN  DIRECTO:</a:t>
            </a:r>
          </a:p>
          <a:p>
            <a:r>
              <a:rPr lang="es-AR" b="1" dirty="0" smtClean="0"/>
              <a:t>   </a:t>
            </a:r>
            <a:r>
              <a:rPr lang="es-AR" dirty="0" smtClean="0"/>
              <a:t>1 – Fresco</a:t>
            </a:r>
          </a:p>
          <a:p>
            <a:r>
              <a:rPr lang="es-AR" b="1" dirty="0" smtClean="0"/>
              <a:t>   </a:t>
            </a:r>
            <a:r>
              <a:rPr lang="es-AR" dirty="0" smtClean="0"/>
              <a:t>2 – </a:t>
            </a:r>
            <a:r>
              <a:rPr lang="es-AR" dirty="0" err="1" smtClean="0"/>
              <a:t>Giemsa</a:t>
            </a:r>
            <a:endParaRPr lang="es-AR" dirty="0" smtClean="0"/>
          </a:p>
          <a:p>
            <a:r>
              <a:rPr lang="es-AR" b="1" dirty="0" smtClean="0"/>
              <a:t>   </a:t>
            </a:r>
            <a:r>
              <a:rPr lang="es-AR" dirty="0" smtClean="0"/>
              <a:t>3 - Gram</a:t>
            </a:r>
            <a:endParaRPr lang="es-AR" b="1" dirty="0"/>
          </a:p>
        </p:txBody>
      </p:sp>
      <p:sp>
        <p:nvSpPr>
          <p:cNvPr id="10" name="9 Cerrar llave"/>
          <p:cNvSpPr/>
          <p:nvPr/>
        </p:nvSpPr>
        <p:spPr>
          <a:xfrm>
            <a:off x="2699792" y="3284984"/>
            <a:ext cx="288032" cy="1224136"/>
          </a:xfrm>
          <a:prstGeom prst="righ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10 CuadroTexto"/>
          <p:cNvSpPr txBox="1"/>
          <p:nvPr/>
        </p:nvSpPr>
        <p:spPr>
          <a:xfrm>
            <a:off x="3059832" y="3356992"/>
            <a:ext cx="20665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Levaduras en</a:t>
            </a:r>
          </a:p>
          <a:p>
            <a:r>
              <a:rPr lang="es-AR" dirty="0" smtClean="0"/>
              <a:t>Forma de </a:t>
            </a:r>
          </a:p>
          <a:p>
            <a:r>
              <a:rPr lang="es-AR" dirty="0" smtClean="0"/>
              <a:t>Cigarros</a:t>
            </a:r>
          </a:p>
          <a:p>
            <a:r>
              <a:rPr lang="es-AR" dirty="0" smtClean="0"/>
              <a:t>Baja Sensibilidad</a:t>
            </a:r>
            <a:endParaRPr lang="es-AR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812360" y="3789040"/>
            <a:ext cx="74411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  PAS</a:t>
            </a:r>
            <a:endParaRPr lang="es-AR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 l="4877" t="20622" r="17085" b="26707"/>
          <a:stretch>
            <a:fillRect/>
          </a:stretch>
        </p:blipFill>
        <p:spPr bwMode="auto">
          <a:xfrm>
            <a:off x="4543067" y="4509120"/>
            <a:ext cx="4421421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683568" y="260648"/>
            <a:ext cx="8229600" cy="777875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Diagnóstico microbiológico: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412776"/>
            <a:ext cx="131959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.</a:t>
            </a:r>
            <a:r>
              <a:rPr lang="es-AR" b="1" dirty="0" smtClean="0"/>
              <a:t> CULTIVO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2771800" y="1772816"/>
            <a:ext cx="315983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Cultivos a 28 °C  y a  37 °C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1115616" y="2636912"/>
            <a:ext cx="212910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28 °C</a:t>
            </a:r>
          </a:p>
          <a:p>
            <a:r>
              <a:rPr lang="es-AR" dirty="0" smtClean="0"/>
              <a:t>(</a:t>
            </a:r>
            <a:r>
              <a:rPr lang="es-AR" dirty="0" err="1" smtClean="0"/>
              <a:t>Agar</a:t>
            </a:r>
            <a:r>
              <a:rPr lang="es-AR" dirty="0" smtClean="0"/>
              <a:t> </a:t>
            </a:r>
            <a:r>
              <a:rPr lang="es-AR" dirty="0" err="1" smtClean="0"/>
              <a:t>Sabouraud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8" name="7 CuadroTexto"/>
          <p:cNvSpPr txBox="1"/>
          <p:nvPr/>
        </p:nvSpPr>
        <p:spPr>
          <a:xfrm>
            <a:off x="5364088" y="2708920"/>
            <a:ext cx="294824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lain" startAt="37"/>
            </a:pPr>
            <a:endParaRPr lang="es-AR" dirty="0" smtClean="0"/>
          </a:p>
          <a:p>
            <a:pPr marL="342900" indent="-342900"/>
            <a:r>
              <a:rPr lang="es-AR" dirty="0" smtClean="0"/>
              <a:t>37°C  </a:t>
            </a:r>
          </a:p>
          <a:p>
            <a:pPr marL="342900" indent="-342900"/>
            <a:r>
              <a:rPr lang="es-AR" dirty="0" smtClean="0"/>
              <a:t>(</a:t>
            </a:r>
            <a:r>
              <a:rPr lang="es-AR" dirty="0" err="1" smtClean="0"/>
              <a:t>Agar</a:t>
            </a:r>
            <a:r>
              <a:rPr lang="es-AR" dirty="0" smtClean="0"/>
              <a:t> cerebro – </a:t>
            </a:r>
            <a:r>
              <a:rPr lang="es-AR" dirty="0" err="1" smtClean="0"/>
              <a:t>corazon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3789040"/>
            <a:ext cx="463780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Hifas ramificadas, </a:t>
            </a:r>
            <a:r>
              <a:rPr lang="es-AR" dirty="0" err="1" smtClean="0"/>
              <a:t>septados</a:t>
            </a:r>
            <a:r>
              <a:rPr lang="es-AR" dirty="0" smtClean="0"/>
              <a:t>, con</a:t>
            </a:r>
          </a:p>
          <a:p>
            <a:r>
              <a:rPr lang="es-AR" dirty="0" smtClean="0"/>
              <a:t>conidios que desarrollan </a:t>
            </a:r>
            <a:r>
              <a:rPr lang="es-AR" dirty="0" err="1" smtClean="0"/>
              <a:t>microconidios</a:t>
            </a:r>
            <a:endParaRPr lang="es-AR" dirty="0" smtClean="0"/>
          </a:p>
          <a:p>
            <a:r>
              <a:rPr lang="es-AR" dirty="0" smtClean="0"/>
              <a:t>dispuestos en forma de margarita</a:t>
            </a:r>
            <a:endParaRPr lang="es-AR" dirty="0"/>
          </a:p>
        </p:txBody>
      </p:sp>
      <p:sp>
        <p:nvSpPr>
          <p:cNvPr id="15" name="14 Menos"/>
          <p:cNvSpPr/>
          <p:nvPr/>
        </p:nvSpPr>
        <p:spPr>
          <a:xfrm>
            <a:off x="1979712" y="1916832"/>
            <a:ext cx="792088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15 Menos"/>
          <p:cNvSpPr/>
          <p:nvPr/>
        </p:nvSpPr>
        <p:spPr>
          <a:xfrm>
            <a:off x="5940152" y="1916832"/>
            <a:ext cx="936104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16 Flecha abajo"/>
          <p:cNvSpPr/>
          <p:nvPr/>
        </p:nvSpPr>
        <p:spPr>
          <a:xfrm>
            <a:off x="6732240" y="1988840"/>
            <a:ext cx="7200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17 Flecha abajo"/>
          <p:cNvSpPr/>
          <p:nvPr/>
        </p:nvSpPr>
        <p:spPr>
          <a:xfrm>
            <a:off x="2051720" y="1988840"/>
            <a:ext cx="7200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18 Flecha abajo"/>
          <p:cNvSpPr/>
          <p:nvPr/>
        </p:nvSpPr>
        <p:spPr>
          <a:xfrm>
            <a:off x="2123728" y="3284984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19 CuadroTexto"/>
          <p:cNvSpPr txBox="1"/>
          <p:nvPr/>
        </p:nvSpPr>
        <p:spPr>
          <a:xfrm>
            <a:off x="5436096" y="4005064"/>
            <a:ext cx="274305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Levaduras en forma de</a:t>
            </a:r>
          </a:p>
          <a:p>
            <a:r>
              <a:rPr lang="es-AR" dirty="0" smtClean="0"/>
              <a:t>Cigarro o </a:t>
            </a:r>
            <a:r>
              <a:rPr lang="es-AR" dirty="0" err="1" smtClean="0"/>
              <a:t>navacilla</a:t>
            </a:r>
            <a:endParaRPr lang="es-AR" dirty="0"/>
          </a:p>
        </p:txBody>
      </p:sp>
      <p:sp>
        <p:nvSpPr>
          <p:cNvPr id="21" name="20 Flecha abajo"/>
          <p:cNvSpPr/>
          <p:nvPr/>
        </p:nvSpPr>
        <p:spPr>
          <a:xfrm>
            <a:off x="6804248" y="3717032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97151"/>
            <a:ext cx="3096344" cy="199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 l="25063" t="9083" r="22438" b="16877"/>
          <a:stretch>
            <a:fillRect/>
          </a:stretch>
        </p:blipFill>
        <p:spPr bwMode="auto">
          <a:xfrm>
            <a:off x="5868144" y="4668956"/>
            <a:ext cx="2232248" cy="212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Flecha izquierda y derecha"/>
          <p:cNvSpPr/>
          <p:nvPr/>
        </p:nvSpPr>
        <p:spPr>
          <a:xfrm>
            <a:off x="4211960" y="5445224"/>
            <a:ext cx="1296144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922337"/>
          </a:xfrm>
          <a:solidFill>
            <a:srgbClr val="FFFF99"/>
          </a:solidFill>
        </p:spPr>
        <p:txBody>
          <a:bodyPr/>
          <a:lstStyle/>
          <a:p>
            <a:pPr algn="ctr"/>
            <a:r>
              <a:rPr lang="es-AR" dirty="0" smtClean="0"/>
              <a:t>HISTOPATOLOGÍA</a:t>
            </a:r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0" y="1196752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/>
              <a:t>Formación de </a:t>
            </a:r>
            <a:r>
              <a:rPr lang="es-AR" sz="2400" dirty="0" err="1" smtClean="0"/>
              <a:t>granulomas</a:t>
            </a:r>
            <a:r>
              <a:rPr lang="es-AR" sz="2400" dirty="0" smtClean="0"/>
              <a:t> </a:t>
            </a:r>
            <a:r>
              <a:rPr lang="es-AR" sz="2400" dirty="0" err="1" smtClean="0"/>
              <a:t>epitelioides</a:t>
            </a:r>
            <a:r>
              <a:rPr lang="es-AR" sz="2400" dirty="0" smtClean="0"/>
              <a:t> formados por células  gigantes con focos de supuración</a:t>
            </a:r>
            <a:endParaRPr lang="es-AR" sz="2400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475297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988840"/>
            <a:ext cx="2855433" cy="438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916832"/>
            <a:ext cx="2911400" cy="214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796136" y="6309320"/>
            <a:ext cx="2948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H&amp;E: Cuerpos asteroides</a:t>
            </a:r>
            <a:endParaRPr lang="es-AR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507413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DIAGNÓSTICO: Métodos indirectos</a:t>
            </a:r>
            <a:endParaRPr lang="es-AR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282451" cy="3991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12776"/>
            <a:ext cx="430445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539552" y="5085184"/>
            <a:ext cx="3626314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Determinación de anticuerpos </a:t>
            </a:r>
          </a:p>
          <a:p>
            <a:r>
              <a:rPr lang="es-AR" dirty="0" smtClean="0"/>
              <a:t>por </a:t>
            </a:r>
            <a:r>
              <a:rPr lang="es-AR" dirty="0" err="1" smtClean="0"/>
              <a:t>inmunodifusión</a:t>
            </a:r>
            <a:r>
              <a:rPr lang="es-AR" dirty="0" smtClean="0"/>
              <a:t>.-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6084168" y="5085184"/>
            <a:ext cx="2470548" cy="1015663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Prueba cutánea</a:t>
            </a:r>
            <a:endParaRPr lang="es-AR" dirty="0" smtClean="0"/>
          </a:p>
          <a:p>
            <a:r>
              <a:rPr lang="es-AR" dirty="0" err="1" smtClean="0"/>
              <a:t>Intradermoreacción</a:t>
            </a:r>
            <a:endParaRPr lang="es-AR" dirty="0" smtClean="0"/>
          </a:p>
          <a:p>
            <a:r>
              <a:rPr lang="es-AR" dirty="0" smtClean="0"/>
              <a:t>con </a:t>
            </a:r>
            <a:r>
              <a:rPr lang="es-AR" dirty="0" err="1" smtClean="0"/>
              <a:t>esporotriquina</a:t>
            </a:r>
            <a:endParaRPr lang="es-AR" dirty="0"/>
          </a:p>
        </p:txBody>
      </p:sp>
      <p:cxnSp>
        <p:nvCxnSpPr>
          <p:cNvPr id="9" name="8 Conector recto de flecha"/>
          <p:cNvCxnSpPr>
            <a:stCxn id="7" idx="0"/>
          </p:cNvCxnSpPr>
          <p:nvPr/>
        </p:nvCxnSpPr>
        <p:spPr>
          <a:xfrm flipH="1" flipV="1">
            <a:off x="7236296" y="2996952"/>
            <a:ext cx="83146" cy="208823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/>
          </a:bodyPr>
          <a:lstStyle/>
          <a:p>
            <a:r>
              <a:rPr lang="es-AR" sz="6600" dirty="0" smtClean="0"/>
              <a:t>MICETOMAS</a:t>
            </a:r>
            <a:endParaRPr lang="es-AR" sz="6600" dirty="0"/>
          </a:p>
        </p:txBody>
      </p:sp>
      <p:pic>
        <p:nvPicPr>
          <p:cNvPr id="778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068960"/>
            <a:ext cx="5245174" cy="353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6" cy="5040560"/>
          </a:xfrm>
        </p:spPr>
        <p:txBody>
          <a:bodyPr>
            <a:normAutofit fontScale="92500"/>
          </a:bodyPr>
          <a:lstStyle/>
          <a:p>
            <a:endParaRPr lang="es-AR" dirty="0" smtClean="0"/>
          </a:p>
          <a:p>
            <a:r>
              <a:rPr lang="es-AR" dirty="0" smtClean="0"/>
              <a:t>Son lesiones tumorales o </a:t>
            </a:r>
            <a:r>
              <a:rPr lang="es-AR" dirty="0" err="1" smtClean="0"/>
              <a:t>granulomatosas</a:t>
            </a:r>
            <a:r>
              <a:rPr lang="es-AR" dirty="0" smtClean="0"/>
              <a:t>, deformantes de evolución crónica. De consistencia duro-leñosa que se reblandecen y </a:t>
            </a:r>
            <a:r>
              <a:rPr lang="es-AR" dirty="0" err="1" smtClean="0"/>
              <a:t>fistulizan</a:t>
            </a:r>
            <a:r>
              <a:rPr lang="es-AR" dirty="0" smtClean="0"/>
              <a:t> espontáneamente, drenando un material </a:t>
            </a:r>
            <a:r>
              <a:rPr lang="es-AR" dirty="0" err="1" smtClean="0"/>
              <a:t>sero</a:t>
            </a:r>
            <a:r>
              <a:rPr lang="es-AR" dirty="0" smtClean="0"/>
              <a:t>-purulento con granos.</a:t>
            </a:r>
          </a:p>
          <a:p>
            <a:r>
              <a:rPr lang="es-AR" dirty="0" smtClean="0"/>
              <a:t>Los </a:t>
            </a:r>
            <a:r>
              <a:rPr lang="es-AR" dirty="0" smtClean="0"/>
              <a:t>granos son </a:t>
            </a:r>
            <a:r>
              <a:rPr lang="es-AR" dirty="0" err="1" smtClean="0"/>
              <a:t>microcolonias</a:t>
            </a:r>
            <a:r>
              <a:rPr lang="es-AR" dirty="0" smtClean="0"/>
              <a:t> del agente causal rodeados de la respuesta del hospedero.</a:t>
            </a:r>
          </a:p>
          <a:p>
            <a:r>
              <a:rPr lang="es-AR" dirty="0" smtClean="0"/>
              <a:t>Puede </a:t>
            </a:r>
            <a:r>
              <a:rPr lang="es-AR" dirty="0" smtClean="0"/>
              <a:t>comprometer desde la piel, tejido subcutáneo, músculo y huesos.(osteomielitis).</a:t>
            </a:r>
          </a:p>
          <a:p>
            <a:r>
              <a:rPr lang="es-AR" dirty="0" smtClean="0"/>
              <a:t>No </a:t>
            </a:r>
            <a:r>
              <a:rPr lang="es-AR" dirty="0" smtClean="0"/>
              <a:t>hay compromiso de tejido vascular ni tejido nervioso.-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FFFF99"/>
          </a:solidFill>
        </p:spPr>
        <p:txBody>
          <a:bodyPr/>
          <a:lstStyle/>
          <a:p>
            <a:pPr algn="ctr"/>
            <a:r>
              <a:rPr lang="es-AR" dirty="0" err="1" smtClean="0"/>
              <a:t>Micetoma</a:t>
            </a:r>
            <a:endParaRPr lang="es-A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5536" y="404664"/>
            <a:ext cx="2595582" cy="132343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s-AR" sz="4000" dirty="0" err="1" smtClean="0"/>
              <a:t>Sindrome</a:t>
            </a:r>
            <a:endParaRPr lang="es-AR" sz="4000" dirty="0" smtClean="0"/>
          </a:p>
          <a:p>
            <a:r>
              <a:rPr lang="es-AR" sz="4000" dirty="0" err="1" smtClean="0"/>
              <a:t>Micetoma</a:t>
            </a:r>
            <a:endParaRPr lang="es-AR" sz="4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3563888" y="1052736"/>
            <a:ext cx="20714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800" dirty="0" smtClean="0"/>
              <a:t>ETIOLOGÍA</a:t>
            </a:r>
            <a:endParaRPr lang="es-AR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979712" y="2420888"/>
            <a:ext cx="218681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800" dirty="0" smtClean="0"/>
              <a:t>Bacterianos</a:t>
            </a:r>
            <a:endParaRPr lang="es-AR" sz="2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724128" y="2420888"/>
            <a:ext cx="173957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800" dirty="0" smtClean="0"/>
              <a:t>Fúngicos</a:t>
            </a:r>
            <a:endParaRPr lang="es-AR" sz="2800" dirty="0"/>
          </a:p>
        </p:txBody>
      </p:sp>
      <p:cxnSp>
        <p:nvCxnSpPr>
          <p:cNvPr id="9" name="8 Conector recto"/>
          <p:cNvCxnSpPr/>
          <p:nvPr/>
        </p:nvCxnSpPr>
        <p:spPr>
          <a:xfrm>
            <a:off x="3275856" y="2060848"/>
            <a:ext cx="3024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16016" y="155679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3275856" y="206084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6300192" y="206084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1691680" y="3789040"/>
            <a:ext cx="3081293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i="1" dirty="0" err="1" smtClean="0"/>
              <a:t>Nocardias</a:t>
            </a:r>
            <a:r>
              <a:rPr lang="es-AR" i="1" dirty="0" smtClean="0"/>
              <a:t>  </a:t>
            </a:r>
            <a:r>
              <a:rPr lang="es-AR" i="1" dirty="0" err="1" smtClean="0"/>
              <a:t>spp</a:t>
            </a:r>
            <a:endParaRPr lang="es-AR" i="1" dirty="0" smtClean="0"/>
          </a:p>
          <a:p>
            <a:r>
              <a:rPr lang="es-AR" i="1" dirty="0" err="1" smtClean="0"/>
              <a:t>Streptomyces</a:t>
            </a:r>
            <a:r>
              <a:rPr lang="es-AR" i="1" dirty="0" smtClean="0"/>
              <a:t>  </a:t>
            </a:r>
            <a:r>
              <a:rPr lang="es-AR" i="1" dirty="0" err="1" smtClean="0"/>
              <a:t>sp</a:t>
            </a:r>
            <a:endParaRPr lang="es-AR" i="1" dirty="0" smtClean="0"/>
          </a:p>
          <a:p>
            <a:r>
              <a:rPr lang="es-AR" i="1" dirty="0" err="1" smtClean="0"/>
              <a:t>Actinomadura</a:t>
            </a:r>
            <a:r>
              <a:rPr lang="es-AR" i="1" dirty="0" smtClean="0"/>
              <a:t>  </a:t>
            </a:r>
            <a:r>
              <a:rPr lang="es-AR" i="1" dirty="0" err="1" smtClean="0"/>
              <a:t>sp</a:t>
            </a:r>
            <a:endParaRPr lang="es-AR" i="1" dirty="0" smtClean="0"/>
          </a:p>
          <a:p>
            <a:r>
              <a:rPr lang="es-AR" i="1" dirty="0" err="1" smtClean="0"/>
              <a:t>Pseudomonas</a:t>
            </a:r>
            <a:r>
              <a:rPr lang="es-AR" i="1" dirty="0" smtClean="0"/>
              <a:t> </a:t>
            </a:r>
            <a:r>
              <a:rPr lang="es-AR" i="1" dirty="0" err="1" smtClean="0"/>
              <a:t>sp</a:t>
            </a:r>
            <a:endParaRPr lang="es-AR" i="1" dirty="0" smtClean="0"/>
          </a:p>
          <a:p>
            <a:r>
              <a:rPr lang="es-AR" i="1" dirty="0" err="1" smtClean="0"/>
              <a:t>Staphylococcus</a:t>
            </a:r>
            <a:r>
              <a:rPr lang="es-AR" i="1" dirty="0" smtClean="0"/>
              <a:t>  </a:t>
            </a:r>
            <a:r>
              <a:rPr lang="es-AR" i="1" dirty="0" err="1" smtClean="0"/>
              <a:t>sp</a:t>
            </a:r>
            <a:endParaRPr lang="es-AR" i="1" dirty="0" smtClean="0"/>
          </a:p>
          <a:p>
            <a:r>
              <a:rPr lang="es-AR" i="1" dirty="0" smtClean="0"/>
              <a:t>Actinomicetos anaerobios</a:t>
            </a:r>
            <a:endParaRPr lang="es-AR" i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580112" y="3789040"/>
            <a:ext cx="23762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dirty="0" smtClean="0"/>
              <a:t>Hongos hialinos</a:t>
            </a:r>
          </a:p>
          <a:p>
            <a:r>
              <a:rPr lang="es-AR" dirty="0" smtClean="0"/>
              <a:t>Hongos negros</a:t>
            </a:r>
            <a:endParaRPr lang="es-AR" dirty="0"/>
          </a:p>
        </p:txBody>
      </p:sp>
      <p:cxnSp>
        <p:nvCxnSpPr>
          <p:cNvPr id="21" name="20 Conector recto"/>
          <p:cNvCxnSpPr/>
          <p:nvPr/>
        </p:nvCxnSpPr>
        <p:spPr>
          <a:xfrm>
            <a:off x="2843808" y="299695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>
            <a:stCxn id="7" idx="2"/>
          </p:cNvCxnSpPr>
          <p:nvPr/>
        </p:nvCxnSpPr>
        <p:spPr>
          <a:xfrm flipH="1">
            <a:off x="6516216" y="2944108"/>
            <a:ext cx="77702" cy="916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827584" y="5805264"/>
            <a:ext cx="7997702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Epidemiología, diagnóstico y tratamiento diferentes</a:t>
            </a:r>
            <a:r>
              <a:rPr lang="es-AR" dirty="0" smtClean="0"/>
              <a:t>.</a:t>
            </a:r>
            <a:endParaRPr lang="es-A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fontScale="92500" lnSpcReduction="20000"/>
          </a:bodyPr>
          <a:lstStyle/>
          <a:p>
            <a:r>
              <a:rPr lang="es-AR" b="1" u="sng" dirty="0" smtClean="0">
                <a:solidFill>
                  <a:srgbClr val="FF0000"/>
                </a:solidFill>
              </a:rPr>
              <a:t>ETIOLOGÍA</a:t>
            </a:r>
          </a:p>
          <a:p>
            <a:pPr>
              <a:buNone/>
            </a:pPr>
            <a:r>
              <a:rPr lang="es-AR" dirty="0" smtClean="0"/>
              <a:t>        -  Hongos negros  (granos negros)</a:t>
            </a:r>
          </a:p>
          <a:p>
            <a:pPr>
              <a:buNone/>
            </a:pPr>
            <a:r>
              <a:rPr lang="es-AR" dirty="0" smtClean="0"/>
              <a:t>             </a:t>
            </a:r>
            <a:r>
              <a:rPr lang="es-AR" i="1" dirty="0" err="1" smtClean="0"/>
              <a:t>Madurella</a:t>
            </a:r>
            <a:r>
              <a:rPr lang="es-AR" i="1" dirty="0" smtClean="0"/>
              <a:t> </a:t>
            </a:r>
            <a:r>
              <a:rPr lang="es-AR" i="1" dirty="0" err="1" smtClean="0"/>
              <a:t>mycetomatis</a:t>
            </a:r>
            <a:endParaRPr lang="es-AR" i="1" dirty="0" smtClean="0"/>
          </a:p>
          <a:p>
            <a:pPr>
              <a:buNone/>
            </a:pPr>
            <a:r>
              <a:rPr lang="es-AR" i="1" dirty="0" smtClean="0"/>
              <a:t>             </a:t>
            </a:r>
            <a:r>
              <a:rPr lang="es-AR" i="1" dirty="0" err="1" smtClean="0"/>
              <a:t>Madurella</a:t>
            </a:r>
            <a:r>
              <a:rPr lang="es-AR" i="1" dirty="0" smtClean="0"/>
              <a:t> grisea</a:t>
            </a:r>
          </a:p>
          <a:p>
            <a:pPr>
              <a:buNone/>
            </a:pPr>
            <a:r>
              <a:rPr lang="es-AR" i="1" dirty="0" smtClean="0"/>
              <a:t>             </a:t>
            </a:r>
            <a:r>
              <a:rPr lang="es-AR" i="1" dirty="0" err="1" smtClean="0"/>
              <a:t>Exophiala</a:t>
            </a:r>
            <a:r>
              <a:rPr lang="es-AR" i="1" dirty="0" smtClean="0"/>
              <a:t> </a:t>
            </a:r>
            <a:r>
              <a:rPr lang="es-AR" i="1" dirty="0" err="1" smtClean="0"/>
              <a:t>jeanselmei</a:t>
            </a:r>
            <a:endParaRPr lang="es-AR" i="1" dirty="0" smtClean="0"/>
          </a:p>
          <a:p>
            <a:pPr>
              <a:buNone/>
            </a:pPr>
            <a:r>
              <a:rPr lang="es-AR" i="1" dirty="0" smtClean="0"/>
              <a:t>             </a:t>
            </a:r>
            <a:r>
              <a:rPr lang="es-AR" i="1" dirty="0" err="1" smtClean="0"/>
              <a:t>Leptosphaeria</a:t>
            </a:r>
            <a:r>
              <a:rPr lang="es-AR" i="1" dirty="0" smtClean="0"/>
              <a:t> </a:t>
            </a:r>
            <a:r>
              <a:rPr lang="es-AR" i="1" dirty="0" err="1" smtClean="0"/>
              <a:t>senegalensis</a:t>
            </a:r>
            <a:endParaRPr lang="es-AR" i="1" dirty="0" smtClean="0"/>
          </a:p>
          <a:p>
            <a:pPr>
              <a:buNone/>
            </a:pPr>
            <a:endParaRPr lang="es-AR" dirty="0" smtClean="0"/>
          </a:p>
          <a:p>
            <a:pPr>
              <a:buNone/>
            </a:pPr>
            <a:r>
              <a:rPr lang="es-AR" dirty="0" smtClean="0"/>
              <a:t>         - Hongos hialinos (granos blancos)</a:t>
            </a:r>
          </a:p>
          <a:p>
            <a:pPr>
              <a:buNone/>
            </a:pPr>
            <a:r>
              <a:rPr lang="es-AR" dirty="0" smtClean="0"/>
              <a:t>              </a:t>
            </a:r>
            <a:r>
              <a:rPr lang="es-AR" i="1" dirty="0" err="1" smtClean="0"/>
              <a:t>Acremonium</a:t>
            </a:r>
            <a:r>
              <a:rPr lang="es-AR" i="1" dirty="0" smtClean="0"/>
              <a:t> </a:t>
            </a:r>
            <a:r>
              <a:rPr lang="es-AR" i="1" dirty="0" err="1" smtClean="0"/>
              <a:t>spp</a:t>
            </a:r>
            <a:endParaRPr lang="es-AR" i="1" dirty="0" smtClean="0"/>
          </a:p>
          <a:p>
            <a:pPr>
              <a:buNone/>
            </a:pPr>
            <a:r>
              <a:rPr lang="es-AR" i="1" dirty="0" smtClean="0"/>
              <a:t>              </a:t>
            </a:r>
            <a:r>
              <a:rPr lang="es-AR" i="1" dirty="0" err="1" smtClean="0"/>
              <a:t>Scedosporium</a:t>
            </a:r>
            <a:r>
              <a:rPr lang="es-AR" i="1" dirty="0" smtClean="0"/>
              <a:t> </a:t>
            </a:r>
            <a:r>
              <a:rPr lang="es-AR" i="1" dirty="0" err="1" smtClean="0"/>
              <a:t>spp</a:t>
            </a:r>
            <a:endParaRPr lang="es-AR" i="1" dirty="0" smtClean="0"/>
          </a:p>
          <a:p>
            <a:pPr>
              <a:buNone/>
            </a:pPr>
            <a:r>
              <a:rPr lang="es-AR" i="1" dirty="0" smtClean="0"/>
              <a:t>              </a:t>
            </a:r>
            <a:r>
              <a:rPr lang="es-AR" i="1" dirty="0" err="1" smtClean="0"/>
              <a:t>Pseudollescheria</a:t>
            </a:r>
            <a:r>
              <a:rPr lang="es-AR" i="1" dirty="0" smtClean="0"/>
              <a:t> </a:t>
            </a:r>
            <a:r>
              <a:rPr lang="es-AR" i="1" dirty="0" err="1" smtClean="0"/>
              <a:t>boydii</a:t>
            </a:r>
            <a:endParaRPr lang="es-AR" i="1" dirty="0" smtClean="0"/>
          </a:p>
          <a:p>
            <a:pPr>
              <a:buNone/>
            </a:pPr>
            <a:r>
              <a:rPr lang="es-AR" i="1" dirty="0" smtClean="0"/>
              <a:t>              Fusarium </a:t>
            </a:r>
            <a:r>
              <a:rPr lang="es-AR" i="1" dirty="0" err="1" smtClean="0"/>
              <a:t>spp</a:t>
            </a:r>
            <a:endParaRPr lang="es-AR" i="1" dirty="0" smtClean="0"/>
          </a:p>
          <a:p>
            <a:pPr>
              <a:buNone/>
            </a:pPr>
            <a:r>
              <a:rPr lang="es-AR" i="1" dirty="0" smtClean="0"/>
              <a:t>              Aspergillus </a:t>
            </a:r>
            <a:r>
              <a:rPr lang="es-AR" i="1" dirty="0" err="1" smtClean="0"/>
              <a:t>spp</a:t>
            </a:r>
            <a:endParaRPr lang="es-AR" i="1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MICETOMAS  MICÓTICOS</a:t>
            </a:r>
            <a:endParaRPr lang="es-AR" dirty="0"/>
          </a:p>
        </p:txBody>
      </p:sp>
      <p:sp>
        <p:nvSpPr>
          <p:cNvPr id="4" name="3 Cerrar llave"/>
          <p:cNvSpPr/>
          <p:nvPr/>
        </p:nvSpPr>
        <p:spPr>
          <a:xfrm>
            <a:off x="6156176" y="2348880"/>
            <a:ext cx="288032" cy="936104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4 CuadroTexto"/>
          <p:cNvSpPr txBox="1"/>
          <p:nvPr/>
        </p:nvSpPr>
        <p:spPr>
          <a:xfrm>
            <a:off x="6588224" y="2636912"/>
            <a:ext cx="187423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Más frecuentes</a:t>
            </a:r>
            <a:endParaRPr lang="es-A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7787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AR" sz="3200" dirty="0" err="1" smtClean="0"/>
              <a:t>Micetomas</a:t>
            </a:r>
            <a:r>
              <a:rPr lang="es-AR" sz="3200" dirty="0" smtClean="0"/>
              <a:t> </a:t>
            </a:r>
            <a:r>
              <a:rPr lang="es-AR" sz="3200" dirty="0" err="1" smtClean="0"/>
              <a:t>micóticos</a:t>
            </a:r>
            <a:r>
              <a:rPr lang="es-AR" sz="3200" dirty="0" smtClean="0"/>
              <a:t> - Epidemiología</a:t>
            </a:r>
            <a:endParaRPr lang="es-AR" sz="3200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708920"/>
            <a:ext cx="2569468" cy="3974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42323"/>
            <a:ext cx="3456384" cy="298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179512" y="6021288"/>
            <a:ext cx="5801588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ENDÉMICO EN  INDIA</a:t>
            </a:r>
          </a:p>
          <a:p>
            <a:r>
              <a:rPr lang="es-AR" dirty="0" smtClean="0"/>
              <a:t>(Ciudad </a:t>
            </a:r>
            <a:r>
              <a:rPr lang="es-AR" dirty="0" smtClean="0"/>
              <a:t>de </a:t>
            </a:r>
            <a:r>
              <a:rPr lang="es-AR" dirty="0" smtClean="0"/>
              <a:t>MADURA – </a:t>
            </a:r>
            <a:r>
              <a:rPr lang="es-AR" dirty="0" err="1" smtClean="0"/>
              <a:t>micetoma</a:t>
            </a:r>
            <a:r>
              <a:rPr lang="es-AR" dirty="0" smtClean="0"/>
              <a:t> </a:t>
            </a:r>
            <a:r>
              <a:rPr lang="es-AR" dirty="0" err="1" smtClean="0"/>
              <a:t>maduromicótico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2667" y="1042863"/>
            <a:ext cx="4386137" cy="163121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000" dirty="0" smtClean="0"/>
              <a:t>Mayor frecuencia en el “cinturón</a:t>
            </a:r>
          </a:p>
          <a:p>
            <a:r>
              <a:rPr lang="es-AR" sz="2000" dirty="0" err="1" smtClean="0"/>
              <a:t>micetoma</a:t>
            </a:r>
            <a:r>
              <a:rPr lang="es-AR" sz="2000" dirty="0" smtClean="0"/>
              <a:t>”:  latitud  15 S a 30 N.</a:t>
            </a:r>
          </a:p>
          <a:p>
            <a:r>
              <a:rPr lang="es-AR" sz="2000" dirty="0" smtClean="0"/>
              <a:t>Incluyen Sudán, Somalia, Senegal,</a:t>
            </a:r>
          </a:p>
          <a:p>
            <a:r>
              <a:rPr lang="es-AR" sz="2000" dirty="0" smtClean="0"/>
              <a:t>India, Yemen, </a:t>
            </a:r>
            <a:r>
              <a:rPr lang="es-AR" sz="2000" dirty="0" err="1" smtClean="0"/>
              <a:t>Mexico</a:t>
            </a:r>
            <a:r>
              <a:rPr lang="es-AR" sz="2000" dirty="0" smtClean="0"/>
              <a:t>, Venezuela.</a:t>
            </a:r>
          </a:p>
          <a:p>
            <a:r>
              <a:rPr lang="es-AR" sz="2000" dirty="0" smtClean="0"/>
              <a:t>Colombia y Argentina.</a:t>
            </a:r>
            <a:endParaRPr lang="es-AR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569529" y="1060869"/>
            <a:ext cx="4568879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AR" sz="2000" dirty="0" smtClean="0"/>
              <a:t>En Argentina endémico en Santa</a:t>
            </a:r>
          </a:p>
          <a:p>
            <a:r>
              <a:rPr lang="es-AR" sz="2000" dirty="0" smtClean="0"/>
              <a:t>Fe, Córdoba, Salta, Santiago del </a:t>
            </a:r>
          </a:p>
          <a:p>
            <a:r>
              <a:rPr lang="es-AR" sz="2000" dirty="0" smtClean="0"/>
              <a:t>Estero, Chaco, Tucumán Corrientes</a:t>
            </a:r>
          </a:p>
          <a:p>
            <a:r>
              <a:rPr lang="es-AR" sz="2000" dirty="0" smtClean="0"/>
              <a:t>Formosa, Misiones</a:t>
            </a:r>
            <a:endParaRPr lang="es-AR"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512" y="188640"/>
            <a:ext cx="4752528" cy="95410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AR" sz="2800" b="1" dirty="0" err="1" smtClean="0"/>
              <a:t>Micetomas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micóticos</a:t>
            </a:r>
            <a:endParaRPr lang="es-AR" sz="2800" b="1" dirty="0" smtClean="0"/>
          </a:p>
          <a:p>
            <a:r>
              <a:rPr lang="es-AR" sz="2800" b="1" dirty="0" smtClean="0"/>
              <a:t>Epidemiología</a:t>
            </a:r>
            <a:endParaRPr lang="es-AR" sz="2800" b="1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60648"/>
            <a:ext cx="2666628" cy="252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456684"/>
            <a:ext cx="3886882" cy="304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2475" y="3409950"/>
            <a:ext cx="19050" cy="3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929" y="3563046"/>
            <a:ext cx="3911007" cy="306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0" y="1196752"/>
            <a:ext cx="612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- </a:t>
            </a:r>
            <a:r>
              <a:rPr lang="es-AR" sz="2400" b="1" u="sng" dirty="0" err="1" smtClean="0"/>
              <a:t>Via</a:t>
            </a:r>
            <a:r>
              <a:rPr lang="es-AR" sz="2400" b="1" u="sng" dirty="0" smtClean="0"/>
              <a:t> de </a:t>
            </a:r>
            <a:r>
              <a:rPr lang="es-AR" sz="2400" b="1" u="sng" dirty="0" err="1" smtClean="0"/>
              <a:t>Ingreso</a:t>
            </a:r>
            <a:r>
              <a:rPr lang="es-AR" sz="2400" dirty="0" err="1" smtClean="0"/>
              <a:t>:por</a:t>
            </a:r>
            <a:r>
              <a:rPr lang="es-AR" sz="2400" dirty="0" smtClean="0"/>
              <a:t> </a:t>
            </a:r>
            <a:r>
              <a:rPr lang="es-AR" sz="2400" dirty="0" err="1" smtClean="0"/>
              <a:t>microtraumatismos</a:t>
            </a:r>
            <a:r>
              <a:rPr lang="es-AR" sz="2400" dirty="0" smtClean="0"/>
              <a:t>    abrasiones y  por contacto con objetos cortantes (espinas – astillas) </a:t>
            </a:r>
          </a:p>
          <a:p>
            <a:pPr>
              <a:buFontTx/>
              <a:buChar char="-"/>
            </a:pPr>
            <a:r>
              <a:rPr lang="es-AR" sz="2400" dirty="0" smtClean="0"/>
              <a:t> </a:t>
            </a:r>
            <a:r>
              <a:rPr lang="es-AR" sz="2400" b="1" u="sng" dirty="0" smtClean="0"/>
              <a:t>Edad de presentación</a:t>
            </a:r>
            <a:r>
              <a:rPr lang="es-AR" sz="2400" dirty="0" smtClean="0"/>
              <a:t>:  20 – 50  años </a:t>
            </a:r>
          </a:p>
          <a:p>
            <a:pPr>
              <a:buFontTx/>
              <a:buChar char="-"/>
            </a:pPr>
            <a:r>
              <a:rPr lang="es-AR" sz="2400" dirty="0" smtClean="0"/>
              <a:t> </a:t>
            </a:r>
            <a:r>
              <a:rPr lang="es-AR" sz="2400" b="1" u="sng" dirty="0" smtClean="0"/>
              <a:t>Población expuesta</a:t>
            </a:r>
            <a:r>
              <a:rPr lang="es-AR" sz="2400" dirty="0" smtClean="0"/>
              <a:t>:  trabajadores  rurales</a:t>
            </a:r>
            <a:endParaRPr lang="es-AR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693" y="332656"/>
            <a:ext cx="8317209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476672"/>
            <a:ext cx="8098335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5" y="1844824"/>
            <a:ext cx="3024336" cy="468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72816"/>
            <a:ext cx="3170485" cy="476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6452" y="1988840"/>
            <a:ext cx="2637548" cy="4473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755576" y="332656"/>
            <a:ext cx="784221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err="1" smtClean="0">
                <a:solidFill>
                  <a:schemeClr val="accent1"/>
                </a:solidFill>
              </a:rPr>
              <a:t>Micetomas</a:t>
            </a:r>
            <a:r>
              <a:rPr lang="es-AR" sz="2800" b="1" dirty="0" smtClean="0">
                <a:solidFill>
                  <a:schemeClr val="accent1"/>
                </a:solidFill>
              </a:rPr>
              <a:t>:</a:t>
            </a:r>
            <a:r>
              <a:rPr lang="es-AR" sz="2800" dirty="0" smtClean="0"/>
              <a:t>  </a:t>
            </a:r>
            <a:r>
              <a:rPr lang="es-AR" sz="2400" dirty="0" smtClean="0"/>
              <a:t>Localización; zonas </a:t>
            </a:r>
            <a:r>
              <a:rPr lang="es-AR" sz="2400" dirty="0" smtClean="0"/>
              <a:t>expuestas</a:t>
            </a:r>
            <a:r>
              <a:rPr lang="es-AR" sz="2400" dirty="0" smtClean="0"/>
              <a:t>, más </a:t>
            </a:r>
          </a:p>
          <a:p>
            <a:r>
              <a:rPr lang="es-AR" sz="2400" b="1" dirty="0" smtClean="0">
                <a:solidFill>
                  <a:schemeClr val="accent1"/>
                </a:solidFill>
              </a:rPr>
              <a:t>                       </a:t>
            </a:r>
            <a:r>
              <a:rPr lang="es-AR" sz="2400" dirty="0" smtClean="0"/>
              <a:t>frecuentes en miembros inferiores y</a:t>
            </a:r>
          </a:p>
          <a:p>
            <a:r>
              <a:rPr lang="es-AR" sz="2400" b="1" dirty="0" smtClean="0">
                <a:solidFill>
                  <a:schemeClr val="accent1"/>
                </a:solidFill>
              </a:rPr>
              <a:t>                       </a:t>
            </a:r>
            <a:r>
              <a:rPr lang="es-AR" sz="2400" dirty="0" smtClean="0"/>
              <a:t>torso.</a:t>
            </a:r>
            <a:endParaRPr lang="es-AR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399644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132856"/>
            <a:ext cx="46577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228963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8640"/>
            <a:ext cx="4295800" cy="322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73016"/>
            <a:ext cx="4079776" cy="305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83893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88640"/>
            <a:ext cx="2610619" cy="662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645024"/>
            <a:ext cx="2520280" cy="300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51520" y="260648"/>
            <a:ext cx="8229600" cy="777875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   Diagnóstico  Microbiológico</a:t>
            </a:r>
            <a:endParaRPr lang="es-AR" b="0" u="sng" dirty="0">
              <a:solidFill>
                <a:srgbClr val="00206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627784" y="1340768"/>
            <a:ext cx="3243196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sz="2800" dirty="0" smtClean="0"/>
              <a:t>Toma de muestra</a:t>
            </a:r>
            <a:endParaRPr lang="es-AR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2996952"/>
            <a:ext cx="1265090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Directo</a:t>
            </a:r>
            <a:endParaRPr lang="es-AR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23528" y="4653136"/>
            <a:ext cx="2797561" cy="1077218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3200" dirty="0" smtClean="0"/>
              <a:t>Estudio</a:t>
            </a:r>
          </a:p>
          <a:p>
            <a:pPr algn="ctr"/>
            <a:r>
              <a:rPr lang="es-AR" sz="3200" dirty="0" smtClean="0"/>
              <a:t>Microscópico</a:t>
            </a:r>
            <a:endParaRPr lang="es-AR" sz="3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563888" y="4725144"/>
            <a:ext cx="1579278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AR" sz="3200" dirty="0" smtClean="0"/>
              <a:t>Cultivo</a:t>
            </a:r>
            <a:endParaRPr lang="es-AR" sz="3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724128" y="4653136"/>
            <a:ext cx="3316934" cy="1077218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3200" dirty="0" err="1" smtClean="0"/>
              <a:t>Exámen</a:t>
            </a:r>
            <a:endParaRPr lang="es-AR" sz="3200" dirty="0" smtClean="0"/>
          </a:p>
          <a:p>
            <a:pPr algn="ctr"/>
            <a:r>
              <a:rPr lang="es-AR" sz="3200" dirty="0" smtClean="0"/>
              <a:t>Histopatológico</a:t>
            </a:r>
            <a:endParaRPr lang="es-AR" sz="3200" dirty="0"/>
          </a:p>
        </p:txBody>
      </p:sp>
      <p:sp>
        <p:nvSpPr>
          <p:cNvPr id="10" name="9 Flecha abajo"/>
          <p:cNvSpPr/>
          <p:nvPr/>
        </p:nvSpPr>
        <p:spPr>
          <a:xfrm>
            <a:off x="3995936" y="1988840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2" name="11 Conector recto"/>
          <p:cNvCxnSpPr>
            <a:stCxn id="6" idx="2"/>
            <a:endCxn id="8" idx="0"/>
          </p:cNvCxnSpPr>
          <p:nvPr/>
        </p:nvCxnSpPr>
        <p:spPr>
          <a:xfrm>
            <a:off x="4340449" y="3458617"/>
            <a:ext cx="13078" cy="1266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1547664" y="4149080"/>
            <a:ext cx="5616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1547664" y="414908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7164288" y="414908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4355976" y="41490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   Diagnóstico  Microbiológico</a:t>
            </a:r>
            <a:endParaRPr lang="es-AR" b="0" u="sng" dirty="0">
              <a:solidFill>
                <a:srgbClr val="002060"/>
              </a:solidFill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7340" y="1556792"/>
            <a:ext cx="408991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983420"/>
            <a:ext cx="4902896" cy="263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660232" y="4149080"/>
            <a:ext cx="22044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En el trayecto</a:t>
            </a:r>
          </a:p>
          <a:p>
            <a:r>
              <a:rPr lang="es-AR" sz="2400" b="1" dirty="0" smtClean="0"/>
              <a:t>fistuloso y en</a:t>
            </a:r>
          </a:p>
          <a:p>
            <a:r>
              <a:rPr lang="es-AR" sz="2400" b="1" dirty="0" smtClean="0"/>
              <a:t>profundidad</a:t>
            </a:r>
            <a:endParaRPr lang="es-AR" sz="2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23528" y="1844824"/>
            <a:ext cx="3778599" cy="132343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b="1" dirty="0" smtClean="0"/>
              <a:t>TOMA DE MUESTRA:</a:t>
            </a:r>
          </a:p>
          <a:p>
            <a:endParaRPr lang="es-AR" sz="2000" b="1" dirty="0" smtClean="0"/>
          </a:p>
          <a:p>
            <a:r>
              <a:rPr lang="es-AR" sz="2000" b="1" dirty="0" smtClean="0"/>
              <a:t>     -  </a:t>
            </a:r>
            <a:r>
              <a:rPr lang="es-AR" sz="2000" dirty="0" smtClean="0"/>
              <a:t>GRANOS</a:t>
            </a:r>
          </a:p>
          <a:p>
            <a:r>
              <a:rPr lang="es-AR" sz="2000" b="1" dirty="0" smtClean="0"/>
              <a:t>     -  </a:t>
            </a:r>
            <a:r>
              <a:rPr lang="es-AR" sz="2000" dirty="0" smtClean="0"/>
              <a:t>BIOPSIAS QUIRÚRGICAS</a:t>
            </a:r>
            <a:endParaRPr lang="es-AR" sz="20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b="0" u="sng" dirty="0" smtClean="0">
                <a:solidFill>
                  <a:srgbClr val="002060"/>
                </a:solidFill>
              </a:rPr>
              <a:t>    Diagnóstico  Microbiológico</a:t>
            </a:r>
            <a:endParaRPr lang="es-AR" b="0" u="sng" dirty="0">
              <a:solidFill>
                <a:srgbClr val="002060"/>
              </a:solidFill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8718" y="2060848"/>
            <a:ext cx="4756580" cy="45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293096"/>
            <a:ext cx="26003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79512" y="1700808"/>
            <a:ext cx="328968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u="sng" dirty="0" smtClean="0"/>
              <a:t>EXÁMEN DIRECTO</a:t>
            </a:r>
          </a:p>
          <a:p>
            <a:r>
              <a:rPr lang="es-AR" sz="2800" dirty="0" smtClean="0"/>
              <a:t>  </a:t>
            </a:r>
          </a:p>
          <a:p>
            <a:r>
              <a:rPr lang="es-AR" sz="2800" dirty="0" smtClean="0"/>
              <a:t>   -  FRESCO</a:t>
            </a:r>
          </a:p>
          <a:p>
            <a:r>
              <a:rPr lang="es-AR" sz="2800" dirty="0" smtClean="0"/>
              <a:t>   -  GRAM</a:t>
            </a:r>
          </a:p>
          <a:p>
            <a:r>
              <a:rPr lang="es-AR" sz="2800" dirty="0" smtClean="0"/>
              <a:t>   -  KINYOUM</a:t>
            </a:r>
            <a:endParaRPr lang="es-AR" sz="2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3774419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4080" y="2780929"/>
            <a:ext cx="47401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4139952" y="6237312"/>
            <a:ext cx="3746538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sz="2400" b="1" i="1" dirty="0" err="1" smtClean="0"/>
              <a:t>Madurella</a:t>
            </a:r>
            <a:r>
              <a:rPr lang="es-AR" sz="2400" b="1" i="1" dirty="0" smtClean="0"/>
              <a:t>  </a:t>
            </a:r>
            <a:r>
              <a:rPr lang="es-AR" sz="2400" b="1" i="1" dirty="0" err="1" smtClean="0"/>
              <a:t>mycetomatis</a:t>
            </a:r>
            <a:endParaRPr lang="es-AR" sz="2400" b="1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115616" y="332656"/>
            <a:ext cx="77620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/>
              <a:t>Cultivos:</a:t>
            </a:r>
          </a:p>
          <a:p>
            <a:r>
              <a:rPr lang="es-AR" sz="2800" b="1" dirty="0" smtClean="0"/>
              <a:t>- </a:t>
            </a:r>
            <a:r>
              <a:rPr lang="es-AR" sz="2400" dirty="0" err="1" smtClean="0"/>
              <a:t>Sabouraud</a:t>
            </a:r>
            <a:r>
              <a:rPr lang="es-AR" sz="2400" dirty="0" smtClean="0"/>
              <a:t> a 28 °C durante no menos de 21 días</a:t>
            </a:r>
            <a:endParaRPr lang="es-AR" sz="2800" b="1" dirty="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01008"/>
            <a:ext cx="26289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124744"/>
            <a:ext cx="3027552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884" y="3068960"/>
            <a:ext cx="2651473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0648"/>
            <a:ext cx="25717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4499992" y="332656"/>
            <a:ext cx="1588897" cy="52322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sz="2800" dirty="0" smtClean="0"/>
              <a:t>Cultivos</a:t>
            </a:r>
            <a:endParaRPr lang="es-AR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2780928"/>
            <a:ext cx="247189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AR" b="1" i="1" dirty="0" err="1" smtClean="0"/>
              <a:t>Scedosporium</a:t>
            </a:r>
            <a:r>
              <a:rPr lang="es-AR" b="1" i="1" dirty="0" smtClean="0"/>
              <a:t>  </a:t>
            </a:r>
            <a:r>
              <a:rPr lang="es-AR" b="1" i="1" dirty="0" err="1" smtClean="0"/>
              <a:t>spp</a:t>
            </a:r>
            <a:endParaRPr lang="es-AR" b="1" i="1" dirty="0"/>
          </a:p>
        </p:txBody>
      </p:sp>
      <p:sp>
        <p:nvSpPr>
          <p:cNvPr id="10" name="9 CuadroTexto"/>
          <p:cNvSpPr txBox="1"/>
          <p:nvPr/>
        </p:nvSpPr>
        <p:spPr>
          <a:xfrm flipH="1">
            <a:off x="3779912" y="5733256"/>
            <a:ext cx="187220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AR" b="1" i="1" dirty="0" err="1" smtClean="0"/>
              <a:t>Exophiala</a:t>
            </a:r>
            <a:r>
              <a:rPr lang="es-AR" b="1" i="1" dirty="0" smtClean="0"/>
              <a:t>  </a:t>
            </a:r>
            <a:r>
              <a:rPr lang="es-AR" b="1" i="1" dirty="0" err="1" smtClean="0"/>
              <a:t>jeanselmei</a:t>
            </a:r>
            <a:endParaRPr lang="es-AR" b="1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948264" y="5661248"/>
            <a:ext cx="1362874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b="1" i="1" dirty="0" smtClean="0"/>
              <a:t>Fusarium</a:t>
            </a:r>
            <a:r>
              <a:rPr lang="es-AR" b="1" dirty="0" smtClean="0"/>
              <a:t>  </a:t>
            </a:r>
            <a:endParaRPr lang="es-AR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HISTOPATOLOGIA</a:t>
            </a:r>
            <a:endParaRPr lang="es-AR" dirty="0"/>
          </a:p>
        </p:txBody>
      </p:sp>
      <p:pic>
        <p:nvPicPr>
          <p:cNvPr id="911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3378" y="2852936"/>
            <a:ext cx="483062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51520" y="1628800"/>
            <a:ext cx="8568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/>
              <a:t>Los </a:t>
            </a:r>
            <a:r>
              <a:rPr lang="es-AR" sz="2400" dirty="0" err="1" smtClean="0"/>
              <a:t>polimorfonucleares</a:t>
            </a:r>
            <a:r>
              <a:rPr lang="es-AR" sz="2400" dirty="0" smtClean="0"/>
              <a:t> son las células predominantes del infiltrado inflamatorio. </a:t>
            </a:r>
            <a:endParaRPr lang="es-AR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79513" y="2780928"/>
            <a:ext cx="41764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/>
              <a:t>Se puede observar la </a:t>
            </a:r>
          </a:p>
          <a:p>
            <a:r>
              <a:rPr lang="es-AR" sz="2400" dirty="0" smtClean="0"/>
              <a:t>Presencia de linfocitos y </a:t>
            </a:r>
          </a:p>
          <a:p>
            <a:r>
              <a:rPr lang="es-AR" sz="2400" dirty="0" smtClean="0"/>
              <a:t>células gigantes.</a:t>
            </a:r>
          </a:p>
          <a:p>
            <a:endParaRPr lang="es-AR" sz="2400" dirty="0" smtClean="0"/>
          </a:p>
          <a:p>
            <a:r>
              <a:rPr lang="es-AR" sz="2400" dirty="0" smtClean="0"/>
              <a:t>El aspecto de los granos </a:t>
            </a:r>
          </a:p>
          <a:p>
            <a:r>
              <a:rPr lang="es-AR" sz="2400" dirty="0" smtClean="0"/>
              <a:t>permite sospechar el </a:t>
            </a:r>
            <a:r>
              <a:rPr lang="es-AR" sz="2400" dirty="0" smtClean="0"/>
              <a:t>agente etiológico.</a:t>
            </a:r>
            <a:endParaRPr lang="es-AR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5040560" cy="335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4041428" cy="253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8663" y="3414713"/>
            <a:ext cx="666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6456" y="3429000"/>
            <a:ext cx="4422216" cy="316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516216" y="476672"/>
            <a:ext cx="2361544" cy="83099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Histopatología</a:t>
            </a:r>
          </a:p>
          <a:p>
            <a:r>
              <a:rPr lang="es-AR" sz="2400" b="1" dirty="0" smtClean="0"/>
              <a:t>de granos</a:t>
            </a:r>
            <a:endParaRPr lang="es-AR" sz="2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724128" y="2852936"/>
            <a:ext cx="2856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i="1" dirty="0" err="1" smtClean="0"/>
              <a:t>Madurella</a:t>
            </a:r>
            <a:r>
              <a:rPr lang="es-AR" i="1" dirty="0" smtClean="0"/>
              <a:t>  </a:t>
            </a:r>
            <a:r>
              <a:rPr lang="es-AR" i="1" dirty="0" err="1" smtClean="0"/>
              <a:t>mycetomatis</a:t>
            </a:r>
            <a:endParaRPr lang="es-AR" i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990656" cy="1872208"/>
          </a:xfrm>
        </p:spPr>
        <p:txBody>
          <a:bodyPr>
            <a:noAutofit/>
          </a:bodyPr>
          <a:lstStyle/>
          <a:p>
            <a:pPr algn="ctr"/>
            <a:r>
              <a:rPr lang="es-AR" sz="4400" dirty="0" smtClean="0"/>
              <a:t>MICOSIS  SISTÉMICAS  ENDÉMICAS          </a:t>
            </a:r>
            <a:endParaRPr lang="es-AR" sz="4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sz="3200" dirty="0" smtClean="0"/>
              <a:t>Distribución mundial micosis endémicas</a:t>
            </a:r>
            <a:endParaRPr lang="es-AR" sz="3200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2" t="10402" r="13167" b="6264"/>
          <a:stretch/>
        </p:blipFill>
        <p:spPr bwMode="auto">
          <a:xfrm>
            <a:off x="179511" y="1196752"/>
            <a:ext cx="8784977" cy="5400600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076043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u="sng" dirty="0" smtClean="0"/>
              <a:t>Agentes  etiológicos : </a:t>
            </a:r>
            <a:r>
              <a:rPr lang="es-AR" dirty="0" smtClean="0"/>
              <a:t>   - </a:t>
            </a:r>
            <a:r>
              <a:rPr lang="es-AR" dirty="0" err="1" smtClean="0"/>
              <a:t>Dimórfos</a:t>
            </a:r>
            <a:endParaRPr lang="es-AR" u="sng" dirty="0" smtClean="0"/>
          </a:p>
          <a:p>
            <a:pPr>
              <a:buNone/>
            </a:pPr>
            <a:r>
              <a:rPr lang="es-AR" dirty="0" smtClean="0"/>
              <a:t>                                        - Geófilos</a:t>
            </a:r>
            <a:endParaRPr lang="es-AR" u="sng" dirty="0" smtClean="0"/>
          </a:p>
          <a:p>
            <a:endParaRPr lang="es-AR" u="sng" dirty="0" smtClean="0"/>
          </a:p>
          <a:p>
            <a:r>
              <a:rPr lang="es-AR" u="sng" dirty="0" smtClean="0"/>
              <a:t>Áreas geográficas delimitadas:</a:t>
            </a:r>
            <a:r>
              <a:rPr lang="es-AR" dirty="0" smtClean="0"/>
              <a:t>  -Temperatura</a:t>
            </a:r>
          </a:p>
          <a:p>
            <a:pPr>
              <a:buNone/>
            </a:pPr>
            <a:r>
              <a:rPr lang="es-AR" dirty="0" smtClean="0"/>
              <a:t>                                                    -Pluviometría</a:t>
            </a:r>
          </a:p>
          <a:p>
            <a:pPr>
              <a:buNone/>
            </a:pPr>
            <a:r>
              <a:rPr lang="es-AR" dirty="0" smtClean="0"/>
              <a:t>                                                    -Suelo</a:t>
            </a:r>
          </a:p>
          <a:p>
            <a:pPr>
              <a:buNone/>
            </a:pPr>
            <a:endParaRPr lang="es-AR" u="sng" dirty="0" smtClean="0"/>
          </a:p>
          <a:p>
            <a:r>
              <a:rPr lang="es-AR" u="sng" dirty="0" smtClean="0"/>
              <a:t>Ingresan habitualmente por Vía </a:t>
            </a:r>
            <a:r>
              <a:rPr lang="es-AR" u="sng" dirty="0" err="1" smtClean="0"/>
              <a:t>Inhalatoria</a:t>
            </a:r>
            <a:endParaRPr lang="es-AR" u="sng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Micosis Sistémicas  Endémicas</a:t>
            </a:r>
            <a:endParaRPr lang="es-AR" dirty="0"/>
          </a:p>
        </p:txBody>
      </p:sp>
      <p:sp>
        <p:nvSpPr>
          <p:cNvPr id="4" name="3 Abrir llave"/>
          <p:cNvSpPr/>
          <p:nvPr/>
        </p:nvSpPr>
        <p:spPr>
          <a:xfrm>
            <a:off x="6084168" y="2852936"/>
            <a:ext cx="144016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4 Abrir llave"/>
          <p:cNvSpPr/>
          <p:nvPr/>
        </p:nvSpPr>
        <p:spPr>
          <a:xfrm>
            <a:off x="4716016" y="1484784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8" r="13808"/>
          <a:stretch/>
        </p:blipFill>
        <p:spPr bwMode="auto">
          <a:xfrm>
            <a:off x="179512" y="190702"/>
            <a:ext cx="8856984" cy="6640144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967085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b="1" i="1" u="sng" dirty="0" err="1" smtClean="0"/>
              <a:t>Coccidioides</a:t>
            </a:r>
            <a:r>
              <a:rPr lang="es-AR" b="1" i="1" u="sng" dirty="0" smtClean="0"/>
              <a:t>  </a:t>
            </a:r>
            <a:r>
              <a:rPr lang="es-AR" b="1" i="1" u="sng" dirty="0" err="1" smtClean="0"/>
              <a:t>posadasii</a:t>
            </a:r>
            <a:endParaRPr lang="es-AR" b="1" i="1" dirty="0" smtClean="0"/>
          </a:p>
          <a:p>
            <a:r>
              <a:rPr lang="es-AR" b="1" i="1" dirty="0" err="1" smtClean="0"/>
              <a:t>Coccidioides</a:t>
            </a:r>
            <a:r>
              <a:rPr lang="es-AR" b="1" i="1" dirty="0" smtClean="0"/>
              <a:t>  </a:t>
            </a:r>
            <a:r>
              <a:rPr lang="es-AR" b="1" i="1" dirty="0" err="1" smtClean="0"/>
              <a:t>immitis</a:t>
            </a:r>
            <a:endParaRPr lang="es-AR" b="1" i="1" dirty="0" smtClean="0"/>
          </a:p>
          <a:p>
            <a:pPr>
              <a:buNone/>
            </a:pPr>
            <a:endParaRPr lang="es-AR" b="1" dirty="0" smtClean="0"/>
          </a:p>
          <a:p>
            <a:r>
              <a:rPr lang="es-AR" b="1" i="1" u="sng" dirty="0" err="1" smtClean="0"/>
              <a:t>Paracoccidioides</a:t>
            </a:r>
            <a:r>
              <a:rPr lang="es-AR" b="1" i="1" u="sng" dirty="0" smtClean="0"/>
              <a:t>  </a:t>
            </a:r>
            <a:r>
              <a:rPr lang="es-AR" b="1" i="1" u="sng" dirty="0" err="1" smtClean="0"/>
              <a:t>brasiliensis</a:t>
            </a:r>
            <a:r>
              <a:rPr lang="es-AR" b="1" i="1" u="sng" dirty="0" smtClean="0"/>
              <a:t>.</a:t>
            </a:r>
          </a:p>
          <a:p>
            <a:endParaRPr lang="es-AR" b="1" i="1" u="sng" dirty="0" smtClean="0"/>
          </a:p>
          <a:p>
            <a:r>
              <a:rPr lang="es-AR" b="1" i="1" u="sng" dirty="0" err="1" smtClean="0"/>
              <a:t>Histoplasma</a:t>
            </a:r>
            <a:r>
              <a:rPr lang="es-AR" b="1" i="1" u="sng" dirty="0" smtClean="0"/>
              <a:t> </a:t>
            </a:r>
            <a:r>
              <a:rPr lang="es-AR" b="1" i="1" u="sng" dirty="0" err="1" smtClean="0"/>
              <a:t>capsulatum</a:t>
            </a:r>
            <a:r>
              <a:rPr lang="es-AR" b="1" i="1" u="sng" dirty="0" smtClean="0"/>
              <a:t> </a:t>
            </a:r>
            <a:r>
              <a:rPr lang="es-AR" b="1" i="1" u="sng" dirty="0" err="1" smtClean="0"/>
              <a:t>var</a:t>
            </a:r>
            <a:r>
              <a:rPr lang="es-AR" b="1" i="1" u="sng" dirty="0" smtClean="0"/>
              <a:t>. </a:t>
            </a:r>
            <a:r>
              <a:rPr lang="es-AR" b="1" i="1" u="sng" dirty="0" err="1" smtClean="0"/>
              <a:t>capsulatum</a:t>
            </a:r>
            <a:endParaRPr lang="es-AR" b="1" i="1" u="sng" dirty="0" smtClean="0"/>
          </a:p>
          <a:p>
            <a:r>
              <a:rPr lang="es-AR" b="1" i="1" dirty="0" err="1" smtClean="0"/>
              <a:t>Histoplasma</a:t>
            </a:r>
            <a:r>
              <a:rPr lang="es-AR" b="1" i="1" dirty="0" smtClean="0"/>
              <a:t> </a:t>
            </a:r>
            <a:r>
              <a:rPr lang="es-AR" b="1" i="1" dirty="0" err="1" smtClean="0"/>
              <a:t>capsulatum</a:t>
            </a:r>
            <a:r>
              <a:rPr lang="es-AR" b="1" i="1" dirty="0" smtClean="0"/>
              <a:t>  </a:t>
            </a:r>
            <a:r>
              <a:rPr lang="es-AR" b="1" i="1" dirty="0" err="1" smtClean="0"/>
              <a:t>var</a:t>
            </a:r>
            <a:r>
              <a:rPr lang="es-AR" b="1" i="1" dirty="0" smtClean="0"/>
              <a:t> </a:t>
            </a:r>
            <a:r>
              <a:rPr lang="es-AR" b="1" i="1" dirty="0" err="1" smtClean="0"/>
              <a:t>duboisii</a:t>
            </a:r>
            <a:endParaRPr lang="es-AR" b="1" i="1" dirty="0" smtClean="0"/>
          </a:p>
          <a:p>
            <a:endParaRPr lang="es-AR" b="1" dirty="0" smtClean="0"/>
          </a:p>
          <a:p>
            <a:r>
              <a:rPr lang="es-AR" b="1" i="1" dirty="0" err="1" smtClean="0"/>
              <a:t>Penicillium</a:t>
            </a:r>
            <a:r>
              <a:rPr lang="es-AR" b="1" i="1" dirty="0" smtClean="0"/>
              <a:t>  </a:t>
            </a:r>
            <a:r>
              <a:rPr lang="es-AR" b="1" i="1" dirty="0" err="1" smtClean="0"/>
              <a:t>marneffei</a:t>
            </a:r>
            <a:endParaRPr lang="es-AR" b="1" i="1" dirty="0" smtClean="0"/>
          </a:p>
          <a:p>
            <a:endParaRPr lang="es-AR" b="1" i="1" dirty="0" smtClean="0"/>
          </a:p>
          <a:p>
            <a:r>
              <a:rPr lang="es-AR" b="1" i="1" dirty="0" err="1" smtClean="0"/>
              <a:t>Blastomyces</a:t>
            </a:r>
            <a:r>
              <a:rPr lang="es-AR" b="1" i="1" dirty="0" smtClean="0"/>
              <a:t>  </a:t>
            </a:r>
            <a:r>
              <a:rPr lang="es-AR" b="1" i="1" dirty="0" err="1" smtClean="0"/>
              <a:t>dermatitidis</a:t>
            </a:r>
            <a:endParaRPr lang="es-AR" b="1" i="1" dirty="0" smtClean="0"/>
          </a:p>
          <a:p>
            <a:endParaRPr lang="es-AR" b="1" u="sng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Agentes  etiológicos</a:t>
            </a:r>
            <a:endParaRPr lang="es-A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00808"/>
            <a:ext cx="3890565" cy="483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916832"/>
            <a:ext cx="1836324" cy="381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652120" y="6309320"/>
            <a:ext cx="2920992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Brotes epidémicos</a:t>
            </a:r>
            <a:endParaRPr lang="es-AR" sz="2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860032" y="3284984"/>
            <a:ext cx="1699504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 dirty="0" smtClean="0"/>
              <a:t>Cuenca</a:t>
            </a:r>
          </a:p>
          <a:p>
            <a:r>
              <a:rPr lang="es-AR" sz="2000" b="1" dirty="0" smtClean="0"/>
              <a:t>Mississippi-</a:t>
            </a:r>
          </a:p>
          <a:p>
            <a:r>
              <a:rPr lang="es-AR" sz="2000" b="1" dirty="0" smtClean="0"/>
              <a:t>Missouri</a:t>
            </a:r>
            <a:endParaRPr lang="es-AR" sz="2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5508104" y="4941168"/>
            <a:ext cx="1055097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b="1" dirty="0" smtClean="0"/>
              <a:t>Cuenca</a:t>
            </a:r>
          </a:p>
          <a:p>
            <a:r>
              <a:rPr lang="es-AR" b="1" dirty="0" smtClean="0"/>
              <a:t>Del Rio </a:t>
            </a:r>
          </a:p>
          <a:p>
            <a:r>
              <a:rPr lang="es-AR" b="1" dirty="0" smtClean="0"/>
              <a:t>De la </a:t>
            </a:r>
          </a:p>
          <a:p>
            <a:r>
              <a:rPr lang="es-AR" b="1" dirty="0" smtClean="0"/>
              <a:t>Plata</a:t>
            </a:r>
            <a:endParaRPr lang="es-AR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67544" y="332656"/>
            <a:ext cx="7375737" cy="120032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400" b="1" i="1" dirty="0" err="1" smtClean="0"/>
              <a:t>Histoplasma</a:t>
            </a:r>
            <a:r>
              <a:rPr lang="es-AR" sz="2400" b="1" i="1" dirty="0" smtClean="0"/>
              <a:t> </a:t>
            </a:r>
            <a:r>
              <a:rPr lang="es-AR" sz="2400" b="1" i="1" dirty="0" err="1" smtClean="0"/>
              <a:t>capsulatum</a:t>
            </a:r>
            <a:r>
              <a:rPr lang="es-AR" sz="2400" b="1" i="1" dirty="0" smtClean="0"/>
              <a:t>  </a:t>
            </a:r>
            <a:r>
              <a:rPr lang="es-AR" sz="2400" b="1" i="1" dirty="0" err="1" smtClean="0"/>
              <a:t>var</a:t>
            </a:r>
            <a:r>
              <a:rPr lang="es-AR" sz="2400" b="1" i="1" dirty="0" smtClean="0"/>
              <a:t>  </a:t>
            </a:r>
            <a:r>
              <a:rPr lang="es-AR" sz="2400" b="1" i="1" dirty="0" err="1" smtClean="0"/>
              <a:t>capsulatum</a:t>
            </a:r>
            <a:endParaRPr lang="es-AR" sz="2400" b="1" i="1" dirty="0" smtClean="0"/>
          </a:p>
          <a:p>
            <a:r>
              <a:rPr lang="es-AR" sz="2400" dirty="0" smtClean="0"/>
              <a:t>Distribución Universal con predominio en áreas </a:t>
            </a:r>
          </a:p>
          <a:p>
            <a:r>
              <a:rPr lang="es-AR" sz="2400" dirty="0" smtClean="0"/>
              <a:t>endémicas de </a:t>
            </a:r>
            <a:r>
              <a:rPr lang="es-AR" sz="2400" dirty="0" smtClean="0"/>
              <a:t>A</a:t>
            </a:r>
            <a:r>
              <a:rPr lang="es-AR" sz="2400" dirty="0" smtClean="0"/>
              <a:t>mérica</a:t>
            </a:r>
            <a:r>
              <a:rPr lang="es-AR" sz="2400" dirty="0" smtClean="0"/>
              <a:t>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0" y="3356992"/>
            <a:ext cx="33393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dirty="0" smtClean="0"/>
              <a:t>Suelos ricos en nitrógeno</a:t>
            </a:r>
          </a:p>
          <a:p>
            <a:r>
              <a:rPr lang="es-AR" sz="2000" dirty="0" smtClean="0"/>
              <a:t>pH ácido, asociado a </a:t>
            </a:r>
          </a:p>
          <a:p>
            <a:r>
              <a:rPr lang="es-AR" sz="2000" dirty="0" smtClean="0"/>
              <a:t>deyecciones de gallinas</a:t>
            </a:r>
          </a:p>
          <a:p>
            <a:r>
              <a:rPr lang="es-AR" sz="2000" dirty="0" smtClean="0"/>
              <a:t>guano de murciélagos</a:t>
            </a:r>
            <a:endParaRPr lang="es-AR" sz="20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79512" y="5157192"/>
            <a:ext cx="3953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dirty="0" smtClean="0"/>
              <a:t>T. Ambiental  entre  15-25  °C</a:t>
            </a:r>
            <a:endParaRPr lang="es-AR" sz="2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23728" y="260648"/>
            <a:ext cx="5355953" cy="954107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800" b="1" i="1" dirty="0" err="1" smtClean="0"/>
              <a:t>Paracoccidioides</a:t>
            </a:r>
            <a:r>
              <a:rPr lang="es-AR" sz="2800" b="1" i="1" dirty="0" smtClean="0"/>
              <a:t>  </a:t>
            </a:r>
            <a:r>
              <a:rPr lang="es-AR" sz="2800" b="1" i="1" dirty="0" err="1" smtClean="0"/>
              <a:t>brasiliensis</a:t>
            </a:r>
            <a:endParaRPr lang="es-AR" sz="2800" b="1" i="1" dirty="0" smtClean="0"/>
          </a:p>
          <a:p>
            <a:r>
              <a:rPr lang="es-AR" sz="2800" dirty="0" smtClean="0"/>
              <a:t>Áreas  endémicas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24744"/>
            <a:ext cx="3806716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052736"/>
            <a:ext cx="2565080" cy="532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23528" y="2132856"/>
            <a:ext cx="14975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Amé</a:t>
            </a:r>
            <a:r>
              <a:rPr lang="es-AR" sz="2400" b="1" dirty="0" smtClean="0"/>
              <a:t>rica </a:t>
            </a:r>
            <a:endParaRPr lang="es-AR" sz="2400" b="1" dirty="0" smtClean="0"/>
          </a:p>
          <a:p>
            <a:r>
              <a:rPr lang="es-AR" sz="2400" b="1" dirty="0"/>
              <a:t>L</a:t>
            </a:r>
            <a:r>
              <a:rPr lang="es-AR" sz="2400" b="1" dirty="0" smtClean="0"/>
              <a:t>atina</a:t>
            </a:r>
            <a:endParaRPr lang="es-AR" sz="2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79512" y="4180473"/>
            <a:ext cx="5448928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AR" sz="2000" b="1" dirty="0" smtClean="0"/>
              <a:t>Clima subtropical-tropical</a:t>
            </a:r>
          </a:p>
          <a:p>
            <a:r>
              <a:rPr lang="es-AR" sz="2000" b="1" dirty="0" smtClean="0"/>
              <a:t>   (cálido y húmedo)</a:t>
            </a:r>
          </a:p>
          <a:p>
            <a:r>
              <a:rPr lang="es-AR" sz="2000" b="1" dirty="0" smtClean="0"/>
              <a:t>-Suelos  pH ácidos</a:t>
            </a:r>
          </a:p>
          <a:p>
            <a:r>
              <a:rPr lang="es-AR" sz="2000" b="1" dirty="0" smtClean="0"/>
              <a:t>-Área de cultivo café, caña de azúcar</a:t>
            </a:r>
          </a:p>
          <a:p>
            <a:r>
              <a:rPr lang="es-AR" sz="2000" b="1" dirty="0" smtClean="0"/>
              <a:t>  tabaco, yerba mate, banana, te, algodón.</a:t>
            </a:r>
          </a:p>
          <a:p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7236296" y="4381073"/>
            <a:ext cx="16466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Corrientes</a:t>
            </a:r>
          </a:p>
          <a:p>
            <a:r>
              <a:rPr lang="es-AR" dirty="0" smtClean="0"/>
              <a:t>Misiones</a:t>
            </a:r>
          </a:p>
          <a:p>
            <a:r>
              <a:rPr lang="es-AR" dirty="0" smtClean="0"/>
              <a:t>Chaco, </a:t>
            </a:r>
          </a:p>
          <a:p>
            <a:r>
              <a:rPr lang="es-AR" dirty="0" smtClean="0"/>
              <a:t>Formosa</a:t>
            </a:r>
          </a:p>
          <a:p>
            <a:r>
              <a:rPr lang="es-AR" dirty="0" smtClean="0"/>
              <a:t>N de Entre R.</a:t>
            </a:r>
          </a:p>
          <a:p>
            <a:r>
              <a:rPr lang="es-AR" dirty="0" smtClean="0"/>
              <a:t>y  Santa Fe</a:t>
            </a:r>
          </a:p>
          <a:p>
            <a:r>
              <a:rPr lang="es-AR" dirty="0" smtClean="0"/>
              <a:t>Orán (Salta)</a:t>
            </a:r>
          </a:p>
          <a:p>
            <a:r>
              <a:rPr lang="es-AR" dirty="0" smtClean="0"/>
              <a:t>Tucumán</a:t>
            </a:r>
            <a:endParaRPr lang="es-AR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4536504" cy="55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196752"/>
            <a:ext cx="1818105" cy="377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0" y="2924944"/>
            <a:ext cx="169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i="1" dirty="0" smtClean="0"/>
              <a:t>C. </a:t>
            </a:r>
            <a:r>
              <a:rPr lang="es-AR" sz="2000" b="1" i="1" dirty="0" err="1" smtClean="0"/>
              <a:t>immitis</a:t>
            </a:r>
            <a:endParaRPr lang="es-AR" sz="2000" b="1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331640" y="332656"/>
            <a:ext cx="6598281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Áreas  endémicas</a:t>
            </a:r>
            <a:r>
              <a:rPr lang="es-AR" sz="2400" b="1" i="1" dirty="0" smtClean="0"/>
              <a:t>.  </a:t>
            </a:r>
            <a:r>
              <a:rPr lang="es-AR" sz="2400" b="1" i="1" dirty="0" err="1" smtClean="0"/>
              <a:t>Coccidioides</a:t>
            </a:r>
            <a:r>
              <a:rPr lang="es-AR" sz="2400" b="1" i="1" dirty="0" smtClean="0"/>
              <a:t>  </a:t>
            </a:r>
            <a:r>
              <a:rPr lang="es-AR" sz="2400" b="1" i="1" dirty="0" err="1" smtClean="0"/>
              <a:t>posadasii</a:t>
            </a:r>
            <a:endParaRPr lang="es-AR" sz="2400" b="1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7247401" y="3645881"/>
            <a:ext cx="18549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dirty="0" smtClean="0"/>
              <a:t>Región  pre-</a:t>
            </a:r>
          </a:p>
          <a:p>
            <a:r>
              <a:rPr lang="es-AR" sz="2000" dirty="0" smtClean="0"/>
              <a:t>Cordillerana</a:t>
            </a:r>
          </a:p>
          <a:p>
            <a:r>
              <a:rPr lang="es-AR" sz="2000" dirty="0" smtClean="0"/>
              <a:t>Hasta el </a:t>
            </a:r>
          </a:p>
          <a:p>
            <a:r>
              <a:rPr lang="es-AR" sz="2000" dirty="0" smtClean="0"/>
              <a:t>Paralelo 46 °S</a:t>
            </a:r>
            <a:endParaRPr lang="es-AR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572000" y="5229200"/>
            <a:ext cx="45303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-</a:t>
            </a:r>
            <a:r>
              <a:rPr lang="es-AR" sz="2000" dirty="0" smtClean="0"/>
              <a:t> Clima seco desértico, ventoso</a:t>
            </a:r>
          </a:p>
          <a:p>
            <a:r>
              <a:rPr lang="es-AR" sz="2000" dirty="0" smtClean="0"/>
              <a:t>-Suelos áridos, </a:t>
            </a:r>
            <a:r>
              <a:rPr lang="es-AR" sz="2000" dirty="0" smtClean="0"/>
              <a:t>arcillosos</a:t>
            </a:r>
            <a:r>
              <a:rPr lang="es-AR" sz="2000" dirty="0" smtClean="0"/>
              <a:t>, pH </a:t>
            </a:r>
            <a:r>
              <a:rPr lang="es-AR" sz="2000" dirty="0" err="1" smtClean="0"/>
              <a:t>alcal</a:t>
            </a:r>
            <a:r>
              <a:rPr lang="es-AR" sz="2000" dirty="0" smtClean="0"/>
              <a:t>,</a:t>
            </a:r>
          </a:p>
          <a:p>
            <a:r>
              <a:rPr lang="es-AR" sz="2000" dirty="0" smtClean="0"/>
              <a:t>  con baja </a:t>
            </a:r>
            <a:r>
              <a:rPr lang="es-AR" sz="2000" dirty="0" smtClean="0"/>
              <a:t>concentración </a:t>
            </a:r>
            <a:r>
              <a:rPr lang="es-AR" sz="2000" dirty="0" smtClean="0"/>
              <a:t>de m.org</a:t>
            </a:r>
          </a:p>
          <a:p>
            <a:r>
              <a:rPr lang="es-AR" sz="2000" dirty="0" smtClean="0"/>
              <a:t>-Vegetación xerófila</a:t>
            </a:r>
            <a:endParaRPr lang="es-A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1" t="10754" r="15855" b="8947"/>
          <a:stretch/>
        </p:blipFill>
        <p:spPr bwMode="auto">
          <a:xfrm>
            <a:off x="323528" y="404664"/>
            <a:ext cx="8516018" cy="604867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620991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8636" r="22163" b="19777"/>
          <a:stretch/>
        </p:blipFill>
        <p:spPr bwMode="auto">
          <a:xfrm>
            <a:off x="179511" y="116632"/>
            <a:ext cx="8712969" cy="6480720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47135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5" r="13390" b="9567"/>
          <a:stretch/>
        </p:blipFill>
        <p:spPr bwMode="auto">
          <a:xfrm>
            <a:off x="179512" y="116632"/>
            <a:ext cx="8811345" cy="655272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192152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77875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Interacción Hospedero - Hongo</a:t>
            </a:r>
            <a:endParaRPr lang="es-AR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1860798" cy="126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444208" y="1412776"/>
            <a:ext cx="24160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Infección</a:t>
            </a:r>
          </a:p>
          <a:p>
            <a:r>
              <a:rPr lang="es-AR" sz="2400" b="1" dirty="0" smtClean="0"/>
              <a:t>Asintomática o</a:t>
            </a:r>
          </a:p>
          <a:p>
            <a:r>
              <a:rPr lang="es-AR" sz="2400" b="1" dirty="0" smtClean="0"/>
              <a:t>Sintomática</a:t>
            </a:r>
            <a:endParaRPr lang="es-AR" sz="2400" b="1" dirty="0"/>
          </a:p>
        </p:txBody>
      </p:sp>
      <p:pic>
        <p:nvPicPr>
          <p:cNvPr id="57348" name="Picture 4" descr="Imagen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780928"/>
            <a:ext cx="2160240" cy="2160240"/>
          </a:xfrm>
          <a:prstGeom prst="rect">
            <a:avLst/>
          </a:prstGeom>
          <a:noFill/>
        </p:spPr>
      </p:pic>
      <p:pic>
        <p:nvPicPr>
          <p:cNvPr id="57350" name="Picture 6" descr="https://upload.wikimedia.org/wikipedia/commons/thumb/9/9e/Lungs_diagram_simple.svg/200px-Lungs_diagram_simple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708920"/>
            <a:ext cx="1905000" cy="2295526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156176" y="5301208"/>
            <a:ext cx="2723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dirty="0" smtClean="0"/>
              <a:t>Enfermedad</a:t>
            </a:r>
          </a:p>
          <a:p>
            <a:r>
              <a:rPr lang="es-AR" sz="2400" dirty="0" smtClean="0"/>
              <a:t>Signo y síntomas</a:t>
            </a:r>
            <a:endParaRPr lang="es-AR" sz="2400" dirty="0"/>
          </a:p>
        </p:txBody>
      </p:sp>
      <p:sp>
        <p:nvSpPr>
          <p:cNvPr id="10" name="9 Llamada de nube"/>
          <p:cNvSpPr/>
          <p:nvPr/>
        </p:nvSpPr>
        <p:spPr>
          <a:xfrm>
            <a:off x="3131840" y="1124744"/>
            <a:ext cx="2592288" cy="1584176"/>
          </a:xfrm>
          <a:prstGeom prst="cloudCallout">
            <a:avLst>
              <a:gd name="adj1" fmla="val -99228"/>
              <a:gd name="adj2" fmla="val 707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Factores de 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Virulencia e</a:t>
            </a:r>
          </a:p>
          <a:p>
            <a:pPr algn="ctr"/>
            <a:r>
              <a:rPr lang="es-AR" dirty="0" err="1" smtClean="0">
                <a:solidFill>
                  <a:schemeClr val="tx1"/>
                </a:solidFill>
              </a:rPr>
              <a:t>inóculo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11" name="10 Llamada de nube"/>
          <p:cNvSpPr/>
          <p:nvPr/>
        </p:nvSpPr>
        <p:spPr>
          <a:xfrm>
            <a:off x="2708511" y="4737246"/>
            <a:ext cx="3114596" cy="1988840"/>
          </a:xfrm>
          <a:prstGeom prst="cloudCallout">
            <a:avLst>
              <a:gd name="adj1" fmla="val -93786"/>
              <a:gd name="adj2" fmla="val -547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Edad, Sexo, 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Sistema inmune, factores genéticos</a:t>
            </a:r>
            <a:endParaRPr lang="es-A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539552" y="332656"/>
            <a:ext cx="8229600" cy="706437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Micosis Sistémicas Endémicas</a:t>
            </a:r>
            <a:endParaRPr lang="es-AR" dirty="0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74516"/>
            <a:ext cx="1584176" cy="142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665545"/>
            <a:ext cx="1584176" cy="201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667066"/>
            <a:ext cx="1224136" cy="197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725144"/>
            <a:ext cx="1971848" cy="181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1259632" y="1340768"/>
            <a:ext cx="168828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INGRESAN</a:t>
            </a:r>
            <a:endParaRPr lang="es-AR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67544" y="3284984"/>
            <a:ext cx="4346062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000" dirty="0" smtClean="0"/>
              <a:t>Diseminación linfática y hemática</a:t>
            </a:r>
            <a:endParaRPr lang="es-AR" sz="2000" dirty="0"/>
          </a:p>
        </p:txBody>
      </p:sp>
      <p:sp>
        <p:nvSpPr>
          <p:cNvPr id="11" name="10 Flecha abajo"/>
          <p:cNvSpPr/>
          <p:nvPr/>
        </p:nvSpPr>
        <p:spPr>
          <a:xfrm>
            <a:off x="2483768" y="3861048"/>
            <a:ext cx="21602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Flecha derecha"/>
          <p:cNvSpPr/>
          <p:nvPr/>
        </p:nvSpPr>
        <p:spPr>
          <a:xfrm rot="3295739">
            <a:off x="3422543" y="4123231"/>
            <a:ext cx="1114073" cy="233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Flecha izquierda"/>
          <p:cNvSpPr/>
          <p:nvPr/>
        </p:nvSpPr>
        <p:spPr>
          <a:xfrm rot="18944991">
            <a:off x="883238" y="4113677"/>
            <a:ext cx="1238635" cy="2503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14 CuadroTexto"/>
          <p:cNvSpPr txBox="1"/>
          <p:nvPr/>
        </p:nvSpPr>
        <p:spPr>
          <a:xfrm>
            <a:off x="3851920" y="1196752"/>
            <a:ext cx="4984057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Áreas geográficas determinadas</a:t>
            </a:r>
            <a:endParaRPr lang="es-AR" sz="2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868144" y="3140968"/>
            <a:ext cx="2917786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000" dirty="0" smtClean="0"/>
              <a:t>Adaptación del hongo</a:t>
            </a:r>
            <a:endParaRPr lang="es-AR" sz="20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372200" y="4797152"/>
            <a:ext cx="2452916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800" dirty="0" smtClean="0"/>
              <a:t>DIMORFISMO</a:t>
            </a:r>
            <a:endParaRPr lang="es-AR" sz="2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76456" cy="884312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Interacción Hospedero - Hongo</a:t>
            </a:r>
            <a:endParaRPr lang="es-AR" dirty="0"/>
          </a:p>
        </p:txBody>
      </p:sp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73016"/>
            <a:ext cx="3432837" cy="236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467544" y="6165304"/>
            <a:ext cx="3360215" cy="40011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000" dirty="0" smtClean="0"/>
              <a:t>Formación del </a:t>
            </a:r>
            <a:r>
              <a:rPr lang="es-AR" sz="2000" dirty="0" err="1" smtClean="0"/>
              <a:t>granuloma</a:t>
            </a:r>
            <a:endParaRPr lang="es-AR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79512" y="1196752"/>
            <a:ext cx="5418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/>
              <a:t>3er semana:  Respuesta celular adaptativa</a:t>
            </a:r>
            <a:endParaRPr lang="es-AR" sz="2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827584" y="1844824"/>
            <a:ext cx="3557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b="1" dirty="0" smtClean="0"/>
              <a:t>Respuesta  TH  1</a:t>
            </a:r>
            <a:endParaRPr lang="es-AR" sz="32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148064" y="1844824"/>
            <a:ext cx="3425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b="1" dirty="0" smtClean="0"/>
              <a:t>Respuesta TH  2</a:t>
            </a:r>
            <a:endParaRPr lang="es-AR" sz="3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23528" y="3068960"/>
            <a:ext cx="1016243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AR" sz="2400" b="1" dirty="0" smtClean="0"/>
              <a:t>IL 12</a:t>
            </a:r>
            <a:endParaRPr lang="es-AR" sz="24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275856" y="3140968"/>
            <a:ext cx="2505814" cy="40011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000" b="1" dirty="0" smtClean="0"/>
              <a:t>Linfocitos T </a:t>
            </a:r>
            <a:r>
              <a:rPr lang="es-AR" sz="2000" b="1" dirty="0" err="1" smtClean="0"/>
              <a:t>helper</a:t>
            </a:r>
            <a:endParaRPr lang="es-AR" sz="20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907704" y="3068960"/>
            <a:ext cx="987771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IFN  </a:t>
            </a:r>
            <a:r>
              <a:rPr lang="es-AR" sz="2400" b="1" dirty="0" smtClean="0">
                <a:latin typeface="Symbol" pitchFamily="18" charset="2"/>
              </a:rPr>
              <a:t>g</a:t>
            </a:r>
            <a:endParaRPr lang="es-AR" sz="2400" b="1" dirty="0"/>
          </a:p>
        </p:txBody>
      </p:sp>
      <p:sp>
        <p:nvSpPr>
          <p:cNvPr id="13" name="12 Flecha abajo"/>
          <p:cNvSpPr/>
          <p:nvPr/>
        </p:nvSpPr>
        <p:spPr>
          <a:xfrm>
            <a:off x="2267744" y="2348880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Flecha izquierda"/>
          <p:cNvSpPr/>
          <p:nvPr/>
        </p:nvSpPr>
        <p:spPr>
          <a:xfrm rot="19123779">
            <a:off x="1121575" y="2638704"/>
            <a:ext cx="936104" cy="1522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14 Flecha abajo"/>
          <p:cNvSpPr/>
          <p:nvPr/>
        </p:nvSpPr>
        <p:spPr>
          <a:xfrm rot="18175655">
            <a:off x="3223824" y="2339162"/>
            <a:ext cx="157671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15 CuadroTexto"/>
          <p:cNvSpPr txBox="1"/>
          <p:nvPr/>
        </p:nvSpPr>
        <p:spPr>
          <a:xfrm>
            <a:off x="4788024" y="4293096"/>
            <a:ext cx="4152099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400" dirty="0" smtClean="0"/>
              <a:t>Producción de anticuerpos</a:t>
            </a:r>
            <a:endParaRPr lang="es-AR" sz="2400" dirty="0"/>
          </a:p>
        </p:txBody>
      </p:sp>
      <p:sp>
        <p:nvSpPr>
          <p:cNvPr id="17" name="16 Flecha abajo"/>
          <p:cNvSpPr/>
          <p:nvPr/>
        </p:nvSpPr>
        <p:spPr>
          <a:xfrm>
            <a:off x="6732240" y="2420888"/>
            <a:ext cx="72008" cy="1728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17 CuadroTexto"/>
          <p:cNvSpPr txBox="1"/>
          <p:nvPr/>
        </p:nvSpPr>
        <p:spPr>
          <a:xfrm>
            <a:off x="4932040" y="5301208"/>
            <a:ext cx="3722494" cy="138499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AR" sz="2800" b="1" dirty="0" smtClean="0"/>
              <a:t>Complejo primario </a:t>
            </a:r>
          </a:p>
          <a:p>
            <a:r>
              <a:rPr lang="es-AR" sz="2800" b="1" dirty="0" smtClean="0"/>
              <a:t>Hipersensibilidad  +</a:t>
            </a:r>
          </a:p>
          <a:p>
            <a:r>
              <a:rPr lang="es-AR" sz="2800" b="1" dirty="0" smtClean="0"/>
              <a:t>   Calcificaciones</a:t>
            </a:r>
            <a:endParaRPr lang="es-AR" sz="28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/>
          </a:bodyPr>
          <a:lstStyle/>
          <a:p>
            <a:r>
              <a:rPr lang="es-AR" b="1" dirty="0" smtClean="0">
                <a:solidFill>
                  <a:srgbClr val="0070C0"/>
                </a:solidFill>
              </a:rPr>
              <a:t>Micosis  Infección</a:t>
            </a:r>
            <a:r>
              <a:rPr lang="es-AR" dirty="0" smtClean="0">
                <a:solidFill>
                  <a:srgbClr val="0070C0"/>
                </a:solidFill>
              </a:rPr>
              <a:t>:</a:t>
            </a:r>
          </a:p>
          <a:p>
            <a:pPr>
              <a:buNone/>
            </a:pPr>
            <a:r>
              <a:rPr lang="es-AR" dirty="0" smtClean="0">
                <a:solidFill>
                  <a:srgbClr val="0070C0"/>
                </a:solidFill>
              </a:rPr>
              <a:t>     </a:t>
            </a:r>
            <a:r>
              <a:rPr lang="es-AR" b="1" dirty="0" smtClean="0"/>
              <a:t>Alto % Asintomáticos</a:t>
            </a:r>
          </a:p>
          <a:p>
            <a:pPr>
              <a:buNone/>
            </a:pPr>
            <a:r>
              <a:rPr lang="es-AR" b="1" dirty="0" smtClean="0">
                <a:solidFill>
                  <a:srgbClr val="0070C0"/>
                </a:solidFill>
              </a:rPr>
              <a:t>     </a:t>
            </a:r>
            <a:r>
              <a:rPr lang="es-AR" dirty="0" smtClean="0"/>
              <a:t>Sintomáticos inespecíficos </a:t>
            </a:r>
            <a:r>
              <a:rPr lang="es-AR" b="1" dirty="0" err="1" smtClean="0"/>
              <a:t>Autolimitados</a:t>
            </a:r>
            <a:endParaRPr lang="es-AR" dirty="0" smtClean="0">
              <a:solidFill>
                <a:srgbClr val="0070C0"/>
              </a:solidFill>
            </a:endParaRPr>
          </a:p>
          <a:p>
            <a:endParaRPr lang="es-AR" dirty="0" smtClean="0">
              <a:solidFill>
                <a:srgbClr val="0070C0"/>
              </a:solidFill>
            </a:endParaRPr>
          </a:p>
          <a:p>
            <a:r>
              <a:rPr lang="es-AR" b="1" dirty="0" smtClean="0">
                <a:solidFill>
                  <a:srgbClr val="0070C0"/>
                </a:solidFill>
              </a:rPr>
              <a:t>Micosis  enfermedad</a:t>
            </a:r>
          </a:p>
          <a:p>
            <a:pPr>
              <a:buNone/>
            </a:pPr>
            <a:r>
              <a:rPr lang="es-AR" dirty="0" smtClean="0"/>
              <a:t>   Reactivación foco primario</a:t>
            </a:r>
          </a:p>
          <a:p>
            <a:pPr>
              <a:buNone/>
            </a:pPr>
            <a:r>
              <a:rPr lang="es-AR" dirty="0" smtClean="0"/>
              <a:t>   Progresión de una infección (no controlada)</a:t>
            </a:r>
          </a:p>
          <a:p>
            <a:pPr>
              <a:buNone/>
            </a:pPr>
            <a:r>
              <a:rPr lang="es-AR" dirty="0" smtClean="0"/>
              <a:t>   Diseminación </a:t>
            </a:r>
            <a:r>
              <a:rPr lang="es-AR" dirty="0" err="1" smtClean="0"/>
              <a:t>hematógena</a:t>
            </a:r>
            <a:r>
              <a:rPr lang="es-AR" dirty="0" smtClean="0"/>
              <a:t>: compromiso            órganos y sistemas .-</a:t>
            </a:r>
          </a:p>
          <a:p>
            <a:pPr>
              <a:buNone/>
            </a:pPr>
            <a:r>
              <a:rPr lang="es-AR" dirty="0" smtClean="0"/>
              <a:t>   Aparición de Signos y Síntomas .-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Ingreso  por Vía </a:t>
            </a:r>
            <a:r>
              <a:rPr lang="es-AR" dirty="0" err="1" smtClean="0"/>
              <a:t>Inhalatoria</a:t>
            </a:r>
            <a:endParaRPr lang="es-AR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67544" y="188640"/>
            <a:ext cx="8229600" cy="1143000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s-AR" dirty="0" smtClean="0"/>
              <a:t>              Diagnóstico</a:t>
            </a:r>
            <a:br>
              <a:rPr lang="es-AR" dirty="0" smtClean="0"/>
            </a:br>
            <a:r>
              <a:rPr lang="es-AR" dirty="0" smtClean="0"/>
              <a:t>           </a:t>
            </a:r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Micosis Infección.</a:t>
            </a:r>
            <a:endParaRPr lang="es-A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83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356992"/>
            <a:ext cx="340042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51520" y="1340768"/>
            <a:ext cx="79319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Interrogatorio:</a:t>
            </a:r>
            <a:r>
              <a:rPr lang="es-AR" sz="2400" dirty="0" smtClean="0"/>
              <a:t>  lugar de residencia o visita a área  </a:t>
            </a:r>
          </a:p>
          <a:p>
            <a:r>
              <a:rPr lang="es-AR" sz="2400" b="1" dirty="0" smtClean="0"/>
              <a:t>     </a:t>
            </a:r>
            <a:r>
              <a:rPr lang="es-AR" sz="2400" dirty="0" smtClean="0"/>
              <a:t>endémica por actividades laborales o recreativas</a:t>
            </a:r>
          </a:p>
          <a:p>
            <a:endParaRPr lang="es-AR" sz="2400" dirty="0" smtClean="0"/>
          </a:p>
          <a:p>
            <a:r>
              <a:rPr lang="es-AR" sz="2400" b="1" dirty="0" smtClean="0"/>
              <a:t>Prueba cutánea </a:t>
            </a:r>
            <a:r>
              <a:rPr lang="es-AR" sz="2400" dirty="0" smtClean="0"/>
              <a:t> o </a:t>
            </a:r>
            <a:r>
              <a:rPr lang="es-AR" sz="2400" dirty="0" err="1" smtClean="0"/>
              <a:t>intradermoreacción</a:t>
            </a:r>
            <a:r>
              <a:rPr lang="es-AR" sz="2400" dirty="0" smtClean="0"/>
              <a:t> evalúa</a:t>
            </a:r>
          </a:p>
          <a:p>
            <a:r>
              <a:rPr lang="es-AR" sz="2400" b="1" dirty="0" smtClean="0"/>
              <a:t>      hipersensibilidad retardada  </a:t>
            </a:r>
            <a:r>
              <a:rPr lang="es-AR" sz="2400" dirty="0" smtClean="0"/>
              <a:t>con </a:t>
            </a:r>
            <a:r>
              <a:rPr lang="es-AR" sz="2400" b="1" dirty="0" smtClean="0"/>
              <a:t>Ag específico</a:t>
            </a:r>
            <a:endParaRPr lang="es-AR" sz="24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79512" y="3573016"/>
            <a:ext cx="5117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AR" sz="2000" b="1" dirty="0" smtClean="0"/>
              <a:t>Lectura del resultado a 48 – 72 hs</a:t>
            </a:r>
          </a:p>
          <a:p>
            <a:pPr>
              <a:buFontTx/>
              <a:buChar char="-"/>
            </a:pPr>
            <a:r>
              <a:rPr lang="es-AR" sz="2000" b="1" dirty="0" smtClean="0"/>
              <a:t>La prueba no da indicación temporal</a:t>
            </a:r>
          </a:p>
          <a:p>
            <a:r>
              <a:rPr lang="es-AR" sz="2000" b="1" dirty="0" smtClean="0"/>
              <a:t>  de la infección.-</a:t>
            </a:r>
          </a:p>
          <a:p>
            <a:endParaRPr lang="es-AR" sz="2000" b="1" dirty="0" smtClean="0"/>
          </a:p>
          <a:p>
            <a:r>
              <a:rPr lang="es-AR" sz="2000" b="1" dirty="0" smtClean="0"/>
              <a:t>Reacción (+):  individuo infectado</a:t>
            </a:r>
          </a:p>
          <a:p>
            <a:r>
              <a:rPr lang="es-AR" sz="2000" b="1" dirty="0" smtClean="0"/>
              <a:t>Reacción  (-):  individuo no infectado  o</a:t>
            </a:r>
          </a:p>
          <a:p>
            <a:r>
              <a:rPr lang="es-AR" sz="2000" b="1" dirty="0" smtClean="0"/>
              <a:t>                      en formas graves de la</a:t>
            </a:r>
          </a:p>
          <a:p>
            <a:r>
              <a:rPr lang="es-AR" sz="2000" b="1" dirty="0" smtClean="0"/>
              <a:t>                      micosis  (anergia)</a:t>
            </a:r>
            <a:endParaRPr lang="es-AR" b="1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08912" cy="4896544"/>
          </a:xfrm>
        </p:spPr>
        <p:txBody>
          <a:bodyPr>
            <a:normAutofit fontScale="85000" lnSpcReduction="20000"/>
          </a:bodyPr>
          <a:lstStyle/>
          <a:p>
            <a:r>
              <a:rPr lang="es-AR" b="1" dirty="0" smtClean="0"/>
              <a:t>Antecedentes epidemiológicos:  procedencia del     paciente, actividades desarrolladas.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Clínico:</a:t>
            </a:r>
            <a:r>
              <a:rPr lang="es-AR" b="1" dirty="0" smtClean="0"/>
              <a:t>  Signos  y Síntomas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Micológico Directo:</a:t>
            </a:r>
          </a:p>
          <a:p>
            <a:pPr>
              <a:buNone/>
            </a:pPr>
            <a:r>
              <a:rPr lang="es-AR" b="1" dirty="0" smtClean="0"/>
              <a:t>       Toma de muestra.</a:t>
            </a:r>
          </a:p>
          <a:p>
            <a:pPr>
              <a:buNone/>
            </a:pPr>
            <a:r>
              <a:rPr lang="es-AR" b="1" dirty="0" smtClean="0"/>
              <a:t>       Examen Directo  (en fresco y coloraciones)</a:t>
            </a:r>
          </a:p>
          <a:p>
            <a:pPr>
              <a:buNone/>
            </a:pPr>
            <a:r>
              <a:rPr lang="es-AR" b="1" dirty="0" smtClean="0"/>
              <a:t>       Cultivos  a  28 °C   y   37  °C</a:t>
            </a:r>
          </a:p>
          <a:p>
            <a:pPr>
              <a:buNone/>
            </a:pPr>
            <a:r>
              <a:rPr lang="es-AR" b="1" dirty="0" smtClean="0"/>
              <a:t>       </a:t>
            </a:r>
            <a:r>
              <a:rPr lang="es-AR" b="1" dirty="0" err="1" smtClean="0"/>
              <a:t>Dosaje</a:t>
            </a:r>
            <a:r>
              <a:rPr lang="es-AR" b="1" dirty="0" smtClean="0"/>
              <a:t> de </a:t>
            </a:r>
            <a:r>
              <a:rPr lang="es-AR" b="1" dirty="0" smtClean="0"/>
              <a:t>Antígenos.</a:t>
            </a:r>
          </a:p>
          <a:p>
            <a:pPr>
              <a:buNone/>
            </a:pP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Micológico indirecto:</a:t>
            </a:r>
            <a:r>
              <a:rPr lang="es-AR" b="1" dirty="0" smtClean="0"/>
              <a:t>  Serología   (ID,  CIEF)</a:t>
            </a:r>
          </a:p>
          <a:p>
            <a:endParaRPr lang="es-AR" b="1" dirty="0" smtClean="0">
              <a:solidFill>
                <a:srgbClr val="0070C0"/>
              </a:solidFill>
            </a:endParaRPr>
          </a:p>
          <a:p>
            <a:r>
              <a:rPr lang="es-AR" b="1" dirty="0" smtClean="0">
                <a:solidFill>
                  <a:srgbClr val="0070C0"/>
                </a:solidFill>
              </a:rPr>
              <a:t>Histopatológico</a:t>
            </a:r>
          </a:p>
          <a:p>
            <a:endParaRPr lang="es-AR" b="1" dirty="0" smtClean="0">
              <a:solidFill>
                <a:srgbClr val="0070C0"/>
              </a:solidFill>
            </a:endParaRPr>
          </a:p>
          <a:p>
            <a:r>
              <a:rPr lang="es-AR" b="1" dirty="0" smtClean="0">
                <a:solidFill>
                  <a:srgbClr val="0070C0"/>
                </a:solidFill>
              </a:rPr>
              <a:t>Inoculación de Animales .</a:t>
            </a:r>
            <a:endParaRPr lang="es-AR" b="1" dirty="0">
              <a:solidFill>
                <a:srgbClr val="0070C0"/>
              </a:solidFill>
            </a:endParaRPr>
          </a:p>
        </p:txBody>
      </p:sp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82762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s-AR" dirty="0" smtClean="0"/>
              <a:t>              Diagnóstico</a:t>
            </a:r>
            <a:br>
              <a:rPr lang="es-AR" dirty="0" smtClean="0"/>
            </a:br>
            <a:r>
              <a:rPr lang="es-AR" dirty="0" smtClean="0"/>
              <a:t>           </a:t>
            </a:r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Micosis Infección.</a:t>
            </a:r>
            <a:endParaRPr lang="es-A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539552" y="332656"/>
            <a:ext cx="8229600" cy="706437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>
                <a:solidFill>
                  <a:schemeClr val="tx1"/>
                </a:solidFill>
              </a:rPr>
              <a:t>           HISTOPLASMOSIS</a:t>
            </a:r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55791"/>
            <a:ext cx="4176464" cy="287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695211"/>
            <a:ext cx="2625452" cy="2943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23528" y="1196752"/>
            <a:ext cx="846417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/>
              <a:t>Es una enfermedad  aguda, </a:t>
            </a:r>
            <a:r>
              <a:rPr lang="es-AR" sz="2800" b="1" dirty="0" err="1" smtClean="0"/>
              <a:t>subaguda</a:t>
            </a:r>
            <a:r>
              <a:rPr lang="es-AR" sz="2800" b="1" dirty="0" smtClean="0"/>
              <a:t> o crónica</a:t>
            </a:r>
          </a:p>
          <a:p>
            <a:r>
              <a:rPr lang="es-AR" sz="2800" b="1" dirty="0" smtClean="0"/>
              <a:t>Que afecta principalmente al sistema retículo </a:t>
            </a:r>
          </a:p>
          <a:p>
            <a:r>
              <a:rPr lang="es-AR" sz="2800" b="1" dirty="0" smtClean="0"/>
              <a:t>                         endotelial</a:t>
            </a:r>
          </a:p>
          <a:p>
            <a:r>
              <a:rPr lang="es-AR" sz="2800" b="1" dirty="0" smtClean="0"/>
              <a:t>Producida por un hongo dimorfo y sexuado</a:t>
            </a:r>
          </a:p>
          <a:p>
            <a:r>
              <a:rPr lang="es-AR" sz="2800" b="1" i="1" dirty="0" err="1" smtClean="0"/>
              <a:t>Histoplasma</a:t>
            </a:r>
            <a:r>
              <a:rPr lang="es-AR" sz="2800" b="1" i="1" dirty="0" smtClean="0"/>
              <a:t> </a:t>
            </a:r>
            <a:r>
              <a:rPr lang="es-AR" sz="2800" b="1" i="1" dirty="0" err="1" smtClean="0"/>
              <a:t>capsulatum</a:t>
            </a:r>
            <a:endParaRPr lang="es-AR" sz="2800" b="1" i="1" dirty="0"/>
          </a:p>
        </p:txBody>
      </p:sp>
      <p:sp>
        <p:nvSpPr>
          <p:cNvPr id="7" name="6 Flecha izquierda"/>
          <p:cNvSpPr/>
          <p:nvPr/>
        </p:nvSpPr>
        <p:spPr>
          <a:xfrm>
            <a:off x="4788024" y="4509120"/>
            <a:ext cx="1152128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Flecha derecha"/>
          <p:cNvSpPr/>
          <p:nvPr/>
        </p:nvSpPr>
        <p:spPr>
          <a:xfrm>
            <a:off x="4860032" y="5301208"/>
            <a:ext cx="11521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4906963" cy="1143000"/>
          </a:xfrm>
        </p:spPr>
        <p:txBody>
          <a:bodyPr/>
          <a:lstStyle/>
          <a:p>
            <a:r>
              <a:rPr lang="es-AR" dirty="0" smtClean="0"/>
              <a:t>Micosis  Infección.</a:t>
            </a:r>
            <a:endParaRPr lang="es-AR" dirty="0"/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648" y="0"/>
            <a:ext cx="4111352" cy="283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79512" y="1196752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AR" sz="2400" b="1" dirty="0" smtClean="0"/>
              <a:t>¿Cómo?</a:t>
            </a:r>
          </a:p>
          <a:p>
            <a:r>
              <a:rPr lang="es-AR" sz="2400" b="1" dirty="0" smtClean="0"/>
              <a:t> Inhalación de </a:t>
            </a:r>
            <a:r>
              <a:rPr lang="es-AR" sz="2400" b="1" dirty="0" err="1" smtClean="0"/>
              <a:t>microconidias</a:t>
            </a:r>
            <a:r>
              <a:rPr lang="es-AR" sz="2400" b="1" dirty="0" smtClean="0"/>
              <a:t> </a:t>
            </a:r>
          </a:p>
          <a:p>
            <a:r>
              <a:rPr lang="es-AR" sz="2400" b="1" dirty="0" smtClean="0"/>
              <a:t> y fragmentos de la hifa en zona </a:t>
            </a:r>
          </a:p>
          <a:p>
            <a:r>
              <a:rPr lang="es-AR" sz="2400" b="1" dirty="0" smtClean="0"/>
              <a:t> endémica.</a:t>
            </a:r>
          </a:p>
          <a:p>
            <a:pPr>
              <a:buFontTx/>
              <a:buChar char="-"/>
            </a:pPr>
            <a:r>
              <a:rPr lang="es-AR" sz="2400" b="1" dirty="0" smtClean="0"/>
              <a:t>¿Cuándo y Quien?</a:t>
            </a:r>
          </a:p>
          <a:p>
            <a:r>
              <a:rPr lang="es-AR" sz="2400" b="1" dirty="0" smtClean="0"/>
              <a:t> En la infancia y adolescencia es más frecuente.</a:t>
            </a:r>
          </a:p>
          <a:p>
            <a:r>
              <a:rPr lang="es-AR" sz="2400" b="1" dirty="0" smtClean="0"/>
              <a:t> Ambos sexos</a:t>
            </a:r>
          </a:p>
          <a:p>
            <a:r>
              <a:rPr lang="es-AR" sz="2400" b="1" dirty="0" smtClean="0"/>
              <a:t>-98 % es benigna y Asintomática.  Tiende a Calcificar</a:t>
            </a:r>
          </a:p>
          <a:p>
            <a:r>
              <a:rPr lang="es-AR" sz="2400" b="1" dirty="0" smtClean="0"/>
              <a:t>   (Pulmón y bazo)</a:t>
            </a:r>
          </a:p>
          <a:p>
            <a:r>
              <a:rPr lang="es-AR" sz="2400" u="sng" dirty="0" smtClean="0"/>
              <a:t>Frecuencia de la infección:  </a:t>
            </a:r>
            <a:r>
              <a:rPr lang="es-AR" sz="2400" dirty="0" smtClean="0"/>
              <a:t> entre el 20% y 80 % de la </a:t>
            </a:r>
          </a:p>
          <a:p>
            <a:r>
              <a:rPr lang="es-AR" sz="2400" dirty="0" smtClean="0"/>
              <a:t>Población aparentemente sana de áreas endémicas de </a:t>
            </a:r>
          </a:p>
          <a:p>
            <a:r>
              <a:rPr lang="es-AR" sz="2400" dirty="0" smtClean="0"/>
              <a:t>Histoplasmosis.  </a:t>
            </a:r>
          </a:p>
          <a:p>
            <a:r>
              <a:rPr lang="es-AR" sz="2400" dirty="0" smtClean="0"/>
              <a:t>40 millones en  EEUU  y alrededor de 8 millones en </a:t>
            </a:r>
            <a:r>
              <a:rPr lang="es-AR" sz="2400" dirty="0" err="1" smtClean="0"/>
              <a:t>Arg</a:t>
            </a:r>
            <a:r>
              <a:rPr lang="es-AR" sz="2400" dirty="0" smtClean="0"/>
              <a:t>.</a:t>
            </a:r>
            <a:endParaRPr lang="es-AR" sz="24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531847"/>
          </a:xfrm>
        </p:spPr>
        <p:txBody>
          <a:bodyPr/>
          <a:lstStyle/>
          <a:p>
            <a:r>
              <a:rPr lang="es-AR" dirty="0" smtClean="0"/>
              <a:t>Lugar de residencia  actual o pasada.</a:t>
            </a:r>
          </a:p>
          <a:p>
            <a:r>
              <a:rPr lang="es-AR" dirty="0" smtClean="0"/>
              <a:t>Edad</a:t>
            </a:r>
          </a:p>
          <a:p>
            <a:r>
              <a:rPr lang="es-AR" dirty="0" smtClean="0"/>
              <a:t>Tipo de actividad laboral.</a:t>
            </a:r>
          </a:p>
          <a:p>
            <a:r>
              <a:rPr lang="es-AR" dirty="0" smtClean="0"/>
              <a:t>Hábitos:  Tabaquismo, etilismo.</a:t>
            </a:r>
          </a:p>
          <a:p>
            <a:r>
              <a:rPr lang="es-AR" dirty="0" smtClean="0"/>
              <a:t>Antecedentes patológicos (Trasplante, VIH, DBT)</a:t>
            </a:r>
          </a:p>
          <a:p>
            <a:r>
              <a:rPr lang="es-AR" dirty="0" smtClean="0"/>
              <a:t>Uso de drogas inmunosupresoras . 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es-AR" dirty="0" smtClean="0"/>
              <a:t>Micosis  Enfermedad</a:t>
            </a:r>
            <a:br>
              <a:rPr lang="es-AR" dirty="0" smtClean="0"/>
            </a:br>
            <a:r>
              <a:rPr lang="es-AR" sz="2400" dirty="0" smtClean="0"/>
              <a:t>FACTORES  PREDISPONENTES.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1259632" y="5085184"/>
            <a:ext cx="77300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solidFill>
                  <a:srgbClr val="0070C0"/>
                </a:solidFill>
              </a:rPr>
              <a:t>Población de riesgo</a:t>
            </a:r>
            <a:r>
              <a:rPr lang="es-AR" dirty="0" smtClean="0"/>
              <a:t>:  relacionados con demolición de gallineros</a:t>
            </a:r>
          </a:p>
          <a:p>
            <a:r>
              <a:rPr lang="es-AR" dirty="0" smtClean="0"/>
              <a:t>                                 palomares, geólogos, grutas con murciélagos</a:t>
            </a:r>
          </a:p>
          <a:p>
            <a:r>
              <a:rPr lang="es-AR" dirty="0" smtClean="0"/>
              <a:t>                                 trabajadores de vialidad, espeleólogos.</a:t>
            </a:r>
            <a:endParaRPr lang="es-AR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/>
          </a:bodyPr>
          <a:lstStyle/>
          <a:p>
            <a:r>
              <a:rPr lang="es-AR" dirty="0" smtClean="0"/>
              <a:t>Asintomática</a:t>
            </a:r>
          </a:p>
          <a:p>
            <a:pPr>
              <a:buNone/>
            </a:pPr>
            <a:endParaRPr lang="es-AR" dirty="0" smtClean="0"/>
          </a:p>
          <a:p>
            <a:r>
              <a:rPr lang="es-AR" dirty="0" smtClean="0"/>
              <a:t>Pulmonar  Aguda/</a:t>
            </a:r>
            <a:r>
              <a:rPr lang="es-AR" dirty="0" err="1" smtClean="0"/>
              <a:t>Subaguda</a:t>
            </a:r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Pulmonar Crónica</a:t>
            </a:r>
          </a:p>
          <a:p>
            <a:endParaRPr lang="es-AR" dirty="0" smtClean="0"/>
          </a:p>
          <a:p>
            <a:r>
              <a:rPr lang="es-AR" dirty="0" smtClean="0"/>
              <a:t>Diseminada:  - Aguda</a:t>
            </a:r>
          </a:p>
          <a:p>
            <a:pPr>
              <a:buNone/>
            </a:pPr>
            <a:r>
              <a:rPr lang="es-AR" dirty="0" smtClean="0"/>
              <a:t>                       - </a:t>
            </a:r>
            <a:r>
              <a:rPr lang="es-AR" dirty="0" err="1" smtClean="0"/>
              <a:t>Subaguda</a:t>
            </a:r>
            <a:endParaRPr lang="es-AR" dirty="0" smtClean="0"/>
          </a:p>
          <a:p>
            <a:pPr>
              <a:buNone/>
            </a:pPr>
            <a:r>
              <a:rPr lang="es-AR" dirty="0" smtClean="0"/>
              <a:t>                       - Crónica</a:t>
            </a:r>
          </a:p>
          <a:p>
            <a:pPr>
              <a:buNone/>
            </a:pPr>
            <a:r>
              <a:rPr lang="es-AR" dirty="0" smtClean="0"/>
              <a:t>                     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Formas  Clínicas</a:t>
            </a:r>
            <a:endParaRPr lang="es-AR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68960"/>
            <a:ext cx="4400594" cy="3301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140968"/>
            <a:ext cx="4199133" cy="314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88640"/>
            <a:ext cx="4269661" cy="289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3568" y="692696"/>
            <a:ext cx="1721946" cy="707886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sz="2000" dirty="0" smtClean="0"/>
              <a:t>Diseminada </a:t>
            </a:r>
          </a:p>
          <a:p>
            <a:r>
              <a:rPr lang="es-AR" sz="2000" dirty="0" smtClean="0"/>
              <a:t>crónica</a:t>
            </a:r>
            <a:endParaRPr lang="es-AR" sz="20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94116" cy="468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88640"/>
            <a:ext cx="2763945" cy="4475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077072"/>
            <a:ext cx="3709037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79512" y="1484784"/>
            <a:ext cx="25922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6228184" y="1844824"/>
            <a:ext cx="22322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Rectángulo"/>
          <p:cNvSpPr/>
          <p:nvPr/>
        </p:nvSpPr>
        <p:spPr>
          <a:xfrm>
            <a:off x="3203848" y="6381328"/>
            <a:ext cx="237626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3131840" y="260648"/>
            <a:ext cx="2645276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Histoplasmosis aguda</a:t>
            </a:r>
          </a:p>
          <a:p>
            <a:r>
              <a:rPr lang="es-AR" dirty="0" smtClean="0"/>
              <a:t>o </a:t>
            </a:r>
            <a:r>
              <a:rPr lang="es-AR" dirty="0" err="1" smtClean="0"/>
              <a:t>subaguda</a:t>
            </a:r>
            <a:endParaRPr lang="es-AR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131840" y="1772816"/>
            <a:ext cx="29450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Generalmente </a:t>
            </a:r>
            <a:r>
              <a:rPr lang="es-AR" dirty="0" smtClean="0"/>
              <a:t>asociado</a:t>
            </a:r>
          </a:p>
          <a:p>
            <a:r>
              <a:rPr lang="es-AR" dirty="0" smtClean="0"/>
              <a:t>A </a:t>
            </a:r>
            <a:r>
              <a:rPr lang="es-AR" dirty="0" smtClean="0"/>
              <a:t>HIV-SIDA </a:t>
            </a:r>
            <a:r>
              <a:rPr lang="es-AR" dirty="0" smtClean="0"/>
              <a:t>(5,3-6  % </a:t>
            </a:r>
          </a:p>
          <a:p>
            <a:r>
              <a:rPr lang="es-AR" dirty="0"/>
              <a:t>e</a:t>
            </a:r>
            <a:r>
              <a:rPr lang="es-AR" dirty="0" smtClean="0"/>
              <a:t>n </a:t>
            </a:r>
            <a:r>
              <a:rPr lang="es-AR" dirty="0" smtClean="0"/>
              <a:t>Argentina)</a:t>
            </a:r>
          </a:p>
          <a:p>
            <a:r>
              <a:rPr lang="es-AR" dirty="0" smtClean="0"/>
              <a:t>Enfermedad marcadora.</a:t>
            </a:r>
            <a:endParaRPr lang="es-AR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3178175" cy="561975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Diagnóstico</a:t>
            </a:r>
            <a:endParaRPr lang="es-AR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2100" y="0"/>
            <a:ext cx="37719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1341" y="3372489"/>
            <a:ext cx="3062659" cy="348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81128"/>
            <a:ext cx="232967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509120"/>
            <a:ext cx="2383160" cy="1642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1043608" y="6381328"/>
            <a:ext cx="848309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37  °C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3995936" y="6309320"/>
            <a:ext cx="848309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s-AR" dirty="0" smtClean="0"/>
              <a:t>28  °C</a:t>
            </a:r>
            <a:endParaRPr lang="es-AR" dirty="0"/>
          </a:p>
        </p:txBody>
      </p:sp>
      <p:sp>
        <p:nvSpPr>
          <p:cNvPr id="10" name="9 Flecha derecha"/>
          <p:cNvSpPr/>
          <p:nvPr/>
        </p:nvSpPr>
        <p:spPr>
          <a:xfrm>
            <a:off x="2771800" y="5085184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10 Flecha izquierda"/>
          <p:cNvSpPr/>
          <p:nvPr/>
        </p:nvSpPr>
        <p:spPr>
          <a:xfrm>
            <a:off x="2771800" y="5517232"/>
            <a:ext cx="504056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11 CuadroTexto"/>
          <p:cNvSpPr txBox="1"/>
          <p:nvPr/>
        </p:nvSpPr>
        <p:spPr>
          <a:xfrm>
            <a:off x="0" y="1052736"/>
            <a:ext cx="554510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AR" sz="2400" b="1" u="sng" dirty="0" smtClean="0">
                <a:solidFill>
                  <a:srgbClr val="0070C0"/>
                </a:solidFill>
              </a:rPr>
              <a:t>Toma de muestra</a:t>
            </a:r>
            <a:r>
              <a:rPr lang="es-AR" sz="2400" dirty="0" smtClean="0"/>
              <a:t>:  Escarificación</a:t>
            </a:r>
          </a:p>
          <a:p>
            <a:r>
              <a:rPr lang="es-AR" sz="2400" dirty="0" smtClean="0"/>
              <a:t>cutánea o de mucosa, LBA, Esputo</a:t>
            </a:r>
          </a:p>
          <a:p>
            <a:r>
              <a:rPr lang="es-AR" sz="2400" dirty="0" smtClean="0"/>
              <a:t>PAMO, </a:t>
            </a:r>
            <a:r>
              <a:rPr lang="es-AR" sz="2400" dirty="0" err="1" smtClean="0"/>
              <a:t>Hemocultivo</a:t>
            </a:r>
            <a:r>
              <a:rPr lang="es-AR" sz="2400" dirty="0" smtClean="0"/>
              <a:t> (lisis-</a:t>
            </a:r>
            <a:r>
              <a:rPr lang="es-AR" sz="2400" dirty="0" err="1" smtClean="0"/>
              <a:t>centrif</a:t>
            </a:r>
            <a:r>
              <a:rPr lang="es-AR" sz="2400" dirty="0" smtClean="0"/>
              <a:t>)</a:t>
            </a:r>
          </a:p>
          <a:p>
            <a:endParaRPr lang="es-AR" sz="2400" dirty="0" smtClean="0"/>
          </a:p>
          <a:p>
            <a:pPr>
              <a:buFontTx/>
              <a:buChar char="-"/>
            </a:pPr>
            <a:r>
              <a:rPr lang="es-AR" sz="2400" b="1" u="sng" dirty="0" err="1" smtClean="0">
                <a:solidFill>
                  <a:srgbClr val="0070C0"/>
                </a:solidFill>
              </a:rPr>
              <a:t>Exámen</a:t>
            </a:r>
            <a:r>
              <a:rPr lang="es-AR" sz="2400" b="1" u="sng" dirty="0" smtClean="0">
                <a:solidFill>
                  <a:srgbClr val="0070C0"/>
                </a:solidFill>
              </a:rPr>
              <a:t> directo:</a:t>
            </a:r>
            <a:r>
              <a:rPr lang="es-AR" sz="2400" dirty="0" smtClean="0"/>
              <a:t>   </a:t>
            </a:r>
            <a:r>
              <a:rPr lang="es-AR" sz="2400" dirty="0" err="1" smtClean="0"/>
              <a:t>Giemsa</a:t>
            </a:r>
            <a:endParaRPr lang="es-AR" sz="2400" dirty="0" smtClean="0"/>
          </a:p>
          <a:p>
            <a:pPr>
              <a:buFontTx/>
              <a:buChar char="-"/>
            </a:pPr>
            <a:endParaRPr lang="es-AR" sz="2400" b="1" u="sng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es-AR" sz="2400" b="1" u="sng" dirty="0" smtClean="0">
                <a:solidFill>
                  <a:srgbClr val="0070C0"/>
                </a:solidFill>
              </a:rPr>
              <a:t>Cultivo:</a:t>
            </a:r>
            <a:r>
              <a:rPr lang="es-AR" sz="2400" b="1" u="sng" dirty="0" smtClean="0"/>
              <a:t> </a:t>
            </a:r>
            <a:r>
              <a:rPr lang="es-AR" sz="2400" b="1" dirty="0" smtClean="0"/>
              <a:t> </a:t>
            </a:r>
            <a:r>
              <a:rPr lang="es-AR" sz="2400" dirty="0" err="1" smtClean="0"/>
              <a:t>Sabouraud</a:t>
            </a:r>
            <a:r>
              <a:rPr lang="es-AR" sz="2400" dirty="0" smtClean="0"/>
              <a:t>, BHI, </a:t>
            </a:r>
            <a:r>
              <a:rPr lang="es-AR" sz="2400" dirty="0" err="1" smtClean="0"/>
              <a:t>Lactrimel</a:t>
            </a:r>
            <a:endParaRPr lang="es-AR" b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0" t="5817" r="20251" b="9361"/>
          <a:stretch/>
        </p:blipFill>
        <p:spPr bwMode="auto">
          <a:xfrm>
            <a:off x="179512" y="188640"/>
            <a:ext cx="8640960" cy="651867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364271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4" t="2865" r="12943" b="12468"/>
          <a:stretch/>
        </p:blipFill>
        <p:spPr bwMode="auto">
          <a:xfrm>
            <a:off x="179511" y="188640"/>
            <a:ext cx="8771965" cy="640871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056488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3178175" cy="561975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Diagnóstico</a:t>
            </a:r>
            <a:endParaRPr lang="es-AR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564904"/>
            <a:ext cx="3147839" cy="236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flipH="1">
            <a:off x="251519" y="2276872"/>
            <a:ext cx="3384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/>
              <a:t>Indirecto:  ID, CIE     </a:t>
            </a:r>
            <a:endParaRPr lang="es-AR" sz="28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683568" y="3789040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/>
              <a:t>Inmunodifusión</a:t>
            </a:r>
            <a:r>
              <a:rPr lang="es-AR" b="1" dirty="0" smtClean="0"/>
              <a:t> cuantitativa</a:t>
            </a:r>
            <a:endParaRPr lang="es-AR" b="1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	COCCIDIOIDOMICOSIS</a:t>
            </a:r>
            <a:endParaRPr lang="es-AR" dirty="0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067987"/>
            <a:ext cx="2995389" cy="447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Es una micosis profunda </a:t>
            </a:r>
            <a:r>
              <a:rPr lang="es-AR" dirty="0" err="1" smtClean="0"/>
              <a:t>granulomatosa</a:t>
            </a:r>
            <a:r>
              <a:rPr lang="es-AR" dirty="0" smtClean="0"/>
              <a:t>  y supurativa del hombre y los mamíferos, típica de las zonas áridas del continente americano.</a:t>
            </a:r>
          </a:p>
          <a:p>
            <a:endParaRPr lang="es-AR" dirty="0" smtClean="0"/>
          </a:p>
          <a:p>
            <a:r>
              <a:rPr lang="es-AR" i="1" dirty="0" err="1" smtClean="0">
                <a:solidFill>
                  <a:srgbClr val="0070C0"/>
                </a:solidFill>
              </a:rPr>
              <a:t>Coccidioides</a:t>
            </a:r>
            <a:r>
              <a:rPr lang="es-AR" i="1" dirty="0" smtClean="0">
                <a:solidFill>
                  <a:srgbClr val="0070C0"/>
                </a:solidFill>
              </a:rPr>
              <a:t>  </a:t>
            </a:r>
            <a:r>
              <a:rPr lang="es-AR" i="1" dirty="0" err="1" smtClean="0">
                <a:solidFill>
                  <a:srgbClr val="0070C0"/>
                </a:solidFill>
              </a:rPr>
              <a:t>immitis</a:t>
            </a:r>
            <a:r>
              <a:rPr lang="es-AR" i="1" dirty="0" smtClean="0"/>
              <a:t>  </a:t>
            </a:r>
            <a:r>
              <a:rPr lang="es-AR" dirty="0" smtClean="0"/>
              <a:t>(Arizona,  USA-</a:t>
            </a:r>
            <a:r>
              <a:rPr lang="es-AR" dirty="0" err="1" smtClean="0"/>
              <a:t>Michoacan</a:t>
            </a:r>
            <a:r>
              <a:rPr lang="es-AR" dirty="0" smtClean="0"/>
              <a:t>, México)   Valle de San </a:t>
            </a:r>
            <a:r>
              <a:rPr lang="es-AR" dirty="0" smtClean="0"/>
              <a:t>Joaquín</a:t>
            </a:r>
          </a:p>
          <a:p>
            <a:endParaRPr lang="es-AR" i="1" dirty="0">
              <a:solidFill>
                <a:srgbClr val="0070C0"/>
              </a:solidFill>
            </a:endParaRPr>
          </a:p>
          <a:p>
            <a:r>
              <a:rPr lang="es-AR" i="1" dirty="0" err="1" smtClean="0">
                <a:solidFill>
                  <a:srgbClr val="0070C0"/>
                </a:solidFill>
              </a:rPr>
              <a:t>Coccidioides</a:t>
            </a:r>
            <a:r>
              <a:rPr lang="es-AR" i="1" dirty="0" smtClean="0">
                <a:solidFill>
                  <a:srgbClr val="0070C0"/>
                </a:solidFill>
              </a:rPr>
              <a:t>  </a:t>
            </a:r>
            <a:r>
              <a:rPr lang="es-AR" i="1" dirty="0" err="1" smtClean="0">
                <a:solidFill>
                  <a:srgbClr val="0070C0"/>
                </a:solidFill>
              </a:rPr>
              <a:t>posadasii</a:t>
            </a:r>
            <a:r>
              <a:rPr lang="es-AR" i="1" dirty="0" smtClean="0">
                <a:solidFill>
                  <a:srgbClr val="0070C0"/>
                </a:solidFill>
              </a:rPr>
              <a:t>  </a:t>
            </a:r>
            <a:r>
              <a:rPr lang="es-AR" dirty="0" smtClean="0"/>
              <a:t>(</a:t>
            </a:r>
            <a:r>
              <a:rPr lang="es-AR" dirty="0" err="1" smtClean="0"/>
              <a:t>America</a:t>
            </a:r>
            <a:r>
              <a:rPr lang="es-AR" dirty="0" smtClean="0"/>
              <a:t> Latina)</a:t>
            </a:r>
            <a:endParaRPr lang="es-AR" dirty="0" smtClean="0">
              <a:solidFill>
                <a:srgbClr val="0070C0"/>
              </a:solidFill>
            </a:endParaRPr>
          </a:p>
          <a:p>
            <a:endParaRPr lang="es-AR" dirty="0" smtClean="0"/>
          </a:p>
          <a:p>
            <a:pPr>
              <a:buNone/>
            </a:pPr>
            <a:endParaRPr lang="es-AR" dirty="0"/>
          </a:p>
        </p:txBody>
      </p:sp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es-AR" dirty="0" smtClean="0"/>
              <a:t>	COCCIDIOIDOMICOSIS</a:t>
            </a:r>
            <a:endParaRPr lang="es-AR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2" t="8882" r="18176" b="13736"/>
          <a:stretch/>
        </p:blipFill>
        <p:spPr bwMode="auto">
          <a:xfrm>
            <a:off x="323528" y="476672"/>
            <a:ext cx="8546303" cy="568863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561635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640"/>
            <a:ext cx="29960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270" y="188641"/>
            <a:ext cx="4051427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65732"/>
            <a:ext cx="4427984" cy="319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725144"/>
            <a:ext cx="28860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51520" y="2996952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Triada clásica</a:t>
            </a:r>
          </a:p>
          <a:p>
            <a:r>
              <a:rPr lang="es-AR" dirty="0" smtClean="0"/>
              <a:t>de </a:t>
            </a:r>
            <a:r>
              <a:rPr lang="es-AR" dirty="0" err="1" smtClean="0"/>
              <a:t>primoinfección</a:t>
            </a:r>
            <a:r>
              <a:rPr lang="es-AR" dirty="0" smtClean="0"/>
              <a:t>: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3131840" y="2852936"/>
            <a:ext cx="29706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-Eritema </a:t>
            </a:r>
            <a:r>
              <a:rPr lang="es-AR" dirty="0" err="1" smtClean="0"/>
              <a:t>Nodoso</a:t>
            </a:r>
            <a:endParaRPr lang="es-AR" dirty="0" smtClean="0"/>
          </a:p>
          <a:p>
            <a:r>
              <a:rPr lang="es-AR" dirty="0" smtClean="0"/>
              <a:t>-Conjuntivitis </a:t>
            </a:r>
            <a:r>
              <a:rPr lang="es-AR" dirty="0" err="1" smtClean="0"/>
              <a:t>Flictelunar</a:t>
            </a:r>
            <a:endParaRPr lang="es-AR" dirty="0" smtClean="0"/>
          </a:p>
          <a:p>
            <a:r>
              <a:rPr lang="es-AR" dirty="0" smtClean="0"/>
              <a:t>-</a:t>
            </a:r>
            <a:r>
              <a:rPr lang="es-AR" dirty="0" err="1" smtClean="0"/>
              <a:t>Artriris</a:t>
            </a:r>
            <a:r>
              <a:rPr lang="es-AR" dirty="0" smtClean="0"/>
              <a:t> del desierto</a:t>
            </a:r>
            <a:endParaRPr lang="es-AR" dirty="0"/>
          </a:p>
        </p:txBody>
      </p:sp>
      <p:sp>
        <p:nvSpPr>
          <p:cNvPr id="10" name="9 CuadroTexto"/>
          <p:cNvSpPr txBox="1"/>
          <p:nvPr/>
        </p:nvSpPr>
        <p:spPr>
          <a:xfrm>
            <a:off x="7596336" y="5013176"/>
            <a:ext cx="1207382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 dirty="0" smtClean="0"/>
              <a:t>Prueba</a:t>
            </a:r>
          </a:p>
          <a:p>
            <a:r>
              <a:rPr lang="es-AR" sz="2000" b="1" dirty="0" smtClean="0"/>
              <a:t>Cutánea</a:t>
            </a:r>
          </a:p>
          <a:p>
            <a:r>
              <a:rPr lang="es-AR" sz="2000" b="1" dirty="0" smtClean="0"/>
              <a:t>Positiva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11" name="10 Abrir llave"/>
          <p:cNvSpPr/>
          <p:nvPr/>
        </p:nvSpPr>
        <p:spPr>
          <a:xfrm>
            <a:off x="2915816" y="2852936"/>
            <a:ext cx="216024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11 CuadroTexto"/>
          <p:cNvSpPr txBox="1"/>
          <p:nvPr/>
        </p:nvSpPr>
        <p:spPr>
          <a:xfrm>
            <a:off x="7020272" y="3140968"/>
            <a:ext cx="1779654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s-AR" sz="2400" b="1" dirty="0" smtClean="0"/>
              <a:t>Inmunidad</a:t>
            </a:r>
          </a:p>
          <a:p>
            <a:r>
              <a:rPr lang="es-AR" sz="2400" b="1" dirty="0" smtClean="0"/>
              <a:t>Celular</a:t>
            </a:r>
            <a:endParaRPr lang="es-AR" sz="2400" b="1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Características  morfológicas</a:t>
            </a:r>
            <a:endParaRPr lang="es-A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196752"/>
            <a:ext cx="31242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573016"/>
            <a:ext cx="2016224" cy="307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551412"/>
            <a:ext cx="3068823" cy="23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79512" y="1628800"/>
            <a:ext cx="57711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dirty="0" smtClean="0">
                <a:solidFill>
                  <a:srgbClr val="0070C0"/>
                </a:solidFill>
              </a:rPr>
              <a:t>Fase </a:t>
            </a:r>
            <a:r>
              <a:rPr lang="es-AR" sz="2400" dirty="0" err="1" smtClean="0">
                <a:solidFill>
                  <a:srgbClr val="0070C0"/>
                </a:solidFill>
              </a:rPr>
              <a:t>Saprofítica</a:t>
            </a:r>
            <a:r>
              <a:rPr lang="es-AR" sz="2400" dirty="0" smtClean="0">
                <a:solidFill>
                  <a:srgbClr val="0070C0"/>
                </a:solidFill>
              </a:rPr>
              <a:t>:</a:t>
            </a:r>
            <a:r>
              <a:rPr lang="es-AR" sz="2400" dirty="0" smtClean="0"/>
              <a:t> Micelio ramificado</a:t>
            </a:r>
          </a:p>
          <a:p>
            <a:r>
              <a:rPr lang="es-AR" sz="2400" dirty="0" smtClean="0"/>
              <a:t>tabicado hialino con </a:t>
            </a:r>
          </a:p>
          <a:p>
            <a:r>
              <a:rPr lang="es-AR" sz="2400" dirty="0" err="1" smtClean="0"/>
              <a:t>Clamidoartroconidios</a:t>
            </a:r>
            <a:r>
              <a:rPr lang="es-AR" sz="2400" dirty="0" smtClean="0"/>
              <a:t> o </a:t>
            </a:r>
            <a:r>
              <a:rPr lang="es-AR" sz="2400" dirty="0" err="1" smtClean="0"/>
              <a:t>artroconidios</a:t>
            </a:r>
            <a:endParaRPr lang="es-AR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79512" y="3284984"/>
            <a:ext cx="60340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dirty="0" smtClean="0">
                <a:solidFill>
                  <a:srgbClr val="0070C0"/>
                </a:solidFill>
              </a:rPr>
              <a:t>Fase Parasitaria</a:t>
            </a:r>
            <a:r>
              <a:rPr lang="es-AR" dirty="0" smtClean="0">
                <a:solidFill>
                  <a:srgbClr val="0070C0"/>
                </a:solidFill>
              </a:rPr>
              <a:t>:  </a:t>
            </a:r>
            <a:r>
              <a:rPr lang="es-AR" sz="2400" b="1" u="sng" dirty="0" smtClean="0"/>
              <a:t>Esferas</a:t>
            </a:r>
            <a:r>
              <a:rPr lang="es-AR" sz="2400" dirty="0" smtClean="0"/>
              <a:t> de 30 – 80 </a:t>
            </a:r>
            <a:r>
              <a:rPr lang="es-AR" sz="2400" dirty="0" smtClean="0">
                <a:latin typeface="Symbol" pitchFamily="18" charset="2"/>
              </a:rPr>
              <a:t>m</a:t>
            </a:r>
            <a:r>
              <a:rPr lang="es-AR" sz="2400" dirty="0" smtClean="0"/>
              <a:t>m</a:t>
            </a:r>
          </a:p>
          <a:p>
            <a:r>
              <a:rPr lang="es-AR" sz="2400" dirty="0" smtClean="0"/>
              <a:t>Pared doble gruesa y refringente con </a:t>
            </a:r>
          </a:p>
          <a:p>
            <a:r>
              <a:rPr lang="es-AR" sz="2400" dirty="0" err="1" smtClean="0"/>
              <a:t>Endosporos</a:t>
            </a:r>
            <a:r>
              <a:rPr lang="es-AR" sz="2400" dirty="0" smtClean="0"/>
              <a:t> en su interior</a:t>
            </a:r>
            <a:endParaRPr lang="es-AR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mso9DCD7"/>
          <p:cNvPicPr>
            <a:picLocks noChangeAspect="1" noChangeArrowheads="1"/>
          </p:cNvPicPr>
          <p:nvPr/>
        </p:nvPicPr>
        <p:blipFill>
          <a:blip r:embed="rId2" cstate="print"/>
          <a:srcRect l="29129" r="12242" b="33072"/>
          <a:stretch>
            <a:fillRect/>
          </a:stretch>
        </p:blipFill>
        <p:spPr>
          <a:xfrm>
            <a:off x="1259632" y="260648"/>
            <a:ext cx="5807075" cy="5949950"/>
          </a:xfrm>
          <a:prstGeom prst="rect">
            <a:avLst/>
          </a:prstGeom>
          <a:noFill/>
          <a:ln/>
        </p:spPr>
      </p:pic>
      <p:sp>
        <p:nvSpPr>
          <p:cNvPr id="6" name="5 CuadroTexto"/>
          <p:cNvSpPr txBox="1"/>
          <p:nvPr/>
        </p:nvSpPr>
        <p:spPr>
          <a:xfrm>
            <a:off x="7380312" y="4869160"/>
            <a:ext cx="1657826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/>
              <a:t>Ciclo de Fase</a:t>
            </a:r>
          </a:p>
          <a:p>
            <a:r>
              <a:rPr lang="es-AR" dirty="0" err="1" smtClean="0"/>
              <a:t>Saprofítica</a:t>
            </a:r>
            <a:endParaRPr lang="es-AR" dirty="0" smtClean="0"/>
          </a:p>
          <a:p>
            <a:r>
              <a:rPr lang="es-AR" dirty="0" smtClean="0"/>
              <a:t>(Suelo)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7236296" y="836712"/>
            <a:ext cx="1657826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/>
              <a:t>Ciclo de Fase</a:t>
            </a:r>
          </a:p>
          <a:p>
            <a:r>
              <a:rPr lang="es-AR" dirty="0" smtClean="0"/>
              <a:t>Parasitaria</a:t>
            </a:r>
          </a:p>
          <a:p>
            <a:r>
              <a:rPr lang="es-AR" dirty="0" smtClean="0"/>
              <a:t>(Tisular)</a:t>
            </a:r>
            <a:endParaRPr lang="es-AR" dirty="0"/>
          </a:p>
        </p:txBody>
      </p:sp>
      <p:cxnSp>
        <p:nvCxnSpPr>
          <p:cNvPr id="9" name="8 Conector recto"/>
          <p:cNvCxnSpPr/>
          <p:nvPr/>
        </p:nvCxnSpPr>
        <p:spPr>
          <a:xfrm>
            <a:off x="0" y="3068960"/>
            <a:ext cx="9144000" cy="15121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48965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AR" dirty="0" smtClean="0"/>
              <a:t>-  Lugar de residencia actual o pasada. </a:t>
            </a:r>
          </a:p>
          <a:p>
            <a:r>
              <a:rPr lang="es-AR" dirty="0" smtClean="0"/>
              <a:t>Edad</a:t>
            </a:r>
            <a:endParaRPr lang="es-AR" dirty="0" smtClean="0"/>
          </a:p>
          <a:p>
            <a:r>
              <a:rPr lang="es-AR" dirty="0" smtClean="0"/>
              <a:t>Sexo</a:t>
            </a:r>
            <a:r>
              <a:rPr lang="es-AR" dirty="0" smtClean="0"/>
              <a:t>: testosterona (prevalencia en hombres). 17-β-estradiol, progesterona prevalencia en embarazadas)</a:t>
            </a:r>
          </a:p>
          <a:p>
            <a:r>
              <a:rPr lang="es-AR" dirty="0" smtClean="0"/>
              <a:t>HLA-A </a:t>
            </a:r>
            <a:r>
              <a:rPr lang="es-AR" dirty="0" smtClean="0"/>
              <a:t>9, raza negra, grupo sanguíneo B</a:t>
            </a:r>
          </a:p>
          <a:p>
            <a:r>
              <a:rPr lang="es-AR" dirty="0" smtClean="0"/>
              <a:t>Tipo </a:t>
            </a:r>
            <a:r>
              <a:rPr lang="es-AR" dirty="0" smtClean="0"/>
              <a:t>de actividad </a:t>
            </a:r>
            <a:r>
              <a:rPr lang="es-AR" dirty="0" smtClean="0"/>
              <a:t>laboral#</a:t>
            </a:r>
            <a:endParaRPr lang="es-AR" dirty="0" smtClean="0"/>
          </a:p>
          <a:p>
            <a:r>
              <a:rPr lang="pt-BR" dirty="0" smtClean="0"/>
              <a:t>Antecedentes </a:t>
            </a:r>
            <a:r>
              <a:rPr lang="pt-BR" dirty="0" smtClean="0"/>
              <a:t>patológicos (</a:t>
            </a:r>
            <a:r>
              <a:rPr lang="pt-BR" dirty="0" err="1" smtClean="0"/>
              <a:t>Trasplantes</a:t>
            </a:r>
            <a:r>
              <a:rPr lang="pt-BR" dirty="0" smtClean="0"/>
              <a:t>, VIH, DBT)</a:t>
            </a:r>
          </a:p>
          <a:p>
            <a:r>
              <a:rPr lang="es-AR" dirty="0" smtClean="0"/>
              <a:t>Uso </a:t>
            </a:r>
            <a:r>
              <a:rPr lang="es-AR" dirty="0" smtClean="0"/>
              <a:t>de drogas inmunosupresoras</a:t>
            </a:r>
          </a:p>
          <a:p>
            <a:pPr>
              <a:buNone/>
            </a:pPr>
            <a:endParaRPr lang="es-AR" dirty="0" smtClean="0"/>
          </a:p>
          <a:p>
            <a:pPr>
              <a:buNone/>
            </a:pPr>
            <a:r>
              <a:rPr lang="es-AR" sz="2400" dirty="0" smtClean="0"/>
              <a:t># Población de riesgo: relacionados con geólogos, trabajadores de vialidad en zona endémica. </a:t>
            </a:r>
            <a:endParaRPr lang="es-AR" sz="2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052736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s-AR" dirty="0" smtClean="0"/>
              <a:t>          Micosis Enfermedad</a:t>
            </a:r>
            <a:br>
              <a:rPr lang="es-AR" dirty="0" smtClean="0"/>
            </a:br>
            <a:r>
              <a:rPr lang="es-AR" dirty="0" smtClean="0"/>
              <a:t>               </a:t>
            </a:r>
            <a:r>
              <a:rPr lang="es-AR" sz="2400" dirty="0" smtClean="0"/>
              <a:t>Factores  predisponentes</a:t>
            </a:r>
            <a:endParaRPr lang="es-AR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31242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70695"/>
            <a:ext cx="4248472" cy="318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04664"/>
            <a:ext cx="3276701" cy="245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9895" y="3058988"/>
            <a:ext cx="4784105" cy="37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3707904" y="692696"/>
            <a:ext cx="1342034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s-AR" sz="2400" dirty="0" smtClean="0">
                <a:solidFill>
                  <a:srgbClr val="0070C0"/>
                </a:solidFill>
              </a:rPr>
              <a:t>Formas</a:t>
            </a:r>
          </a:p>
          <a:p>
            <a:r>
              <a:rPr lang="es-AR" sz="2400" dirty="0" err="1" smtClean="0">
                <a:solidFill>
                  <a:srgbClr val="0070C0"/>
                </a:solidFill>
              </a:rPr>
              <a:t>Clinicas</a:t>
            </a:r>
            <a:endParaRPr lang="es-A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50900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Diagnóstico.</a:t>
            </a:r>
            <a:endParaRPr lang="es-AR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1942" y="1556792"/>
            <a:ext cx="4432058" cy="426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79512" y="1628800"/>
            <a:ext cx="472757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dirty="0" smtClean="0"/>
              <a:t>Toma de Muestra:   BAL, </a:t>
            </a:r>
          </a:p>
          <a:p>
            <a:r>
              <a:rPr lang="es-AR" sz="2400" dirty="0" smtClean="0"/>
              <a:t>     Biopsias, LCR</a:t>
            </a:r>
          </a:p>
          <a:p>
            <a:endParaRPr lang="es-AR" sz="2400" dirty="0" smtClean="0"/>
          </a:p>
          <a:p>
            <a:r>
              <a:rPr lang="es-AR" sz="2400" dirty="0" err="1" smtClean="0"/>
              <a:t>Exámen</a:t>
            </a:r>
            <a:r>
              <a:rPr lang="es-AR" sz="2400" dirty="0" smtClean="0"/>
              <a:t> Directo en Fresco:</a:t>
            </a:r>
          </a:p>
          <a:p>
            <a:r>
              <a:rPr lang="es-AR" sz="2400" dirty="0" smtClean="0"/>
              <a:t>   esferas de 30 – 60 </a:t>
            </a:r>
            <a:r>
              <a:rPr lang="es-AR" sz="2400" dirty="0" smtClean="0">
                <a:latin typeface="Symbol" pitchFamily="18" charset="2"/>
              </a:rPr>
              <a:t>m</a:t>
            </a:r>
            <a:r>
              <a:rPr lang="es-AR" sz="2400" dirty="0" smtClean="0"/>
              <a:t>m de </a:t>
            </a:r>
          </a:p>
          <a:p>
            <a:r>
              <a:rPr lang="es-AR" sz="2400" dirty="0" smtClean="0"/>
              <a:t>   diámetro pared gruesa</a:t>
            </a:r>
          </a:p>
          <a:p>
            <a:r>
              <a:rPr lang="es-AR" sz="2400" dirty="0" smtClean="0"/>
              <a:t>   refringente con </a:t>
            </a:r>
            <a:r>
              <a:rPr lang="es-AR" sz="2400" dirty="0" err="1" smtClean="0"/>
              <a:t>endosporos</a:t>
            </a:r>
            <a:r>
              <a:rPr lang="es-AR" sz="2400" dirty="0" smtClean="0"/>
              <a:t>.</a:t>
            </a:r>
            <a:endParaRPr lang="es-AR" sz="2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4283968" cy="1143000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Diagnóstico.</a:t>
            </a:r>
            <a:endParaRPr lang="es-AR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88640"/>
            <a:ext cx="4152401" cy="31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23528" y="1844824"/>
            <a:ext cx="80954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solidFill>
                  <a:srgbClr val="0070C0"/>
                </a:solidFill>
              </a:rPr>
              <a:t>Cultivos a 28 y 37 C</a:t>
            </a:r>
            <a:r>
              <a:rPr lang="es-AR" sz="2400" b="1" dirty="0" smtClean="0"/>
              <a:t>: </a:t>
            </a:r>
          </a:p>
          <a:p>
            <a:r>
              <a:rPr lang="es-AR" sz="2400" b="1" dirty="0" smtClean="0"/>
              <a:t>micelio aéreo blanquecino</a:t>
            </a:r>
          </a:p>
          <a:p>
            <a:endParaRPr lang="es-AR" sz="2400" b="1" dirty="0" smtClean="0"/>
          </a:p>
          <a:p>
            <a:r>
              <a:rPr lang="es-AR" sz="2400" b="1" dirty="0" smtClean="0">
                <a:solidFill>
                  <a:srgbClr val="0070C0"/>
                </a:solidFill>
              </a:rPr>
              <a:t>Microscopia:</a:t>
            </a:r>
            <a:r>
              <a:rPr lang="es-AR" sz="2400" b="1" dirty="0" smtClean="0"/>
              <a:t> </a:t>
            </a:r>
          </a:p>
          <a:p>
            <a:r>
              <a:rPr lang="es-AR" sz="2400" b="1" dirty="0" smtClean="0"/>
              <a:t>Micelio ramificado hialino con </a:t>
            </a:r>
            <a:r>
              <a:rPr lang="es-AR" sz="2400" b="1" dirty="0" err="1" smtClean="0"/>
              <a:t>Clamidoartroconidios</a:t>
            </a:r>
            <a:r>
              <a:rPr lang="es-AR" sz="2400" b="1" dirty="0" smtClean="0"/>
              <a:t> </a:t>
            </a:r>
          </a:p>
          <a:p>
            <a:r>
              <a:rPr lang="es-AR" sz="2400" b="1" dirty="0" smtClean="0"/>
              <a:t>o </a:t>
            </a:r>
            <a:r>
              <a:rPr lang="es-AR" sz="2400" b="1" dirty="0" err="1" smtClean="0"/>
              <a:t>artroconidios</a:t>
            </a:r>
            <a:r>
              <a:rPr lang="es-AR" sz="2400" b="1" dirty="0" smtClean="0"/>
              <a:t>.</a:t>
            </a:r>
          </a:p>
          <a:p>
            <a:endParaRPr lang="es-AR" sz="2400" b="1" dirty="0" smtClean="0"/>
          </a:p>
          <a:p>
            <a:r>
              <a:rPr lang="es-AR" sz="2400" b="1" dirty="0" smtClean="0">
                <a:solidFill>
                  <a:srgbClr val="0070C0"/>
                </a:solidFill>
              </a:rPr>
              <a:t>Dimorfismo</a:t>
            </a:r>
            <a:r>
              <a:rPr lang="es-AR" sz="2400" b="1" dirty="0" smtClean="0"/>
              <a:t>: inoculación en animales y en medios de</a:t>
            </a:r>
          </a:p>
          <a:p>
            <a:r>
              <a:rPr lang="es-AR" sz="2400" b="1" dirty="0" smtClean="0"/>
              <a:t> cultivos especiales (medio de Converse) </a:t>
            </a:r>
          </a:p>
          <a:p>
            <a:endParaRPr lang="es-AR" sz="2400" b="1" dirty="0" smtClean="0"/>
          </a:p>
          <a:p>
            <a:r>
              <a:rPr lang="es-AR" sz="2400" b="1" dirty="0" smtClean="0">
                <a:solidFill>
                  <a:srgbClr val="0070C0"/>
                </a:solidFill>
              </a:rPr>
              <a:t>Dg Indirecto</a:t>
            </a:r>
            <a:r>
              <a:rPr lang="es-AR" sz="2400" b="1" dirty="0" smtClean="0"/>
              <a:t>:   Serología ID y CIEF</a:t>
            </a:r>
            <a:endParaRPr lang="es-AR" sz="24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1017458"/>
          </a:xfrm>
        </p:spPr>
        <p:txBody>
          <a:bodyPr/>
          <a:lstStyle/>
          <a:p>
            <a:r>
              <a:rPr lang="es-AR" dirty="0" smtClean="0"/>
              <a:t>PARACOCCIDIOIDOMICOSIS</a:t>
            </a:r>
            <a:endParaRPr lang="es-AR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568952" cy="1440160"/>
          </a:xfrm>
        </p:spPr>
        <p:txBody>
          <a:bodyPr>
            <a:noAutofit/>
          </a:bodyPr>
          <a:lstStyle/>
          <a:p>
            <a:pPr algn="ctr"/>
            <a:r>
              <a:rPr lang="es-AR" sz="3600" dirty="0" smtClean="0"/>
              <a:t>Es una Micosis sistémica, </a:t>
            </a:r>
            <a:r>
              <a:rPr lang="es-AR" sz="3600" dirty="0" err="1" smtClean="0"/>
              <a:t>granulomatosa</a:t>
            </a:r>
            <a:r>
              <a:rPr lang="es-AR" sz="3600" dirty="0" smtClean="0"/>
              <a:t> y/o supurativa, de evolución </a:t>
            </a:r>
            <a:r>
              <a:rPr lang="es-AR" sz="3600" dirty="0" err="1" smtClean="0"/>
              <a:t>subaguda</a:t>
            </a:r>
            <a:r>
              <a:rPr lang="es-AR" sz="3600" dirty="0" smtClean="0"/>
              <a:t> o crónica</a:t>
            </a:r>
            <a:endParaRPr lang="es-AR" sz="3600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501008"/>
            <a:ext cx="4464496" cy="3340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Características morfológicas</a:t>
            </a:r>
            <a:endParaRPr lang="es-AR" dirty="0"/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077072"/>
            <a:ext cx="3384376" cy="2622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412776"/>
            <a:ext cx="3600400" cy="269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395536" y="1700808"/>
            <a:ext cx="443903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 smtClean="0"/>
          </a:p>
          <a:p>
            <a:r>
              <a:rPr lang="es-AR" sz="2800" b="1" dirty="0" smtClean="0">
                <a:solidFill>
                  <a:srgbClr val="0070C0"/>
                </a:solidFill>
              </a:rPr>
              <a:t>Fase Parasitaria</a:t>
            </a:r>
            <a:r>
              <a:rPr lang="es-AR" sz="2800" b="1" dirty="0" smtClean="0"/>
              <a:t>:</a:t>
            </a:r>
          </a:p>
          <a:p>
            <a:r>
              <a:rPr lang="es-AR" sz="2800" dirty="0" smtClean="0"/>
              <a:t>Levaduras </a:t>
            </a:r>
            <a:r>
              <a:rPr lang="es-AR" sz="2800" dirty="0" err="1" smtClean="0"/>
              <a:t>multibrotante</a:t>
            </a:r>
            <a:endParaRPr lang="es-AR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95536" y="3501008"/>
            <a:ext cx="524374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sz="2800" dirty="0" smtClean="0"/>
          </a:p>
          <a:p>
            <a:r>
              <a:rPr lang="es-AR" sz="2800" b="1" dirty="0" smtClean="0">
                <a:solidFill>
                  <a:srgbClr val="0070C0"/>
                </a:solidFill>
              </a:rPr>
              <a:t>Fase </a:t>
            </a:r>
            <a:r>
              <a:rPr lang="es-AR" sz="2800" b="1" dirty="0" err="1" smtClean="0">
                <a:solidFill>
                  <a:srgbClr val="0070C0"/>
                </a:solidFill>
              </a:rPr>
              <a:t>Saprofitica</a:t>
            </a:r>
            <a:r>
              <a:rPr lang="es-AR" sz="2800" b="1" dirty="0" smtClean="0"/>
              <a:t>:</a:t>
            </a:r>
          </a:p>
          <a:p>
            <a:r>
              <a:rPr lang="es-AR" sz="2800" dirty="0" smtClean="0"/>
              <a:t>Colonias con micelio aéreo</a:t>
            </a:r>
          </a:p>
          <a:p>
            <a:r>
              <a:rPr lang="es-AR" sz="2800" dirty="0" smtClean="0"/>
              <a:t> corto, blanquecino</a:t>
            </a:r>
          </a:p>
          <a:p>
            <a:r>
              <a:rPr lang="es-AR" sz="2800" b="1" u="sng" dirty="0" smtClean="0"/>
              <a:t>Microscopia</a:t>
            </a:r>
            <a:r>
              <a:rPr lang="es-AR" sz="2800" dirty="0" smtClean="0"/>
              <a:t>: Micelio hialino, </a:t>
            </a:r>
          </a:p>
          <a:p>
            <a:r>
              <a:rPr lang="es-AR" sz="2800" dirty="0" smtClean="0"/>
              <a:t>ramificado tabicado con </a:t>
            </a:r>
          </a:p>
          <a:p>
            <a:r>
              <a:rPr lang="es-AR" sz="2800" dirty="0" smtClean="0"/>
              <a:t> </a:t>
            </a:r>
            <a:r>
              <a:rPr lang="es-AR" sz="2800" dirty="0" err="1" smtClean="0"/>
              <a:t>microconidias</a:t>
            </a:r>
            <a:endParaRPr lang="es-AR" sz="28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/>
          </a:bodyPr>
          <a:lstStyle/>
          <a:p>
            <a:r>
              <a:rPr lang="es-AR" dirty="0" smtClean="0"/>
              <a:t>Inhalación de </a:t>
            </a:r>
            <a:r>
              <a:rPr lang="es-AR" dirty="0" err="1" smtClean="0"/>
              <a:t>microconidios</a:t>
            </a:r>
            <a:endParaRPr lang="es-AR" dirty="0" smtClean="0"/>
          </a:p>
          <a:p>
            <a:endParaRPr lang="es-AR" dirty="0" smtClean="0"/>
          </a:p>
          <a:p>
            <a:r>
              <a:rPr lang="es-AR" dirty="0" err="1" smtClean="0"/>
              <a:t>Primoinfección</a:t>
            </a:r>
            <a:r>
              <a:rPr lang="es-AR" dirty="0" smtClean="0"/>
              <a:t>  Asintomático.</a:t>
            </a:r>
          </a:p>
          <a:p>
            <a:pPr>
              <a:buNone/>
            </a:pPr>
            <a:r>
              <a:rPr lang="es-AR" dirty="0" smtClean="0"/>
              <a:t>   Hipersensibilidad tipo IV  (Prueba cutánea  +)</a:t>
            </a:r>
          </a:p>
          <a:p>
            <a:endParaRPr lang="es-AR" dirty="0" smtClean="0"/>
          </a:p>
          <a:p>
            <a:pPr>
              <a:buNone/>
            </a:pPr>
            <a:r>
              <a:rPr lang="es-AR" dirty="0" smtClean="0"/>
              <a:t>Las encuestas </a:t>
            </a:r>
            <a:r>
              <a:rPr lang="es-AR" dirty="0" smtClean="0"/>
              <a:t>con </a:t>
            </a:r>
            <a:r>
              <a:rPr lang="es-AR" dirty="0" err="1" smtClean="0"/>
              <a:t>intradermoreacción</a:t>
            </a:r>
            <a:r>
              <a:rPr lang="es-AR" dirty="0" smtClean="0"/>
              <a:t> </a:t>
            </a:r>
            <a:r>
              <a:rPr lang="es-AR" dirty="0" smtClean="0"/>
              <a:t>con</a:t>
            </a:r>
          </a:p>
          <a:p>
            <a:pPr>
              <a:buNone/>
            </a:pPr>
            <a:r>
              <a:rPr lang="es-AR" dirty="0" err="1" smtClean="0"/>
              <a:t>paracoccidioidina</a:t>
            </a:r>
            <a:r>
              <a:rPr lang="es-AR" dirty="0" smtClean="0"/>
              <a:t> en personas sanas del área </a:t>
            </a:r>
          </a:p>
          <a:p>
            <a:pPr>
              <a:buNone/>
            </a:pPr>
            <a:r>
              <a:rPr lang="es-AR" dirty="0" smtClean="0"/>
              <a:t>endémica demuestras entre  5 y  60 %  de</a:t>
            </a:r>
          </a:p>
          <a:p>
            <a:pPr>
              <a:buNone/>
            </a:pPr>
            <a:r>
              <a:rPr lang="es-AR" dirty="0" smtClean="0"/>
              <a:t>infecciones </a:t>
            </a:r>
            <a:r>
              <a:rPr lang="es-AR" dirty="0" smtClean="0"/>
              <a:t>asintomáticas.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Micosis  Infección</a:t>
            </a:r>
            <a:endParaRPr lang="es-AR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435280" cy="4525963"/>
          </a:xfrm>
        </p:spPr>
        <p:txBody>
          <a:bodyPr>
            <a:normAutofit fontScale="85000" lnSpcReduction="10000"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Relación  hombre/mujer</a:t>
            </a:r>
            <a:r>
              <a:rPr lang="es-AR" dirty="0" smtClean="0"/>
              <a:t>:    9:1   (Membrana plasmática del hongo posee receptores para el estradiol, lo que impide el pasaje de la forma </a:t>
            </a:r>
            <a:r>
              <a:rPr lang="es-AR" dirty="0" err="1" smtClean="0"/>
              <a:t>saprofítica</a:t>
            </a:r>
            <a:r>
              <a:rPr lang="es-AR" dirty="0" smtClean="0"/>
              <a:t> a parasitaria)</a:t>
            </a:r>
          </a:p>
          <a:p>
            <a:endParaRPr lang="es-AR" dirty="0" smtClean="0"/>
          </a:p>
          <a:p>
            <a:r>
              <a:rPr lang="es-AR" dirty="0" smtClean="0">
                <a:solidFill>
                  <a:srgbClr val="FF0000"/>
                </a:solidFill>
              </a:rPr>
              <a:t>Formas Clínicas</a:t>
            </a:r>
            <a:r>
              <a:rPr lang="es-AR" dirty="0" smtClean="0"/>
              <a:t>:</a:t>
            </a:r>
          </a:p>
          <a:p>
            <a:pPr>
              <a:buNone/>
            </a:pPr>
            <a:r>
              <a:rPr lang="es-AR" dirty="0" smtClean="0"/>
              <a:t>       </a:t>
            </a:r>
            <a:r>
              <a:rPr lang="es-AR" sz="2800" dirty="0" smtClean="0"/>
              <a:t>Infanto-juvenil  o  </a:t>
            </a:r>
            <a:r>
              <a:rPr lang="es-AR" sz="2800" dirty="0" err="1" smtClean="0"/>
              <a:t>Hepato</a:t>
            </a:r>
            <a:r>
              <a:rPr lang="es-AR" sz="2800" dirty="0" smtClean="0"/>
              <a:t>-</a:t>
            </a:r>
            <a:r>
              <a:rPr lang="es-AR" sz="2800" dirty="0" err="1" smtClean="0"/>
              <a:t>espleno</a:t>
            </a:r>
            <a:r>
              <a:rPr lang="es-AR" sz="2800" dirty="0" smtClean="0"/>
              <a:t>-ganglionar.</a:t>
            </a:r>
          </a:p>
          <a:p>
            <a:pPr>
              <a:buNone/>
            </a:pPr>
            <a:r>
              <a:rPr lang="es-AR" sz="2800" dirty="0" smtClean="0"/>
              <a:t>       Tipo Adulto:   </a:t>
            </a:r>
            <a:r>
              <a:rPr lang="es-AR" sz="2800" dirty="0" err="1" smtClean="0"/>
              <a:t>Unifocal</a:t>
            </a:r>
            <a:r>
              <a:rPr lang="es-AR" sz="2800" dirty="0" smtClean="0"/>
              <a:t> o Pulmonar crónica</a:t>
            </a:r>
          </a:p>
          <a:p>
            <a:pPr>
              <a:buNone/>
            </a:pPr>
            <a:r>
              <a:rPr lang="es-AR" sz="2800" dirty="0" smtClean="0"/>
              <a:t>                             Multifocal o Diseminada crónica</a:t>
            </a:r>
          </a:p>
          <a:p>
            <a:pPr>
              <a:buNone/>
            </a:pPr>
            <a:r>
              <a:rPr lang="es-AR" sz="2800" dirty="0" smtClean="0"/>
              <a:t>Compromete ganglios linfáticos, mucosas, piel, pulmones, glándulas suprarrenales.</a:t>
            </a:r>
          </a:p>
          <a:p>
            <a:pPr>
              <a:buNone/>
            </a:pPr>
            <a:endParaRPr lang="es-AR" sz="2400" dirty="0" smtClean="0"/>
          </a:p>
          <a:p>
            <a:pPr>
              <a:buNone/>
            </a:pPr>
            <a:r>
              <a:rPr lang="es-AR" sz="2800" b="1" dirty="0" smtClean="0"/>
              <a:t>     (Cura con  Fibrosis</a:t>
            </a:r>
            <a:r>
              <a:rPr lang="es-AR" sz="2400" dirty="0" smtClean="0"/>
              <a:t>)</a:t>
            </a:r>
            <a:endParaRPr lang="es-AR" sz="2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es-AR" dirty="0" smtClean="0"/>
              <a:t>Micosis  Enfermedad</a:t>
            </a:r>
            <a:endParaRPr lang="es-AR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88640"/>
            <a:ext cx="2265040" cy="296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212976"/>
            <a:ext cx="2582871" cy="343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730622"/>
            <a:ext cx="2734047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2448272" cy="327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7020272" y="4400237"/>
            <a:ext cx="1512168" cy="540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CuadroTexto"/>
          <p:cNvSpPr txBox="1"/>
          <p:nvPr/>
        </p:nvSpPr>
        <p:spPr>
          <a:xfrm>
            <a:off x="3059832" y="404664"/>
            <a:ext cx="295232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400" dirty="0" smtClean="0">
                <a:solidFill>
                  <a:srgbClr val="002060"/>
                </a:solidFill>
              </a:rPr>
              <a:t>Formas Infanto-juvenil </a:t>
            </a:r>
          </a:p>
          <a:p>
            <a:r>
              <a:rPr lang="es-AR" sz="2400" dirty="0" err="1" smtClean="0">
                <a:solidFill>
                  <a:srgbClr val="002060"/>
                </a:solidFill>
              </a:rPr>
              <a:t>Hepatoespleno</a:t>
            </a:r>
            <a:r>
              <a:rPr lang="es-AR" sz="2400" dirty="0" smtClean="0">
                <a:solidFill>
                  <a:srgbClr val="002060"/>
                </a:solidFill>
              </a:rPr>
              <a:t> ganglionar</a:t>
            </a:r>
            <a:endParaRPr lang="es-AR" sz="2400" dirty="0">
              <a:solidFill>
                <a:srgbClr val="00206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 flipH="1">
            <a:off x="251520" y="407707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Lesión </a:t>
            </a:r>
            <a:r>
              <a:rPr lang="es-AR" dirty="0" err="1" smtClean="0"/>
              <a:t>Osteolítica</a:t>
            </a:r>
            <a:r>
              <a:rPr lang="es-AR" dirty="0" smtClean="0"/>
              <a:t> Humero</a:t>
            </a:r>
            <a:endParaRPr lang="es-AR" dirty="0"/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2411760" y="3501008"/>
            <a:ext cx="1512168" cy="648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899592" y="100947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3384376" cy="275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140968"/>
            <a:ext cx="3168352" cy="349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88640"/>
            <a:ext cx="4464495" cy="334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861048"/>
            <a:ext cx="4042124" cy="2742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732240" y="3212976"/>
            <a:ext cx="142218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Estomatitis</a:t>
            </a:r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6732240" y="6525344"/>
            <a:ext cx="233589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err="1" smtClean="0"/>
              <a:t>Abcesos</a:t>
            </a:r>
            <a:r>
              <a:rPr lang="es-AR" dirty="0" smtClean="0"/>
              <a:t> cerebrales</a:t>
            </a:r>
            <a:endParaRPr lang="es-AR" dirty="0"/>
          </a:p>
        </p:txBody>
      </p:sp>
      <p:sp>
        <p:nvSpPr>
          <p:cNvPr id="10" name="9 CuadroTexto"/>
          <p:cNvSpPr txBox="1"/>
          <p:nvPr/>
        </p:nvSpPr>
        <p:spPr>
          <a:xfrm>
            <a:off x="3491880" y="3212976"/>
            <a:ext cx="1614545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smtClean="0"/>
              <a:t>Formas</a:t>
            </a:r>
          </a:p>
          <a:p>
            <a:r>
              <a:rPr lang="es-AR" dirty="0" smtClean="0"/>
              <a:t>Diseminadas</a:t>
            </a:r>
            <a:endParaRPr lang="es-AR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AR" dirty="0" err="1" smtClean="0"/>
              <a:t>Paracoccidioides</a:t>
            </a:r>
            <a:r>
              <a:rPr lang="es-AR" dirty="0" smtClean="0"/>
              <a:t>:  Diagnóstico</a:t>
            </a:r>
            <a:endParaRPr lang="es-AR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1747" y="3952503"/>
            <a:ext cx="2752253" cy="290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51520" y="1844824"/>
            <a:ext cx="76546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-</a:t>
            </a:r>
            <a:r>
              <a:rPr lang="es-AR" sz="2800" dirty="0" smtClean="0"/>
              <a:t>Toma de Muestra:  LBA, esputo, biopsias, </a:t>
            </a:r>
          </a:p>
          <a:p>
            <a:r>
              <a:rPr lang="es-AR" sz="2800" dirty="0" smtClean="0"/>
              <a:t>   Escarificaciones cutáneas o mucosas,</a:t>
            </a:r>
          </a:p>
          <a:p>
            <a:r>
              <a:rPr lang="es-AR" sz="2800" dirty="0" smtClean="0"/>
              <a:t>   Punción ganglionar</a:t>
            </a:r>
            <a:r>
              <a:rPr lang="es-AR" sz="2400" dirty="0" smtClean="0"/>
              <a:t>.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3861048"/>
            <a:ext cx="621676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AR" sz="2800" dirty="0" smtClean="0"/>
              <a:t>Diagnóstico en Fresco:  </a:t>
            </a:r>
          </a:p>
          <a:p>
            <a:pPr>
              <a:buFontTx/>
              <a:buChar char="-"/>
            </a:pPr>
            <a:r>
              <a:rPr lang="es-AR" sz="2800" dirty="0" smtClean="0"/>
              <a:t>Levadura </a:t>
            </a:r>
            <a:r>
              <a:rPr lang="es-AR" sz="2800" dirty="0" err="1" smtClean="0"/>
              <a:t>multibrotante</a:t>
            </a:r>
            <a:r>
              <a:rPr lang="es-AR" sz="2800" dirty="0" smtClean="0"/>
              <a:t> 30 – 60 </a:t>
            </a:r>
            <a:r>
              <a:rPr lang="es-AR" sz="2800" dirty="0" smtClean="0">
                <a:latin typeface="Symbol" pitchFamily="18" charset="2"/>
              </a:rPr>
              <a:t>m</a:t>
            </a:r>
          </a:p>
          <a:p>
            <a:r>
              <a:rPr lang="es-AR" sz="2800" dirty="0" smtClean="0"/>
              <a:t> </a:t>
            </a:r>
            <a:r>
              <a:rPr lang="es-AR" sz="2800" dirty="0" err="1" smtClean="0"/>
              <a:t>diam</a:t>
            </a:r>
            <a:r>
              <a:rPr lang="es-AR" sz="2800" dirty="0" smtClean="0"/>
              <a:t>.  Pared gruesa y refringente</a:t>
            </a:r>
          </a:p>
          <a:p>
            <a:r>
              <a:rPr lang="es-AR" sz="2800" dirty="0" smtClean="0"/>
              <a:t>  con vacuolas </a:t>
            </a:r>
            <a:r>
              <a:rPr lang="es-AR" sz="2800" dirty="0" err="1" smtClean="0"/>
              <a:t>lipídicas</a:t>
            </a:r>
            <a:r>
              <a:rPr lang="es-AR" sz="2800" dirty="0" smtClean="0"/>
              <a:t> .</a:t>
            </a:r>
          </a:p>
          <a:p>
            <a:r>
              <a:rPr lang="es-AR" sz="2800" dirty="0" smtClean="0"/>
              <a:t>   </a:t>
            </a:r>
            <a:endParaRPr lang="es-AR" sz="28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2" t="3990" r="13346" b="4574"/>
          <a:stretch/>
        </p:blipFill>
        <p:spPr bwMode="auto">
          <a:xfrm>
            <a:off x="107504" y="173182"/>
            <a:ext cx="8931876" cy="6208145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655566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7" t="5491" r="13402" b="2326"/>
          <a:stretch/>
        </p:blipFill>
        <p:spPr bwMode="auto">
          <a:xfrm>
            <a:off x="179512" y="260647"/>
            <a:ext cx="8856984" cy="64172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2120766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MUCHAS  GRACIAS.</a:t>
            </a:r>
            <a:endParaRPr lang="es-A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1428</TotalTime>
  <Words>2590</Words>
  <Application>Microsoft Office PowerPoint</Application>
  <PresentationFormat>Presentación en pantalla (4:3)</PresentationFormat>
  <Paragraphs>633</Paragraphs>
  <Slides>101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3" baseType="lpstr">
      <vt:lpstr>Concurrencia</vt:lpstr>
      <vt:lpstr>Imagen de mapa de bits</vt:lpstr>
      <vt:lpstr>MICOSIS  PROFUNDAS </vt:lpstr>
      <vt:lpstr>               OBJETIVOS:</vt:lpstr>
      <vt:lpstr>Temperatura y Potencial Redox</vt:lpstr>
      <vt:lpstr>Presentación de PowerPoint</vt:lpstr>
      <vt:lpstr>      MICOSIS  PROFUNDAS</vt:lpstr>
      <vt:lpstr>MICOSIS PROFUNDAS LOCALIZADAS  O  POR IMPLANTACIÓN TRAUMÁTICA</vt:lpstr>
      <vt:lpstr>Presentación de PowerPoint</vt:lpstr>
      <vt:lpstr>      CROMOBLASTOMICOSIS Producida por hongos dimorfos y con pigmento melánico.  Es una dermatitis vegetante y verrugosa.</vt:lpstr>
      <vt:lpstr>AGENTES ETIOLÓGICOS</vt:lpstr>
      <vt:lpstr>Presentación de PowerPoint</vt:lpstr>
      <vt:lpstr>Presentación de PowerPoint</vt:lpstr>
      <vt:lpstr>                 CLÍNICA</vt:lpstr>
      <vt:lpstr>Manifestaciones clínicas</vt:lpstr>
      <vt:lpstr>    Diagnóstico  Microbiológico</vt:lpstr>
      <vt:lpstr> Diagnóstico  Microbiológico</vt:lpstr>
      <vt:lpstr> Diagnóstico  Microbiológico</vt:lpstr>
      <vt:lpstr> Diagnóstico  Microbiológico</vt:lpstr>
      <vt:lpstr> Diagnóstico  Microbiológico</vt:lpstr>
      <vt:lpstr>HISTOPATOLOGÍA</vt:lpstr>
      <vt:lpstr>ESPOROTRICOSIS</vt:lpstr>
      <vt:lpstr>Presentación de PowerPoint</vt:lpstr>
      <vt:lpstr>ESPOROTRICOSIS</vt:lpstr>
      <vt:lpstr>              Epidemiología:</vt:lpstr>
      <vt:lpstr>Presentación de PowerPoint</vt:lpstr>
      <vt:lpstr>Presentación de PowerPoint</vt:lpstr>
      <vt:lpstr>PATOGENIA</vt:lpstr>
      <vt:lpstr>Clinica: Esporotricosis cutánea Forma linfangítica nodular</vt:lpstr>
      <vt:lpstr>Clinica:  Esporotricosis cutánea fija</vt:lpstr>
      <vt:lpstr>Presentación de PowerPoint</vt:lpstr>
      <vt:lpstr>Presentación de PowerPoint</vt:lpstr>
      <vt:lpstr>Diagnóstico microbiológico:</vt:lpstr>
      <vt:lpstr>Diagnóstico microbiológico:</vt:lpstr>
      <vt:lpstr>Diagnóstico microbiológico:</vt:lpstr>
      <vt:lpstr>HISTOPATOLOGÍA</vt:lpstr>
      <vt:lpstr>DIAGNÓSTICO: Métodos indirectos</vt:lpstr>
      <vt:lpstr>MICETOMAS</vt:lpstr>
      <vt:lpstr>Micetoma</vt:lpstr>
      <vt:lpstr>Presentación de PowerPoint</vt:lpstr>
      <vt:lpstr>MICETOMAS  MICÓTICOS</vt:lpstr>
      <vt:lpstr>Micetomas micóticos - Epidemiología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Diagnóstico  Microbiológico</vt:lpstr>
      <vt:lpstr>    Diagnóstico  Microbiológico</vt:lpstr>
      <vt:lpstr>    Diagnóstico  Microbiológico</vt:lpstr>
      <vt:lpstr>Presentación de PowerPoint</vt:lpstr>
      <vt:lpstr>Presentación de PowerPoint</vt:lpstr>
      <vt:lpstr>HISTOPATOLOGIA</vt:lpstr>
      <vt:lpstr>Presentación de PowerPoint</vt:lpstr>
      <vt:lpstr>MICOSIS  SISTÉMICAS  ENDÉMICAS          </vt:lpstr>
      <vt:lpstr>Distribución mundial micosis endémicas</vt:lpstr>
      <vt:lpstr>Micosis Sistémicas  Endémicas</vt:lpstr>
      <vt:lpstr>Presentación de PowerPoint</vt:lpstr>
      <vt:lpstr>Agentes  etiológicos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Interacción Hospedero - Hongo</vt:lpstr>
      <vt:lpstr>Micosis Sistémicas Endémicas</vt:lpstr>
      <vt:lpstr>Interacción Hospedero - Hongo</vt:lpstr>
      <vt:lpstr>Ingreso  por Vía Inhalatoria</vt:lpstr>
      <vt:lpstr>              Diagnóstico            Micosis Infección.</vt:lpstr>
      <vt:lpstr>              Diagnóstico            Micosis Infección.</vt:lpstr>
      <vt:lpstr>           HISTOPLASMOSIS</vt:lpstr>
      <vt:lpstr>Micosis  Infección.</vt:lpstr>
      <vt:lpstr>Micosis  Enfermedad FACTORES  PREDISPONENTES.</vt:lpstr>
      <vt:lpstr>Formas  Clínicas</vt:lpstr>
      <vt:lpstr>Presentación de PowerPoint</vt:lpstr>
      <vt:lpstr>Presentación de PowerPoint</vt:lpstr>
      <vt:lpstr>Diagnóstico</vt:lpstr>
      <vt:lpstr>Presentación de PowerPoint</vt:lpstr>
      <vt:lpstr>Presentación de PowerPoint</vt:lpstr>
      <vt:lpstr>Diagnóstico</vt:lpstr>
      <vt:lpstr> COCCIDIOIDOMICOSIS</vt:lpstr>
      <vt:lpstr> COCCIDIOIDOMICOSIS</vt:lpstr>
      <vt:lpstr>Presentación de PowerPoint</vt:lpstr>
      <vt:lpstr>Presentación de PowerPoint</vt:lpstr>
      <vt:lpstr>Características  morfológicas</vt:lpstr>
      <vt:lpstr>Presentación de PowerPoint</vt:lpstr>
      <vt:lpstr>          Micosis Enfermedad                Factores  predisponentes</vt:lpstr>
      <vt:lpstr>Presentación de PowerPoint</vt:lpstr>
      <vt:lpstr>Diagnóstico.</vt:lpstr>
      <vt:lpstr>Diagnóstico.</vt:lpstr>
      <vt:lpstr>PARACOCCIDIOIDOMICOSIS</vt:lpstr>
      <vt:lpstr>Características morfológicas</vt:lpstr>
      <vt:lpstr>Micosis  Infección</vt:lpstr>
      <vt:lpstr>Micosis  Enfermedad</vt:lpstr>
      <vt:lpstr>Presentación de PowerPoint</vt:lpstr>
      <vt:lpstr>Presentación de PowerPoint</vt:lpstr>
      <vt:lpstr>Paracoccidioides:  Diagnóstico</vt:lpstr>
      <vt:lpstr>Presentación de PowerPoint</vt:lpstr>
      <vt:lpstr>Presentación de PowerPoint</vt:lpstr>
      <vt:lpstr>MUCHAS  GRACIAS.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MICOSIS  PROFUNDAS</dc:title>
  <dc:creator>Jose</dc:creator>
  <cp:lastModifiedBy>jose luis gorostiaga</cp:lastModifiedBy>
  <cp:revision>174</cp:revision>
  <dcterms:created xsi:type="dcterms:W3CDTF">2016-05-28T18:20:21Z</dcterms:created>
  <dcterms:modified xsi:type="dcterms:W3CDTF">2019-11-07T20:41:34Z</dcterms:modified>
</cp:coreProperties>
</file>