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8" r:id="rId3"/>
    <p:sldId id="317" r:id="rId4"/>
    <p:sldId id="257" r:id="rId5"/>
    <p:sldId id="326" r:id="rId6"/>
    <p:sldId id="354" r:id="rId7"/>
    <p:sldId id="327" r:id="rId8"/>
    <p:sldId id="259" r:id="rId9"/>
    <p:sldId id="344" r:id="rId10"/>
    <p:sldId id="348" r:id="rId11"/>
    <p:sldId id="353" r:id="rId12"/>
    <p:sldId id="260" r:id="rId13"/>
    <p:sldId id="346" r:id="rId14"/>
    <p:sldId id="349" r:id="rId15"/>
    <p:sldId id="350" r:id="rId16"/>
    <p:sldId id="351" r:id="rId17"/>
    <p:sldId id="352" r:id="rId18"/>
    <p:sldId id="345" r:id="rId19"/>
    <p:sldId id="262" r:id="rId20"/>
    <p:sldId id="263" r:id="rId21"/>
    <p:sldId id="267" r:id="rId22"/>
    <p:sldId id="318" r:id="rId23"/>
    <p:sldId id="269" r:id="rId24"/>
    <p:sldId id="270" r:id="rId25"/>
    <p:sldId id="271" r:id="rId26"/>
    <p:sldId id="273" r:id="rId27"/>
    <p:sldId id="274" r:id="rId28"/>
    <p:sldId id="280" r:id="rId29"/>
    <p:sldId id="328" r:id="rId30"/>
    <p:sldId id="342" r:id="rId31"/>
    <p:sldId id="343" r:id="rId32"/>
    <p:sldId id="339" r:id="rId33"/>
    <p:sldId id="340" r:id="rId34"/>
    <p:sldId id="286" r:id="rId35"/>
    <p:sldId id="355" r:id="rId36"/>
    <p:sldId id="356" r:id="rId37"/>
    <p:sldId id="357" r:id="rId38"/>
    <p:sldId id="358" r:id="rId39"/>
    <p:sldId id="359" r:id="rId40"/>
    <p:sldId id="360" r:id="rId41"/>
    <p:sldId id="289" r:id="rId42"/>
    <p:sldId id="293" r:id="rId43"/>
    <p:sldId id="294" r:id="rId44"/>
    <p:sldId id="300" r:id="rId45"/>
    <p:sldId id="302" r:id="rId46"/>
    <p:sldId id="303" r:id="rId47"/>
    <p:sldId id="304" r:id="rId48"/>
    <p:sldId id="305" r:id="rId49"/>
    <p:sldId id="306" r:id="rId50"/>
    <p:sldId id="312" r:id="rId51"/>
    <p:sldId id="308" r:id="rId52"/>
    <p:sldId id="332" r:id="rId53"/>
    <p:sldId id="313" r:id="rId54"/>
    <p:sldId id="309" r:id="rId55"/>
    <p:sldId id="311" r:id="rId56"/>
    <p:sldId id="310" r:id="rId57"/>
    <p:sldId id="314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MICOSIS OPORTUNISTAS - ii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AR" sz="3200" dirty="0"/>
              <a:t>Hongos filamentosos</a:t>
            </a:r>
          </a:p>
        </p:txBody>
      </p:sp>
    </p:spTree>
    <p:extLst>
      <p:ext uri="{BB962C8B-B14F-4D97-AF65-F5344CB8AC3E}">
        <p14:creationId xmlns:p14="http://schemas.microsoft.com/office/powerpoint/2010/main" val="4061123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4516" y="0"/>
            <a:ext cx="8872523" cy="665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25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55714" y="1039664"/>
            <a:ext cx="4649783" cy="823912"/>
          </a:xfrm>
        </p:spPr>
        <p:txBody>
          <a:bodyPr/>
          <a:lstStyle/>
          <a:p>
            <a:r>
              <a:rPr lang="es-AR" b="1" dirty="0"/>
              <a:t>HONGOS LEVADURIFORMES</a:t>
            </a:r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55714" y="2284044"/>
            <a:ext cx="4103524" cy="3328963"/>
          </a:xfrm>
          <a:prstGeom prst="rect">
            <a:avLst/>
          </a:prstGeom>
        </p:spPr>
      </p:pic>
      <p:sp>
        <p:nvSpPr>
          <p:cNvPr id="7" name="Marcador de texto 6"/>
          <p:cNvSpPr>
            <a:spLocks noGrp="1"/>
          </p:cNvSpPr>
          <p:nvPr>
            <p:ph type="body" sz="quarter" idx="3"/>
          </p:nvPr>
        </p:nvSpPr>
        <p:spPr>
          <a:xfrm>
            <a:off x="6527417" y="1039664"/>
            <a:ext cx="4646602" cy="823912"/>
          </a:xfrm>
        </p:spPr>
        <p:txBody>
          <a:bodyPr/>
          <a:lstStyle/>
          <a:p>
            <a:r>
              <a:rPr lang="es-AR" b="1" dirty="0"/>
              <a:t>HONGOS FILAMENTOSOS</a:t>
            </a:r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527416" y="2284045"/>
            <a:ext cx="4993445" cy="332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717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89" y="78485"/>
            <a:ext cx="10332266" cy="649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16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aspergillu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680" y="0"/>
            <a:ext cx="3182388" cy="31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para colonias de rhizop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199" y="3207958"/>
            <a:ext cx="4942407" cy="348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aprendeenlinea.udea.edu.co/lms/moodle/pluginfile.php/144760/mod_page/content/1/fotos_subcutaneas/BI_-_C_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607" y="0"/>
            <a:ext cx="4504806" cy="337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687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3" t="16078" r="15098" b="17840"/>
          <a:stretch/>
        </p:blipFill>
        <p:spPr bwMode="auto">
          <a:xfrm>
            <a:off x="239351" y="836712"/>
            <a:ext cx="11713301" cy="4752528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675998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5400" dirty="0">
                <a:solidFill>
                  <a:schemeClr val="accent3">
                    <a:lumMod val="50000"/>
                  </a:schemeClr>
                </a:solidFill>
              </a:rPr>
              <a:t>ASPERGILOSIS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6360" y="1970478"/>
            <a:ext cx="6796103" cy="462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81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995" y="246782"/>
            <a:ext cx="8787947" cy="661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345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3" t="14371" r="12560" b="6165"/>
          <a:stretch/>
        </p:blipFill>
        <p:spPr bwMode="auto">
          <a:xfrm>
            <a:off x="239349" y="188640"/>
            <a:ext cx="11826428" cy="6192688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286219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0609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AR" dirty="0" smtClean="0"/>
              <a:t>Género  Aspergillus</a:t>
            </a:r>
            <a:endParaRPr lang="es-AR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9" t="16159" r="14333" b="6947"/>
          <a:stretch/>
        </p:blipFill>
        <p:spPr bwMode="auto">
          <a:xfrm>
            <a:off x="143339" y="1124744"/>
            <a:ext cx="11794652" cy="5328592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077352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78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s-AR" dirty="0" smtClean="0"/>
              <a:t>Género  Aspergillus</a:t>
            </a:r>
            <a:endParaRPr lang="es-AR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3" t="14387" r="12520" b="7630"/>
          <a:stretch/>
        </p:blipFill>
        <p:spPr bwMode="auto">
          <a:xfrm>
            <a:off x="335360" y="1412776"/>
            <a:ext cx="11661725" cy="5112568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14931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6409" y="0"/>
            <a:ext cx="9085548" cy="681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210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408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AR" dirty="0" smtClean="0"/>
              <a:t>Género  Aspergillus</a:t>
            </a:r>
            <a:endParaRPr lang="es-AR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2" t="13454" r="17049" b="6363"/>
          <a:stretch/>
        </p:blipFill>
        <p:spPr bwMode="auto">
          <a:xfrm>
            <a:off x="335360" y="1052736"/>
            <a:ext cx="11425269" cy="5654343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259675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5010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s-AR" dirty="0" smtClean="0"/>
              <a:t>Aspergillus  Sección  </a:t>
            </a:r>
            <a:r>
              <a:rPr lang="es-AR" dirty="0" err="1" smtClean="0"/>
              <a:t>Flavi</a:t>
            </a:r>
            <a:endParaRPr lang="es-AR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0" t="25942" r="16600" b="8950"/>
          <a:stretch/>
        </p:blipFill>
        <p:spPr bwMode="auto">
          <a:xfrm>
            <a:off x="143338" y="1196752"/>
            <a:ext cx="11836687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0499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5010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s-AR" dirty="0" smtClean="0"/>
              <a:t>Aspergillus  Sección  </a:t>
            </a:r>
            <a:r>
              <a:rPr lang="es-AR" dirty="0" err="1" smtClean="0"/>
              <a:t>Nigri</a:t>
            </a:r>
            <a:endParaRPr lang="es-AR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5" t="28107" r="17712" b="9003"/>
          <a:stretch/>
        </p:blipFill>
        <p:spPr bwMode="auto">
          <a:xfrm>
            <a:off x="239349" y="1340768"/>
            <a:ext cx="11759604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9610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s-AR" dirty="0" smtClean="0"/>
              <a:t>Aspergillus  Sección  </a:t>
            </a:r>
            <a:r>
              <a:rPr lang="es-AR" dirty="0" err="1" smtClean="0"/>
              <a:t>Terrei</a:t>
            </a:r>
            <a:endParaRPr lang="es-AR" dirty="0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8" t="15480" r="15092" b="9643"/>
          <a:stretch/>
        </p:blipFill>
        <p:spPr bwMode="auto">
          <a:xfrm>
            <a:off x="239349" y="1340768"/>
            <a:ext cx="11689139" cy="5256584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85715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78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s-AR" dirty="0" smtClean="0"/>
              <a:t>Aspergillus  </a:t>
            </a:r>
            <a:r>
              <a:rPr lang="es-AR" dirty="0" err="1" smtClean="0"/>
              <a:t>Seccción</a:t>
            </a:r>
            <a:r>
              <a:rPr lang="es-AR" dirty="0" smtClean="0"/>
              <a:t>  </a:t>
            </a:r>
            <a:r>
              <a:rPr lang="es-AR" dirty="0" err="1" smtClean="0"/>
              <a:t>Fumigati</a:t>
            </a:r>
            <a:endParaRPr lang="es-AR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5" t="25044" r="14194" b="10469"/>
          <a:stretch/>
        </p:blipFill>
        <p:spPr bwMode="auto">
          <a:xfrm>
            <a:off x="32822" y="1196752"/>
            <a:ext cx="11905319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5917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0609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AR" dirty="0" smtClean="0"/>
              <a:t>Género  Aspergillus</a:t>
            </a:r>
            <a:endParaRPr lang="es-AR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3" t="22461" r="14375" b="6337"/>
          <a:stretch/>
        </p:blipFill>
        <p:spPr bwMode="auto">
          <a:xfrm>
            <a:off x="431372" y="1268760"/>
            <a:ext cx="11613419" cy="5328592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85109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4689" y="55082"/>
            <a:ext cx="9125742" cy="684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219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6552" y="0"/>
            <a:ext cx="9111676" cy="683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183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9845" y="0"/>
            <a:ext cx="9110586" cy="682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397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9082142"/>
              </p:ext>
            </p:extLst>
          </p:nvPr>
        </p:nvGraphicFramePr>
        <p:xfrm>
          <a:off x="1084217" y="1364566"/>
          <a:ext cx="9846379" cy="5304690"/>
        </p:xfrm>
        <a:graphic>
          <a:graphicData uri="http://schemas.openxmlformats.org/drawingml/2006/table">
            <a:tbl>
              <a:tblPr/>
              <a:tblGrid>
                <a:gridCol w="3814354">
                  <a:extLst>
                    <a:ext uri="{9D8B030D-6E8A-4147-A177-3AD203B41FA5}">
                      <a16:colId xmlns:a16="http://schemas.microsoft.com/office/drawing/2014/main" xmlns="" val="2450029520"/>
                    </a:ext>
                  </a:extLst>
                </a:gridCol>
                <a:gridCol w="6032025">
                  <a:extLst>
                    <a:ext uri="{9D8B030D-6E8A-4147-A177-3AD203B41FA5}">
                      <a16:colId xmlns:a16="http://schemas.microsoft.com/office/drawing/2014/main" xmlns="" val="2544129539"/>
                    </a:ext>
                  </a:extLst>
                </a:gridCol>
              </a:tblGrid>
              <a:tr h="33195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Localización</a:t>
                      </a:r>
                      <a:endParaRPr lang="es-AR" sz="1800" dirty="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Factores </a:t>
                      </a:r>
                      <a:r>
                        <a:rPr lang="es-AR" sz="1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predisponentes</a:t>
                      </a:r>
                      <a:endParaRPr lang="es-AR" sz="1800" dirty="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52497647"/>
                  </a:ext>
                </a:extLst>
              </a:tr>
              <a:tr h="116569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Aspergilosis</a:t>
                      </a:r>
                      <a:r>
                        <a:rPr lang="es-A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alérgica.</a:t>
                      </a:r>
                      <a:endParaRPr lang="es-AR" sz="1800" dirty="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A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Pacientes hipersensibles que generalmente sintetizan una gran cantidad de </a:t>
                      </a:r>
                      <a:r>
                        <a:rPr lang="es-AR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IgE</a:t>
                      </a:r>
                      <a:r>
                        <a:rPr lang="es-A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A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Enfermedad laboral –secreción </a:t>
                      </a:r>
                      <a:r>
                        <a:rPr lang="es-AR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IgG</a:t>
                      </a:r>
                      <a:r>
                        <a:rPr lang="es-A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especifica contra </a:t>
                      </a:r>
                      <a:r>
                        <a:rPr lang="es-AR" sz="1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Aspergillus</a:t>
                      </a:r>
                      <a:r>
                        <a:rPr lang="es-A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-.</a:t>
                      </a: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2849970"/>
                  </a:ext>
                </a:extLst>
              </a:tr>
              <a:tr h="57898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Aspergiloma pulmonar.</a:t>
                      </a:r>
                      <a:endParaRPr lang="es-AR" sz="180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Cavidades preexistentes como las causadas por tuberculosis.</a:t>
                      </a:r>
                      <a:endParaRPr lang="es-AR" sz="180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4832125"/>
                  </a:ext>
                </a:extLst>
              </a:tr>
              <a:tr h="107305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Aspergilosis pulmonar invasiva.</a:t>
                      </a:r>
                      <a:endParaRPr lang="es-AR" sz="180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Leucemia, trasplantes de M.O. u otros órganos sólidos, tratamientos contra cáncer, esteroides de alta potencia por tiempos prolongados.</a:t>
                      </a:r>
                      <a:endParaRPr lang="es-AR" sz="180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7752386"/>
                  </a:ext>
                </a:extLst>
              </a:tr>
              <a:tr h="33195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Queratitis.</a:t>
                      </a:r>
                      <a:endParaRPr lang="es-AR" sz="180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Lesiones cornéales, uso de antiinflamatorios.</a:t>
                      </a:r>
                      <a:endParaRPr lang="es-AR" sz="180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6244363"/>
                  </a:ext>
                </a:extLst>
              </a:tr>
              <a:tr h="33195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Cutánea.</a:t>
                      </a:r>
                      <a:endParaRPr lang="es-AR" sz="180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Quemaduras, abrasiones extensas de la piel.</a:t>
                      </a:r>
                      <a:endParaRPr lang="es-AR" sz="180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23630930"/>
                  </a:ext>
                </a:extLst>
              </a:tr>
              <a:tr h="57898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Senos paranasales.</a:t>
                      </a:r>
                      <a:endParaRPr lang="es-AR" sz="180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Zonas de clima tropical e infecciones bacterianas frecuentes.</a:t>
                      </a:r>
                      <a:endParaRPr lang="es-AR" sz="180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08409106"/>
                  </a:ext>
                </a:extLst>
              </a:tr>
              <a:tr h="33195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Otitis externas.</a:t>
                      </a:r>
                      <a:endParaRPr lang="es-AR" sz="180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Practicantes de natación, clima tropical.</a:t>
                      </a:r>
                      <a:endParaRPr lang="es-AR" sz="180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0680477"/>
                  </a:ext>
                </a:extLst>
              </a:tr>
              <a:tr h="57898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Otros órganos.</a:t>
                      </a:r>
                      <a:endParaRPr lang="es-AR" sz="180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A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Secundarias a otro foco y de pronostico grave.</a:t>
                      </a:r>
                      <a:endParaRPr lang="es-AR" sz="1800" dirty="0">
                        <a:effectLst/>
                      </a:endParaRPr>
                    </a:p>
                  </a:txBody>
                  <a:tcPr marL="15466" marR="15466" marT="15466" marB="1546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3033226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10225" y="312661"/>
            <a:ext cx="10014267" cy="136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altLang="es-A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AR" altLang="es-AR" sz="3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Hospedador y factores de predisposición </a:t>
            </a:r>
            <a:endParaRPr kumimoji="0" lang="es-AR" altLang="es-A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AR" altLang="es-A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AR" altLang="es-A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8375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0622" y="-1"/>
            <a:ext cx="9055403" cy="678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792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7569" y="-1"/>
            <a:ext cx="9125742" cy="684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1041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9095" y="28136"/>
            <a:ext cx="9097607" cy="681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447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027" y="-1"/>
            <a:ext cx="9125742" cy="684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351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0960" y="12879"/>
            <a:ext cx="9083538" cy="68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792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0" y="283370"/>
            <a:ext cx="9906000" cy="989806"/>
          </a:xfrm>
        </p:spPr>
        <p:txBody>
          <a:bodyPr/>
          <a:lstStyle/>
          <a:p>
            <a:pPr algn="ctr"/>
            <a:r>
              <a:rPr lang="es-AR" b="1" dirty="0"/>
              <a:t>PREVENCIÓN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>
          <a:xfrm>
            <a:off x="1370018" y="1761330"/>
            <a:ext cx="4649783" cy="823912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s-AR" dirty="0"/>
              <a:t>PACIENTES NEUTROPÉNICOS</a:t>
            </a:r>
          </a:p>
          <a:p>
            <a:endParaRPr lang="es-AR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s-AR" dirty="0"/>
              <a:t>EVITAR LA EXPOSICIÓN:</a:t>
            </a:r>
          </a:p>
          <a:p>
            <a:pPr marL="0" indent="0">
              <a:buNone/>
            </a:pPr>
            <a:r>
              <a:rPr lang="es-AR" dirty="0"/>
              <a:t>Alimentos crudos</a:t>
            </a:r>
          </a:p>
          <a:p>
            <a:pPr marL="0" indent="0">
              <a:buNone/>
            </a:pPr>
            <a:r>
              <a:rPr lang="es-AR" dirty="0" err="1"/>
              <a:t>Fomites</a:t>
            </a:r>
            <a:endParaRPr lang="es-AR" dirty="0"/>
          </a:p>
          <a:p>
            <a:pPr marL="0" indent="0">
              <a:buNone/>
            </a:pPr>
            <a:r>
              <a:rPr lang="es-AR" dirty="0" err="1"/>
              <a:t>Contrucción</a:t>
            </a:r>
            <a:endParaRPr lang="es-AR" dirty="0"/>
          </a:p>
          <a:p>
            <a:pPr marL="0" indent="0">
              <a:buNone/>
            </a:pPr>
            <a:r>
              <a:rPr lang="es-AR" dirty="0"/>
              <a:t>Plantas, flores, polvo.</a:t>
            </a:r>
          </a:p>
          <a:p>
            <a:pPr marL="0" indent="0">
              <a:buNone/>
            </a:pPr>
            <a:endParaRPr lang="es-AR" dirty="0"/>
          </a:p>
          <a:p>
            <a:pPr marL="0" indent="0">
              <a:buNone/>
            </a:pPr>
            <a:endParaRPr lang="es-AR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3"/>
          </p:nvPr>
        </p:nvSpPr>
        <p:spPr>
          <a:xfrm>
            <a:off x="6286504" y="1761330"/>
            <a:ext cx="4646602" cy="823912"/>
          </a:xfrm>
          <a:solidFill>
            <a:schemeClr val="accent1">
              <a:lumMod val="75000"/>
            </a:schemeClr>
          </a:solidFill>
        </p:spPr>
        <p:txBody>
          <a:bodyPr>
            <a:normAutofit fontScale="92500"/>
          </a:bodyPr>
          <a:lstStyle/>
          <a:p>
            <a:r>
              <a:rPr lang="es-AR" dirty="0"/>
              <a:t>TRASPLANTE CELULAS PROGENITORAS HEMATOPOYETICAS 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AR" dirty="0"/>
              <a:t>Filtros de alta eficiencia (HEPA)</a:t>
            </a:r>
          </a:p>
          <a:p>
            <a:r>
              <a:rPr lang="es-AR" dirty="0"/>
              <a:t>Flujo laminar</a:t>
            </a:r>
          </a:p>
          <a:p>
            <a:r>
              <a:rPr lang="es-AR" dirty="0"/>
              <a:t>Presión ( + )</a:t>
            </a:r>
          </a:p>
          <a:p>
            <a:endParaRPr lang="es-AR" dirty="0"/>
          </a:p>
        </p:txBody>
      </p:sp>
      <p:sp>
        <p:nvSpPr>
          <p:cNvPr id="8" name="Rectángulo 7"/>
          <p:cNvSpPr/>
          <p:nvPr/>
        </p:nvSpPr>
        <p:spPr>
          <a:xfrm>
            <a:off x="9214338" y="283370"/>
            <a:ext cx="1617785" cy="9144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/>
              <a:t>¿Quienes?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754879" y="5737747"/>
            <a:ext cx="4586067" cy="108321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dirty="0"/>
              <a:t>BUEN CONTROL AMBIENTAL-</a:t>
            </a:r>
          </a:p>
        </p:txBody>
      </p:sp>
    </p:spTree>
    <p:extLst>
      <p:ext uri="{BB962C8B-B14F-4D97-AF65-F5344CB8AC3E}">
        <p14:creationId xmlns:p14="http://schemas.microsoft.com/office/powerpoint/2010/main" val="8129255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Cristales de  </a:t>
            </a:r>
            <a:r>
              <a:rPr lang="es-AR" dirty="0" err="1"/>
              <a:t>charcot</a:t>
            </a:r>
            <a:r>
              <a:rPr lang="es-AR" dirty="0"/>
              <a:t> - </a:t>
            </a:r>
            <a:r>
              <a:rPr lang="es-AR" dirty="0" err="1"/>
              <a:t>leyden</a:t>
            </a:r>
            <a:endParaRPr lang="es-AR" dirty="0"/>
          </a:p>
        </p:txBody>
      </p:sp>
      <p:pic>
        <p:nvPicPr>
          <p:cNvPr id="2050" name="Picture 2" descr="Cristales Charcot-Leyden.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012" y="1631049"/>
            <a:ext cx="6502929" cy="4882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224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0" t="21849" r="15221" b="17318"/>
          <a:stretch/>
        </p:blipFill>
        <p:spPr bwMode="auto">
          <a:xfrm>
            <a:off x="0" y="1196752"/>
            <a:ext cx="12071605" cy="5400600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0609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AR" dirty="0" smtClean="0"/>
              <a:t>Diagnóstico de la IFI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374113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4" t="15848" r="17894" b="4318"/>
          <a:stretch/>
        </p:blipFill>
        <p:spPr bwMode="auto">
          <a:xfrm>
            <a:off x="143339" y="116632"/>
            <a:ext cx="12077279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00107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89788" y="0"/>
            <a:ext cx="9900577" cy="667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7238" y="0"/>
            <a:ext cx="93455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337" y="0"/>
            <a:ext cx="9115568" cy="683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4621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5" t="14229" r="13569" b="6406"/>
          <a:stretch/>
        </p:blipFill>
        <p:spPr bwMode="auto">
          <a:xfrm>
            <a:off x="143339" y="116632"/>
            <a:ext cx="11773308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37658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5" t="14185" r="19107" b="5854"/>
          <a:stretch/>
        </p:blipFill>
        <p:spPr bwMode="auto">
          <a:xfrm>
            <a:off x="143339" y="152398"/>
            <a:ext cx="11571283" cy="6588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70605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1" t="12462" r="14166" b="5900"/>
          <a:stretch/>
        </p:blipFill>
        <p:spPr bwMode="auto">
          <a:xfrm>
            <a:off x="143339" y="116632"/>
            <a:ext cx="11713300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02038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3" t="16280" r="17499" b="3518"/>
          <a:stretch/>
        </p:blipFill>
        <p:spPr bwMode="auto">
          <a:xfrm>
            <a:off x="431371" y="1052736"/>
            <a:ext cx="11617291" cy="5772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78098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s-AR" dirty="0" smtClean="0"/>
              <a:t>Orden  </a:t>
            </a:r>
            <a:r>
              <a:rPr lang="es-AR" dirty="0" err="1" smtClean="0"/>
              <a:t>Mucorales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555633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51261" y="129120"/>
            <a:ext cx="9905998" cy="147857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s-AR" dirty="0" smtClean="0"/>
              <a:t>Orden  </a:t>
            </a:r>
            <a:r>
              <a:rPr lang="es-AR" dirty="0" err="1" smtClean="0"/>
              <a:t>Mucorales</a:t>
            </a:r>
            <a:endParaRPr lang="es-AR" dirty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7" t="15207" r="13454" b="8687"/>
          <a:stretch/>
        </p:blipFill>
        <p:spPr bwMode="auto">
          <a:xfrm>
            <a:off x="406400" y="1448932"/>
            <a:ext cx="11671040" cy="5148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17984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5010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s-AR" dirty="0" smtClean="0"/>
              <a:t>Orden  </a:t>
            </a:r>
            <a:r>
              <a:rPr lang="es-AR" dirty="0" err="1" smtClean="0"/>
              <a:t>Mucorales</a:t>
            </a:r>
            <a:endParaRPr lang="es-AR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8" t="21230" r="13319" b="3274"/>
          <a:stretch/>
        </p:blipFill>
        <p:spPr bwMode="auto">
          <a:xfrm>
            <a:off x="239350" y="1196752"/>
            <a:ext cx="11726409" cy="51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34742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1298" y="-1"/>
            <a:ext cx="9111674" cy="683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4117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7569" y="0"/>
            <a:ext cx="9139809" cy="685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8564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7231" y="0"/>
            <a:ext cx="9139809" cy="685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8922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5705" y="0"/>
            <a:ext cx="9153877" cy="686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735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1298" y="-1"/>
            <a:ext cx="9125742" cy="684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660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5366" y="-1"/>
            <a:ext cx="9111674" cy="683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789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3501" y="0"/>
            <a:ext cx="9097607" cy="681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5102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9434" y="0"/>
            <a:ext cx="9139809" cy="685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6620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7569" y="0"/>
            <a:ext cx="9139809" cy="685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989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FEOHIFOMICOSIS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DEFINICIÓN:</a:t>
            </a:r>
          </a:p>
          <a:p>
            <a:r>
              <a:rPr lang="es-AR" dirty="0" smtClean="0"/>
              <a:t>CONJUNTO DE ENFERMEDADES CLÍNICAS, CAUSADAS POR HONGOS DEMATIACEOS</a:t>
            </a:r>
          </a:p>
          <a:p>
            <a:r>
              <a:rPr lang="es-AR" dirty="0" smtClean="0"/>
              <a:t>Se incluyen un amplio espectro de infecciones, en las que se incluyen: Alergia, Superficial, Local profunda, pulmonar, de Sistema Nervioso Central y Infección diseminada.</a:t>
            </a:r>
          </a:p>
          <a:p>
            <a:endParaRPr lang="es-AR" dirty="0" smtClean="0"/>
          </a:p>
          <a:p>
            <a:endParaRPr lang="es-AR" dirty="0" smtClean="0"/>
          </a:p>
          <a:p>
            <a:endParaRPr lang="es-AR" dirty="0" smtClean="0"/>
          </a:p>
          <a:p>
            <a:endParaRPr lang="es-AR" dirty="0" smtClean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394563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5366" y="-1"/>
            <a:ext cx="9097606" cy="681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53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0456" y="572410"/>
            <a:ext cx="11482930" cy="5532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3875" y="429923"/>
            <a:ext cx="5854799" cy="6428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904692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9434" y="-1"/>
            <a:ext cx="9167944" cy="687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035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201" y="0"/>
            <a:ext cx="91484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3865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6042" y="0"/>
            <a:ext cx="91484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3234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 algn="ctr">
              <a:lnSpc>
                <a:spcPct val="300000"/>
              </a:lnSpc>
              <a:buNone/>
            </a:pPr>
            <a:r>
              <a:rPr lang="es-AR" sz="3600" dirty="0" smtClean="0"/>
              <a:t>MUCHAS GRACIAS</a:t>
            </a:r>
            <a:endParaRPr lang="es-AR" sz="3600" dirty="0"/>
          </a:p>
        </p:txBody>
      </p:sp>
    </p:spTree>
    <p:extLst>
      <p:ext uri="{BB962C8B-B14F-4D97-AF65-F5344CB8AC3E}">
        <p14:creationId xmlns:p14="http://schemas.microsoft.com/office/powerpoint/2010/main" val="27116342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1162</TotalTime>
  <Words>253</Words>
  <Application>Microsoft Office PowerPoint</Application>
  <PresentationFormat>Personalizado</PresentationFormat>
  <Paragraphs>61</Paragraphs>
  <Slides>57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57</vt:i4>
      </vt:variant>
    </vt:vector>
  </HeadingPairs>
  <TitlesOfParts>
    <vt:vector size="58" baseType="lpstr">
      <vt:lpstr>Circuito</vt:lpstr>
      <vt:lpstr>MICOSIS OPORTUNISTAS - ii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ASPERGILOSIS</vt:lpstr>
      <vt:lpstr>Presentación de PowerPoint</vt:lpstr>
      <vt:lpstr>Presentación de PowerPoint</vt:lpstr>
      <vt:lpstr>Género  Aspergillus</vt:lpstr>
      <vt:lpstr>Género  Aspergillus</vt:lpstr>
      <vt:lpstr>Presentación de PowerPoint</vt:lpstr>
      <vt:lpstr>Género  Aspergillus</vt:lpstr>
      <vt:lpstr>Aspergillus  Sección  Flavi</vt:lpstr>
      <vt:lpstr>Aspergillus  Sección  Nigri</vt:lpstr>
      <vt:lpstr>Aspergillus  Sección  Terrei</vt:lpstr>
      <vt:lpstr>Aspergillus  Seccción  Fumigati</vt:lpstr>
      <vt:lpstr>Género  Aspergillus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PREVENCIÓN</vt:lpstr>
      <vt:lpstr>Cristales de  charcot - leyden</vt:lpstr>
      <vt:lpstr>Diagnóstico de la IFI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Orden  Mucorales</vt:lpstr>
      <vt:lpstr>Orden  Mucorales</vt:lpstr>
      <vt:lpstr>Orden  Mucorales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FEOHIFOMICOSIS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MICOSIS OPORTUNISTAS - ii</dc:title>
  <dc:creator>jose luis gorostiaga</dc:creator>
  <cp:lastModifiedBy>jose luis gorostiaga</cp:lastModifiedBy>
  <cp:revision>75</cp:revision>
  <dcterms:created xsi:type="dcterms:W3CDTF">2016-09-12T02:15:26Z</dcterms:created>
  <dcterms:modified xsi:type="dcterms:W3CDTF">2019-11-08T03:08:24Z</dcterms:modified>
</cp:coreProperties>
</file>