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91" r:id="rId1"/>
    <p:sldMasterId id="2147483903" r:id="rId2"/>
  </p:sldMasterIdLst>
  <p:sldIdLst>
    <p:sldId id="256" r:id="rId3"/>
    <p:sldId id="275" r:id="rId4"/>
    <p:sldId id="329" r:id="rId5"/>
    <p:sldId id="330" r:id="rId6"/>
    <p:sldId id="331" r:id="rId7"/>
    <p:sldId id="319" r:id="rId8"/>
    <p:sldId id="273" r:id="rId9"/>
    <p:sldId id="332" r:id="rId10"/>
    <p:sldId id="312" r:id="rId11"/>
    <p:sldId id="314" r:id="rId12"/>
    <p:sldId id="334" r:id="rId13"/>
    <p:sldId id="259" r:id="rId14"/>
    <p:sldId id="315" r:id="rId15"/>
    <p:sldId id="318" r:id="rId16"/>
    <p:sldId id="260" r:id="rId17"/>
    <p:sldId id="263" r:id="rId18"/>
    <p:sldId id="264" r:id="rId19"/>
    <p:sldId id="339" r:id="rId20"/>
    <p:sldId id="358" r:id="rId21"/>
    <p:sldId id="359" r:id="rId22"/>
    <p:sldId id="335" r:id="rId23"/>
    <p:sldId id="360" r:id="rId24"/>
    <p:sldId id="362" r:id="rId25"/>
    <p:sldId id="336" r:id="rId26"/>
    <p:sldId id="337" r:id="rId27"/>
    <p:sldId id="338" r:id="rId28"/>
    <p:sldId id="364" r:id="rId29"/>
    <p:sldId id="365" r:id="rId30"/>
    <p:sldId id="366" r:id="rId31"/>
    <p:sldId id="374" r:id="rId32"/>
    <p:sldId id="367" r:id="rId33"/>
    <p:sldId id="368" r:id="rId34"/>
    <p:sldId id="369" r:id="rId35"/>
    <p:sldId id="370" r:id="rId36"/>
    <p:sldId id="371" r:id="rId37"/>
    <p:sldId id="372" r:id="rId38"/>
    <p:sldId id="373" r:id="rId39"/>
    <p:sldId id="265" r:id="rId40"/>
    <p:sldId id="266" r:id="rId41"/>
    <p:sldId id="267" r:id="rId42"/>
    <p:sldId id="268" r:id="rId43"/>
    <p:sldId id="311" r:id="rId44"/>
    <p:sldId id="320" r:id="rId45"/>
    <p:sldId id="321" r:id="rId46"/>
    <p:sldId id="322" r:id="rId47"/>
    <p:sldId id="323" r:id="rId48"/>
    <p:sldId id="352" r:id="rId49"/>
    <p:sldId id="283" r:id="rId50"/>
    <p:sldId id="284" r:id="rId51"/>
    <p:sldId id="285" r:id="rId52"/>
    <p:sldId id="286" r:id="rId53"/>
    <p:sldId id="288" r:id="rId54"/>
    <p:sldId id="290" r:id="rId55"/>
    <p:sldId id="291" r:id="rId56"/>
    <p:sldId id="292" r:id="rId57"/>
    <p:sldId id="294" r:id="rId58"/>
    <p:sldId id="341" r:id="rId59"/>
    <p:sldId id="295" r:id="rId60"/>
    <p:sldId id="296" r:id="rId61"/>
    <p:sldId id="353" r:id="rId62"/>
    <p:sldId id="354" r:id="rId63"/>
    <p:sldId id="357" r:id="rId64"/>
    <p:sldId id="356" r:id="rId65"/>
    <p:sldId id="377" r:id="rId66"/>
    <p:sldId id="297" r:id="rId67"/>
    <p:sldId id="305" r:id="rId68"/>
    <p:sldId id="307" r:id="rId6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9271-D0EF-4BFE-95FB-DB51565CFDC5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7C4F6-0218-4CDF-A783-7B2F8A2AB7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2744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9271-D0EF-4BFE-95FB-DB51565CFDC5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7C4F6-0218-4CDF-A783-7B2F8A2AB7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06757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9271-D0EF-4BFE-95FB-DB51565CFDC5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7C4F6-0218-4CDF-A783-7B2F8A2AB7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8345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9271-D0EF-4BFE-95FB-DB51565CFDC5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7C4F6-0218-4CDF-A783-7B2F8A2AB7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88685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9271-D0EF-4BFE-95FB-DB51565CFDC5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7C4F6-0218-4CDF-A783-7B2F8A2AB7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3586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9271-D0EF-4BFE-95FB-DB51565CFDC5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7C4F6-0218-4CDF-A783-7B2F8A2AB7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04268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9271-D0EF-4BFE-95FB-DB51565CFDC5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7C4F6-0218-4CDF-A783-7B2F8A2AB7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12869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4DB9271-D0EF-4BFE-95FB-DB51565CFDC5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E7C4F6-0218-4CDF-A783-7B2F8A2AB7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19475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9271-D0EF-4BFE-95FB-DB51565CFDC5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7C4F6-0218-4CDF-A783-7B2F8A2AB7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2878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9271-D0EF-4BFE-95FB-DB51565CFDC5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7C4F6-0218-4CDF-A783-7B2F8A2AB7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45938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9271-D0EF-4BFE-95FB-DB51565CFDC5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7C4F6-0218-4CDF-A783-7B2F8A2AB71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46231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FD63E-0D6D-4BB3-A21C-37C1B132F1BF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6BF1-1108-43C4-86F0-67306086E1D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13859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FD63E-0D6D-4BB3-A21C-37C1B132F1BF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6BF1-1108-43C4-86F0-67306086E1D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1398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FD63E-0D6D-4BB3-A21C-37C1B132F1BF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6BF1-1108-43C4-86F0-67306086E1D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02174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FD63E-0D6D-4BB3-A21C-37C1B132F1BF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6BF1-1108-43C4-86F0-67306086E1D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41584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FD63E-0D6D-4BB3-A21C-37C1B132F1BF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6BF1-1108-43C4-86F0-67306086E1D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34046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FD63E-0D6D-4BB3-A21C-37C1B132F1BF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6BF1-1108-43C4-86F0-67306086E1D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69293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FD63E-0D6D-4BB3-A21C-37C1B132F1BF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6BF1-1108-43C4-86F0-67306086E1D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179500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FD63E-0D6D-4BB3-A21C-37C1B132F1BF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6BF1-1108-43C4-86F0-67306086E1D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348131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FD63E-0D6D-4BB3-A21C-37C1B132F1BF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ADBF6BF1-1108-43C4-86F0-67306086E1D7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55026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FD63E-0D6D-4BB3-A21C-37C1B132F1BF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6BF1-1108-43C4-86F0-67306086E1D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489098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FD63E-0D6D-4BB3-A21C-37C1B132F1BF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6BF1-1108-43C4-86F0-67306086E1D7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969527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71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71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609600" y="3924300"/>
            <a:ext cx="5384800" cy="2171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7600" y="3924300"/>
            <a:ext cx="5384800" cy="2171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5CB5B778-0303-4AF1-8161-2F3C0700D53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2787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782E2FE8-FBE8-48A9-B2C6-64E12C732981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40550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C5B69FF1-F216-4822-A3C2-5E5B0298249C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10726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7B172356-32C5-4D1F-A2EF-07D375A1798D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00758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71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6197600" y="3924300"/>
            <a:ext cx="5384800" cy="2171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09BE17C2-ADF8-44E3-B97E-E1CE9880DE17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91052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Título, 2 objetos y 1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09600" y="1600201"/>
            <a:ext cx="5384800" cy="21891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609600" y="3941763"/>
            <a:ext cx="5384800" cy="218916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half" idx="3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4CD29A68-4735-48DF-B82F-5AA84F7E1313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55579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6197600" y="1600201"/>
            <a:ext cx="5384800" cy="21891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6197600" y="3941763"/>
            <a:ext cx="5384800" cy="218916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A3FC7574-076F-4A49-8BBD-3C07DEBDA487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5722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4DB9271-D0EF-4BFE-95FB-DB51565CFDC5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1E7C4F6-0218-4CDF-A783-7B2F8A2AB71B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6521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08FD63E-0D6D-4BB3-A21C-37C1B132F1BF}" type="datetimeFigureOut">
              <a:rPr lang="es-AR" smtClean="0"/>
              <a:pPr/>
              <a:t>07/11/2019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DBF6BF1-1108-43C4-86F0-67306086E1D7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2" name="1 Grupo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653664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  <p:sldLayoutId id="2147483918" r:id="rId15"/>
    <p:sldLayoutId id="2147483919" r:id="rId16"/>
    <p:sldLayoutId id="2147483920" r:id="rId17"/>
    <p:sldLayoutId id="2147483921" r:id="rId18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em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PATÓGENOS FÚNGICOS CAUSANTES DE MICOSIS OPORTUNISTAS -  I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AR" sz="3600" dirty="0"/>
              <a:t>Candidiasis – </a:t>
            </a:r>
            <a:r>
              <a:rPr lang="es-AR" sz="3600" dirty="0" err="1"/>
              <a:t>Criptococcus</a:t>
            </a:r>
            <a:r>
              <a:rPr lang="es-AR" sz="3600" dirty="0"/>
              <a:t> – </a:t>
            </a:r>
            <a:r>
              <a:rPr lang="es-AR" sz="3600" dirty="0" err="1"/>
              <a:t>Pneumocystis</a:t>
            </a:r>
            <a:r>
              <a:rPr lang="es-AR" sz="3600" dirty="0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1921134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586959"/>
          </a:xfrm>
        </p:spPr>
        <p:txBody>
          <a:bodyPr>
            <a:normAutofit fontScale="90000"/>
          </a:bodyPr>
          <a:lstStyle/>
          <a:p>
            <a:r>
              <a:rPr lang="es-AR" dirty="0"/>
              <a:t>Objetivos: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4211" y="168812"/>
            <a:ext cx="11076380" cy="6311502"/>
          </a:xfrm>
        </p:spPr>
        <p:txBody>
          <a:bodyPr/>
          <a:lstStyle/>
          <a:p>
            <a:pPr marL="0" indent="0">
              <a:buNone/>
            </a:pPr>
            <a:endParaRPr lang="es-AR" sz="1050" dirty="0">
              <a:latin typeface="Times New Roman" panose="02020603050405020304" pitchFamily="18" charset="0"/>
            </a:endParaRPr>
          </a:p>
          <a:p>
            <a:endParaRPr lang="es-AR" sz="2800" b="1" dirty="0">
              <a:latin typeface="Times New Roman" panose="02020603050405020304" pitchFamily="18" charset="0"/>
            </a:endParaRPr>
          </a:p>
          <a:p>
            <a:endParaRPr lang="es-AR" sz="2800" b="1" dirty="0">
              <a:latin typeface="Times New Roman" panose="02020603050405020304" pitchFamily="18" charset="0"/>
            </a:endParaRPr>
          </a:p>
          <a:p>
            <a:endParaRPr lang="es-AR" sz="2800" b="1" dirty="0">
              <a:latin typeface="Times New Roman" panose="02020603050405020304" pitchFamily="18" charset="0"/>
            </a:endParaRPr>
          </a:p>
          <a:p>
            <a:r>
              <a:rPr lang="es-AR" sz="2800" b="1" dirty="0">
                <a:latin typeface="Times New Roman" panose="02020603050405020304" pitchFamily="18" charset="0"/>
              </a:rPr>
              <a:t>    - Conocer los principales agentes etiológicos causantes de las micosis </a:t>
            </a:r>
            <a:r>
              <a:rPr lang="es-AR" sz="2800" b="1" dirty="0" smtClean="0">
                <a:latin typeface="Times New Roman" panose="02020603050405020304" pitchFamily="18" charset="0"/>
              </a:rPr>
              <a:t>oportunistas, </a:t>
            </a:r>
            <a:r>
              <a:rPr lang="es-AR" sz="2800" b="1" dirty="0">
                <a:latin typeface="Times New Roman" panose="02020603050405020304" pitchFamily="18" charset="0"/>
              </a:rPr>
              <a:t>hongos </a:t>
            </a:r>
            <a:r>
              <a:rPr lang="es-AR" sz="2800" b="1" dirty="0" err="1">
                <a:latin typeface="Times New Roman" panose="02020603050405020304" pitchFamily="18" charset="0"/>
              </a:rPr>
              <a:t>levaduriforme</a:t>
            </a:r>
            <a:r>
              <a:rPr lang="es-AR" sz="2800" b="1" dirty="0">
                <a:latin typeface="Times New Roman" panose="02020603050405020304" pitchFamily="18" charset="0"/>
              </a:rPr>
              <a:t> y </a:t>
            </a:r>
            <a:r>
              <a:rPr lang="es-AR" sz="2800" b="1" i="1" dirty="0">
                <a:latin typeface="Times New Roman" panose="02020603050405020304" pitchFamily="18" charset="0"/>
              </a:rPr>
              <a:t>P. </a:t>
            </a:r>
            <a:r>
              <a:rPr lang="es-AR" sz="2800" b="1" i="1" dirty="0" err="1" smtClean="0">
                <a:latin typeface="Times New Roman" panose="02020603050405020304" pitchFamily="18" charset="0"/>
              </a:rPr>
              <a:t>jirovecii</a:t>
            </a:r>
            <a:r>
              <a:rPr lang="es-AR" sz="2800" b="1" i="1" dirty="0">
                <a:latin typeface="Times New Roman" panose="02020603050405020304" pitchFamily="18" charset="0"/>
              </a:rPr>
              <a:t>.</a:t>
            </a:r>
            <a:endParaRPr lang="es-AR" sz="2800" dirty="0">
              <a:latin typeface="Times New Roman" panose="02020603050405020304" pitchFamily="18" charset="0"/>
            </a:endParaRPr>
          </a:p>
          <a:p>
            <a:r>
              <a:rPr lang="es-AR" sz="2800" dirty="0">
                <a:latin typeface="Wingdings" panose="05000000000000000000" pitchFamily="2" charset="2"/>
              </a:rPr>
              <a:t></a:t>
            </a:r>
            <a:r>
              <a:rPr lang="es-AR" sz="2800" b="1" dirty="0">
                <a:latin typeface="Times New Roman" panose="02020603050405020304" pitchFamily="18" charset="0"/>
              </a:rPr>
              <a:t>Reconocer la morfología de la célula fúngica en las micosis </a:t>
            </a:r>
            <a:r>
              <a:rPr lang="es-AR" sz="2800" b="1" dirty="0" smtClean="0">
                <a:latin typeface="Times New Roman" panose="02020603050405020304" pitchFamily="18" charset="0"/>
              </a:rPr>
              <a:t>oportunistas. </a:t>
            </a:r>
            <a:endParaRPr lang="es-AR" sz="2800" dirty="0">
              <a:latin typeface="Times New Roman" panose="02020603050405020304" pitchFamily="18" charset="0"/>
            </a:endParaRPr>
          </a:p>
          <a:p>
            <a:r>
              <a:rPr lang="es-AR" sz="2800" dirty="0">
                <a:latin typeface="Wingdings" panose="05000000000000000000" pitchFamily="2" charset="2"/>
              </a:rPr>
              <a:t></a:t>
            </a:r>
            <a:r>
              <a:rPr lang="es-AR" sz="2800" b="1" dirty="0">
                <a:latin typeface="Times New Roman" panose="02020603050405020304" pitchFamily="18" charset="0"/>
              </a:rPr>
              <a:t>Conocer los factores del hospedero que llevan al desarrollo de las micosis oportunistas, los factores de patogenicidad de los hongos y la patogenia de las micosis </a:t>
            </a:r>
            <a:r>
              <a:rPr lang="es-AR" sz="2800" b="1" dirty="0" smtClean="0">
                <a:latin typeface="Times New Roman" panose="02020603050405020304" pitchFamily="18" charset="0"/>
              </a:rPr>
              <a:t>oportunistas. </a:t>
            </a:r>
            <a:endParaRPr lang="es-AR" sz="2800" dirty="0">
              <a:latin typeface="Times New Roman" panose="02020603050405020304" pitchFamily="18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09539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s-AR" dirty="0"/>
              <a:t>MICOSIS  OPORTUNISTA:  Definición.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9843" y="1845734"/>
            <a:ext cx="10585837" cy="4237014"/>
          </a:xfrm>
        </p:spPr>
        <p:txBody>
          <a:bodyPr>
            <a:normAutofit/>
          </a:bodyPr>
          <a:lstStyle/>
          <a:p>
            <a:r>
              <a:rPr lang="es-AR" sz="3200" dirty="0"/>
              <a:t>Afección producida por hongos que se comportan como saprófitos o comensales del hombre, formando parte de su flora normal de piel, mucosas, tracto respiratorio o digestivo, o  bien por aquellos que integran la </a:t>
            </a:r>
            <a:r>
              <a:rPr lang="es-AR" sz="3200" dirty="0" smtClean="0"/>
              <a:t>flora </a:t>
            </a:r>
            <a:r>
              <a:rPr lang="es-AR" sz="3200" dirty="0" err="1" smtClean="0"/>
              <a:t>micótica</a:t>
            </a:r>
            <a:r>
              <a:rPr lang="es-AR" sz="3200" dirty="0" smtClean="0"/>
              <a:t>  ambiental  </a:t>
            </a:r>
            <a:r>
              <a:rPr lang="es-AR" sz="3200" dirty="0"/>
              <a:t>(suelo, aire y agua).</a:t>
            </a:r>
          </a:p>
          <a:p>
            <a:r>
              <a:rPr lang="es-AR" sz="3200" dirty="0"/>
              <a:t>Estos hongos ante determinadas oportunidades que les ofrece el hospedero, pueden  COLONIZAR,  INFECTAR Y PRODUCIR ENFERMEDAD.</a:t>
            </a:r>
          </a:p>
        </p:txBody>
      </p:sp>
    </p:spTree>
    <p:extLst>
      <p:ext uri="{BB962C8B-B14F-4D97-AF65-F5344CB8AC3E}">
        <p14:creationId xmlns:p14="http://schemas.microsoft.com/office/powerpoint/2010/main" val="270996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s-AR" dirty="0"/>
              <a:t>Esta definición lleva implícito tres conceptos: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826" y="1845733"/>
            <a:ext cx="11131826" cy="4343031"/>
          </a:xfrm>
        </p:spPr>
        <p:txBody>
          <a:bodyPr>
            <a:noAutofit/>
          </a:bodyPr>
          <a:lstStyle/>
          <a:p>
            <a:r>
              <a:rPr lang="es-AR" sz="2800" dirty="0"/>
              <a:t>1 – Los hongos productores de micosis oportunistas, tienen una amplia distribución en la naturaleza y muchas veces pueden ser aislados en muestras de  personas sanas .-</a:t>
            </a:r>
          </a:p>
          <a:p>
            <a:pPr marL="0" indent="0">
              <a:buNone/>
            </a:pPr>
            <a:r>
              <a:rPr lang="es-AR" sz="2800" dirty="0"/>
              <a:t>  2 – Su aislamiento per se  no implica diagnóstico seguro de enfermedad.-</a:t>
            </a:r>
          </a:p>
          <a:p>
            <a:pPr marL="0" indent="0">
              <a:buNone/>
            </a:pPr>
            <a:r>
              <a:rPr lang="es-AR" sz="2800" dirty="0"/>
              <a:t>  3 -  Es la disminución de las defensas del  huésped, que se transforma prácticamente en un medio de cultivo y no el aumento de virulencia del microorganismo, lo que constituye la causa principal  que determina la aparición de la enfermedad .-</a:t>
            </a:r>
          </a:p>
        </p:txBody>
      </p:sp>
    </p:spTree>
    <p:extLst>
      <p:ext uri="{BB962C8B-B14F-4D97-AF65-F5344CB8AC3E}">
        <p14:creationId xmlns:p14="http://schemas.microsoft.com/office/powerpoint/2010/main" val="3236249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s-AR" dirty="0"/>
              <a:t>Criterios para el diagnóstico de esta enfermedad: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10817" y="2084274"/>
            <a:ext cx="10744863" cy="4023360"/>
          </a:xfrm>
        </p:spPr>
        <p:txBody>
          <a:bodyPr>
            <a:noAutofit/>
          </a:bodyPr>
          <a:lstStyle/>
          <a:p>
            <a:r>
              <a:rPr lang="es-AR" sz="3200" dirty="0"/>
              <a:t>1 – Hallazgos repetidos del mismo hongo, en los exámenes directos de los materiales obtenidos de las lesiones con máxima asepsia.-</a:t>
            </a:r>
          </a:p>
          <a:p>
            <a:r>
              <a:rPr lang="es-AR" sz="3200" dirty="0"/>
              <a:t>2 – Confirmación reiterada de su presencia en los cultivos.-</a:t>
            </a:r>
          </a:p>
          <a:p>
            <a:r>
              <a:rPr lang="es-AR" sz="3200" dirty="0"/>
              <a:t>3 – Reconocimiento de factores predisponentes que faciliten la agresión  del hongo.- </a:t>
            </a:r>
          </a:p>
          <a:p>
            <a:r>
              <a:rPr lang="es-AR" sz="3200" dirty="0"/>
              <a:t>4 – Cuadro clínico compatible con el diagnóstico presentado.</a:t>
            </a:r>
          </a:p>
        </p:txBody>
      </p:sp>
    </p:spTree>
    <p:extLst>
      <p:ext uri="{BB962C8B-B14F-4D97-AF65-F5344CB8AC3E}">
        <p14:creationId xmlns:p14="http://schemas.microsoft.com/office/powerpoint/2010/main" val="1549052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722" y="233828"/>
            <a:ext cx="8812695" cy="593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448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76" b="12691"/>
          <a:stretch/>
        </p:blipFill>
        <p:spPr bwMode="auto">
          <a:xfrm>
            <a:off x="1603512" y="337682"/>
            <a:ext cx="8295862" cy="5931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502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s-AR" dirty="0"/>
              <a:t>Características de las Micosis invasoras.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81878" y="1845734"/>
            <a:ext cx="11118574" cy="4396040"/>
          </a:xfrm>
        </p:spPr>
        <p:txBody>
          <a:bodyPr>
            <a:normAutofit/>
          </a:bodyPr>
          <a:lstStyle/>
          <a:p>
            <a:r>
              <a:rPr lang="es-AR" sz="2800" dirty="0"/>
              <a:t>1 – Son de difícil diagnóstico.</a:t>
            </a:r>
          </a:p>
          <a:p>
            <a:r>
              <a:rPr lang="es-AR" sz="2800" dirty="0"/>
              <a:t>2 – El diagnóstico temprano disminuye la mortalidad.-</a:t>
            </a:r>
          </a:p>
          <a:p>
            <a:r>
              <a:rPr lang="es-AR" sz="2800" dirty="0"/>
              <a:t>3 – El tratamiento empírico es habitual, y  se deberá basar en los antecedentes epidemiológicos del paciente y del medio hospitalario.-</a:t>
            </a:r>
          </a:p>
          <a:p>
            <a:r>
              <a:rPr lang="es-AR" sz="2800" dirty="0"/>
              <a:t>4 – Los tratamientos son difíciles, muchas veces prolongados y la respuesta es lenta.-</a:t>
            </a:r>
          </a:p>
          <a:p>
            <a:r>
              <a:rPr lang="es-AR" sz="2800" dirty="0"/>
              <a:t>5 – Estas afecciones están relacionadas  con una alta mortalidad</a:t>
            </a:r>
            <a:r>
              <a:rPr lang="es-AR" sz="2800" dirty="0" smtClean="0"/>
              <a:t>.-</a:t>
            </a:r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val="630053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File0026"/>
          <p:cNvPicPr>
            <a:picLocks noChangeAspect="1" noChangeArrowheads="1"/>
          </p:cNvPicPr>
          <p:nvPr/>
        </p:nvPicPr>
        <p:blipFill>
          <a:blip r:embed="rId2" cstate="print"/>
          <a:srcRect l="11229" t="28203" r="43204" b="56461"/>
          <a:stretch>
            <a:fillRect/>
          </a:stretch>
        </p:blipFill>
        <p:spPr>
          <a:xfrm>
            <a:off x="914400" y="265044"/>
            <a:ext cx="10389704" cy="59369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6938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File0036"/>
          <p:cNvPicPr>
            <a:picLocks noChangeAspect="1" noChangeArrowheads="1"/>
          </p:cNvPicPr>
          <p:nvPr/>
        </p:nvPicPr>
        <p:blipFill rotWithShape="1">
          <a:blip r:embed="rId2" cstate="print"/>
          <a:srcRect l="8753" t="65682" r="53098" b="17313"/>
          <a:stretch/>
        </p:blipFill>
        <p:spPr>
          <a:xfrm>
            <a:off x="605447" y="185530"/>
            <a:ext cx="10738414" cy="613513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958802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9842605"/>
              </p:ext>
            </p:extLst>
          </p:nvPr>
        </p:nvGraphicFramePr>
        <p:xfrm>
          <a:off x="132522" y="66314"/>
          <a:ext cx="11979965" cy="624304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665843">
                  <a:extLst>
                    <a:ext uri="{9D8B030D-6E8A-4147-A177-3AD203B41FA5}">
                      <a16:colId xmlns="" xmlns:a16="http://schemas.microsoft.com/office/drawing/2014/main" val="3652882262"/>
                    </a:ext>
                  </a:extLst>
                </a:gridCol>
                <a:gridCol w="5314122">
                  <a:extLst>
                    <a:ext uri="{9D8B030D-6E8A-4147-A177-3AD203B41FA5}">
                      <a16:colId xmlns="" xmlns:a16="http://schemas.microsoft.com/office/drawing/2014/main" val="3159119978"/>
                    </a:ext>
                  </a:extLst>
                </a:gridCol>
              </a:tblGrid>
              <a:tr h="1014799">
                <a:tc>
                  <a:txBody>
                    <a:bodyPr/>
                    <a:lstStyle/>
                    <a:p>
                      <a:r>
                        <a:rPr lang="es-AR" sz="3600" dirty="0"/>
                        <a:t>FACTOR</a:t>
                      </a:r>
                      <a:r>
                        <a:rPr lang="es-AR" sz="3600" baseline="0" dirty="0"/>
                        <a:t>  PREDISPONENTE</a:t>
                      </a:r>
                      <a:endParaRPr lang="es-A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3600" dirty="0"/>
                        <a:t>ALTERACIÓN O</a:t>
                      </a:r>
                      <a:r>
                        <a:rPr lang="es-AR" sz="3600" baseline="0" dirty="0"/>
                        <a:t> FACTORES PREDISPONENTES</a:t>
                      </a:r>
                      <a:endParaRPr lang="es-AR" sz="3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27311088"/>
                  </a:ext>
                </a:extLst>
              </a:tr>
              <a:tr h="621898">
                <a:tc>
                  <a:txBody>
                    <a:bodyPr/>
                    <a:lstStyle/>
                    <a:p>
                      <a:r>
                        <a:rPr lang="es-AR" sz="2000" dirty="0"/>
                        <a:t>Catéter,</a:t>
                      </a:r>
                      <a:r>
                        <a:rPr lang="es-AR" sz="2000" baseline="0" dirty="0"/>
                        <a:t> Sonda, Quemados, Trauma</a:t>
                      </a:r>
                      <a:endParaRPr lang="es-A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000" dirty="0"/>
                        <a:t>Barrera  Cutánea - Mucosa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15551686"/>
                  </a:ext>
                </a:extLst>
              </a:tr>
              <a:tr h="621898">
                <a:tc>
                  <a:txBody>
                    <a:bodyPr/>
                    <a:lstStyle/>
                    <a:p>
                      <a:r>
                        <a:rPr lang="es-AR" sz="2000" dirty="0"/>
                        <a:t>DBT, Acidosis,</a:t>
                      </a:r>
                      <a:r>
                        <a:rPr lang="es-AR" sz="2000" baseline="0" dirty="0"/>
                        <a:t> Nutrición parenteral, </a:t>
                      </a:r>
                      <a:r>
                        <a:rPr lang="es-AR" sz="2000" baseline="0" dirty="0" err="1"/>
                        <a:t>Q</a:t>
                      </a:r>
                      <a:r>
                        <a:rPr lang="es-AR" sz="2000" baseline="0" dirty="0" err="1" smtClean="0"/>
                        <a:t>uelantes</a:t>
                      </a:r>
                      <a:r>
                        <a:rPr lang="es-AR" sz="2000" baseline="0" dirty="0" smtClean="0"/>
                        <a:t> </a:t>
                      </a:r>
                      <a:r>
                        <a:rPr lang="es-AR" sz="2000" baseline="0" dirty="0"/>
                        <a:t>de hierro</a:t>
                      </a:r>
                      <a:endParaRPr lang="es-A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000" dirty="0"/>
                        <a:t>Metabólicas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45952766"/>
                  </a:ext>
                </a:extLst>
              </a:tr>
              <a:tr h="621898">
                <a:tc>
                  <a:txBody>
                    <a:bodyPr/>
                    <a:lstStyle/>
                    <a:p>
                      <a:r>
                        <a:rPr lang="es-AR" sz="2000" dirty="0"/>
                        <a:t>Uso de Antibióticos</a:t>
                      </a:r>
                      <a:r>
                        <a:rPr lang="es-AR" sz="2000" baseline="0" dirty="0"/>
                        <a:t> de amplio espectro</a:t>
                      </a:r>
                      <a:endParaRPr lang="es-A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000" dirty="0"/>
                        <a:t>Biota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1312992"/>
                  </a:ext>
                </a:extLst>
              </a:tr>
              <a:tr h="621898">
                <a:tc>
                  <a:txBody>
                    <a:bodyPr/>
                    <a:lstStyle/>
                    <a:p>
                      <a:r>
                        <a:rPr lang="es-AR" sz="2000" dirty="0"/>
                        <a:t>SIDA,  Quimioterapia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000" dirty="0"/>
                        <a:t>Inmunidad Celular.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6785869"/>
                  </a:ext>
                </a:extLst>
              </a:tr>
              <a:tr h="621898">
                <a:tc>
                  <a:txBody>
                    <a:bodyPr/>
                    <a:lstStyle/>
                    <a:p>
                      <a:r>
                        <a:rPr lang="es-AR" sz="2000" dirty="0"/>
                        <a:t>Quimioterapia, Corticoides, Alteración granulomatosa crónica, </a:t>
                      </a:r>
                    </a:p>
                    <a:p>
                      <a:r>
                        <a:rPr lang="es-AR" sz="2000" dirty="0"/>
                        <a:t>Enfermedades </a:t>
                      </a:r>
                      <a:r>
                        <a:rPr lang="es-AR" sz="2000" dirty="0" err="1" smtClean="0"/>
                        <a:t>onco</a:t>
                      </a:r>
                      <a:r>
                        <a:rPr lang="es-AR" sz="2000" dirty="0" smtClean="0"/>
                        <a:t>-hematológicas </a:t>
                      </a:r>
                      <a:endParaRPr lang="es-A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000" dirty="0"/>
                        <a:t>Neutrófilos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39174227"/>
                  </a:ext>
                </a:extLst>
              </a:tr>
              <a:tr h="621898">
                <a:tc>
                  <a:txBody>
                    <a:bodyPr/>
                    <a:lstStyle/>
                    <a:p>
                      <a:r>
                        <a:rPr lang="es-AR" sz="2000" dirty="0"/>
                        <a:t>EPOC, TBC, FIBROQUISTOSIS,  Prótesis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000" dirty="0"/>
                        <a:t>Anatómicas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6665179"/>
                  </a:ext>
                </a:extLst>
              </a:tr>
              <a:tr h="621898">
                <a:tc>
                  <a:txBody>
                    <a:bodyPr/>
                    <a:lstStyle/>
                    <a:p>
                      <a:r>
                        <a:rPr lang="es-AR" sz="2000" dirty="0"/>
                        <a:t>Hipersensibilidad  Celular   I  y  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000" dirty="0"/>
                        <a:t>Atopía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78200783"/>
                  </a:ext>
                </a:extLst>
              </a:tr>
              <a:tr h="621898">
                <a:tc>
                  <a:txBody>
                    <a:bodyPr/>
                    <a:lstStyle/>
                    <a:p>
                      <a:r>
                        <a:rPr lang="es-AR" sz="2000" dirty="0"/>
                        <a:t>Edad, Alcohol, Indumentaria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2000" dirty="0"/>
                        <a:t>Otros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82047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308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2557669"/>
            <a:ext cx="10058400" cy="1577009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s-AR" dirty="0"/>
              <a:t>CANDIDIASIS  INVASORA</a:t>
            </a:r>
          </a:p>
        </p:txBody>
      </p:sp>
    </p:spTree>
    <p:extLst>
      <p:ext uri="{BB962C8B-B14F-4D97-AF65-F5344CB8AC3E}">
        <p14:creationId xmlns:p14="http://schemas.microsoft.com/office/powerpoint/2010/main" val="2060448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96348" y="286603"/>
            <a:ext cx="11171582" cy="793861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s-AR" dirty="0"/>
              <a:t>Factores de Virulencia del Género </a:t>
            </a:r>
            <a:r>
              <a:rPr lang="es-AR" i="1" dirty="0" err="1"/>
              <a:t>Candida</a:t>
            </a:r>
            <a:endParaRPr lang="es-AR" i="1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23528" y="1737360"/>
            <a:ext cx="11576924" cy="449116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75000"/>
              </a:lnSpc>
              <a:spcBef>
                <a:spcPct val="5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s-AR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Capacidad de adhesión a diferentes epitelios</a:t>
            </a:r>
          </a:p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r>
              <a:rPr kumimoji="0" lang="es-AR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75000"/>
              </a:lnSpc>
              <a:spcBef>
                <a:spcPct val="5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s-AR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Liberación de enzimas líticas</a:t>
            </a:r>
          </a:p>
          <a:p>
            <a:pPr marL="274320" marR="0" lvl="0" indent="-274320" algn="l" defTabSz="914400" rtl="0" eaLnBrk="1" fontAlgn="auto" latinLnBrk="0" hangingPunct="1">
              <a:lnSpc>
                <a:spcPct val="75000"/>
              </a:lnSpc>
              <a:spcBef>
                <a:spcPct val="5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endParaRPr kumimoji="0" lang="es-AR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75000"/>
              </a:lnSpc>
              <a:spcBef>
                <a:spcPct val="5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s-AR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Transformación de formas </a:t>
            </a:r>
            <a:r>
              <a:rPr kumimoji="0" lang="es-AR" sz="2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levaduriformes</a:t>
            </a:r>
            <a:r>
              <a:rPr kumimoji="0" lang="es-AR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es-AR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a </a:t>
            </a:r>
            <a:r>
              <a:rPr kumimoji="0" lang="es-AR" sz="2600" b="0" i="0" u="sng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miceliales</a:t>
            </a:r>
            <a:r>
              <a:rPr kumimoji="0" lang="es-AR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o </a:t>
            </a:r>
            <a:r>
              <a:rPr kumimoji="0" lang="es-AR" sz="2600" b="0" i="0" u="sng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pseudomiceliales</a:t>
            </a:r>
            <a:endParaRPr kumimoji="0" lang="es-AR" sz="2600" b="0" i="0" u="sng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75000"/>
              </a:lnSpc>
              <a:spcBef>
                <a:spcPct val="5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endParaRPr kumimoji="0" lang="es-AR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75000"/>
              </a:lnSpc>
              <a:spcBef>
                <a:spcPct val="5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s-AR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Traslocación</a:t>
            </a:r>
            <a:r>
              <a:rPr kumimoji="0" lang="es-AR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</a:t>
            </a:r>
            <a:r>
              <a:rPr kumimoji="0" lang="es-AR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intestinal (en adultos) </a:t>
            </a:r>
            <a:r>
              <a:rPr kumimoji="0" lang="es-AR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y  </a:t>
            </a:r>
            <a:r>
              <a:rPr kumimoji="0" lang="es-AR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cutánea en </a:t>
            </a:r>
            <a:r>
              <a:rPr kumimoji="0" lang="es-AR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neonatos.</a:t>
            </a:r>
            <a:endParaRPr kumimoji="0" lang="es-AR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75000"/>
              </a:lnSpc>
              <a:spcBef>
                <a:spcPct val="5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endParaRPr kumimoji="0" lang="es-AR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75000"/>
              </a:lnSpc>
              <a:spcBef>
                <a:spcPct val="5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s-AR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Liberación de inhibidores de la respuesta </a:t>
            </a:r>
            <a:r>
              <a:rPr kumimoji="0" lang="es-AR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inmune.</a:t>
            </a:r>
            <a:endParaRPr kumimoji="0" lang="es-AR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75000"/>
              </a:lnSpc>
              <a:spcBef>
                <a:spcPct val="5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endParaRPr kumimoji="0" lang="es-AR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75000"/>
              </a:lnSpc>
              <a:spcBef>
                <a:spcPct val="5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s-AR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Activación de la vía alterna del </a:t>
            </a:r>
            <a:r>
              <a:rPr kumimoji="0" lang="es-AR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complemento.</a:t>
            </a:r>
            <a:endParaRPr kumimoji="0" lang="es-AR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75000"/>
              </a:lnSpc>
              <a:spcBef>
                <a:spcPct val="5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endParaRPr kumimoji="0" lang="es-AR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  <a:tabLst/>
              <a:defRPr/>
            </a:pPr>
            <a:endParaRPr kumimoji="0" lang="es-AR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75000"/>
              </a:lnSpc>
              <a:spcBef>
                <a:spcPct val="5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endParaRPr kumimoji="0" lang="es-AR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75000"/>
              </a:lnSpc>
              <a:spcBef>
                <a:spcPct val="5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endParaRPr kumimoji="0" lang="es-E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1852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_tradnl" u="sng" dirty="0">
                <a:solidFill>
                  <a:schemeClr val="tx2">
                    <a:lumMod val="75000"/>
                  </a:schemeClr>
                </a:solidFill>
              </a:rPr>
              <a:t>Principales grupos y/o factores predisponentes de Candidiasis invasiva</a:t>
            </a:r>
            <a:r>
              <a:rPr lang="es-ES_tradnl" dirty="0">
                <a:solidFill>
                  <a:srgbClr val="FFFF66"/>
                </a:solidFill>
              </a:rPr>
              <a:t>.</a:t>
            </a:r>
            <a:endParaRPr lang="es-AR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197257"/>
          </a:xfrm>
        </p:spPr>
        <p:txBody>
          <a:bodyPr>
            <a:normAutofit fontScale="92500" lnSpcReduction="10000"/>
          </a:bodyPr>
          <a:lstStyle/>
          <a:p>
            <a:pPr marL="274320" lvl="0" indent="-27432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es-ES_tradnl" sz="2800" dirty="0">
                <a:solidFill>
                  <a:prstClr val="black"/>
                </a:solidFill>
                <a:latin typeface="Constantia"/>
              </a:rPr>
              <a:t>Neutropenia   (&gt; 7 días)</a:t>
            </a:r>
          </a:p>
          <a:p>
            <a:pPr marL="274320" lvl="0" indent="-27432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es-ES_tradnl" sz="2800" dirty="0">
                <a:solidFill>
                  <a:prstClr val="black"/>
                </a:solidFill>
                <a:latin typeface="Constantia"/>
              </a:rPr>
              <a:t>Patologías hematológicas</a:t>
            </a:r>
          </a:p>
          <a:p>
            <a:pPr marL="274320" lvl="0" indent="-27432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es-ES_tradnl" sz="2800" dirty="0">
                <a:solidFill>
                  <a:prstClr val="black"/>
                </a:solidFill>
                <a:latin typeface="Constantia"/>
              </a:rPr>
              <a:t>Tumor sólido</a:t>
            </a:r>
          </a:p>
          <a:p>
            <a:pPr marL="274320" lvl="0" indent="-27432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es-ES_tradnl" sz="2800" dirty="0" err="1">
                <a:solidFill>
                  <a:prstClr val="black"/>
                </a:solidFill>
                <a:latin typeface="Constantia"/>
              </a:rPr>
              <a:t>Ptes</a:t>
            </a:r>
            <a:r>
              <a:rPr lang="es-ES_tradnl" sz="2800" dirty="0">
                <a:solidFill>
                  <a:prstClr val="black"/>
                </a:solidFill>
                <a:latin typeface="Constantia"/>
              </a:rPr>
              <a:t> en T.I.  post – quirúrgicos</a:t>
            </a:r>
          </a:p>
          <a:p>
            <a:pPr marL="0" lvl="0" inden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None/>
            </a:pPr>
            <a:r>
              <a:rPr lang="es-ES_tradnl" sz="2800" dirty="0" smtClean="0">
                <a:solidFill>
                  <a:prstClr val="black"/>
                </a:solidFill>
                <a:latin typeface="Constantia"/>
              </a:rPr>
              <a:t>                        cateterización </a:t>
            </a:r>
            <a:r>
              <a:rPr lang="es-ES_tradnl" sz="2800" dirty="0">
                <a:solidFill>
                  <a:prstClr val="black"/>
                </a:solidFill>
                <a:latin typeface="Constantia"/>
              </a:rPr>
              <a:t>intravenosa prolongada</a:t>
            </a:r>
          </a:p>
          <a:p>
            <a:pPr marL="274320" lvl="0" indent="-27432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es-ES_tradnl" sz="2800" dirty="0">
                <a:solidFill>
                  <a:prstClr val="black"/>
                </a:solidFill>
                <a:latin typeface="Constantia"/>
              </a:rPr>
              <a:t>DBT mellitus</a:t>
            </a:r>
          </a:p>
          <a:p>
            <a:pPr marL="274320" lvl="0" indent="-27432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es-ES_tradnl" sz="2800" dirty="0">
                <a:solidFill>
                  <a:prstClr val="black"/>
                </a:solidFill>
                <a:latin typeface="Constantia"/>
              </a:rPr>
              <a:t>Nutrición parenteral.</a:t>
            </a:r>
          </a:p>
          <a:p>
            <a:pPr marL="274320" lvl="0" indent="-27432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es-ES_tradnl" sz="2800" dirty="0">
                <a:solidFill>
                  <a:prstClr val="black"/>
                </a:solidFill>
                <a:latin typeface="Constantia"/>
              </a:rPr>
              <a:t>Quemados.</a:t>
            </a:r>
          </a:p>
          <a:p>
            <a:pPr marL="274320" lvl="0" indent="-27432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es-ES_tradnl" sz="2800" dirty="0">
                <a:solidFill>
                  <a:prstClr val="black"/>
                </a:solidFill>
                <a:latin typeface="Constantia"/>
              </a:rPr>
              <a:t>Neonatos.</a:t>
            </a:r>
          </a:p>
          <a:p>
            <a:pPr marL="274320" lvl="0" indent="-27432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es-ES_tradnl" sz="2800" dirty="0">
                <a:solidFill>
                  <a:prstClr val="black"/>
                </a:solidFill>
                <a:latin typeface="Constantia"/>
              </a:rPr>
              <a:t>ATB o corticoides</a:t>
            </a:r>
          </a:p>
          <a:p>
            <a:pPr marL="274320" lvl="0" indent="-27432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es-ES_tradnl" sz="2800" dirty="0">
                <a:solidFill>
                  <a:prstClr val="black"/>
                </a:solidFill>
                <a:latin typeface="Constantia"/>
              </a:rPr>
              <a:t>Fisiológicas:  Embarazo, vejez, etc.</a:t>
            </a:r>
            <a:endParaRPr lang="es-AR" sz="2800" dirty="0">
              <a:solidFill>
                <a:prstClr val="black"/>
              </a:solidFill>
              <a:latin typeface="Constantia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56326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097280" y="631160"/>
            <a:ext cx="10058400" cy="773571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s-AR" dirty="0"/>
              <a:t>EPIDEMIOLOGÍA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954157" y="1845733"/>
            <a:ext cx="10402956" cy="4488805"/>
          </a:xfrm>
        </p:spPr>
        <p:txBody>
          <a:bodyPr>
            <a:normAutofit fontScale="92500" lnSpcReduction="20000"/>
          </a:bodyPr>
          <a:lstStyle/>
          <a:p>
            <a:endParaRPr lang="es-AR" sz="1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2800" dirty="0">
                <a:latin typeface="Arial" panose="020B0604020202020204" pitchFamily="34" charset="0"/>
              </a:rPr>
              <a:t>•</a:t>
            </a:r>
            <a:r>
              <a:rPr lang="es-AR" sz="2800" b="1" dirty="0">
                <a:latin typeface="Times New Roman" panose="02020603050405020304" pitchFamily="18" charset="0"/>
              </a:rPr>
              <a:t>4ta causa de infección nosocomial </a:t>
            </a:r>
            <a:endParaRPr lang="es-AR" sz="2800" dirty="0">
              <a:latin typeface="Times New Roman" panose="02020603050405020304" pitchFamily="18" charset="0"/>
            </a:endParaRPr>
          </a:p>
          <a:p>
            <a:r>
              <a:rPr lang="es-AR" sz="2800" dirty="0">
                <a:latin typeface="Arial" panose="020B0604020202020204" pitchFamily="34" charset="0"/>
              </a:rPr>
              <a:t>•</a:t>
            </a:r>
            <a:r>
              <a:rPr lang="es-AR" sz="2800" b="1" dirty="0">
                <a:latin typeface="Times New Roman" panose="02020603050405020304" pitchFamily="18" charset="0"/>
              </a:rPr>
              <a:t>Mortalidad 25-38% </a:t>
            </a:r>
          </a:p>
          <a:p>
            <a:endParaRPr lang="es-AR" sz="2800" dirty="0">
              <a:latin typeface="Times New Roman" panose="02020603050405020304" pitchFamily="18" charset="0"/>
            </a:endParaRPr>
          </a:p>
          <a:p>
            <a:r>
              <a:rPr lang="es-AR" sz="3000" b="1" i="1" dirty="0">
                <a:solidFill>
                  <a:srgbClr val="00B050"/>
                </a:solidFill>
                <a:latin typeface="Times New Roman" panose="02020603050405020304" pitchFamily="18" charset="0"/>
              </a:rPr>
              <a:t>Cándida  </a:t>
            </a:r>
            <a:r>
              <a:rPr lang="es-AR" sz="3000" b="1" i="1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albicans</a:t>
            </a:r>
            <a:endParaRPr lang="es-AR" sz="3000" b="1" i="1" dirty="0">
              <a:solidFill>
                <a:srgbClr val="00B050"/>
              </a:solidFill>
              <a:latin typeface="Times New Roman" panose="02020603050405020304" pitchFamily="18" charset="0"/>
            </a:endParaRPr>
          </a:p>
          <a:p>
            <a:r>
              <a:rPr lang="es-AR" sz="2800" dirty="0">
                <a:latin typeface="Wingdings" panose="05000000000000000000" pitchFamily="2" charset="2"/>
              </a:rPr>
              <a:t></a:t>
            </a:r>
            <a:r>
              <a:rPr lang="es-AR" sz="2800" b="1" dirty="0">
                <a:latin typeface="Times New Roman" panose="02020603050405020304" pitchFamily="18" charset="0"/>
              </a:rPr>
              <a:t>Mas frecuente (70%) </a:t>
            </a:r>
            <a:endParaRPr lang="es-AR" sz="2800" dirty="0">
              <a:latin typeface="Times New Roman" panose="02020603050405020304" pitchFamily="18" charset="0"/>
            </a:endParaRPr>
          </a:p>
          <a:p>
            <a:r>
              <a:rPr lang="es-AR" sz="2800" dirty="0">
                <a:latin typeface="Wingdings" panose="05000000000000000000" pitchFamily="2" charset="2"/>
              </a:rPr>
              <a:t></a:t>
            </a:r>
            <a:r>
              <a:rPr lang="es-AR" sz="2800" b="1" dirty="0">
                <a:latin typeface="Times New Roman" panose="02020603050405020304" pitchFamily="18" charset="0"/>
              </a:rPr>
              <a:t>Tracto gastrointestinal y genital </a:t>
            </a:r>
            <a:endParaRPr lang="es-AR" sz="2800" dirty="0">
              <a:latin typeface="Times New Roman" panose="02020603050405020304" pitchFamily="18" charset="0"/>
            </a:endParaRPr>
          </a:p>
          <a:p>
            <a:r>
              <a:rPr lang="es-AR" sz="2800" dirty="0">
                <a:latin typeface="Wingdings" panose="05000000000000000000" pitchFamily="2" charset="2"/>
              </a:rPr>
              <a:t></a:t>
            </a:r>
            <a:r>
              <a:rPr lang="es-AR" sz="2800" b="1" dirty="0">
                <a:latin typeface="Times New Roman" panose="02020603050405020304" pitchFamily="18" charset="0"/>
              </a:rPr>
              <a:t>Infección endógena </a:t>
            </a:r>
          </a:p>
          <a:p>
            <a:r>
              <a:rPr lang="es-AR" sz="2800" b="1" dirty="0">
                <a:latin typeface="Times New Roman" panose="02020603050405020304" pitchFamily="18" charset="0"/>
              </a:rPr>
              <a:t>Los aislamientos ambientales son de fuentes contaminadas con </a:t>
            </a:r>
            <a:r>
              <a:rPr lang="es-AR" sz="2800" b="1" dirty="0" smtClean="0">
                <a:latin typeface="Times New Roman" panose="02020603050405020304" pitchFamily="18" charset="0"/>
              </a:rPr>
              <a:t>excretas </a:t>
            </a:r>
            <a:r>
              <a:rPr lang="es-AR" sz="2800" b="1" dirty="0">
                <a:latin typeface="Times New Roman" panose="02020603050405020304" pitchFamily="18" charset="0"/>
              </a:rPr>
              <a:t>humanas o animales, como  agua, suelo, aire y plantas.-</a:t>
            </a:r>
            <a:endParaRPr lang="es-AR" sz="2800" dirty="0">
              <a:latin typeface="Times New Roman" panose="02020603050405020304" pitchFamily="18" charset="0"/>
            </a:endParaRPr>
          </a:p>
          <a:p>
            <a:endParaRPr lang="es-AR" sz="2800" dirty="0">
              <a:latin typeface="Times New Roman" panose="02020603050405020304" pitchFamily="18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6733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3249" t="6512" r="4445" b="6311"/>
          <a:stretch>
            <a:fillRect/>
          </a:stretch>
        </p:blipFill>
        <p:spPr>
          <a:xfrm>
            <a:off x="1097280" y="286603"/>
            <a:ext cx="10156874" cy="5616575"/>
          </a:xfrm>
          <a:prstGeom prst="rect">
            <a:avLst/>
          </a:prstGeom>
          <a:solidFill>
            <a:srgbClr val="E2D700"/>
          </a:solidFill>
          <a:ln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546836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55249" y="94558"/>
            <a:ext cx="10342838" cy="662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13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931" y="118698"/>
            <a:ext cx="10464817" cy="619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20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623392" y="188640"/>
            <a:ext cx="11007013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AR" sz="5400" b="1" u="sng" dirty="0" smtClean="0"/>
              <a:t>MÉTODOS  DIAGNÓSTICOS</a:t>
            </a:r>
            <a:endParaRPr lang="es-AR" sz="5400" b="1" u="sng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2" t="5364" r="13898" b="8991"/>
          <a:stretch/>
        </p:blipFill>
        <p:spPr bwMode="auto">
          <a:xfrm>
            <a:off x="431371" y="1628800"/>
            <a:ext cx="11425271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229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6" t="1795" r="19328" b="2940"/>
          <a:stretch/>
        </p:blipFill>
        <p:spPr bwMode="auto">
          <a:xfrm>
            <a:off x="242283" y="116632"/>
            <a:ext cx="11710368" cy="6518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44938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672" y="152662"/>
            <a:ext cx="9036165" cy="611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158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9" t="-535" r="15844" b="5978"/>
          <a:stretch/>
        </p:blipFill>
        <p:spPr bwMode="auto">
          <a:xfrm>
            <a:off x="424077" y="176378"/>
            <a:ext cx="11528575" cy="6509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1482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7" t="2992" r="23872"/>
          <a:stretch/>
        </p:blipFill>
        <p:spPr bwMode="auto">
          <a:xfrm>
            <a:off x="1679509" y="1"/>
            <a:ext cx="8880000" cy="6653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0548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483" y="135024"/>
            <a:ext cx="9509759" cy="603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10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82" y="114151"/>
            <a:ext cx="10601743" cy="616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066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23" y="137312"/>
            <a:ext cx="10022779" cy="618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81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29" y="110208"/>
            <a:ext cx="11947617" cy="662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39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5" r="14271" b="6437"/>
          <a:stretch/>
        </p:blipFill>
        <p:spPr bwMode="auto">
          <a:xfrm>
            <a:off x="-1" y="8700"/>
            <a:ext cx="12183441" cy="6849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95714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8" t="2650" r="19218" b="2976"/>
          <a:stretch/>
        </p:blipFill>
        <p:spPr bwMode="auto">
          <a:xfrm>
            <a:off x="15539" y="32614"/>
            <a:ext cx="12176461" cy="6794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32087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9" t="3940" r="16668" b="9005"/>
          <a:stretch/>
        </p:blipFill>
        <p:spPr bwMode="auto">
          <a:xfrm flipH="1">
            <a:off x="0" y="0"/>
            <a:ext cx="12192000" cy="6693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46849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1" r="13133" b="6984"/>
          <a:stretch/>
        </p:blipFill>
        <p:spPr bwMode="auto">
          <a:xfrm>
            <a:off x="0" y="1"/>
            <a:ext cx="12192000" cy="68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58327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1" t="5190" r="15646" b="5401"/>
          <a:stretch/>
        </p:blipFill>
        <p:spPr bwMode="auto">
          <a:xfrm>
            <a:off x="-1" y="34814"/>
            <a:ext cx="12219897" cy="6706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90633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6" r="12548"/>
          <a:stretch/>
        </p:blipFill>
        <p:spPr bwMode="auto">
          <a:xfrm>
            <a:off x="-22917" y="0"/>
            <a:ext cx="12214917" cy="6747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03974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2" r="14782" b="8264"/>
          <a:stretch/>
        </p:blipFill>
        <p:spPr bwMode="auto">
          <a:xfrm>
            <a:off x="16013" y="28988"/>
            <a:ext cx="12222883" cy="6712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54109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8" r="14572" b="5077"/>
          <a:stretch/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95980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1" r="13116" b="4898"/>
          <a:stretch/>
        </p:blipFill>
        <p:spPr bwMode="auto">
          <a:xfrm>
            <a:off x="1" y="21316"/>
            <a:ext cx="12100815" cy="6836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76270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5" t="2066" r="14626" b="13703"/>
          <a:stretch/>
        </p:blipFill>
        <p:spPr bwMode="auto">
          <a:xfrm>
            <a:off x="-1" y="-25896"/>
            <a:ext cx="12117487" cy="6883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15708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 idx="4294967295"/>
          </p:nvPr>
        </p:nvSpPr>
        <p:spPr>
          <a:xfrm>
            <a:off x="662609" y="287338"/>
            <a:ext cx="8481391" cy="666819"/>
          </a:xfrm>
        </p:spPr>
        <p:txBody>
          <a:bodyPr>
            <a:normAutofit fontScale="90000"/>
          </a:bodyPr>
          <a:lstStyle/>
          <a:p>
            <a:r>
              <a:rPr lang="es-AR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es-AR" sz="16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s-AR" b="1" dirty="0">
                <a:latin typeface="Times New Roman" panose="02020603050405020304" pitchFamily="18" charset="0"/>
              </a:rPr>
              <a:t>Complejo-</a:t>
            </a:r>
            <a:r>
              <a:rPr lang="es-AR" b="1" i="1" dirty="0" err="1">
                <a:latin typeface="Times New Roman" panose="02020603050405020304" pitchFamily="18" charset="0"/>
              </a:rPr>
              <a:t>Candida</a:t>
            </a:r>
            <a:r>
              <a:rPr lang="es-AR" b="1" i="1" dirty="0">
                <a:latin typeface="Times New Roman" panose="02020603050405020304" pitchFamily="18" charset="0"/>
              </a:rPr>
              <a:t> </a:t>
            </a:r>
            <a:r>
              <a:rPr lang="es-AR" b="1" i="1" dirty="0" err="1">
                <a:latin typeface="Times New Roman" panose="02020603050405020304" pitchFamily="18" charset="0"/>
              </a:rPr>
              <a:t>parapsilosis</a:t>
            </a:r>
            <a:r>
              <a:rPr lang="es-AR" b="1" i="1" dirty="0">
                <a:latin typeface="Times New Roman" panose="02020603050405020304" pitchFamily="18" charset="0"/>
              </a:rPr>
              <a:t> </a:t>
            </a:r>
            <a:endParaRPr lang="es-AR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98" y="1357584"/>
            <a:ext cx="1888788" cy="1976459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451651" y="1357584"/>
            <a:ext cx="54201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2800" b="1" dirty="0">
                <a:latin typeface="Times New Roman" panose="02020603050405020304" pitchFamily="18" charset="0"/>
              </a:rPr>
              <a:t>Piel y superficies mucosas INFECCIÓN ENDÓGENA     INFECCIÓN EXÓGENA </a:t>
            </a:r>
            <a:endParaRPr lang="es-AR" dirty="0"/>
          </a:p>
        </p:txBody>
      </p:sp>
      <p:sp>
        <p:nvSpPr>
          <p:cNvPr id="8" name="Rectángulo 7"/>
          <p:cNvSpPr/>
          <p:nvPr/>
        </p:nvSpPr>
        <p:spPr>
          <a:xfrm>
            <a:off x="1550504" y="3446118"/>
            <a:ext cx="249140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2800" b="1" dirty="0">
                <a:latin typeface="Times New Roman" panose="02020603050405020304" pitchFamily="18" charset="0"/>
              </a:rPr>
              <a:t>Producción de </a:t>
            </a:r>
            <a:r>
              <a:rPr lang="es-AR" sz="2800" b="1" dirty="0" err="1">
                <a:latin typeface="Times New Roman" panose="02020603050405020304" pitchFamily="18" charset="0"/>
              </a:rPr>
              <a:t>biofilm</a:t>
            </a:r>
            <a:r>
              <a:rPr lang="es-AR" sz="2800" b="1" dirty="0">
                <a:latin typeface="Times New Roman" panose="02020603050405020304" pitchFamily="18" charset="0"/>
              </a:rPr>
              <a:t> </a:t>
            </a:r>
            <a:endParaRPr lang="es-AR" dirty="0"/>
          </a:p>
        </p:txBody>
      </p:sp>
      <p:sp>
        <p:nvSpPr>
          <p:cNvPr id="9" name="Rectángulo 8"/>
          <p:cNvSpPr/>
          <p:nvPr/>
        </p:nvSpPr>
        <p:spPr>
          <a:xfrm>
            <a:off x="7560365" y="3334043"/>
            <a:ext cx="316726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2800" b="1" dirty="0">
                <a:latin typeface="Times New Roman" panose="02020603050405020304" pitchFamily="18" charset="0"/>
              </a:rPr>
              <a:t>Manos del personal </a:t>
            </a:r>
            <a:endParaRPr lang="es-AR" sz="2800" dirty="0">
              <a:latin typeface="Times New Roman" panose="02020603050405020304" pitchFamily="18" charset="0"/>
            </a:endParaRPr>
          </a:p>
          <a:p>
            <a:r>
              <a:rPr lang="es-AR" sz="2800" b="1" dirty="0">
                <a:latin typeface="Times New Roman" panose="02020603050405020304" pitchFamily="18" charset="0"/>
              </a:rPr>
              <a:t>de salud </a:t>
            </a:r>
            <a:endParaRPr lang="es-AR" dirty="0"/>
          </a:p>
        </p:txBody>
      </p:sp>
      <p:sp>
        <p:nvSpPr>
          <p:cNvPr id="10" name="Rectángulo 9"/>
          <p:cNvSpPr/>
          <p:nvPr/>
        </p:nvSpPr>
        <p:spPr>
          <a:xfrm>
            <a:off x="4131365" y="4584891"/>
            <a:ext cx="333954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2000" b="1" dirty="0">
                <a:latin typeface="Times New Roman" panose="02020603050405020304" pitchFamily="18" charset="0"/>
              </a:rPr>
              <a:t>Infecciones de catéteres o dispositivos </a:t>
            </a:r>
            <a:r>
              <a:rPr lang="es-AR" sz="2000" b="1" dirty="0" err="1">
                <a:latin typeface="Times New Roman" panose="02020603050405020304" pitchFamily="18" charset="0"/>
              </a:rPr>
              <a:t>implantables</a:t>
            </a:r>
            <a:r>
              <a:rPr lang="es-AR" sz="2000" b="1" dirty="0">
                <a:latin typeface="Times New Roman" panose="02020603050405020304" pitchFamily="18" charset="0"/>
              </a:rPr>
              <a:t> </a:t>
            </a:r>
            <a:endParaRPr lang="es-AR" sz="2000" dirty="0"/>
          </a:p>
        </p:txBody>
      </p:sp>
      <p:sp>
        <p:nvSpPr>
          <p:cNvPr id="11" name="Rectángulo 10"/>
          <p:cNvSpPr/>
          <p:nvPr/>
        </p:nvSpPr>
        <p:spPr>
          <a:xfrm>
            <a:off x="2637183" y="5477443"/>
            <a:ext cx="76796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2800" b="1" dirty="0">
                <a:latin typeface="Times New Roman" panose="02020603050405020304" pitchFamily="18" charset="0"/>
              </a:rPr>
              <a:t>Prevalencia alta en Latinoamérica 14% </a:t>
            </a:r>
            <a:endParaRPr lang="es-AR" dirty="0"/>
          </a:p>
        </p:txBody>
      </p:sp>
      <p:cxnSp>
        <p:nvCxnSpPr>
          <p:cNvPr id="13" name="Conector recto de flecha 12"/>
          <p:cNvCxnSpPr>
            <a:endCxn id="10" idx="0"/>
          </p:cNvCxnSpPr>
          <p:nvPr/>
        </p:nvCxnSpPr>
        <p:spPr>
          <a:xfrm flipH="1">
            <a:off x="5801139" y="3140765"/>
            <a:ext cx="3313" cy="1444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 flipH="1" flipV="1">
            <a:off x="6149010" y="3922644"/>
            <a:ext cx="1033668" cy="9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>
            <a:off x="4293704" y="3931871"/>
            <a:ext cx="11661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37842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821635" y="302474"/>
            <a:ext cx="976685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4000" b="1" dirty="0">
                <a:latin typeface="Times New Roman" panose="02020603050405020304" pitchFamily="18" charset="0"/>
              </a:rPr>
              <a:t>Complejo</a:t>
            </a:r>
            <a:r>
              <a:rPr lang="es-AR" sz="4000" b="1" i="1" dirty="0">
                <a:latin typeface="Times New Roman" panose="02020603050405020304" pitchFamily="18" charset="0"/>
              </a:rPr>
              <a:t>-</a:t>
            </a:r>
            <a:r>
              <a:rPr lang="es-AR" sz="4000" b="1" i="1" dirty="0" err="1">
                <a:latin typeface="Times New Roman" panose="02020603050405020304" pitchFamily="18" charset="0"/>
              </a:rPr>
              <a:t>Candida</a:t>
            </a:r>
            <a:r>
              <a:rPr lang="es-AR" sz="4000" b="1" i="1" dirty="0">
                <a:latin typeface="Times New Roman" panose="02020603050405020304" pitchFamily="18" charset="0"/>
              </a:rPr>
              <a:t> </a:t>
            </a:r>
            <a:r>
              <a:rPr lang="es-AR" sz="4000" b="1" i="1" dirty="0" err="1">
                <a:latin typeface="Times New Roman" panose="02020603050405020304" pitchFamily="18" charset="0"/>
              </a:rPr>
              <a:t>glabrata</a:t>
            </a:r>
            <a:r>
              <a:rPr lang="es-AR" sz="4000" b="1" i="1" dirty="0">
                <a:latin typeface="Times New Roman" panose="02020603050405020304" pitchFamily="18" charset="0"/>
              </a:rPr>
              <a:t>:</a:t>
            </a:r>
            <a:endParaRPr lang="es-AR" sz="2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4000" i="1" dirty="0">
                <a:latin typeface="Times New Roman" panose="02020603050405020304" pitchFamily="18" charset="0"/>
              </a:rPr>
              <a:t> </a:t>
            </a:r>
            <a:endParaRPr lang="es-AR" sz="4000" b="1" i="1" dirty="0">
              <a:latin typeface="Times New Roman" panose="02020603050405020304" pitchFamily="18" charset="0"/>
            </a:endParaRPr>
          </a:p>
          <a:p>
            <a:r>
              <a:rPr lang="es-AR" sz="4000" b="1" i="1" dirty="0">
                <a:latin typeface="Times New Roman" panose="02020603050405020304" pitchFamily="18" charset="0"/>
              </a:rPr>
              <a:t> </a:t>
            </a:r>
            <a:r>
              <a:rPr lang="es-AR" sz="3200" b="1" dirty="0">
                <a:latin typeface="Times New Roman" panose="02020603050405020304" pitchFamily="18" charset="0"/>
              </a:rPr>
              <a:t>Patógeno emergente en EEUU 2</a:t>
            </a:r>
            <a:r>
              <a:rPr lang="es-AR" sz="2100" b="1" dirty="0">
                <a:latin typeface="Times New Roman" panose="02020603050405020304" pitchFamily="18" charset="0"/>
              </a:rPr>
              <a:t>do </a:t>
            </a:r>
            <a:r>
              <a:rPr lang="es-AR" sz="3200" b="1" dirty="0">
                <a:latin typeface="Times New Roman" panose="02020603050405020304" pitchFamily="18" charset="0"/>
              </a:rPr>
              <a:t>lugar (20-24%) Baja prevalencia en Latinoamérica (4-7%) </a:t>
            </a:r>
          </a:p>
          <a:p>
            <a:r>
              <a:rPr lang="es-AR" sz="3200" b="1" dirty="0">
                <a:latin typeface="Times New Roman" panose="02020603050405020304" pitchFamily="18" charset="0"/>
              </a:rPr>
              <a:t>Factores </a:t>
            </a:r>
            <a:r>
              <a:rPr lang="es-AR" sz="2800" b="1" dirty="0">
                <a:latin typeface="Times New Roman" panose="02020603050405020304" pitchFamily="18" charset="0"/>
              </a:rPr>
              <a:t>de riesgo </a:t>
            </a:r>
          </a:p>
          <a:p>
            <a:r>
              <a:rPr lang="es-AR" sz="2800" b="1" dirty="0">
                <a:latin typeface="Times New Roman" panose="02020603050405020304" pitchFamily="18" charset="0"/>
              </a:rPr>
              <a:t>       Edad avanzada &gt; 65 años </a:t>
            </a:r>
          </a:p>
          <a:p>
            <a:r>
              <a:rPr lang="es-AR" sz="2800" b="1" dirty="0">
                <a:latin typeface="Times New Roman" panose="02020603050405020304" pitchFamily="18" charset="0"/>
              </a:rPr>
              <a:t>       Antibióticos de amplio espectro </a:t>
            </a:r>
          </a:p>
          <a:p>
            <a:r>
              <a:rPr lang="es-AR" sz="2800" b="1" dirty="0">
                <a:latin typeface="Times New Roman" panose="02020603050405020304" pitchFamily="18" charset="0"/>
              </a:rPr>
              <a:t>       Pacientes oncológicos</a:t>
            </a:r>
          </a:p>
          <a:p>
            <a:r>
              <a:rPr lang="es-AR" sz="2800" b="1" dirty="0">
                <a:latin typeface="Times New Roman" panose="02020603050405020304" pitchFamily="18" charset="0"/>
              </a:rPr>
              <a:t>       Colonización faríngea </a:t>
            </a:r>
          </a:p>
          <a:p>
            <a:r>
              <a:rPr lang="es-AR" sz="2800" b="1" dirty="0">
                <a:latin typeface="Times New Roman" panose="02020603050405020304" pitchFamily="18" charset="0"/>
              </a:rPr>
              <a:t>       Uso de previo de </a:t>
            </a:r>
            <a:r>
              <a:rPr lang="es-AR" sz="2800" b="1" dirty="0" err="1">
                <a:latin typeface="Times New Roman" panose="02020603050405020304" pitchFamily="18" charset="0"/>
              </a:rPr>
              <a:t>fluconazol</a:t>
            </a:r>
            <a:r>
              <a:rPr lang="es-AR" sz="2800" b="1" dirty="0">
                <a:latin typeface="Times New Roman" panose="02020603050405020304" pitchFamily="18" charset="0"/>
              </a:rPr>
              <a:t> </a:t>
            </a:r>
          </a:p>
          <a:p>
            <a:r>
              <a:rPr lang="es-AR" sz="2800" b="1" dirty="0">
                <a:latin typeface="Times New Roman" panose="02020603050405020304" pitchFamily="18" charset="0"/>
              </a:rPr>
              <a:t>       Catéter venoso central y alimentación parenteral </a:t>
            </a:r>
            <a:endParaRPr lang="es-AR" dirty="0"/>
          </a:p>
        </p:txBody>
      </p:sp>
      <p:sp>
        <p:nvSpPr>
          <p:cNvPr id="7" name="Rectángulo 6"/>
          <p:cNvSpPr/>
          <p:nvPr/>
        </p:nvSpPr>
        <p:spPr>
          <a:xfrm>
            <a:off x="7805529" y="474752"/>
            <a:ext cx="1736036" cy="35780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C. </a:t>
            </a:r>
            <a:r>
              <a:rPr lang="es-AR" dirty="0" err="1"/>
              <a:t>glabrata</a:t>
            </a:r>
            <a:endParaRPr lang="es-AR" dirty="0"/>
          </a:p>
        </p:txBody>
      </p:sp>
      <p:sp>
        <p:nvSpPr>
          <p:cNvPr id="8" name="Rectángulo 7"/>
          <p:cNvSpPr/>
          <p:nvPr/>
        </p:nvSpPr>
        <p:spPr>
          <a:xfrm>
            <a:off x="7805529" y="1004838"/>
            <a:ext cx="1603513" cy="31805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C.  </a:t>
            </a:r>
            <a:r>
              <a:rPr lang="es-AR" dirty="0" err="1"/>
              <a:t>nivariensis</a:t>
            </a:r>
            <a:endParaRPr lang="es-AR" dirty="0"/>
          </a:p>
        </p:txBody>
      </p:sp>
      <p:sp>
        <p:nvSpPr>
          <p:cNvPr id="9" name="Rectángulo 8"/>
          <p:cNvSpPr/>
          <p:nvPr/>
        </p:nvSpPr>
        <p:spPr>
          <a:xfrm>
            <a:off x="7805530" y="1495168"/>
            <a:ext cx="1736035" cy="31805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C. </a:t>
            </a:r>
            <a:r>
              <a:rPr lang="es-AR" dirty="0" err="1"/>
              <a:t>bracariensis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337629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36103" y="151180"/>
            <a:ext cx="10402957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4400" b="1" i="1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Candida</a:t>
            </a:r>
            <a:r>
              <a:rPr lang="es-AR" sz="4400" b="1" i="1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s-AR" sz="4400" b="1" i="1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tropicalis</a:t>
            </a:r>
            <a:r>
              <a:rPr lang="es-AR" sz="4400" b="1" i="1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</a:p>
          <a:p>
            <a:r>
              <a:rPr lang="es-AR" sz="3200" b="1" dirty="0">
                <a:latin typeface="Times New Roman" panose="02020603050405020304" pitchFamily="18" charset="0"/>
              </a:rPr>
              <a:t>Alta incidencia en Latinoamérica (7-20%) </a:t>
            </a:r>
            <a:endParaRPr lang="es-AR" sz="3200" dirty="0">
              <a:latin typeface="Times New Roman" panose="02020603050405020304" pitchFamily="18" charset="0"/>
            </a:endParaRPr>
          </a:p>
          <a:p>
            <a:r>
              <a:rPr lang="es-AR" sz="3200" b="1" dirty="0">
                <a:latin typeface="Times New Roman" panose="02020603050405020304" pitchFamily="18" charset="0"/>
              </a:rPr>
              <a:t>       Factores de riesgo </a:t>
            </a:r>
            <a:endParaRPr lang="es-AR" sz="3200" dirty="0">
              <a:latin typeface="Times New Roman" panose="02020603050405020304" pitchFamily="18" charset="0"/>
            </a:endParaRPr>
          </a:p>
          <a:p>
            <a:r>
              <a:rPr lang="es-AR" sz="2800" dirty="0">
                <a:latin typeface="Arial" panose="020B0604020202020204" pitchFamily="34" charset="0"/>
              </a:rPr>
              <a:t>                               •</a:t>
            </a:r>
            <a:r>
              <a:rPr lang="es-AR" sz="2800" b="1" dirty="0">
                <a:latin typeface="Times New Roman" panose="02020603050405020304" pitchFamily="18" charset="0"/>
              </a:rPr>
              <a:t>Enfermedades </a:t>
            </a:r>
            <a:r>
              <a:rPr lang="es-AR" sz="2800" b="1" dirty="0" err="1">
                <a:latin typeface="Times New Roman" panose="02020603050405020304" pitchFamily="18" charset="0"/>
              </a:rPr>
              <a:t>oncohematológicas</a:t>
            </a:r>
            <a:r>
              <a:rPr lang="es-AR" sz="2800" b="1" dirty="0">
                <a:latin typeface="Times New Roman" panose="02020603050405020304" pitchFamily="18" charset="0"/>
              </a:rPr>
              <a:t> </a:t>
            </a:r>
            <a:endParaRPr lang="es-AR" sz="2800" dirty="0">
              <a:latin typeface="Times New Roman" panose="02020603050405020304" pitchFamily="18" charset="0"/>
            </a:endParaRPr>
          </a:p>
          <a:p>
            <a:r>
              <a:rPr lang="es-AR" sz="2800" dirty="0">
                <a:latin typeface="Arial" panose="020B0604020202020204" pitchFamily="34" charset="0"/>
              </a:rPr>
              <a:t>                               •</a:t>
            </a:r>
            <a:r>
              <a:rPr lang="es-AR" sz="2800" b="1" dirty="0" err="1">
                <a:latin typeface="Times New Roman" panose="02020603050405020304" pitchFamily="18" charset="0"/>
              </a:rPr>
              <a:t>Mucositis</a:t>
            </a:r>
            <a:r>
              <a:rPr lang="es-AR" sz="2800" b="1" dirty="0">
                <a:latin typeface="Times New Roman" panose="02020603050405020304" pitchFamily="18" charset="0"/>
              </a:rPr>
              <a:t> </a:t>
            </a:r>
            <a:endParaRPr lang="es-AR" sz="2800" dirty="0">
              <a:latin typeface="Times New Roman" panose="02020603050405020304" pitchFamily="18" charset="0"/>
            </a:endParaRPr>
          </a:p>
          <a:p>
            <a:r>
              <a:rPr lang="es-AR" sz="2800" dirty="0">
                <a:latin typeface="Arial" panose="020B0604020202020204" pitchFamily="34" charset="0"/>
              </a:rPr>
              <a:t>                               •</a:t>
            </a:r>
            <a:r>
              <a:rPr lang="es-AR" sz="2800" b="1" dirty="0">
                <a:latin typeface="Times New Roman" panose="02020603050405020304" pitchFamily="18" charset="0"/>
              </a:rPr>
              <a:t>Neutropenia (60-80% colonización) </a:t>
            </a:r>
            <a:endParaRPr lang="es-AR" sz="2800" dirty="0">
              <a:latin typeface="Times New Roman" panose="02020603050405020304" pitchFamily="18" charset="0"/>
            </a:endParaRPr>
          </a:p>
          <a:p>
            <a:r>
              <a:rPr lang="es-AR" sz="3600" b="1" i="1" dirty="0" err="1">
                <a:solidFill>
                  <a:srgbClr val="FF5050"/>
                </a:solidFill>
              </a:rPr>
              <a:t>Candida</a:t>
            </a:r>
            <a:r>
              <a:rPr lang="es-AR" sz="3600" b="1" i="1" dirty="0">
                <a:solidFill>
                  <a:srgbClr val="FF5050"/>
                </a:solidFill>
              </a:rPr>
              <a:t> </a:t>
            </a:r>
            <a:r>
              <a:rPr lang="es-AR" sz="3600" b="1" i="1" dirty="0" err="1">
                <a:solidFill>
                  <a:srgbClr val="FF5050"/>
                </a:solidFill>
              </a:rPr>
              <a:t>krusei</a:t>
            </a:r>
            <a:r>
              <a:rPr lang="es-AR" sz="3600" b="1" i="1" dirty="0">
                <a:solidFill>
                  <a:srgbClr val="FF5050"/>
                </a:solidFill>
              </a:rPr>
              <a:t> </a:t>
            </a:r>
          </a:p>
          <a:p>
            <a:r>
              <a:rPr lang="es-AR" sz="3200" b="1" dirty="0">
                <a:latin typeface="Times New Roman" panose="02020603050405020304" pitchFamily="18" charset="0"/>
              </a:rPr>
              <a:t>Prevalencia de 2-4% Factores de riesgo </a:t>
            </a:r>
            <a:endParaRPr lang="es-AR" sz="3200" dirty="0">
              <a:latin typeface="Times New Roman" panose="02020603050405020304" pitchFamily="18" charset="0"/>
            </a:endParaRPr>
          </a:p>
          <a:p>
            <a:r>
              <a:rPr lang="es-AR" sz="2800" dirty="0">
                <a:latin typeface="Wingdings" panose="05000000000000000000" pitchFamily="2" charset="2"/>
              </a:rPr>
              <a:t>       </a:t>
            </a:r>
            <a:r>
              <a:rPr lang="es-AR" sz="2800" b="1" dirty="0">
                <a:latin typeface="Times New Roman" panose="02020603050405020304" pitchFamily="18" charset="0"/>
              </a:rPr>
              <a:t>Pacientes </a:t>
            </a:r>
            <a:r>
              <a:rPr lang="es-AR" sz="2800" b="1" dirty="0" err="1">
                <a:latin typeface="Times New Roman" panose="02020603050405020304" pitchFamily="18" charset="0"/>
              </a:rPr>
              <a:t>oncohematológicos</a:t>
            </a:r>
            <a:r>
              <a:rPr lang="es-AR" sz="2800" b="1" dirty="0">
                <a:latin typeface="Times New Roman" panose="02020603050405020304" pitchFamily="18" charset="0"/>
              </a:rPr>
              <a:t> </a:t>
            </a:r>
            <a:endParaRPr lang="es-AR" sz="2800" dirty="0">
              <a:latin typeface="Times New Roman" panose="02020603050405020304" pitchFamily="18" charset="0"/>
            </a:endParaRPr>
          </a:p>
          <a:p>
            <a:r>
              <a:rPr lang="es-AR" sz="2800" dirty="0">
                <a:latin typeface="Wingdings" panose="05000000000000000000" pitchFamily="2" charset="2"/>
              </a:rPr>
              <a:t>       </a:t>
            </a:r>
            <a:r>
              <a:rPr lang="es-AR" sz="2800" b="1" dirty="0">
                <a:latin typeface="Times New Roman" panose="02020603050405020304" pitchFamily="18" charset="0"/>
              </a:rPr>
              <a:t>Trasplante de HSCT* </a:t>
            </a:r>
            <a:endParaRPr lang="es-AR" sz="2800" dirty="0">
              <a:latin typeface="Times New Roman" panose="02020603050405020304" pitchFamily="18" charset="0"/>
            </a:endParaRPr>
          </a:p>
          <a:p>
            <a:r>
              <a:rPr lang="es-AR" sz="2800" dirty="0">
                <a:latin typeface="Wingdings" panose="05000000000000000000" pitchFamily="2" charset="2"/>
              </a:rPr>
              <a:t>       </a:t>
            </a:r>
            <a:r>
              <a:rPr lang="es-AR" sz="2800" b="1" dirty="0">
                <a:latin typeface="Times New Roman" panose="02020603050405020304" pitchFamily="18" charset="0"/>
              </a:rPr>
              <a:t>Uso de </a:t>
            </a:r>
            <a:r>
              <a:rPr lang="es-AR" sz="2800" b="1" dirty="0" err="1">
                <a:latin typeface="Times New Roman" panose="02020603050405020304" pitchFamily="18" charset="0"/>
              </a:rPr>
              <a:t>fluconazol</a:t>
            </a:r>
            <a:r>
              <a:rPr lang="es-AR" sz="2800" b="1" dirty="0">
                <a:latin typeface="Times New Roman" panose="02020603050405020304" pitchFamily="18" charset="0"/>
              </a:rPr>
              <a:t> y antibióticos </a:t>
            </a:r>
            <a:endParaRPr lang="es-AR" sz="2800" dirty="0">
              <a:latin typeface="Times New Roman" panose="02020603050405020304" pitchFamily="18" charset="0"/>
            </a:endParaRPr>
          </a:p>
          <a:p>
            <a:r>
              <a:rPr lang="es-AR" b="1" dirty="0">
                <a:latin typeface="Times New Roman" panose="02020603050405020304" pitchFamily="18" charset="0"/>
              </a:rPr>
              <a:t>HSCT* trasplante de células progenitoras </a:t>
            </a:r>
            <a:r>
              <a:rPr lang="es-AR" b="1" dirty="0" err="1">
                <a:latin typeface="Times New Roman" panose="02020603050405020304" pitchFamily="18" charset="0"/>
              </a:rPr>
              <a:t>hemocitopoyéticas</a:t>
            </a:r>
            <a:r>
              <a:rPr lang="es-AR" b="1" dirty="0">
                <a:latin typeface="Times New Roman" panose="02020603050405020304" pitchFamily="18" charset="0"/>
              </a:rPr>
              <a:t>  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592718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300000"/>
              </a:lnSpc>
            </a:pPr>
            <a:r>
              <a:rPr lang="es-AR" dirty="0"/>
              <a:t>CANDIDIASIS  INVASORA</a:t>
            </a:r>
          </a:p>
        </p:txBody>
      </p:sp>
      <p:sp>
        <p:nvSpPr>
          <p:cNvPr id="12" name="Marcador de contenido 1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AR" sz="3600" b="1" u="sng" dirty="0" smtClean="0"/>
              <a:t>Localizada:</a:t>
            </a:r>
            <a:endParaRPr lang="es-AR" dirty="0"/>
          </a:p>
          <a:p>
            <a:pPr marL="0" indent="0">
              <a:buNone/>
            </a:pPr>
            <a:r>
              <a:rPr lang="es-AR" sz="2400" dirty="0"/>
              <a:t>Peritonitis? Infección </a:t>
            </a:r>
            <a:r>
              <a:rPr lang="es-AR" sz="2400" dirty="0" err="1"/>
              <a:t>intraabdominal</a:t>
            </a:r>
            <a:endParaRPr lang="es-AR" sz="2400" dirty="0"/>
          </a:p>
          <a:p>
            <a:pPr marL="0" indent="0">
              <a:buNone/>
            </a:pPr>
            <a:r>
              <a:rPr lang="es-AR" sz="2400" dirty="0" err="1"/>
              <a:t>Endoftalmitis</a:t>
            </a:r>
            <a:endParaRPr lang="es-AR" sz="2400" dirty="0"/>
          </a:p>
          <a:p>
            <a:pPr marL="0" indent="0">
              <a:buNone/>
            </a:pPr>
            <a:r>
              <a:rPr lang="es-AR" sz="2400" dirty="0" err="1"/>
              <a:t>Neumonia</a:t>
            </a:r>
            <a:r>
              <a:rPr lang="es-AR" sz="2400" dirty="0"/>
              <a:t>? Empiema? </a:t>
            </a:r>
            <a:r>
              <a:rPr lang="es-AR" sz="2400" dirty="0" err="1"/>
              <a:t>Mediastinitis</a:t>
            </a:r>
            <a:endParaRPr lang="es-AR" sz="2400" dirty="0"/>
          </a:p>
          <a:p>
            <a:pPr marL="0" indent="0">
              <a:buNone/>
            </a:pPr>
            <a:r>
              <a:rPr lang="es-AR" sz="2400" dirty="0" err="1"/>
              <a:t>Infeccion</a:t>
            </a:r>
            <a:r>
              <a:rPr lang="es-AR" sz="2400" dirty="0"/>
              <a:t> </a:t>
            </a:r>
            <a:r>
              <a:rPr lang="es-AR" sz="2400" dirty="0" err="1"/>
              <a:t>osteoarticular</a:t>
            </a:r>
            <a:endParaRPr lang="es-AR" sz="2400" dirty="0"/>
          </a:p>
          <a:p>
            <a:pPr marL="0" indent="0">
              <a:buNone/>
            </a:pPr>
            <a:r>
              <a:rPr lang="es-AR" sz="2400" dirty="0"/>
              <a:t>Meningitis</a:t>
            </a:r>
          </a:p>
          <a:p>
            <a:pPr marL="0" indent="0">
              <a:buNone/>
            </a:pPr>
            <a:endParaRPr lang="es-AR" sz="2400" dirty="0"/>
          </a:p>
        </p:txBody>
      </p:sp>
      <p:sp>
        <p:nvSpPr>
          <p:cNvPr id="13" name="Marcador de contenido 1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AR" sz="3600" b="1" u="sng" dirty="0"/>
              <a:t>Diseminada:</a:t>
            </a:r>
          </a:p>
          <a:p>
            <a:r>
              <a:rPr lang="es-AR" sz="2400" dirty="0" err="1"/>
              <a:t>Candidemia</a:t>
            </a:r>
            <a:endParaRPr lang="es-AR" sz="2400" dirty="0"/>
          </a:p>
          <a:p>
            <a:r>
              <a:rPr lang="es-AR" sz="2400" dirty="0"/>
              <a:t>Candidiasis diseminada aguda</a:t>
            </a:r>
          </a:p>
          <a:p>
            <a:r>
              <a:rPr lang="es-AR" sz="2400" dirty="0" err="1"/>
              <a:t>Candididasis</a:t>
            </a:r>
            <a:r>
              <a:rPr lang="es-AR" sz="2400" dirty="0"/>
              <a:t> diseminada  crónica (</a:t>
            </a:r>
            <a:r>
              <a:rPr lang="es-AR" sz="2400" dirty="0" err="1"/>
              <a:t>Hepatoesplenomegalia</a:t>
            </a:r>
            <a:r>
              <a:rPr lang="es-AR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974809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" r="142" b="3507"/>
          <a:stretch/>
        </p:blipFill>
        <p:spPr>
          <a:xfrm>
            <a:off x="1333919" y="123036"/>
            <a:ext cx="9267820" cy="619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8184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784" y="96699"/>
            <a:ext cx="10359059" cy="622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8512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11" y="229897"/>
            <a:ext cx="10728801" cy="602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594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346" y="107635"/>
            <a:ext cx="10620011" cy="614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3064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188" y="185531"/>
            <a:ext cx="10627663" cy="609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649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63900"/>
          </a:xfrm>
        </p:spPr>
        <p:txBody>
          <a:bodyPr>
            <a:normAutofit fontScale="90000"/>
          </a:bodyPr>
          <a:lstStyle/>
          <a:p>
            <a:pPr algn="ctr">
              <a:lnSpc>
                <a:spcPct val="300000"/>
              </a:lnSpc>
            </a:pPr>
            <a:r>
              <a:rPr lang="es-AR" u="sng" dirty="0"/>
              <a:t>RECORDAR?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s-AR" dirty="0">
                <a:solidFill>
                  <a:srgbClr val="FF0000"/>
                </a:solidFill>
              </a:rPr>
              <a:t>FLUCONAZOL.</a:t>
            </a:r>
          </a:p>
          <a:p>
            <a:pPr marL="0" indent="0">
              <a:buNone/>
            </a:pPr>
            <a:endParaRPr lang="es-AR" dirty="0">
              <a:solidFill>
                <a:srgbClr val="FF0000"/>
              </a:solidFill>
            </a:endParaRPr>
          </a:p>
          <a:p>
            <a:r>
              <a:rPr lang="es-AR" b="1" u="sng" dirty="0"/>
              <a:t>RESISTENTE</a:t>
            </a:r>
            <a:r>
              <a:rPr lang="es-AR" dirty="0"/>
              <a:t>:      </a:t>
            </a:r>
            <a:r>
              <a:rPr lang="es-AR" i="1" dirty="0" err="1"/>
              <a:t>Candida</a:t>
            </a:r>
            <a:r>
              <a:rPr lang="es-AR" i="1" dirty="0"/>
              <a:t>  </a:t>
            </a:r>
            <a:r>
              <a:rPr lang="es-AR" i="1" dirty="0" err="1"/>
              <a:t>krusei</a:t>
            </a:r>
            <a:endParaRPr lang="es-AR" i="1" dirty="0"/>
          </a:p>
          <a:p>
            <a:endParaRPr lang="es-AR" dirty="0"/>
          </a:p>
          <a:p>
            <a:r>
              <a:rPr lang="es-AR" b="1" u="sng" dirty="0"/>
              <a:t>RESISTENCIA SECUNDARIA</a:t>
            </a:r>
            <a:r>
              <a:rPr lang="es-AR" dirty="0"/>
              <a:t>:</a:t>
            </a:r>
          </a:p>
          <a:p>
            <a:pPr marL="0" indent="0">
              <a:buNone/>
            </a:pPr>
            <a:r>
              <a:rPr lang="es-AR" dirty="0"/>
              <a:t>                               </a:t>
            </a:r>
            <a:r>
              <a:rPr lang="es-AR" i="1" dirty="0" err="1"/>
              <a:t>Candida</a:t>
            </a:r>
            <a:r>
              <a:rPr lang="es-AR" i="1" dirty="0"/>
              <a:t>  </a:t>
            </a:r>
            <a:r>
              <a:rPr lang="es-AR" i="1" dirty="0" err="1"/>
              <a:t>glabrata</a:t>
            </a:r>
            <a:endParaRPr lang="es-AR" i="1" dirty="0"/>
          </a:p>
          <a:p>
            <a:pPr marL="0" indent="0">
              <a:buNone/>
            </a:pPr>
            <a:r>
              <a:rPr lang="es-AR" i="1" dirty="0"/>
              <a:t>                               </a:t>
            </a:r>
            <a:r>
              <a:rPr lang="es-AR" i="1" dirty="0" err="1"/>
              <a:t>Candida</a:t>
            </a:r>
            <a:r>
              <a:rPr lang="es-AR" i="1" dirty="0"/>
              <a:t> </a:t>
            </a:r>
            <a:r>
              <a:rPr lang="es-AR" i="1" dirty="0" err="1"/>
              <a:t>guillermondi</a:t>
            </a:r>
            <a:endParaRPr lang="es-AR" i="1" dirty="0"/>
          </a:p>
          <a:p>
            <a:pPr marL="0" indent="0">
              <a:buNone/>
            </a:pPr>
            <a:r>
              <a:rPr lang="es-AR" i="1" dirty="0"/>
              <a:t>                               </a:t>
            </a:r>
            <a:r>
              <a:rPr lang="es-AR" i="1" dirty="0" err="1"/>
              <a:t>Candida</a:t>
            </a:r>
            <a:r>
              <a:rPr lang="es-AR" i="1" dirty="0"/>
              <a:t>  </a:t>
            </a:r>
            <a:r>
              <a:rPr lang="es-AR" i="1" dirty="0" err="1"/>
              <a:t>albicans</a:t>
            </a:r>
            <a:endParaRPr lang="es-AR" i="1" dirty="0"/>
          </a:p>
          <a:p>
            <a:pPr marL="0" indent="0">
              <a:buNone/>
            </a:pPr>
            <a:r>
              <a:rPr lang="es-AR" i="1" dirty="0"/>
              <a:t>                               </a:t>
            </a:r>
            <a:r>
              <a:rPr lang="es-AR" i="1" dirty="0" err="1"/>
              <a:t>Candida</a:t>
            </a:r>
            <a:r>
              <a:rPr lang="es-AR" i="1" dirty="0"/>
              <a:t> </a:t>
            </a:r>
            <a:r>
              <a:rPr lang="es-AR" i="1" dirty="0" err="1"/>
              <a:t>tropicalis</a:t>
            </a:r>
            <a:endParaRPr lang="es-AR" i="1" dirty="0"/>
          </a:p>
          <a:p>
            <a:endParaRPr lang="es-AR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AR" dirty="0">
                <a:solidFill>
                  <a:srgbClr val="FF0000"/>
                </a:solidFill>
              </a:rPr>
              <a:t>ITRACONAZOL</a:t>
            </a:r>
            <a:r>
              <a:rPr lang="es-AR" dirty="0"/>
              <a:t>.</a:t>
            </a:r>
          </a:p>
          <a:p>
            <a:endParaRPr lang="es-AR" dirty="0"/>
          </a:p>
          <a:p>
            <a:r>
              <a:rPr lang="es-AR" dirty="0"/>
              <a:t>Algunos aislamientos pueden presentar resistencia cruzada a </a:t>
            </a:r>
            <a:r>
              <a:rPr lang="es-AR" dirty="0" err="1"/>
              <a:t>Fluconazol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362957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6550" y="1678081"/>
            <a:ext cx="10058400" cy="1555449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s-AR" sz="7200" dirty="0" err="1"/>
              <a:t>Criptococcus</a:t>
            </a:r>
            <a:endParaRPr lang="es-AR" sz="7200" dirty="0"/>
          </a:p>
        </p:txBody>
      </p:sp>
    </p:spTree>
    <p:extLst>
      <p:ext uri="{BB962C8B-B14F-4D97-AF65-F5344CB8AC3E}">
        <p14:creationId xmlns:p14="http://schemas.microsoft.com/office/powerpoint/2010/main" val="15195394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241774" y="392974"/>
            <a:ext cx="6096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4000" b="1" i="1" dirty="0" err="1">
                <a:latin typeface="Times New Roman" panose="02020603050405020304" pitchFamily="18" charset="0"/>
              </a:rPr>
              <a:t>Cryptococcus</a:t>
            </a:r>
            <a:r>
              <a:rPr lang="es-AR" sz="4000" b="1" i="1" dirty="0">
                <a:latin typeface="Times New Roman" panose="02020603050405020304" pitchFamily="18" charset="0"/>
              </a:rPr>
              <a:t> </a:t>
            </a:r>
            <a:r>
              <a:rPr lang="es-AR" sz="4000" b="1" i="1" dirty="0" err="1">
                <a:latin typeface="Times New Roman" panose="02020603050405020304" pitchFamily="18" charset="0"/>
              </a:rPr>
              <a:t>neoformans</a:t>
            </a:r>
            <a:r>
              <a:rPr lang="es-AR" sz="4000" b="1" i="1" dirty="0">
                <a:latin typeface="Times New Roman" panose="02020603050405020304" pitchFamily="18" charset="0"/>
              </a:rPr>
              <a:t> </a:t>
            </a:r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33" y="150650"/>
            <a:ext cx="5802167" cy="4365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8406" y="2644170"/>
            <a:ext cx="4861823" cy="364947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219200" y="4468906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2800" b="1" dirty="0">
                <a:latin typeface="Times New Roman" panose="02020603050405020304" pitchFamily="18" charset="0"/>
              </a:rPr>
              <a:t>La forma asexuada es la vista en tejidos y recuperada en cultivos primarios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029466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980661" y="286603"/>
            <a:ext cx="10175019" cy="1450757"/>
          </a:xfrm>
        </p:spPr>
        <p:txBody>
          <a:bodyPr>
            <a:normAutofit fontScale="90000"/>
          </a:bodyPr>
          <a:lstStyle/>
          <a:p>
            <a:r>
              <a:rPr lang="es-AR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es-AR" sz="24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s-AR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Clasificación taxonómica del género </a:t>
            </a:r>
            <a:r>
              <a:rPr lang="es-AR" sz="4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Cryptococcus</a:t>
            </a:r>
            <a:r>
              <a:rPr lang="es-AR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s-AR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br>
              <a:rPr lang="es-AR" sz="40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endParaRPr lang="es-AR" sz="4000" dirty="0"/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767482"/>
              </p:ext>
            </p:extLst>
          </p:nvPr>
        </p:nvGraphicFramePr>
        <p:xfrm>
          <a:off x="424071" y="818015"/>
          <a:ext cx="11078816" cy="4906923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2082485">
                  <a:extLst>
                    <a:ext uri="{9D8B030D-6E8A-4147-A177-3AD203B41FA5}">
                      <a16:colId xmlns="" xmlns:a16="http://schemas.microsoft.com/office/drawing/2014/main" val="670905462"/>
                    </a:ext>
                  </a:extLst>
                </a:gridCol>
                <a:gridCol w="3456923">
                  <a:extLst>
                    <a:ext uri="{9D8B030D-6E8A-4147-A177-3AD203B41FA5}">
                      <a16:colId xmlns="" xmlns:a16="http://schemas.microsoft.com/office/drawing/2014/main" val="1762538946"/>
                    </a:ext>
                  </a:extLst>
                </a:gridCol>
                <a:gridCol w="2769704">
                  <a:extLst>
                    <a:ext uri="{9D8B030D-6E8A-4147-A177-3AD203B41FA5}">
                      <a16:colId xmlns="" xmlns:a16="http://schemas.microsoft.com/office/drawing/2014/main" val="3226099156"/>
                    </a:ext>
                  </a:extLst>
                </a:gridCol>
                <a:gridCol w="2769704">
                  <a:extLst>
                    <a:ext uri="{9D8B030D-6E8A-4147-A177-3AD203B41FA5}">
                      <a16:colId xmlns="" xmlns:a16="http://schemas.microsoft.com/office/drawing/2014/main" val="3301251241"/>
                    </a:ext>
                  </a:extLst>
                </a:gridCol>
              </a:tblGrid>
              <a:tr h="898077">
                <a:tc rowSpan="8">
                  <a:txBody>
                    <a:bodyPr/>
                    <a:lstStyle/>
                    <a:p>
                      <a:pPr algn="l"/>
                      <a:endParaRPr lang="es-AR" sz="1000" b="0" i="0" u="none" strike="noStrike" baseline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endParaRPr>
                    </a:p>
                    <a:p>
                      <a:r>
                        <a:rPr lang="es-AR" sz="18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División </a:t>
                      </a:r>
                      <a:endParaRPr lang="es-AR" sz="1800" b="0" i="0" u="none" strike="noStrike" baseline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endParaRPr>
                    </a:p>
                    <a:p>
                      <a:r>
                        <a:rPr lang="es-AR" sz="1800" b="1" i="0" u="none" strike="noStrike" baseline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Basidiomycota</a:t>
                      </a:r>
                      <a:r>
                        <a:rPr lang="es-AR" sz="18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s-AR" sz="18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	</a:t>
                      </a:r>
                    </a:p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Teleomorfo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err="1"/>
                        <a:t>Anamorfo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Serotipos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65858242"/>
                  </a:ext>
                </a:extLst>
              </a:tr>
              <a:tr h="960234"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AR" sz="1800" b="1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Filobasidiella </a:t>
                      </a:r>
                      <a:r>
                        <a:rPr lang="es-AR" sz="1800" b="1" i="1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neoformans</a:t>
                      </a:r>
                      <a:r>
                        <a:rPr lang="es-AR" sz="1800" b="1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A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C. </a:t>
                      </a:r>
                      <a:r>
                        <a:rPr kumimoji="0" lang="es-AR" sz="18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neoformans</a:t>
                      </a:r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8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var</a:t>
                      </a:r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es-AR" sz="18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grubii</a:t>
                      </a:r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0" lang="es-A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i="1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8390540"/>
                  </a:ext>
                </a:extLst>
              </a:tr>
              <a:tr h="384094"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15007827"/>
                  </a:ext>
                </a:extLst>
              </a:tr>
              <a:tr h="672164"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Filobasidiella </a:t>
                      </a:r>
                      <a:r>
                        <a:rPr kumimoji="0" lang="es-AR" sz="18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neoformans</a:t>
                      </a:r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C. </a:t>
                      </a:r>
                      <a:r>
                        <a:rPr kumimoji="0" lang="es-AR" sz="18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neoformans</a:t>
                      </a:r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8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var</a:t>
                      </a:r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es-AR" sz="18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neoformans</a:t>
                      </a:r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i="1" u="none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7580351"/>
                  </a:ext>
                </a:extLst>
              </a:tr>
              <a:tr h="552513"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Filobasidiella </a:t>
                      </a:r>
                      <a:r>
                        <a:rPr kumimoji="0" lang="es-AR" sz="18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bacillispora</a:t>
                      </a:r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A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C. </a:t>
                      </a:r>
                      <a:r>
                        <a:rPr kumimoji="0" lang="es-AR" sz="18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gattii</a:t>
                      </a:r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i="1" dirty="0"/>
                        <a:t>B  y  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2418370"/>
                  </a:ext>
                </a:extLst>
              </a:tr>
              <a:tr h="552513"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i="1" dirty="0"/>
                        <a:t>Filobasidiella </a:t>
                      </a:r>
                      <a:r>
                        <a:rPr lang="es-AR" b="1" i="1" dirty="0" err="1"/>
                        <a:t>uniguttulatum</a:t>
                      </a:r>
                      <a:endParaRPr lang="es-AR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C. </a:t>
                      </a:r>
                      <a:r>
                        <a:rPr kumimoji="0" lang="es-AR" sz="18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uniguttulatus</a:t>
                      </a:r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11173052"/>
                  </a:ext>
                </a:extLst>
              </a:tr>
              <a:tr h="443664"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C. </a:t>
                      </a:r>
                      <a:r>
                        <a:rPr kumimoji="0" lang="es-AR" sz="18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laurentii</a:t>
                      </a:r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3575252"/>
                  </a:ext>
                </a:extLst>
              </a:tr>
              <a:tr h="443664"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C. </a:t>
                      </a:r>
                      <a:r>
                        <a:rPr kumimoji="0" lang="es-AR" sz="18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albidus</a:t>
                      </a:r>
                      <a:r>
                        <a:rPr kumimoji="0" lang="es-A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65158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14173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52939" y="982177"/>
            <a:ext cx="948855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4400" b="1" dirty="0">
                <a:latin typeface="Times New Roman" panose="02020603050405020304" pitchFamily="18" charset="0"/>
              </a:rPr>
              <a:t>Epidemiología </a:t>
            </a:r>
          </a:p>
          <a:p>
            <a:endParaRPr lang="es-AR" sz="4400" dirty="0">
              <a:latin typeface="Times New Roman" panose="02020603050405020304" pitchFamily="18" charset="0"/>
            </a:endParaRPr>
          </a:p>
          <a:p>
            <a:r>
              <a:rPr lang="es-AR" sz="3200" dirty="0">
                <a:latin typeface="Wingdings" panose="05000000000000000000" pitchFamily="2" charset="2"/>
              </a:rPr>
              <a:t></a:t>
            </a:r>
            <a:r>
              <a:rPr lang="es-AR" sz="3200" b="1" i="1" dirty="0">
                <a:latin typeface="Times New Roman" panose="02020603050405020304" pitchFamily="18" charset="0"/>
              </a:rPr>
              <a:t>C. </a:t>
            </a:r>
            <a:r>
              <a:rPr lang="es-AR" sz="3200" b="1" i="1" dirty="0" err="1">
                <a:latin typeface="Times New Roman" panose="02020603050405020304" pitchFamily="18" charset="0"/>
              </a:rPr>
              <a:t>neoformans</a:t>
            </a:r>
            <a:r>
              <a:rPr lang="es-AR" sz="3200" b="1" i="1" dirty="0">
                <a:latin typeface="Times New Roman" panose="02020603050405020304" pitchFamily="18" charset="0"/>
              </a:rPr>
              <a:t> </a:t>
            </a:r>
            <a:r>
              <a:rPr lang="es-AR" sz="3200" b="1" dirty="0">
                <a:latin typeface="Times New Roman" panose="02020603050405020304" pitchFamily="18" charset="0"/>
              </a:rPr>
              <a:t>es ubicuo.</a:t>
            </a:r>
          </a:p>
          <a:p>
            <a:endParaRPr lang="es-AR" sz="3200" dirty="0">
              <a:latin typeface="Times New Roman" panose="02020603050405020304" pitchFamily="18" charset="0"/>
            </a:endParaRPr>
          </a:p>
          <a:p>
            <a:r>
              <a:rPr lang="es-AR" sz="3200" dirty="0">
                <a:latin typeface="Wingdings" panose="05000000000000000000" pitchFamily="2" charset="2"/>
              </a:rPr>
              <a:t></a:t>
            </a:r>
            <a:r>
              <a:rPr lang="es-AR" sz="3200" b="1" dirty="0">
                <a:latin typeface="Times New Roman" panose="02020603050405020304" pitchFamily="18" charset="0"/>
              </a:rPr>
              <a:t>Produce infecciones humanas en todo el planeta.</a:t>
            </a:r>
          </a:p>
          <a:p>
            <a:r>
              <a:rPr lang="es-AR" sz="3200" b="1" dirty="0">
                <a:latin typeface="Times New Roman" panose="02020603050405020304" pitchFamily="18" charset="0"/>
              </a:rPr>
              <a:t> </a:t>
            </a:r>
            <a:endParaRPr lang="es-AR" sz="3200" dirty="0">
              <a:latin typeface="Times New Roman" panose="02020603050405020304" pitchFamily="18" charset="0"/>
            </a:endParaRPr>
          </a:p>
          <a:p>
            <a:r>
              <a:rPr lang="es-AR" sz="3200" dirty="0">
                <a:latin typeface="Wingdings" panose="05000000000000000000" pitchFamily="2" charset="2"/>
              </a:rPr>
              <a:t></a:t>
            </a:r>
            <a:r>
              <a:rPr lang="es-AR" sz="3200" b="1" dirty="0">
                <a:latin typeface="Times New Roman" panose="02020603050405020304" pitchFamily="18" charset="0"/>
              </a:rPr>
              <a:t>La mayoría de las </a:t>
            </a:r>
            <a:r>
              <a:rPr lang="es-AR" sz="3200" b="1" dirty="0" err="1">
                <a:latin typeface="Times New Roman" panose="02020603050405020304" pitchFamily="18" charset="0"/>
              </a:rPr>
              <a:t>criptococosis</a:t>
            </a:r>
            <a:r>
              <a:rPr lang="es-AR" sz="3200" b="1" dirty="0">
                <a:latin typeface="Times New Roman" panose="02020603050405020304" pitchFamily="18" charset="0"/>
              </a:rPr>
              <a:t> se observan en pacientes con SIDA o en receptores de trasplantes (déficit de inmunidad celular adaptativa) </a:t>
            </a:r>
            <a:endParaRPr lang="es-AR" sz="32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0000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31305" y="304203"/>
            <a:ext cx="11595651" cy="53860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4400" dirty="0">
                <a:solidFill>
                  <a:srgbClr val="FFFF00"/>
                </a:solidFill>
              </a:rPr>
              <a:t>Grupos de riesgo </a:t>
            </a:r>
          </a:p>
          <a:p>
            <a:r>
              <a:rPr lang="es-AR" sz="3200" dirty="0">
                <a:latin typeface="Wingdings" panose="05000000000000000000" pitchFamily="2" charset="2"/>
              </a:rPr>
              <a:t>    </a:t>
            </a:r>
            <a:r>
              <a:rPr lang="es-AR" sz="3200" b="1" dirty="0">
                <a:latin typeface="Times New Roman" panose="02020603050405020304" pitchFamily="18" charset="0"/>
              </a:rPr>
              <a:t>Infección por VIH++++ </a:t>
            </a:r>
            <a:endParaRPr lang="es-AR" sz="3200" dirty="0">
              <a:latin typeface="Times New Roman" panose="02020603050405020304" pitchFamily="18" charset="0"/>
            </a:endParaRPr>
          </a:p>
          <a:p>
            <a:r>
              <a:rPr lang="es-AR" sz="3200" dirty="0">
                <a:latin typeface="Wingdings" panose="05000000000000000000" pitchFamily="2" charset="2"/>
              </a:rPr>
              <a:t>    </a:t>
            </a:r>
            <a:r>
              <a:rPr lang="es-AR" sz="3200" b="1" dirty="0" err="1">
                <a:latin typeface="Times New Roman" panose="02020603050405020304" pitchFamily="18" charset="0"/>
              </a:rPr>
              <a:t>Corticosteroides</a:t>
            </a:r>
            <a:r>
              <a:rPr lang="es-AR" sz="3200" b="1" dirty="0">
                <a:latin typeface="Times New Roman" panose="02020603050405020304" pitchFamily="18" charset="0"/>
              </a:rPr>
              <a:t> ++++ </a:t>
            </a:r>
            <a:endParaRPr lang="es-AR" sz="3200" dirty="0">
              <a:latin typeface="Times New Roman" panose="02020603050405020304" pitchFamily="18" charset="0"/>
            </a:endParaRPr>
          </a:p>
          <a:p>
            <a:r>
              <a:rPr lang="es-AR" sz="3200" dirty="0">
                <a:latin typeface="Wingdings" panose="05000000000000000000" pitchFamily="2" charset="2"/>
              </a:rPr>
              <a:t>    </a:t>
            </a:r>
            <a:r>
              <a:rPr lang="es-AR" sz="3200" b="1" dirty="0">
                <a:latin typeface="Times New Roman" panose="02020603050405020304" pitchFamily="18" charset="0"/>
              </a:rPr>
              <a:t>Trasplante órgano sólido (TOS)+++ </a:t>
            </a:r>
            <a:endParaRPr lang="es-AR" sz="3200" dirty="0">
              <a:latin typeface="Times New Roman" panose="02020603050405020304" pitchFamily="18" charset="0"/>
            </a:endParaRPr>
          </a:p>
          <a:p>
            <a:r>
              <a:rPr lang="es-AR" sz="2400" dirty="0">
                <a:latin typeface="Wingdings" panose="05000000000000000000" pitchFamily="2" charset="2"/>
              </a:rPr>
              <a:t>  </a:t>
            </a:r>
            <a:r>
              <a:rPr lang="es-AR" sz="2400" dirty="0">
                <a:latin typeface="Times New Roman" panose="02020603050405020304" pitchFamily="18" charset="0"/>
              </a:rPr>
              <a:t>Diabetes </a:t>
            </a:r>
          </a:p>
          <a:p>
            <a:r>
              <a:rPr lang="es-AR" sz="2400" dirty="0">
                <a:latin typeface="Wingdings" panose="05000000000000000000" pitchFamily="2" charset="2"/>
              </a:rPr>
              <a:t>  </a:t>
            </a:r>
            <a:r>
              <a:rPr lang="es-AR" sz="2400" dirty="0">
                <a:latin typeface="Times New Roman" panose="02020603050405020304" pitchFamily="18" charset="0"/>
              </a:rPr>
              <a:t>EPOC/ cáncer pulmonar </a:t>
            </a:r>
          </a:p>
          <a:p>
            <a:r>
              <a:rPr lang="es-AR" sz="2400" dirty="0">
                <a:latin typeface="Wingdings" panose="05000000000000000000" pitchFamily="2" charset="2"/>
              </a:rPr>
              <a:t>  </a:t>
            </a:r>
            <a:r>
              <a:rPr lang="es-AR" sz="2400" dirty="0">
                <a:latin typeface="Times New Roman" panose="02020603050405020304" pitchFamily="18" charset="0"/>
              </a:rPr>
              <a:t>Linfoma </a:t>
            </a:r>
          </a:p>
          <a:p>
            <a:r>
              <a:rPr lang="es-AR" sz="2400" dirty="0">
                <a:latin typeface="Wingdings" panose="05000000000000000000" pitchFamily="2" charset="2"/>
              </a:rPr>
              <a:t>  </a:t>
            </a:r>
            <a:r>
              <a:rPr lang="es-AR" sz="2400" dirty="0">
                <a:latin typeface="Times New Roman" panose="02020603050405020304" pitchFamily="18" charset="0"/>
              </a:rPr>
              <a:t>Leucemias crónicas </a:t>
            </a:r>
          </a:p>
          <a:p>
            <a:r>
              <a:rPr lang="es-AR" sz="2400" dirty="0">
                <a:latin typeface="Wingdings" panose="05000000000000000000" pitchFamily="2" charset="2"/>
              </a:rPr>
              <a:t>  </a:t>
            </a:r>
            <a:r>
              <a:rPr lang="es-AR" sz="2400" dirty="0" err="1">
                <a:latin typeface="Times New Roman" panose="02020603050405020304" pitchFamily="18" charset="0"/>
              </a:rPr>
              <a:t>Sarcoidosis</a:t>
            </a:r>
            <a:r>
              <a:rPr lang="es-AR" sz="2400" dirty="0">
                <a:latin typeface="Times New Roman" panose="02020603050405020304" pitchFamily="18" charset="0"/>
              </a:rPr>
              <a:t> </a:t>
            </a:r>
          </a:p>
          <a:p>
            <a:r>
              <a:rPr lang="es-AR" sz="2400" dirty="0">
                <a:latin typeface="Wingdings" panose="05000000000000000000" pitchFamily="2" charset="2"/>
              </a:rPr>
              <a:t>  </a:t>
            </a:r>
            <a:r>
              <a:rPr lang="es-AR" sz="2400" dirty="0">
                <a:latin typeface="Times New Roman" panose="02020603050405020304" pitchFamily="18" charset="0"/>
              </a:rPr>
              <a:t>Cirrosis </a:t>
            </a:r>
          </a:p>
          <a:p>
            <a:r>
              <a:rPr lang="es-AR" sz="2400" dirty="0">
                <a:latin typeface="Wingdings" panose="05000000000000000000" pitchFamily="2" charset="2"/>
              </a:rPr>
              <a:t>  </a:t>
            </a:r>
            <a:r>
              <a:rPr lang="es-AR" sz="2400" dirty="0">
                <a:latin typeface="Times New Roman" panose="02020603050405020304" pitchFamily="18" charset="0"/>
              </a:rPr>
              <a:t>Enfermedades del tejido conectivo </a:t>
            </a:r>
          </a:p>
          <a:p>
            <a:r>
              <a:rPr lang="es-AR" sz="2400" dirty="0">
                <a:latin typeface="Wingdings" panose="05000000000000000000" pitchFamily="2" charset="2"/>
              </a:rPr>
              <a:t>  </a:t>
            </a:r>
            <a:r>
              <a:rPr lang="es-AR" sz="2400" dirty="0">
                <a:latin typeface="Times New Roman" panose="02020603050405020304" pitchFamily="18" charset="0"/>
              </a:rPr>
              <a:t>Embarazo  </a:t>
            </a:r>
          </a:p>
        </p:txBody>
      </p:sp>
    </p:spTree>
    <p:extLst>
      <p:ext uri="{BB962C8B-B14F-4D97-AF65-F5344CB8AC3E}">
        <p14:creationId xmlns:p14="http://schemas.microsoft.com/office/powerpoint/2010/main" val="2154382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99930" y="174560"/>
            <a:ext cx="9594574" cy="1138773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2800" b="1" dirty="0">
                <a:latin typeface="Times New Roman" panose="02020603050405020304" pitchFamily="18" charset="0"/>
              </a:rPr>
              <a:t>Cápsula: Principal factor de patogenicidad de </a:t>
            </a:r>
            <a:r>
              <a:rPr lang="es-AR" sz="2800" b="1" i="1" dirty="0">
                <a:latin typeface="Times New Roman" panose="02020603050405020304" pitchFamily="18" charset="0"/>
              </a:rPr>
              <a:t>C </a:t>
            </a:r>
            <a:r>
              <a:rPr lang="es-AR" sz="2800" b="1" i="1" dirty="0" err="1">
                <a:latin typeface="Times New Roman" panose="02020603050405020304" pitchFamily="18" charset="0"/>
              </a:rPr>
              <a:t>neoformans</a:t>
            </a:r>
            <a:r>
              <a:rPr lang="es-AR" sz="2800" b="1" i="1" dirty="0">
                <a:latin typeface="Times New Roman" panose="02020603050405020304" pitchFamily="18" charset="0"/>
              </a:rPr>
              <a:t> </a:t>
            </a:r>
          </a:p>
          <a:p>
            <a:r>
              <a:rPr lang="es-AR" sz="2800" b="1" i="1" dirty="0">
                <a:latin typeface="Times New Roman" panose="02020603050405020304" pitchFamily="18" charset="0"/>
              </a:rPr>
              <a:t>                              </a:t>
            </a:r>
            <a:r>
              <a:rPr lang="es-AR" sz="2000" dirty="0">
                <a:latin typeface="Arial" panose="020B0604020202020204" pitchFamily="34" charset="0"/>
              </a:rPr>
              <a:t>88% </a:t>
            </a:r>
            <a:r>
              <a:rPr lang="es-AR" sz="2000" dirty="0" err="1">
                <a:latin typeface="Arial" panose="020B0604020202020204" pitchFamily="34" charset="0"/>
              </a:rPr>
              <a:t>glucuronoxilomanano</a:t>
            </a:r>
            <a:r>
              <a:rPr lang="es-AR" sz="2000" dirty="0">
                <a:latin typeface="Arial" panose="020B0604020202020204" pitchFamily="34" charset="0"/>
              </a:rPr>
              <a:t> (GXM) </a:t>
            </a:r>
            <a:endParaRPr lang="es-AR" dirty="0"/>
          </a:p>
        </p:txBody>
      </p:sp>
      <p:sp>
        <p:nvSpPr>
          <p:cNvPr id="3" name="Rectángulo 2"/>
          <p:cNvSpPr/>
          <p:nvPr/>
        </p:nvSpPr>
        <p:spPr>
          <a:xfrm>
            <a:off x="3697356" y="144504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2800" dirty="0">
                <a:latin typeface="Times New Roman" panose="02020603050405020304" pitchFamily="18" charset="0"/>
              </a:rPr>
              <a:t>Efecto </a:t>
            </a:r>
            <a:r>
              <a:rPr lang="es-AR" sz="2800" dirty="0" err="1">
                <a:latin typeface="Times New Roman" panose="02020603050405020304" pitchFamily="18" charset="0"/>
              </a:rPr>
              <a:t>inmunomodulador</a:t>
            </a:r>
            <a:r>
              <a:rPr lang="es-AR" sz="2800" dirty="0">
                <a:latin typeface="Times New Roman" panose="02020603050405020304" pitchFamily="18" charset="0"/>
              </a:rPr>
              <a:t> </a:t>
            </a:r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1099930" y="3477328"/>
            <a:ext cx="14577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3600" b="1" dirty="0">
                <a:latin typeface="Times New Roman" panose="02020603050405020304" pitchFamily="18" charset="0"/>
              </a:rPr>
              <a:t>GXM </a:t>
            </a:r>
            <a:endParaRPr lang="es-AR" dirty="0"/>
          </a:p>
        </p:txBody>
      </p:sp>
      <p:sp>
        <p:nvSpPr>
          <p:cNvPr id="5" name="Rectángulo 4"/>
          <p:cNvSpPr/>
          <p:nvPr/>
        </p:nvSpPr>
        <p:spPr>
          <a:xfrm>
            <a:off x="3405807" y="2588617"/>
            <a:ext cx="7527235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endParaRPr lang="es-AR" sz="1200" dirty="0">
              <a:latin typeface="Wingdings" panose="05000000000000000000" pitchFamily="2" charset="2"/>
            </a:endParaRPr>
          </a:p>
          <a:p>
            <a:r>
              <a:rPr lang="es-AR" sz="2800" dirty="0">
                <a:latin typeface="Wingdings" panose="05000000000000000000" pitchFamily="2" charset="2"/>
              </a:rPr>
              <a:t> </a:t>
            </a:r>
            <a:r>
              <a:rPr lang="es-AR" sz="2400" b="1" dirty="0">
                <a:latin typeface="Times New Roman" panose="02020603050405020304" pitchFamily="18" charset="0"/>
              </a:rPr>
              <a:t>de la </a:t>
            </a:r>
            <a:r>
              <a:rPr lang="es-AR" sz="2400" b="1" dirty="0" err="1">
                <a:latin typeface="Times New Roman" panose="02020603050405020304" pitchFamily="18" charset="0"/>
              </a:rPr>
              <a:t>linfoproliferación</a:t>
            </a:r>
            <a:r>
              <a:rPr lang="es-AR" sz="2400" b="1" dirty="0">
                <a:latin typeface="Times New Roman" panose="02020603050405020304" pitchFamily="18" charset="0"/>
              </a:rPr>
              <a:t> </a:t>
            </a:r>
            <a:endParaRPr lang="es-AR" sz="2400" dirty="0">
              <a:latin typeface="Times New Roman" panose="02020603050405020304" pitchFamily="18" charset="0"/>
            </a:endParaRPr>
          </a:p>
          <a:p>
            <a:r>
              <a:rPr lang="es-AR" sz="2400" dirty="0">
                <a:latin typeface="Wingdings" panose="05000000000000000000" pitchFamily="2" charset="2"/>
              </a:rPr>
              <a:t> </a:t>
            </a:r>
            <a:r>
              <a:rPr lang="es-AR" sz="2400" b="1" dirty="0">
                <a:latin typeface="Times New Roman" panose="02020603050405020304" pitchFamily="18" charset="0"/>
              </a:rPr>
              <a:t>de la fagocitosis </a:t>
            </a:r>
            <a:endParaRPr lang="es-AR" sz="2400" dirty="0">
              <a:latin typeface="Times New Roman" panose="02020603050405020304" pitchFamily="18" charset="0"/>
            </a:endParaRPr>
          </a:p>
          <a:p>
            <a:r>
              <a:rPr lang="es-AR" sz="2400" dirty="0">
                <a:latin typeface="Wingdings" panose="05000000000000000000" pitchFamily="2" charset="2"/>
              </a:rPr>
              <a:t> </a:t>
            </a:r>
            <a:r>
              <a:rPr lang="es-AR" sz="2400" b="1" dirty="0">
                <a:latin typeface="Times New Roman" panose="02020603050405020304" pitchFamily="18" charset="0"/>
              </a:rPr>
              <a:t>de la migración leucocitaria </a:t>
            </a:r>
            <a:endParaRPr lang="es-AR" sz="2400" dirty="0">
              <a:latin typeface="Times New Roman" panose="02020603050405020304" pitchFamily="18" charset="0"/>
            </a:endParaRPr>
          </a:p>
          <a:p>
            <a:r>
              <a:rPr lang="es-AR" sz="2400" dirty="0">
                <a:latin typeface="Wingdings" panose="05000000000000000000" pitchFamily="2" charset="2"/>
              </a:rPr>
              <a:t> </a:t>
            </a:r>
            <a:r>
              <a:rPr lang="es-AR" sz="2400" b="1" dirty="0">
                <a:latin typeface="Times New Roman" panose="02020603050405020304" pitchFamily="18" charset="0"/>
              </a:rPr>
              <a:t>de la producción de citoquinas pro-inflamatorias </a:t>
            </a:r>
            <a:endParaRPr lang="es-AR" sz="2400" dirty="0">
              <a:latin typeface="Times New Roman" panose="02020603050405020304" pitchFamily="18" charset="0"/>
            </a:endParaRPr>
          </a:p>
        </p:txBody>
      </p:sp>
      <p:sp>
        <p:nvSpPr>
          <p:cNvPr id="6" name="Flecha: hacia abajo 5"/>
          <p:cNvSpPr/>
          <p:nvPr/>
        </p:nvSpPr>
        <p:spPr>
          <a:xfrm>
            <a:off x="2809461" y="2584174"/>
            <a:ext cx="172278" cy="24649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3896139" y="417366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s-AR" sz="1200" dirty="0">
              <a:latin typeface="Times New Roman" panose="02020603050405020304" pitchFamily="18" charset="0"/>
            </a:endParaRPr>
          </a:p>
          <a:p>
            <a:r>
              <a:rPr lang="es-AR" sz="2400" b="1" dirty="0">
                <a:latin typeface="Times New Roman" panose="02020603050405020304" pitchFamily="18" charset="0"/>
              </a:rPr>
              <a:t>(TNF</a:t>
            </a:r>
            <a:r>
              <a:rPr lang="el-GR" sz="2400" b="1" dirty="0">
                <a:latin typeface="Times New Roman" panose="02020603050405020304" pitchFamily="18" charset="0"/>
              </a:rPr>
              <a:t>α) </a:t>
            </a:r>
            <a:endParaRPr lang="el-GR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2114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20208" y="132522"/>
            <a:ext cx="3220279" cy="110799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5400" b="1" i="1" dirty="0">
                <a:latin typeface="Times New Roman" panose="02020603050405020304" pitchFamily="18" charset="0"/>
              </a:rPr>
              <a:t>Patogenia</a:t>
            </a:r>
            <a:r>
              <a:rPr lang="es-AR" sz="4400" b="1" dirty="0">
                <a:latin typeface="Times New Roman" panose="02020603050405020304" pitchFamily="18" charset="0"/>
              </a:rPr>
              <a:t> </a:t>
            </a:r>
            <a:endParaRPr lang="es-AR" dirty="0"/>
          </a:p>
        </p:txBody>
      </p:sp>
      <p:sp>
        <p:nvSpPr>
          <p:cNvPr id="3" name="Rectángulo 2"/>
          <p:cNvSpPr/>
          <p:nvPr/>
        </p:nvSpPr>
        <p:spPr>
          <a:xfrm>
            <a:off x="422744" y="1278641"/>
            <a:ext cx="6096000" cy="446276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endParaRPr lang="es-AR" sz="1200" dirty="0">
              <a:latin typeface="Wingdings" panose="05000000000000000000" pitchFamily="2" charset="2"/>
            </a:endParaRPr>
          </a:p>
          <a:p>
            <a:r>
              <a:rPr lang="es-AR" sz="2600" dirty="0">
                <a:latin typeface="Wingdings" panose="05000000000000000000" pitchFamily="2" charset="2"/>
              </a:rPr>
              <a:t> </a:t>
            </a:r>
            <a:r>
              <a:rPr lang="es-AR" sz="2600" b="1" dirty="0">
                <a:latin typeface="Times New Roman" panose="02020603050405020304" pitchFamily="18" charset="0"/>
              </a:rPr>
              <a:t>Vía inhalatoria </a:t>
            </a:r>
            <a:endParaRPr lang="es-AR" sz="2600" dirty="0">
              <a:latin typeface="Times New Roman" panose="02020603050405020304" pitchFamily="18" charset="0"/>
            </a:endParaRPr>
          </a:p>
          <a:p>
            <a:r>
              <a:rPr lang="es-AR" sz="2600" dirty="0">
                <a:latin typeface="Wingdings" panose="05000000000000000000" pitchFamily="2" charset="2"/>
              </a:rPr>
              <a:t> </a:t>
            </a:r>
            <a:r>
              <a:rPr lang="es-AR" sz="2600" b="1" dirty="0">
                <a:latin typeface="Times New Roman" panose="02020603050405020304" pitchFamily="18" charset="0"/>
              </a:rPr>
              <a:t>Fagocitosis por los macrófagos alveolares. </a:t>
            </a:r>
            <a:endParaRPr lang="es-AR" sz="2600" dirty="0">
              <a:latin typeface="Times New Roman" panose="02020603050405020304" pitchFamily="18" charset="0"/>
            </a:endParaRPr>
          </a:p>
          <a:p>
            <a:r>
              <a:rPr lang="es-AR" sz="2600" dirty="0">
                <a:latin typeface="Wingdings" panose="05000000000000000000" pitchFamily="2" charset="2"/>
              </a:rPr>
              <a:t> </a:t>
            </a:r>
            <a:r>
              <a:rPr lang="es-AR" sz="2600" b="1" dirty="0">
                <a:latin typeface="Times New Roman" panose="02020603050405020304" pitchFamily="18" charset="0"/>
              </a:rPr>
              <a:t>La respuesta depende de la inmunidad mediada por células </a:t>
            </a:r>
            <a:endParaRPr lang="es-AR" sz="2600" dirty="0">
              <a:latin typeface="Times New Roman" panose="02020603050405020304" pitchFamily="18" charset="0"/>
            </a:endParaRPr>
          </a:p>
          <a:p>
            <a:r>
              <a:rPr lang="es-AR" sz="2600" dirty="0">
                <a:latin typeface="Wingdings" panose="05000000000000000000" pitchFamily="2" charset="2"/>
              </a:rPr>
              <a:t> </a:t>
            </a:r>
            <a:r>
              <a:rPr lang="es-AR" sz="2600" b="1" dirty="0">
                <a:latin typeface="Times New Roman" panose="02020603050405020304" pitchFamily="18" charset="0"/>
              </a:rPr>
              <a:t>La afección se observa en pacientes con alteraciones de inmunidad celular (SIDA) </a:t>
            </a:r>
            <a:endParaRPr lang="es-AR" sz="2600" dirty="0">
              <a:latin typeface="Times New Roman" panose="02020603050405020304" pitchFamily="18" charset="0"/>
            </a:endParaRPr>
          </a:p>
          <a:p>
            <a:r>
              <a:rPr lang="es-AR" sz="2600" dirty="0">
                <a:latin typeface="Wingdings" panose="05000000000000000000" pitchFamily="2" charset="2"/>
              </a:rPr>
              <a:t> </a:t>
            </a:r>
            <a:r>
              <a:rPr lang="es-AR" sz="2600" b="1" dirty="0">
                <a:latin typeface="Times New Roman" panose="02020603050405020304" pitchFamily="18" charset="0"/>
              </a:rPr>
              <a:t>Grave y </a:t>
            </a:r>
            <a:r>
              <a:rPr lang="es-AR" sz="2600" b="1" dirty="0" smtClean="0">
                <a:latin typeface="Times New Roman" panose="02020603050405020304" pitchFamily="18" charset="0"/>
              </a:rPr>
              <a:t>frecuente  el  compromiso        del </a:t>
            </a:r>
            <a:r>
              <a:rPr lang="es-AR" sz="2600" b="1" dirty="0">
                <a:latin typeface="Times New Roman" panose="02020603050405020304" pitchFamily="18" charset="0"/>
              </a:rPr>
              <a:t>SNC. MENINGITIS </a:t>
            </a:r>
            <a:endParaRPr lang="es-AR" sz="2600" dirty="0">
              <a:latin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807773" y="1309044"/>
            <a:ext cx="25311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b="1" dirty="0" err="1">
                <a:latin typeface="Times New Roman" panose="02020603050405020304" pitchFamily="18" charset="0"/>
              </a:rPr>
              <a:t>Basidiosporos</a:t>
            </a:r>
            <a:r>
              <a:rPr lang="es-AR" b="1" dirty="0">
                <a:latin typeface="Times New Roman" panose="02020603050405020304" pitchFamily="18" charset="0"/>
              </a:rPr>
              <a:t> levaduras </a:t>
            </a:r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1355" y="1431308"/>
            <a:ext cx="1524132" cy="182895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1652" y="4071820"/>
            <a:ext cx="1640691" cy="1940045"/>
          </a:xfrm>
          <a:prstGeom prst="rect">
            <a:avLst/>
          </a:prstGeom>
        </p:spPr>
      </p:pic>
      <p:sp>
        <p:nvSpPr>
          <p:cNvPr id="7" name="Flecha: curvada hacia abajo 6"/>
          <p:cNvSpPr/>
          <p:nvPr/>
        </p:nvSpPr>
        <p:spPr>
          <a:xfrm>
            <a:off x="9073355" y="907048"/>
            <a:ext cx="1593252" cy="62252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16986" t="-868" r="28305" b="-1"/>
          <a:stretch/>
        </p:blipFill>
        <p:spPr>
          <a:xfrm>
            <a:off x="7964556" y="2542037"/>
            <a:ext cx="1229802" cy="3199364"/>
          </a:xfrm>
          <a:prstGeom prst="rect">
            <a:avLst/>
          </a:prstGeom>
        </p:spPr>
      </p:pic>
      <p:sp>
        <p:nvSpPr>
          <p:cNvPr id="9" name="Flecha: curvada hacia la derecha 8"/>
          <p:cNvSpPr/>
          <p:nvPr/>
        </p:nvSpPr>
        <p:spPr>
          <a:xfrm>
            <a:off x="9303026" y="2542037"/>
            <a:ext cx="662609" cy="240102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5544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180" y="1006350"/>
            <a:ext cx="10603604" cy="552860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72197" y="0"/>
            <a:ext cx="10047594" cy="89255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4000" b="1" dirty="0">
                <a:latin typeface="Times New Roman" panose="02020603050405020304" pitchFamily="18" charset="0"/>
              </a:rPr>
              <a:t>Pasaje a través de barrera </a:t>
            </a:r>
            <a:r>
              <a:rPr lang="es-AR" sz="4000" b="1" dirty="0" err="1">
                <a:latin typeface="Times New Roman" panose="02020603050405020304" pitchFamily="18" charset="0"/>
              </a:rPr>
              <a:t>hematoencefálica</a:t>
            </a:r>
            <a:r>
              <a:rPr lang="es-AR" sz="4000" b="1" dirty="0">
                <a:latin typeface="Times New Roman" panose="02020603050405020304" pitchFamily="18" charset="0"/>
              </a:rPr>
              <a:t>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539029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36895" y="247295"/>
            <a:ext cx="6096000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4400" b="1" dirty="0">
                <a:latin typeface="Times New Roman" panose="02020603050405020304" pitchFamily="18" charset="0"/>
              </a:rPr>
              <a:t>Manifestaciones clínicas </a:t>
            </a:r>
            <a:endParaRPr lang="es-AR" dirty="0"/>
          </a:p>
        </p:txBody>
      </p:sp>
      <p:sp>
        <p:nvSpPr>
          <p:cNvPr id="3" name="Rectángulo 2"/>
          <p:cNvSpPr/>
          <p:nvPr/>
        </p:nvSpPr>
        <p:spPr>
          <a:xfrm>
            <a:off x="7371471" y="1215887"/>
            <a:ext cx="470228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2000" b="1" dirty="0">
                <a:latin typeface="Times New Roman" panose="02020603050405020304" pitchFamily="18" charset="0"/>
              </a:rPr>
              <a:t>Compromiso pulmonar (mayoría de los casos) </a:t>
            </a:r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3346121" y="3566290"/>
            <a:ext cx="3577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2000" b="1" dirty="0" err="1">
                <a:latin typeface="Times New Roman" panose="02020603050405020304" pitchFamily="18" charset="0"/>
              </a:rPr>
              <a:t>Criptococomas</a:t>
            </a:r>
            <a:r>
              <a:rPr lang="es-AR" sz="2000" b="1" dirty="0">
                <a:latin typeface="Times New Roman" panose="02020603050405020304" pitchFamily="18" charset="0"/>
              </a:rPr>
              <a:t> 3-5% casos </a:t>
            </a:r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5790" y="2482447"/>
            <a:ext cx="5221951" cy="3637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258" y="247295"/>
            <a:ext cx="3299983" cy="323737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258" y="3484670"/>
            <a:ext cx="2973611" cy="288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0033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42" y="0"/>
            <a:ext cx="11050945" cy="631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5538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048000" y="2921169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4800" b="1" dirty="0">
                <a:latin typeface="Times New Roman" panose="02020603050405020304" pitchFamily="18" charset="0"/>
              </a:rPr>
              <a:t>NEUMOCISTOSIS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156091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220491" y="248503"/>
            <a:ext cx="6096000" cy="954107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>
            <a:spAutoFit/>
          </a:bodyPr>
          <a:lstStyle/>
          <a:p>
            <a:pPr algn="ctr"/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s-AR" sz="4400" dirty="0">
                <a:latin typeface="Times New Roman" panose="02020603050405020304" pitchFamily="18" charset="0"/>
              </a:rPr>
              <a:t>Epidemiología </a:t>
            </a:r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2286" y="2531165"/>
            <a:ext cx="4882165" cy="324612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84314" y="1097556"/>
            <a:ext cx="6096000" cy="323165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s-AR" sz="1200" dirty="0">
              <a:latin typeface="Arial" panose="020B0604020202020204" pitchFamily="34" charset="0"/>
            </a:endParaRPr>
          </a:p>
          <a:p>
            <a:r>
              <a:rPr lang="es-AR" sz="3000" dirty="0">
                <a:latin typeface="Arial" panose="020B0604020202020204" pitchFamily="34" charset="0"/>
              </a:rPr>
              <a:t>•</a:t>
            </a:r>
            <a:r>
              <a:rPr lang="es-AR" sz="3000" b="1" dirty="0">
                <a:latin typeface="Times New Roman" panose="02020603050405020304" pitchFamily="18" charset="0"/>
              </a:rPr>
              <a:t>Causada por </a:t>
            </a:r>
            <a:r>
              <a:rPr lang="es-AR" sz="3000" b="1" i="1" dirty="0" err="1">
                <a:latin typeface="Times New Roman" panose="02020603050405020304" pitchFamily="18" charset="0"/>
              </a:rPr>
              <a:t>Pneumocystis</a:t>
            </a:r>
            <a:r>
              <a:rPr lang="es-AR" sz="3000" b="1" i="1" dirty="0">
                <a:latin typeface="Times New Roman" panose="02020603050405020304" pitchFamily="18" charset="0"/>
              </a:rPr>
              <a:t> </a:t>
            </a:r>
            <a:r>
              <a:rPr lang="es-AR" sz="3000" b="1" i="1" dirty="0" err="1">
                <a:latin typeface="Times New Roman" panose="02020603050405020304" pitchFamily="18" charset="0"/>
              </a:rPr>
              <a:t>jiroveci</a:t>
            </a:r>
            <a:r>
              <a:rPr lang="es-AR" sz="3000" b="1" i="1" dirty="0">
                <a:latin typeface="Times New Roman" panose="02020603050405020304" pitchFamily="18" charset="0"/>
              </a:rPr>
              <a:t> </a:t>
            </a:r>
            <a:endParaRPr lang="es-AR" sz="3000" dirty="0">
              <a:latin typeface="Times New Roman" panose="02020603050405020304" pitchFamily="18" charset="0"/>
            </a:endParaRPr>
          </a:p>
          <a:p>
            <a:r>
              <a:rPr lang="es-AR" sz="3000" dirty="0">
                <a:latin typeface="Arial" panose="020B0604020202020204" pitchFamily="34" charset="0"/>
              </a:rPr>
              <a:t>•</a:t>
            </a:r>
            <a:r>
              <a:rPr lang="es-AR" sz="3000" b="1" dirty="0">
                <a:latin typeface="Times New Roman" panose="02020603050405020304" pitchFamily="18" charset="0"/>
              </a:rPr>
              <a:t>Reservorio: Humano (Portadores asintomáticos) </a:t>
            </a:r>
            <a:endParaRPr lang="es-AR" sz="3000" dirty="0">
              <a:latin typeface="Times New Roman" panose="02020603050405020304" pitchFamily="18" charset="0"/>
            </a:endParaRPr>
          </a:p>
          <a:p>
            <a:r>
              <a:rPr lang="es-AR" sz="3000" dirty="0">
                <a:latin typeface="Arial" panose="020B0604020202020204" pitchFamily="34" charset="0"/>
              </a:rPr>
              <a:t>•</a:t>
            </a:r>
            <a:r>
              <a:rPr lang="es-AR" sz="3000" b="1" dirty="0">
                <a:latin typeface="Times New Roman" panose="02020603050405020304" pitchFamily="18" charset="0"/>
              </a:rPr>
              <a:t>Contagio Interhumano por vía respiratoria . </a:t>
            </a:r>
            <a:endParaRPr lang="es-AR" sz="3000" dirty="0">
              <a:latin typeface="Times New Roman" panose="02020603050405020304" pitchFamily="18" charset="0"/>
            </a:endParaRPr>
          </a:p>
          <a:p>
            <a:r>
              <a:rPr lang="es-AR" sz="3000" dirty="0">
                <a:latin typeface="Arial" panose="020B0604020202020204" pitchFamily="34" charset="0"/>
              </a:rPr>
              <a:t>•</a:t>
            </a:r>
            <a:r>
              <a:rPr lang="es-AR" sz="3000" b="1" dirty="0">
                <a:latin typeface="Times New Roman" panose="02020603050405020304" pitchFamily="18" charset="0"/>
              </a:rPr>
              <a:t>No cultivable. </a:t>
            </a:r>
            <a:endParaRPr lang="es-AR" sz="3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3416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Manifestaciones Clínicas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_tradnl" sz="3200" dirty="0">
                <a:latin typeface="Tahoma" pitchFamily="34" charset="0"/>
              </a:rPr>
              <a:t>Disnea, tos seca (no productiva) y fiebre.</a:t>
            </a:r>
          </a:p>
          <a:p>
            <a:r>
              <a:rPr lang="es-ES_tradnl" sz="3200" dirty="0">
                <a:latin typeface="Tahoma" pitchFamily="34" charset="0"/>
              </a:rPr>
              <a:t>Las imágenes radiológicas, demuestran infiltrados  bilaterales,  Imagen de  vidrio esmerilado.</a:t>
            </a:r>
          </a:p>
          <a:p>
            <a:r>
              <a:rPr lang="es-ES_tradnl" sz="3200" dirty="0">
                <a:latin typeface="Tahoma" pitchFamily="34" charset="0"/>
              </a:rPr>
              <a:t>Las lesiones </a:t>
            </a:r>
            <a:r>
              <a:rPr lang="es-ES_tradnl" sz="3200" dirty="0" err="1">
                <a:latin typeface="Tahoma" pitchFamily="34" charset="0"/>
              </a:rPr>
              <a:t>extrapulmonares</a:t>
            </a:r>
            <a:r>
              <a:rPr lang="es-ES_tradnl" sz="3200" dirty="0">
                <a:latin typeface="Tahoma" pitchFamily="34" charset="0"/>
              </a:rPr>
              <a:t>, se dan en la minoría de los pacientes (&lt; 3 %), afectando más frecuentemente  nódulos linfáticos, bazo, hígado y médula ósea.</a:t>
            </a:r>
          </a:p>
          <a:p>
            <a:r>
              <a:rPr lang="es-ES_tradnl" sz="3200" dirty="0">
                <a:latin typeface="Tahoma" pitchFamily="34" charset="0"/>
              </a:rPr>
              <a:t>Un paciente con PCP pulmonar no tratado tiene mala evolución.-</a:t>
            </a:r>
            <a:endParaRPr lang="es-AR" sz="32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966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66531" y="353747"/>
            <a:ext cx="9832782" cy="6024584"/>
          </a:xfrm>
        </p:spPr>
        <p:txBody>
          <a:bodyPr/>
          <a:lstStyle/>
          <a:p>
            <a:r>
              <a:rPr lang="es-ES_tradnl" sz="2800" dirty="0">
                <a:latin typeface="Tahoma" pitchFamily="34" charset="0"/>
              </a:rPr>
              <a:t>Agente causal: género  </a:t>
            </a:r>
            <a:r>
              <a:rPr lang="es-ES_tradnl" sz="2800" i="1" u="sng" dirty="0" err="1">
                <a:solidFill>
                  <a:srgbClr val="00B0F0"/>
                </a:solidFill>
                <a:latin typeface="Tahoma" pitchFamily="34" charset="0"/>
              </a:rPr>
              <a:t>Pneumocystis</a:t>
            </a:r>
            <a:endParaRPr lang="es-ES_tradnl" sz="2800" i="1" u="sng" dirty="0">
              <a:solidFill>
                <a:srgbClr val="00B0F0"/>
              </a:solidFill>
              <a:latin typeface="Tahoma" pitchFamily="34" charset="0"/>
            </a:endParaRPr>
          </a:p>
          <a:p>
            <a:r>
              <a:rPr lang="es-ES_tradnl" sz="2800" dirty="0">
                <a:latin typeface="Tahoma" pitchFamily="34" charset="0"/>
              </a:rPr>
              <a:t>Incorporado al Reino </a:t>
            </a:r>
            <a:r>
              <a:rPr lang="es-ES_tradnl" sz="2800" dirty="0" err="1">
                <a:latin typeface="Tahoma" pitchFamily="34" charset="0"/>
              </a:rPr>
              <a:t>Fungi</a:t>
            </a:r>
            <a:r>
              <a:rPr lang="es-ES_tradnl" sz="2800" dirty="0">
                <a:latin typeface="Tahoma" pitchFamily="34" charset="0"/>
              </a:rPr>
              <a:t> por las características de sus ácidos </a:t>
            </a:r>
            <a:r>
              <a:rPr lang="es-ES_tradnl" sz="2800" dirty="0" err="1">
                <a:latin typeface="Tahoma" pitchFamily="34" charset="0"/>
              </a:rPr>
              <a:t>nucleicos</a:t>
            </a:r>
            <a:r>
              <a:rPr lang="es-ES_tradnl" sz="2800" dirty="0">
                <a:latin typeface="Tahoma" pitchFamily="34" charset="0"/>
              </a:rPr>
              <a:t>, composición de la pared celular y ciertas enzimas típicamente fúngicas.</a:t>
            </a:r>
          </a:p>
          <a:p>
            <a:r>
              <a:rPr lang="es-ES_tradnl" sz="2800" dirty="0">
                <a:latin typeface="Tahoma" pitchFamily="34" charset="0"/>
              </a:rPr>
              <a:t>Se trata de organismos incultivables, eucariotas ubicados inicialmente entre los protozoarios.-</a:t>
            </a:r>
          </a:p>
          <a:p>
            <a:r>
              <a:rPr lang="es-ES_tradnl" sz="2800" dirty="0">
                <a:latin typeface="Tahoma" pitchFamily="34" charset="0"/>
              </a:rPr>
              <a:t>Cada especie animal se infecta de una determinada especie, para los seres humanos, el agente etiológico se llama  </a:t>
            </a:r>
            <a:r>
              <a:rPr lang="es-ES_tradnl" sz="2800" b="1" i="1" dirty="0" err="1">
                <a:solidFill>
                  <a:srgbClr val="00B0F0"/>
                </a:solidFill>
                <a:latin typeface="Tahoma" pitchFamily="34" charset="0"/>
              </a:rPr>
              <a:t>Pneumocystis</a:t>
            </a:r>
            <a:r>
              <a:rPr lang="es-ES_tradnl" sz="2800" b="1" i="1" dirty="0">
                <a:solidFill>
                  <a:srgbClr val="00B0F0"/>
                </a:solidFill>
                <a:latin typeface="Tahoma" pitchFamily="34" charset="0"/>
              </a:rPr>
              <a:t> </a:t>
            </a:r>
            <a:r>
              <a:rPr lang="es-ES_tradnl" sz="2800" b="1" i="1" dirty="0" err="1">
                <a:solidFill>
                  <a:srgbClr val="00B0F0"/>
                </a:solidFill>
                <a:latin typeface="Tahoma" pitchFamily="34" charset="0"/>
              </a:rPr>
              <a:t>jiroveci</a:t>
            </a:r>
            <a:r>
              <a:rPr lang="es-ES_tradnl" sz="2800" b="1" i="1" dirty="0">
                <a:solidFill>
                  <a:srgbClr val="00B0F0"/>
                </a:solidFill>
                <a:latin typeface="Tahoma" pitchFamily="34" charset="0"/>
              </a:rPr>
              <a:t>.-</a:t>
            </a:r>
            <a:endParaRPr lang="es-ES_tradnl" sz="2800" i="1" dirty="0">
              <a:solidFill>
                <a:srgbClr val="00B0F0"/>
              </a:solidFill>
              <a:latin typeface="Tahoma" pitchFamily="34" charset="0"/>
            </a:endParaRPr>
          </a:p>
          <a:p>
            <a:r>
              <a:rPr lang="es-ES_tradnl" sz="2800" dirty="0">
                <a:latin typeface="Tahoma" pitchFamily="34" charset="0"/>
              </a:rPr>
              <a:t>La fuente de infección </a:t>
            </a:r>
            <a:r>
              <a:rPr lang="es-ES_tradnl" sz="2800" dirty="0" smtClean="0">
                <a:latin typeface="Tahoma" pitchFamily="34" charset="0"/>
              </a:rPr>
              <a:t> </a:t>
            </a:r>
            <a:r>
              <a:rPr lang="es-ES_tradnl" sz="2800" dirty="0">
                <a:latin typeface="Tahoma" pitchFamily="34" charset="0"/>
              </a:rPr>
              <a:t>es interhumana.</a:t>
            </a:r>
          </a:p>
          <a:p>
            <a:pPr>
              <a:buFont typeface="Wingdings" pitchFamily="2" charset="2"/>
              <a:buNone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6484317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666844" y="857232"/>
            <a:ext cx="9001156" cy="5473700"/>
          </a:xfrm>
        </p:spPr>
        <p:txBody>
          <a:bodyPr>
            <a:normAutofit/>
          </a:bodyPr>
          <a:lstStyle/>
          <a:p>
            <a:r>
              <a:rPr lang="es-ES_tradnl" sz="3200" dirty="0">
                <a:latin typeface="Tahoma" pitchFamily="34" charset="0"/>
              </a:rPr>
              <a:t>La portación de </a:t>
            </a:r>
            <a:r>
              <a:rPr lang="es-ES_tradnl" sz="3200" i="1" dirty="0">
                <a:latin typeface="Tahoma" pitchFamily="34" charset="0"/>
              </a:rPr>
              <a:t>P. </a:t>
            </a:r>
            <a:r>
              <a:rPr lang="es-ES_tradnl" sz="3200" i="1" dirty="0" err="1">
                <a:latin typeface="Tahoma" pitchFamily="34" charset="0"/>
              </a:rPr>
              <a:t>jiroveci</a:t>
            </a:r>
            <a:r>
              <a:rPr lang="es-ES_tradnl" sz="3200" dirty="0">
                <a:latin typeface="Tahoma" pitchFamily="34" charset="0"/>
              </a:rPr>
              <a:t> no es prolongada, y las personas se infectarían en un lapso próximo a los episodios agudos de </a:t>
            </a:r>
            <a:r>
              <a:rPr lang="es-ES_tradnl" sz="3200" dirty="0" err="1">
                <a:latin typeface="Tahoma" pitchFamily="34" charset="0"/>
              </a:rPr>
              <a:t>neumocistosis</a:t>
            </a:r>
            <a:r>
              <a:rPr lang="es-ES_tradnl" sz="3200" dirty="0">
                <a:latin typeface="Tahoma" pitchFamily="34" charset="0"/>
              </a:rPr>
              <a:t>.-</a:t>
            </a:r>
          </a:p>
          <a:p>
            <a:r>
              <a:rPr lang="es-ES_tradnl" sz="3200" dirty="0">
                <a:latin typeface="Tahoma" pitchFamily="34" charset="0"/>
              </a:rPr>
              <a:t>El </a:t>
            </a:r>
            <a:r>
              <a:rPr lang="es-ES_tradnl" sz="3200" i="1" dirty="0">
                <a:latin typeface="Tahoma" pitchFamily="34" charset="0"/>
              </a:rPr>
              <a:t>P. </a:t>
            </a:r>
            <a:r>
              <a:rPr lang="es-ES_tradnl" sz="3200" i="1" dirty="0" err="1">
                <a:latin typeface="Tahoma" pitchFamily="34" charset="0"/>
              </a:rPr>
              <a:t>jiroveci</a:t>
            </a:r>
            <a:r>
              <a:rPr lang="es-ES_tradnl" sz="3200" dirty="0">
                <a:latin typeface="Tahoma" pitchFamily="34" charset="0"/>
              </a:rPr>
              <a:t> puede invadir distintos órganos y tejidos, provocando infecciones diseminadas, por lo general se presenta como una </a:t>
            </a:r>
            <a:r>
              <a:rPr lang="es-ES_tradnl" sz="3200" dirty="0" err="1">
                <a:latin typeface="Tahoma" pitchFamily="34" charset="0"/>
              </a:rPr>
              <a:t>neumopatía</a:t>
            </a:r>
            <a:r>
              <a:rPr lang="es-ES_tradnl" sz="3200" dirty="0">
                <a:latin typeface="Tahoma" pitchFamily="34" charset="0"/>
              </a:rPr>
              <a:t> aguda grave </a:t>
            </a:r>
          </a:p>
          <a:p>
            <a:r>
              <a:rPr lang="es-ES_tradnl" sz="3200" dirty="0">
                <a:latin typeface="Tahoma" pitchFamily="34" charset="0"/>
              </a:rPr>
              <a:t>Distribución mundial. Afecta a individuos </a:t>
            </a:r>
            <a:r>
              <a:rPr lang="es-ES_tradnl" sz="3200" dirty="0" err="1">
                <a:latin typeface="Tahoma" pitchFamily="34" charset="0"/>
              </a:rPr>
              <a:t>inmunodeprimidos</a:t>
            </a:r>
            <a:r>
              <a:rPr lang="es-ES_tradnl" sz="3200" dirty="0">
                <a:latin typeface="Tahoma" pitchFamily="34" charset="0"/>
              </a:rPr>
              <a:t>, prematuros y niños desnutridos</a:t>
            </a:r>
          </a:p>
        </p:txBody>
      </p:sp>
    </p:spTree>
    <p:extLst>
      <p:ext uri="{BB962C8B-B14F-4D97-AF65-F5344CB8AC3E}">
        <p14:creationId xmlns:p14="http://schemas.microsoft.com/office/powerpoint/2010/main" val="274340988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2095473" y="0"/>
            <a:ext cx="7983565" cy="857232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es-ES_tradnl" sz="3500" dirty="0">
                <a:solidFill>
                  <a:srgbClr val="FFFF66"/>
                </a:solidFill>
              </a:rPr>
              <a:t>    </a:t>
            </a:r>
            <a:r>
              <a:rPr lang="es-ES_tradnl" sz="6000" u="sng" dirty="0">
                <a:solidFill>
                  <a:schemeClr val="bg2">
                    <a:lumMod val="25000"/>
                  </a:schemeClr>
                </a:solidFill>
                <a:latin typeface="Tahoma" pitchFamily="34" charset="0"/>
              </a:rPr>
              <a:t>Ciclo Evolutivo</a:t>
            </a:r>
            <a:r>
              <a:rPr lang="es-ES_tradnl" sz="6000" u="sng" dirty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es-AR" sz="6000" u="sng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7827" name="Picture 3" descr="Pneumocystis_LifeCycle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38349" y="1052513"/>
            <a:ext cx="7961340" cy="5679325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214632184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9" t="2964" r="15073" b="4956"/>
          <a:stretch/>
        </p:blipFill>
        <p:spPr bwMode="auto">
          <a:xfrm>
            <a:off x="988661" y="260908"/>
            <a:ext cx="8992465" cy="6219573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9297457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39617" y="106017"/>
            <a:ext cx="7845287" cy="76944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endParaRPr lang="es-AR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AR" sz="3200" b="1" dirty="0">
                <a:latin typeface="Times New Roman" panose="02020603050405020304" pitchFamily="18" charset="0"/>
              </a:rPr>
              <a:t>Formas tróficas y quísticas de </a:t>
            </a:r>
            <a:r>
              <a:rPr lang="es-AR" sz="3200" b="1" i="1" dirty="0">
                <a:latin typeface="Times New Roman" panose="02020603050405020304" pitchFamily="18" charset="0"/>
              </a:rPr>
              <a:t>P. </a:t>
            </a:r>
            <a:r>
              <a:rPr lang="es-AR" sz="3200" b="1" i="1" dirty="0" err="1">
                <a:latin typeface="Times New Roman" panose="02020603050405020304" pitchFamily="18" charset="0"/>
              </a:rPr>
              <a:t>jiroveci</a:t>
            </a:r>
            <a:r>
              <a:rPr lang="es-AR" sz="3200" b="1" i="1" dirty="0">
                <a:latin typeface="Times New Roman" panose="02020603050405020304" pitchFamily="18" charset="0"/>
              </a:rPr>
              <a:t> </a:t>
            </a:r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76" y="1029958"/>
            <a:ext cx="2969204" cy="223374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0404" y="1190668"/>
            <a:ext cx="1910709" cy="207303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677" y="4328069"/>
            <a:ext cx="3311503" cy="18269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9216" y="4126009"/>
            <a:ext cx="3165883" cy="2231042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278835" y="3302089"/>
            <a:ext cx="1921564" cy="49379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CALCOFLUOR</a:t>
            </a:r>
          </a:p>
        </p:txBody>
      </p:sp>
      <p:sp>
        <p:nvSpPr>
          <p:cNvPr id="9" name="Rectángulo 8"/>
          <p:cNvSpPr/>
          <p:nvPr/>
        </p:nvSpPr>
        <p:spPr>
          <a:xfrm>
            <a:off x="7880404" y="3780038"/>
            <a:ext cx="3405809" cy="24689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Azul de Toluidina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612835" y="1687363"/>
            <a:ext cx="914400" cy="9144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Tinción de </a:t>
            </a:r>
            <a:r>
              <a:rPr lang="es-AR" dirty="0" err="1"/>
              <a:t>Giemsa</a:t>
            </a:r>
            <a:endParaRPr lang="es-AR" dirty="0"/>
          </a:p>
        </p:txBody>
      </p:sp>
      <p:sp>
        <p:nvSpPr>
          <p:cNvPr id="11" name="Rectángulo 10"/>
          <p:cNvSpPr/>
          <p:nvPr/>
        </p:nvSpPr>
        <p:spPr>
          <a:xfrm>
            <a:off x="3551583" y="5241530"/>
            <a:ext cx="1391478" cy="60267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Tinción de </a:t>
            </a:r>
            <a:r>
              <a:rPr lang="es-AR" dirty="0" err="1"/>
              <a:t>Grocott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901077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669" y="1264687"/>
            <a:ext cx="7413392" cy="50566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03583" y="0"/>
            <a:ext cx="10906539" cy="132343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endParaRPr lang="es-AR" sz="4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s-AR" sz="4000" b="1" dirty="0">
                <a:latin typeface="Times New Roman" panose="02020603050405020304" pitchFamily="18" charset="0"/>
              </a:rPr>
              <a:t>Neumonía por </a:t>
            </a:r>
            <a:r>
              <a:rPr lang="es-AR" sz="4000" b="1" i="1" dirty="0">
                <a:latin typeface="Times New Roman" panose="02020603050405020304" pitchFamily="18" charset="0"/>
              </a:rPr>
              <a:t>P. </a:t>
            </a:r>
            <a:r>
              <a:rPr lang="es-AR" sz="4000" b="1" i="1" dirty="0" err="1">
                <a:latin typeface="Times New Roman" panose="02020603050405020304" pitchFamily="18" charset="0"/>
              </a:rPr>
              <a:t>jirovecii</a:t>
            </a:r>
            <a:r>
              <a:rPr lang="es-AR" sz="4000" b="1" i="1" dirty="0">
                <a:latin typeface="Times New Roman" panose="02020603050405020304" pitchFamily="18" charset="0"/>
              </a:rPr>
              <a:t> </a:t>
            </a:r>
            <a:endParaRPr lang="es-AR" sz="4000" dirty="0"/>
          </a:p>
        </p:txBody>
      </p:sp>
    </p:spTree>
    <p:extLst>
      <p:ext uri="{BB962C8B-B14F-4D97-AF65-F5344CB8AC3E}">
        <p14:creationId xmlns:p14="http://schemas.microsoft.com/office/powerpoint/2010/main" val="128927320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MUCHAS GRACIAS </a:t>
            </a:r>
          </a:p>
        </p:txBody>
      </p:sp>
    </p:spTree>
    <p:extLst>
      <p:ext uri="{BB962C8B-B14F-4D97-AF65-F5344CB8AC3E}">
        <p14:creationId xmlns:p14="http://schemas.microsoft.com/office/powerpoint/2010/main" val="207802925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Retrospección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1367</TotalTime>
  <Words>1336</Words>
  <Application>Microsoft Office PowerPoint</Application>
  <PresentationFormat>Personalizado</PresentationFormat>
  <Paragraphs>263</Paragraphs>
  <Slides>67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67</vt:i4>
      </vt:variant>
    </vt:vector>
  </HeadingPairs>
  <TitlesOfParts>
    <vt:vector size="69" baseType="lpstr">
      <vt:lpstr>Retrospección</vt:lpstr>
      <vt:lpstr>Flujo</vt:lpstr>
      <vt:lpstr>PATÓGENOS FÚNGICOS CAUSANTES DE MICOSIS OPORTUNISTAS -  I</vt:lpstr>
      <vt:lpstr>Objetivos:</vt:lpstr>
      <vt:lpstr>MICOSIS  OPORTUNISTA:  Definición.</vt:lpstr>
      <vt:lpstr>Esta definición lleva implícito tres conceptos:</vt:lpstr>
      <vt:lpstr>Criterios para el diagnóstico de esta enfermedad:</vt:lpstr>
      <vt:lpstr>Presentación de PowerPoint</vt:lpstr>
      <vt:lpstr>Presentación de PowerPoint</vt:lpstr>
      <vt:lpstr>Características de las Micosis invasoras.</vt:lpstr>
      <vt:lpstr>Presentación de PowerPoint</vt:lpstr>
      <vt:lpstr>Presentación de PowerPoint</vt:lpstr>
      <vt:lpstr>Presentación de PowerPoint</vt:lpstr>
      <vt:lpstr>CANDIDIASIS  INVASORA</vt:lpstr>
      <vt:lpstr>Factores de Virulencia del Género Candida</vt:lpstr>
      <vt:lpstr>Principales grupos y/o factores predisponentes de Candidiasis invasiva.</vt:lpstr>
      <vt:lpstr>EPIDEMIOLOGÍA</vt:lpstr>
      <vt:lpstr>Presentación de PowerPoint</vt:lpstr>
      <vt:lpstr>Presentación de PowerPoint</vt:lpstr>
      <vt:lpstr>Presentación de PowerPoint</vt:lpstr>
      <vt:lpstr>MÉTODOS  DIAGNÓSTICOS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Complejo-Candida parapsilosis </vt:lpstr>
      <vt:lpstr>Presentación de PowerPoint</vt:lpstr>
      <vt:lpstr>Presentación de PowerPoint</vt:lpstr>
      <vt:lpstr>CANDIDIASIS  INVASORA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RECORDAR?</vt:lpstr>
      <vt:lpstr>Criptococcus</vt:lpstr>
      <vt:lpstr>Presentación de PowerPoint</vt:lpstr>
      <vt:lpstr> Clasificación taxonómica del género Cryptococcus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Manifestaciones Clínicas</vt:lpstr>
      <vt:lpstr>Presentación de PowerPoint</vt:lpstr>
      <vt:lpstr>Presentación de PowerPoint</vt:lpstr>
      <vt:lpstr>    Ciclo Evolutivo </vt:lpstr>
      <vt:lpstr>Presentación de PowerPoint</vt:lpstr>
      <vt:lpstr>Presentación de PowerPoint</vt:lpstr>
      <vt:lpstr>Presentación de PowerPoint</vt:lpstr>
      <vt:lpstr>MUCHAS GRACIAS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Micosis oportunistas</dc:title>
  <dc:creator>jose luis gorostiaga</dc:creator>
  <cp:lastModifiedBy>jose luis gorostiaga</cp:lastModifiedBy>
  <cp:revision>141</cp:revision>
  <dcterms:created xsi:type="dcterms:W3CDTF">2016-08-14T01:27:11Z</dcterms:created>
  <dcterms:modified xsi:type="dcterms:W3CDTF">2019-11-08T01:17:18Z</dcterms:modified>
</cp:coreProperties>
</file>