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94" r:id="rId3"/>
    <p:sldId id="289" r:id="rId4"/>
    <p:sldId id="291" r:id="rId5"/>
    <p:sldId id="292" r:id="rId6"/>
    <p:sldId id="290" r:id="rId7"/>
    <p:sldId id="258" r:id="rId8"/>
    <p:sldId id="276" r:id="rId9"/>
    <p:sldId id="277" r:id="rId10"/>
    <p:sldId id="271" r:id="rId11"/>
    <p:sldId id="278" r:id="rId12"/>
    <p:sldId id="279" r:id="rId13"/>
    <p:sldId id="280" r:id="rId14"/>
    <p:sldId id="281" r:id="rId15"/>
    <p:sldId id="282" r:id="rId16"/>
    <p:sldId id="283" r:id="rId17"/>
    <p:sldId id="284" r:id="rId18"/>
    <p:sldId id="285" r:id="rId19"/>
    <p:sldId id="286" r:id="rId20"/>
    <p:sldId id="287" r:id="rId21"/>
    <p:sldId id="259" r:id="rId22"/>
    <p:sldId id="260" r:id="rId23"/>
    <p:sldId id="261" r:id="rId24"/>
    <p:sldId id="262" r:id="rId25"/>
    <p:sldId id="263" r:id="rId26"/>
    <p:sldId id="269" r:id="rId27"/>
    <p:sldId id="270" r:id="rId28"/>
    <p:sldId id="272" r:id="rId29"/>
    <p:sldId id="274" r:id="rId30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02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84288-4D67-4CB2-9C13-BA8C4C5AED5E}" type="datetimeFigureOut">
              <a:rPr lang="es-ES" smtClean="0"/>
              <a:t>17/11/2019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2732-DE21-4538-B05A-54F69E66AC94}" type="slidenum">
              <a:rPr lang="es-ES" smtClean="0"/>
              <a:t>‹Nº›</a:t>
            </a:fld>
            <a:endParaRPr lang="es-ES"/>
          </a:p>
        </p:txBody>
      </p:sp>
      <p:sp>
        <p:nvSpPr>
          <p:cNvPr id="10" name="9 Rectángulo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84288-4D67-4CB2-9C13-BA8C4C5AED5E}" type="datetimeFigureOut">
              <a:rPr lang="es-ES" smtClean="0"/>
              <a:t>17/11/2019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2732-DE21-4538-B05A-54F69E66AC9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84288-4D67-4CB2-9C13-BA8C4C5AED5E}" type="datetimeFigureOut">
              <a:rPr lang="es-ES" smtClean="0"/>
              <a:t>17/11/2019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2732-DE21-4538-B05A-54F69E66AC94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84288-4D67-4CB2-9C13-BA8C4C5AED5E}" type="datetimeFigureOut">
              <a:rPr lang="es-ES" smtClean="0"/>
              <a:t>17/11/2019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2732-DE21-4538-B05A-54F69E66AC9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84288-4D67-4CB2-9C13-BA8C4C5AED5E}" type="datetimeFigureOut">
              <a:rPr lang="es-ES" smtClean="0"/>
              <a:t>17/11/2019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2732-DE21-4538-B05A-54F69E66AC9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84288-4D67-4CB2-9C13-BA8C4C5AED5E}" type="datetimeFigureOut">
              <a:rPr lang="es-ES" smtClean="0"/>
              <a:t>17/11/2019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2732-DE21-4538-B05A-54F69E66AC9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84288-4D67-4CB2-9C13-BA8C4C5AED5E}" type="datetimeFigureOut">
              <a:rPr lang="es-ES" smtClean="0"/>
              <a:t>17/11/2019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2732-DE21-4538-B05A-54F69E66AC9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84288-4D67-4CB2-9C13-BA8C4C5AED5E}" type="datetimeFigureOut">
              <a:rPr lang="es-ES" smtClean="0"/>
              <a:t>17/11/2019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2732-DE21-4538-B05A-54F69E66AC94}" type="slidenum">
              <a:rPr lang="es-ES" smtClean="0"/>
              <a:t>‹Nº›</a:t>
            </a:fld>
            <a:endParaRPr lang="es-ES"/>
          </a:p>
        </p:txBody>
      </p:sp>
      <p:sp>
        <p:nvSpPr>
          <p:cNvPr id="12" name="11 Rectángulo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95E84288-4D67-4CB2-9C13-BA8C4C5AED5E}" type="datetimeFigureOut">
              <a:rPr lang="es-ES" smtClean="0"/>
              <a:t>17/11/2019</a:t>
            </a:fld>
            <a:endParaRPr lang="es-ES"/>
          </a:p>
        </p:txBody>
      </p:sp>
      <p:sp>
        <p:nvSpPr>
          <p:cNvPr id="11" name="10 Rectángulo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146A2732-DE21-4538-B05A-54F69E66AC94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84288-4D67-4CB2-9C13-BA8C4C5AED5E}" type="datetimeFigureOut">
              <a:rPr lang="es-ES" smtClean="0"/>
              <a:t>17/11/2019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2732-DE21-4538-B05A-54F69E66AC9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84288-4D67-4CB2-9C13-BA8C4C5AED5E}" type="datetimeFigureOut">
              <a:rPr lang="es-ES" smtClean="0"/>
              <a:t>17/11/2019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2732-DE21-4538-B05A-54F69E66AC9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6 Rectángulo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95E84288-4D67-4CB2-9C13-BA8C4C5AED5E}" type="datetimeFigureOut">
              <a:rPr lang="es-ES" smtClean="0"/>
              <a:t>17/11/2019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146A2732-DE21-4538-B05A-54F69E66AC94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accent2"/>
            </a:gs>
            <a:gs pos="12000">
              <a:schemeClr val="bg2">
                <a:tint val="48000"/>
                <a:satMod val="300000"/>
              </a:schemeClr>
            </a:gs>
            <a:gs pos="20000">
              <a:schemeClr val="bg2">
                <a:tint val="49000"/>
                <a:satMod val="300000"/>
              </a:schemeClr>
            </a:gs>
            <a:gs pos="100000">
              <a:schemeClr val="bg2">
                <a:shade val="30000"/>
              </a:schemeClr>
            </a:gs>
          </a:gsLst>
          <a:path path="circle">
            <a:fillToRect l="10000" t="-25000" r="10000" b="125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ES" sz="4800" dirty="0" smtClean="0">
                <a:latin typeface="Aharoni" panose="02010803020104030203" pitchFamily="2" charset="-79"/>
                <a:cs typeface="Aharoni" panose="02010803020104030203" pitchFamily="2" charset="-79"/>
              </a:rPr>
              <a:t>RESISTENCIA BACTERIANA</a:t>
            </a:r>
            <a:endParaRPr lang="es-ES" sz="4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ES" b="1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USO RACIONAL DE ANTIBIOTICOS</a:t>
            </a:r>
          </a:p>
          <a:p>
            <a:endParaRPr lang="es-ES" b="1" dirty="0" smtClean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s-ES" sz="2000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SEMINARIO – DRA: MENA</a:t>
            </a:r>
            <a:endParaRPr lang="es-ES" sz="2000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281362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attachment.outlook.live.net/owa/bsmena@hotmail.com/service.svc/s/GetAttachmentThumbnail?id=AQMkADAwATY3ZmYAZS05NTBlLTY3OTkALTAwAi0wMAoARgAAA6PPhJElyxtHrBAmHe3i9foHAAzDUn8hYN1Npc4gHR%2FVahEAAAIBDAAAAAzDUn8hYN1Npc4gHR%2FVahEAA5Ek6cMAAAABEgAQAGHLLoUHh29Lsmt5phLNOXg%3D&amp;thumbnailType=2&amp;owa=outlook.live.com&amp;scriptVer=2019101401.17&amp;isc=1&amp;X-OWA-CANARY=nHqtHEmivE24ke0iLJv9Z6D3uLn2WNcY1FzwAHPKc1RC-_6HTB31xhAgd6BU28Bt0PtrH5En1fQ.&amp;token=eyJhbGciOiJSUzI1NiIsImtpZCI6IjA2MDBGOUY2NzQ2MjA3MzdFNzM0MDRFMjg3QzQ1QTgxOENCN0NFQjgiLCJ4NXQiOiJCZ0Q1OW5SaUJ6Zm5OQVRpaDhSYWdZeTN6cmciLCJ0eXAiOiJKV1QifQ.eyJvcmlnaW4iOiJodHRwczovL291dGxvb2subGl2ZS5jb20iLCJ2ZXIiOiJFeGNoYW5nZS5DYWxsYmFjay5WMSIsImFwcGN0eHNlbmRlciI6Ik93YURvd25sb2FkQDg0ZGY5ZTdmLWU5ZjYtNDBhZi1iNDM1LWFhYWFhYWFhYWFhYSIsImlzc3JpbmciOiJXVyIsImFwcGN0eCI6IntcIm1zZXhjaHByb3RcIjpcIm93YVwiLFwicHJpbWFyeXNpZFwiOlwiUy0xLTI4MjctNDI1OTgyLTI1MDA3NDkyMDlcIixcInB1aWRcIjpcIjE4Mjk1ODEyNTk0MzM4ODFcIixcIm9pZFwiOlwiMDAwNjdmZmUtOTUwZS02Nzk5LTAwMDAtMDAwMDAwMDAwMDAwXCIsXCJzY29wZVwiOlwiT3dhRG93bmxvYWRcIn0iLCJuYmYiOjE1NzE5NzE5NzYsImV4cCI6MTU3MTk3MjU3NiwiaXNzIjoiMDAwMDAwMDItMDAwMC0wZmYxLWNlMDAtMDAwMDAwMDAwMDAwQDg0ZGY5ZTdmLWU5ZjYtNDBhZi1iNDM1LWFhYWFhYWFhYWFhYSIsImF1ZCI6IjAwMDAwMDAyLTAwMDAtMGZmMS1jZTAwLTAwMDAwMDAwMDAwMC9hdHRhY2htZW50Lm91dGxvb2subGl2ZS5uZXRAODRkZjllN2YtZTlmNi00MGFmLWI0MzUtYWFhYWFhYWFhYWFhIn0.K3y39LSrDKo3vCL7hpP6VWr1Ld-zOG8qnOteidPDE1bQFBsFuyPu-1wRCAL6rPsPm-WZNH5-B2iogMEas1dFWGJIQlm0UmFskPiCFoDoR8KW59s3zwrx_a23oUo-2tLVlu_3DjP2_ChiAtZ0hJm28zBVjZgelIuhpBpi7sNmp7m5EcFM_so27LeULYGXjsr9Ze_VDj0r0YkP3dsbrXU79HyKtDJpFRARJb42qNb6xg62O8eHvUBxgHScdY3Y_FWywJtevkrfKa4dIm14_MU4Do8FFqFdzi7YmYpvID792HXX0JiU3HC5JavzdJg5rCb4f8vZm_6srYq8PBrEu1WSzg&amp;animation=true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959024"/>
            <a:ext cx="7765305" cy="4853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4285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DEFINICIÓN DE CIM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Rectángulo"/>
          <p:cNvSpPr/>
          <p:nvPr/>
        </p:nvSpPr>
        <p:spPr>
          <a:xfrm>
            <a:off x="752376" y="2420888"/>
            <a:ext cx="777686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chemeClr val="accent1"/>
                </a:solidFill>
              </a:rPr>
              <a:t>Concentración mínima inhibitoria (CMI) – Concentración mínima de antimicrobiano que inhibe el crecimiento bacteriano – Capacidad del antimicrobiano para inhibir el crecimiento de las bacterias </a:t>
            </a:r>
          </a:p>
        </p:txBody>
      </p:sp>
    </p:spTree>
    <p:extLst>
      <p:ext uri="{BB962C8B-B14F-4D97-AF65-F5344CB8AC3E}">
        <p14:creationId xmlns:p14="http://schemas.microsoft.com/office/powerpoint/2010/main" val="3642443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4294967295"/>
          </p:nvPr>
        </p:nvSpPr>
        <p:spPr>
          <a:xfrm>
            <a:off x="395536" y="764704"/>
            <a:ext cx="8229600" cy="5688632"/>
          </a:xfrm>
        </p:spPr>
        <p:txBody>
          <a:bodyPr>
            <a:noAutofit/>
          </a:bodyPr>
          <a:lstStyle/>
          <a:p>
            <a:r>
              <a:rPr lang="es-ES" sz="2400" b="1" dirty="0">
                <a:solidFill>
                  <a:schemeClr val="accent1"/>
                </a:solidFill>
              </a:rPr>
              <a:t>_</a:t>
            </a:r>
            <a:r>
              <a:rPr lang="es-ES" sz="2400" b="1" dirty="0" smtClean="0">
                <a:solidFill>
                  <a:schemeClr val="accent1"/>
                </a:solidFill>
              </a:rPr>
              <a:t>Concentración </a:t>
            </a:r>
            <a:r>
              <a:rPr lang="es-ES" sz="2400" b="1" dirty="0">
                <a:solidFill>
                  <a:schemeClr val="accent1"/>
                </a:solidFill>
              </a:rPr>
              <a:t>Pico: la concentración más alta alcanzada o estimado en el compartimiento de </a:t>
            </a:r>
            <a:r>
              <a:rPr lang="es-ES" sz="2400" b="1" dirty="0" smtClean="0">
                <a:solidFill>
                  <a:schemeClr val="accent1"/>
                </a:solidFill>
              </a:rPr>
              <a:t>referencia</a:t>
            </a:r>
            <a:endParaRPr lang="es-ES" sz="2400" b="1" dirty="0">
              <a:solidFill>
                <a:schemeClr val="accent1"/>
              </a:solidFill>
            </a:endParaRPr>
          </a:p>
          <a:p>
            <a:r>
              <a:rPr lang="es-ES" sz="2400" b="1" dirty="0">
                <a:solidFill>
                  <a:schemeClr val="accent1"/>
                </a:solidFill>
              </a:rPr>
              <a:t>– Concentración Valle: se refiere a la concentración plasmática más baja alcanzada por el </a:t>
            </a:r>
            <a:r>
              <a:rPr lang="es-ES" sz="2400" b="1" dirty="0" smtClean="0">
                <a:solidFill>
                  <a:schemeClr val="accent1"/>
                </a:solidFill>
              </a:rPr>
              <a:t>antibiótico</a:t>
            </a:r>
            <a:r>
              <a:rPr lang="es-ES" sz="2400" b="1" dirty="0">
                <a:solidFill>
                  <a:schemeClr val="accent1"/>
                </a:solidFill>
              </a:rPr>
              <a:t>.</a:t>
            </a:r>
            <a:r>
              <a:rPr lang="es-ES" sz="2400" b="1" dirty="0" smtClean="0">
                <a:solidFill>
                  <a:schemeClr val="accent1"/>
                </a:solidFill>
              </a:rPr>
              <a:t>.</a:t>
            </a:r>
            <a:endParaRPr lang="es-ES" sz="2400" b="1" dirty="0">
              <a:solidFill>
                <a:schemeClr val="accent1"/>
              </a:solidFill>
            </a:endParaRPr>
          </a:p>
          <a:p>
            <a:r>
              <a:rPr lang="es-ES" sz="2400" b="1" dirty="0">
                <a:solidFill>
                  <a:schemeClr val="accent1"/>
                </a:solidFill>
              </a:rPr>
              <a:t>– Efecto post-antibiótico: período de supresión del crecimiento bacteriano después de la exposición corta de los organismos frente a un </a:t>
            </a:r>
            <a:r>
              <a:rPr lang="es-ES" sz="2400" b="1" dirty="0" smtClean="0">
                <a:solidFill>
                  <a:schemeClr val="accent1"/>
                </a:solidFill>
              </a:rPr>
              <a:t>antibiótico.</a:t>
            </a:r>
            <a:endParaRPr lang="es-ES" sz="2400" b="1" dirty="0">
              <a:solidFill>
                <a:schemeClr val="accent1"/>
              </a:solidFill>
            </a:endParaRPr>
          </a:p>
          <a:p>
            <a:r>
              <a:rPr lang="es-ES" sz="2400" b="1" dirty="0">
                <a:solidFill>
                  <a:schemeClr val="accent1"/>
                </a:solidFill>
              </a:rPr>
              <a:t>– Infusión intermitente (II): solución a infundir en un periodo de 15 a 120 </a:t>
            </a:r>
            <a:r>
              <a:rPr lang="es-ES" sz="2400" b="1" dirty="0" smtClean="0">
                <a:solidFill>
                  <a:schemeClr val="accent1"/>
                </a:solidFill>
              </a:rPr>
              <a:t>minuto.</a:t>
            </a:r>
            <a:endParaRPr lang="es-ES" sz="2400" b="1" dirty="0">
              <a:solidFill>
                <a:schemeClr val="accent1"/>
              </a:solidFill>
            </a:endParaRPr>
          </a:p>
          <a:p>
            <a:r>
              <a:rPr lang="es-ES" sz="2400" b="1" dirty="0">
                <a:solidFill>
                  <a:schemeClr val="accent1"/>
                </a:solidFill>
              </a:rPr>
              <a:t>– Infusión continua (IC): se utiliza un período de tiempo de 12 a 24 </a:t>
            </a:r>
            <a:r>
              <a:rPr lang="es-ES" sz="2400" b="1" dirty="0" smtClean="0">
                <a:solidFill>
                  <a:schemeClr val="accent1"/>
                </a:solidFill>
              </a:rPr>
              <a:t>horas.</a:t>
            </a:r>
            <a:endParaRPr lang="es-ES" sz="2400" b="1" dirty="0">
              <a:solidFill>
                <a:schemeClr val="accent1"/>
              </a:solidFill>
            </a:endParaRPr>
          </a:p>
          <a:p>
            <a:r>
              <a:rPr lang="es-ES" sz="2400" b="1" dirty="0">
                <a:solidFill>
                  <a:schemeClr val="accent1"/>
                </a:solidFill>
              </a:rPr>
              <a:t>– Infusión prolongada (IP): es la administración del antibiótico que se realiza en un periodo de tiempo más largo de lo habitual (2 a 4 horas</a:t>
            </a:r>
            <a:r>
              <a:rPr lang="es-ES" sz="2400" b="1" dirty="0" smtClean="0">
                <a:solidFill>
                  <a:schemeClr val="accent1"/>
                </a:solidFill>
              </a:rPr>
              <a:t>).</a:t>
            </a:r>
            <a:endParaRPr lang="es-ES" sz="24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057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60648"/>
            <a:ext cx="8064896" cy="6336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9354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052736"/>
            <a:ext cx="6696744" cy="4746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744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611560" y="1268760"/>
            <a:ext cx="7992888" cy="4524315"/>
          </a:xfrm>
          <a:prstGeom prst="rect">
            <a:avLst/>
          </a:prstGeom>
          <a:ln w="76200"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r>
              <a:rPr lang="es-ES" sz="2400" b="1" dirty="0">
                <a:solidFill>
                  <a:srgbClr val="FFC000"/>
                </a:solidFill>
                <a:latin typeface="Arial Rounded MT Bold" panose="020F0704030504030204" pitchFamily="34" charset="0"/>
              </a:rPr>
              <a:t>La RAM se produce cuando </a:t>
            </a:r>
            <a:r>
              <a:rPr lang="es-ES" sz="2400" b="1" dirty="0" smtClean="0">
                <a:solidFill>
                  <a:srgbClr val="FFC000"/>
                </a:solidFill>
                <a:latin typeface="Arial Rounded MT Bold" panose="020F0704030504030204" pitchFamily="34" charset="0"/>
              </a:rPr>
              <a:t>los microorganismos </a:t>
            </a:r>
            <a:r>
              <a:rPr lang="es-ES" sz="2400" b="1" dirty="0">
                <a:solidFill>
                  <a:srgbClr val="FFC000"/>
                </a:solidFill>
                <a:latin typeface="Arial Rounded MT Bold" panose="020F0704030504030204" pitchFamily="34" charset="0"/>
              </a:rPr>
              <a:t>(bacterias, hongos, virus y parásitos) sufren cambios al verse expuestos a los antimicrobianos (antibióticos, </a:t>
            </a:r>
            <a:r>
              <a:rPr lang="es-ES" sz="2400" b="1" dirty="0" err="1">
                <a:solidFill>
                  <a:srgbClr val="FFC000"/>
                </a:solidFill>
                <a:latin typeface="Arial Rounded MT Bold" panose="020F0704030504030204" pitchFamily="34" charset="0"/>
              </a:rPr>
              <a:t>antifúngicos</a:t>
            </a:r>
            <a:r>
              <a:rPr lang="es-ES" sz="2400" b="1" dirty="0">
                <a:solidFill>
                  <a:srgbClr val="FFC000"/>
                </a:solidFill>
                <a:latin typeface="Arial Rounded MT Bold" panose="020F0704030504030204" pitchFamily="34" charset="0"/>
              </a:rPr>
              <a:t>, antivíricos, antipalúdicos o antihelmínticos, por ejemplo). Los microorganismos resistentes a la mayoría de los antimicrobianos se conocen como extremadamente resistentes o incluso pan-resistentes. Como resultado, los antimicrobianos se vuelven ineficaces y las infecciones persisten en el organismo, lo que incrementa el riesgo de propagación a otras </a:t>
            </a:r>
            <a:r>
              <a:rPr lang="es-ES" sz="2400" b="1" dirty="0" smtClean="0">
                <a:solidFill>
                  <a:srgbClr val="FFC000"/>
                </a:solidFill>
                <a:latin typeface="Arial Rounded MT Bold" panose="020F0704030504030204" pitchFamily="34" charset="0"/>
              </a:rPr>
              <a:t>personas.</a:t>
            </a:r>
            <a:endParaRPr lang="es-ES" sz="2400" b="1" dirty="0">
              <a:solidFill>
                <a:srgbClr val="FFC0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9070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115616" y="980728"/>
            <a:ext cx="705678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s-ES" sz="2800" b="1" dirty="0">
                <a:solidFill>
                  <a:srgbClr val="FFC000"/>
                </a:solidFill>
              </a:rPr>
              <a:t>En el ambiente hospitalario, la presión antibiótica selectiva es enorme por el uso de antimicrobianos de amplio espectro </a:t>
            </a:r>
            <a:r>
              <a:rPr lang="es-ES" sz="2800" b="1" dirty="0" smtClean="0">
                <a:solidFill>
                  <a:srgbClr val="FFC000"/>
                </a:solidFill>
              </a:rPr>
              <a:t>y favorece la </a:t>
            </a:r>
            <a:r>
              <a:rPr lang="es-ES" sz="2800" b="1" dirty="0">
                <a:solidFill>
                  <a:srgbClr val="FFC000"/>
                </a:solidFill>
              </a:rPr>
              <a:t>emergencia de patógenos </a:t>
            </a:r>
            <a:r>
              <a:rPr lang="es-ES" sz="2800" b="1" dirty="0" err="1">
                <a:solidFill>
                  <a:srgbClr val="FFC000"/>
                </a:solidFill>
              </a:rPr>
              <a:t>multirresistentes</a:t>
            </a:r>
            <a:r>
              <a:rPr lang="es-ES" sz="2800" b="1" dirty="0">
                <a:solidFill>
                  <a:srgbClr val="FFC000"/>
                </a:solidFill>
              </a:rPr>
              <a:t>. </a:t>
            </a:r>
            <a:endParaRPr lang="es-ES" sz="2800" b="1" dirty="0" smtClean="0">
              <a:solidFill>
                <a:srgbClr val="FFC00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s-ES" sz="2800" b="1" dirty="0" smtClean="0">
                <a:solidFill>
                  <a:srgbClr val="FFC000"/>
                </a:solidFill>
              </a:rPr>
              <a:t>La </a:t>
            </a:r>
            <a:r>
              <a:rPr lang="es-ES" sz="2800" b="1" dirty="0">
                <a:solidFill>
                  <a:srgbClr val="FFC000"/>
                </a:solidFill>
              </a:rPr>
              <a:t>mayor necesidad de alimentos y la cría intensiva de animales para consumo humano ha propiciado la utilización de estos fármacos en veterinaria y también en la industria de producción de alimentos.</a:t>
            </a:r>
          </a:p>
        </p:txBody>
      </p:sp>
    </p:spTree>
    <p:extLst>
      <p:ext uri="{BB962C8B-B14F-4D97-AF65-F5344CB8AC3E}">
        <p14:creationId xmlns:p14="http://schemas.microsoft.com/office/powerpoint/2010/main" val="4233034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23528" y="474345"/>
            <a:ext cx="835292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>
                <a:solidFill>
                  <a:srgbClr val="FFC000"/>
                </a:solidFill>
              </a:rPr>
              <a:t>Algunos datos y </a:t>
            </a:r>
            <a:r>
              <a:rPr lang="es-ES" sz="2400" b="1" dirty="0" smtClean="0">
                <a:solidFill>
                  <a:srgbClr val="FFC000"/>
                </a:solidFill>
              </a:rPr>
              <a:t>cifras</a:t>
            </a:r>
          </a:p>
          <a:p>
            <a:r>
              <a:rPr lang="es-ES" sz="2400" b="1" dirty="0" smtClean="0">
                <a:solidFill>
                  <a:srgbClr val="FFC000"/>
                </a:solidFill>
              </a:rPr>
              <a:t> </a:t>
            </a:r>
            <a:r>
              <a:rPr lang="es-ES" sz="2400" b="1" dirty="0">
                <a:solidFill>
                  <a:srgbClr val="FFC000"/>
                </a:solidFill>
              </a:rPr>
              <a:t>• La </a:t>
            </a:r>
            <a:r>
              <a:rPr lang="es-ES" sz="2400" b="1" dirty="0" smtClean="0">
                <a:solidFill>
                  <a:srgbClr val="FFC000"/>
                </a:solidFill>
              </a:rPr>
              <a:t>RAM </a:t>
            </a:r>
            <a:r>
              <a:rPr lang="es-ES" sz="2400" b="1" dirty="0">
                <a:solidFill>
                  <a:srgbClr val="FFC000"/>
                </a:solidFill>
              </a:rPr>
              <a:t>pone en peligro la eficacia de la prevención y el tratamiento de una serie cada vez mayor de infecciones por virus, bacterias, hongos y parásitos</a:t>
            </a:r>
            <a:r>
              <a:rPr lang="es-ES" sz="2400" b="1" dirty="0" smtClean="0">
                <a:solidFill>
                  <a:srgbClr val="FFC000"/>
                </a:solidFill>
              </a:rPr>
              <a:t>.</a:t>
            </a:r>
          </a:p>
          <a:p>
            <a:r>
              <a:rPr lang="es-ES" sz="2400" b="1" dirty="0" smtClean="0">
                <a:solidFill>
                  <a:srgbClr val="FFC000"/>
                </a:solidFill>
              </a:rPr>
              <a:t> </a:t>
            </a:r>
            <a:r>
              <a:rPr lang="es-ES" sz="2400" b="1" dirty="0">
                <a:solidFill>
                  <a:srgbClr val="FFC000"/>
                </a:solidFill>
              </a:rPr>
              <a:t>• La RAM supone una amenaza </a:t>
            </a:r>
            <a:r>
              <a:rPr lang="es-ES" sz="2400" b="1" dirty="0" smtClean="0">
                <a:solidFill>
                  <a:srgbClr val="FFC000"/>
                </a:solidFill>
              </a:rPr>
              <a:t> </a:t>
            </a:r>
            <a:r>
              <a:rPr lang="es-ES" sz="2400" b="1" dirty="0">
                <a:solidFill>
                  <a:srgbClr val="FFC000"/>
                </a:solidFill>
              </a:rPr>
              <a:t>para la salud pública mundial y requiere medidas </a:t>
            </a:r>
            <a:r>
              <a:rPr lang="es-ES" sz="2400" b="1" dirty="0" smtClean="0">
                <a:solidFill>
                  <a:srgbClr val="FFC000"/>
                </a:solidFill>
              </a:rPr>
              <a:t>de </a:t>
            </a:r>
            <a:r>
              <a:rPr lang="es-ES" sz="2400" b="1" dirty="0">
                <a:solidFill>
                  <a:srgbClr val="FFC000"/>
                </a:solidFill>
              </a:rPr>
              <a:t>todos los sectores del gobierno y la sociedad. </a:t>
            </a:r>
            <a:endParaRPr lang="es-ES" sz="2400" b="1" dirty="0" smtClean="0">
              <a:solidFill>
                <a:srgbClr val="FFC000"/>
              </a:solidFill>
            </a:endParaRPr>
          </a:p>
          <a:p>
            <a:r>
              <a:rPr lang="es-ES" sz="2400" b="1" dirty="0" smtClean="0">
                <a:solidFill>
                  <a:srgbClr val="FFC000"/>
                </a:solidFill>
              </a:rPr>
              <a:t>• </a:t>
            </a:r>
            <a:r>
              <a:rPr lang="es-ES" sz="2400" b="1" dirty="0">
                <a:solidFill>
                  <a:srgbClr val="FFC000"/>
                </a:solidFill>
              </a:rPr>
              <a:t>El éxito de diferentes procedimientos quirúrgicos y </a:t>
            </a:r>
            <a:r>
              <a:rPr lang="es-ES" sz="2400" b="1" dirty="0" smtClean="0">
                <a:solidFill>
                  <a:srgbClr val="FFC000"/>
                </a:solidFill>
              </a:rPr>
              <a:t>la quimioterapia </a:t>
            </a:r>
            <a:r>
              <a:rPr lang="es-ES" sz="2400" b="1" dirty="0">
                <a:solidFill>
                  <a:srgbClr val="FFC000"/>
                </a:solidFill>
              </a:rPr>
              <a:t>se vería comprometido </a:t>
            </a:r>
            <a:r>
              <a:rPr lang="es-ES" sz="2400" b="1" dirty="0" smtClean="0">
                <a:solidFill>
                  <a:srgbClr val="FFC000"/>
                </a:solidFill>
              </a:rPr>
              <a:t>.</a:t>
            </a:r>
          </a:p>
          <a:p>
            <a:r>
              <a:rPr lang="es-ES" sz="2400" b="1" dirty="0" smtClean="0">
                <a:solidFill>
                  <a:srgbClr val="FFC000"/>
                </a:solidFill>
              </a:rPr>
              <a:t> </a:t>
            </a:r>
            <a:r>
              <a:rPr lang="es-ES" sz="2400" b="1" dirty="0">
                <a:solidFill>
                  <a:srgbClr val="FFC000"/>
                </a:solidFill>
              </a:rPr>
              <a:t>• La prolongación de la enfermedad, la necesidad de más pruebas y la utilización de fármacos más caros aumentan el costo de la atención sanitaria en los pacientes con infecciones </a:t>
            </a:r>
            <a:r>
              <a:rPr lang="es-ES" sz="2400" b="1" dirty="0" smtClean="0">
                <a:solidFill>
                  <a:srgbClr val="FFC000"/>
                </a:solidFill>
              </a:rPr>
              <a:t>resistentes. </a:t>
            </a:r>
          </a:p>
          <a:p>
            <a:r>
              <a:rPr lang="es-ES" sz="2400" b="1" dirty="0" smtClean="0">
                <a:solidFill>
                  <a:srgbClr val="FFC000"/>
                </a:solidFill>
              </a:rPr>
              <a:t>• </a:t>
            </a:r>
            <a:r>
              <a:rPr lang="es-ES" sz="2400" b="1" dirty="0">
                <a:solidFill>
                  <a:srgbClr val="FFC000"/>
                </a:solidFill>
              </a:rPr>
              <a:t>Cada año, 480.000 personas presentan TB </a:t>
            </a:r>
            <a:r>
              <a:rPr lang="es-ES" sz="2400" b="1" dirty="0" err="1">
                <a:solidFill>
                  <a:srgbClr val="FFC000"/>
                </a:solidFill>
              </a:rPr>
              <a:t>multirresistente</a:t>
            </a:r>
            <a:r>
              <a:rPr lang="es-ES" sz="2400" b="1" dirty="0">
                <a:solidFill>
                  <a:srgbClr val="FFC000"/>
                </a:solidFill>
              </a:rPr>
              <a:t> y la </a:t>
            </a:r>
            <a:r>
              <a:rPr lang="es-ES" sz="2400" b="1" dirty="0" err="1">
                <a:solidFill>
                  <a:srgbClr val="FFC000"/>
                </a:solidFill>
              </a:rPr>
              <a:t>farmacorresistencia</a:t>
            </a:r>
            <a:r>
              <a:rPr lang="es-ES" sz="2400" b="1" dirty="0">
                <a:solidFill>
                  <a:srgbClr val="FFC000"/>
                </a:solidFill>
              </a:rPr>
              <a:t> empieza a complicar también la lucha contra el VIH y el </a:t>
            </a:r>
            <a:r>
              <a:rPr lang="es-ES" sz="2400" b="1" dirty="0" smtClean="0">
                <a:solidFill>
                  <a:srgbClr val="FFC000"/>
                </a:solidFill>
              </a:rPr>
              <a:t>paludismo.</a:t>
            </a:r>
            <a:r>
              <a:rPr lang="es-ES" sz="2400" b="1" dirty="0" smtClean="0"/>
              <a:t>.</a:t>
            </a:r>
            <a:endParaRPr lang="es-ES" sz="2400" b="1" dirty="0"/>
          </a:p>
        </p:txBody>
      </p:sp>
    </p:spTree>
    <p:extLst>
      <p:ext uri="{BB962C8B-B14F-4D97-AF65-F5344CB8AC3E}">
        <p14:creationId xmlns:p14="http://schemas.microsoft.com/office/powerpoint/2010/main" val="1328512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Oval 2"/>
          <p:cNvSpPr>
            <a:spLocks noChangeArrowheads="1"/>
          </p:cNvSpPr>
          <p:nvPr/>
        </p:nvSpPr>
        <p:spPr bwMode="auto">
          <a:xfrm>
            <a:off x="722313" y="908050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es-AR" altLang="es-ES"/>
          </a:p>
        </p:txBody>
      </p:sp>
      <p:sp>
        <p:nvSpPr>
          <p:cNvPr id="262147" name="Text Box 3"/>
          <p:cNvSpPr txBox="1">
            <a:spLocks noChangeArrowheads="1"/>
          </p:cNvSpPr>
          <p:nvPr/>
        </p:nvSpPr>
        <p:spPr bwMode="auto">
          <a:xfrm>
            <a:off x="1062038" y="749300"/>
            <a:ext cx="109061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s-ES" altLang="es-ES" sz="2800" dirty="0"/>
              <a:t>SAMR</a:t>
            </a:r>
          </a:p>
        </p:txBody>
      </p:sp>
      <p:sp>
        <p:nvSpPr>
          <p:cNvPr id="262148" name="Oval 4"/>
          <p:cNvSpPr>
            <a:spLocks noChangeArrowheads="1"/>
          </p:cNvSpPr>
          <p:nvPr/>
        </p:nvSpPr>
        <p:spPr bwMode="auto">
          <a:xfrm>
            <a:off x="722313" y="1339850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es-AR" altLang="es-ES"/>
          </a:p>
        </p:txBody>
      </p:sp>
      <p:sp>
        <p:nvSpPr>
          <p:cNvPr id="262149" name="Text Box 5"/>
          <p:cNvSpPr txBox="1">
            <a:spLocks noChangeArrowheads="1"/>
          </p:cNvSpPr>
          <p:nvPr/>
        </p:nvSpPr>
        <p:spPr bwMode="auto">
          <a:xfrm>
            <a:off x="1062038" y="1181100"/>
            <a:ext cx="92868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s-ES" altLang="es-ES" sz="2800"/>
              <a:t>ERV </a:t>
            </a:r>
          </a:p>
        </p:txBody>
      </p:sp>
      <p:sp>
        <p:nvSpPr>
          <p:cNvPr id="262150" name="Oval 6"/>
          <p:cNvSpPr>
            <a:spLocks noChangeArrowheads="1"/>
          </p:cNvSpPr>
          <p:nvPr/>
        </p:nvSpPr>
        <p:spPr bwMode="auto">
          <a:xfrm>
            <a:off x="742950" y="1787525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es-AR" altLang="es-ES"/>
          </a:p>
        </p:txBody>
      </p:sp>
      <p:sp>
        <p:nvSpPr>
          <p:cNvPr id="262151" name="Text Box 7"/>
          <p:cNvSpPr txBox="1">
            <a:spLocks noChangeArrowheads="1"/>
          </p:cNvSpPr>
          <p:nvPr/>
        </p:nvSpPr>
        <p:spPr bwMode="auto">
          <a:xfrm>
            <a:off x="1009650" y="1628775"/>
            <a:ext cx="7050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s-ES" altLang="es-ES" sz="2800" dirty="0"/>
              <a:t>BGN productores de BLEE </a:t>
            </a:r>
            <a:r>
              <a:rPr lang="es-ES" altLang="es-ES" sz="2800" dirty="0" smtClean="0"/>
              <a:t>y KPC </a:t>
            </a:r>
            <a:r>
              <a:rPr lang="es-ES" altLang="es-ES" sz="2800" dirty="0"/>
              <a:t>(Ej. K. </a:t>
            </a:r>
            <a:r>
              <a:rPr lang="es-ES" altLang="es-ES" sz="2800" dirty="0" err="1" smtClean="0"/>
              <a:t>pn</a:t>
            </a:r>
            <a:r>
              <a:rPr lang="es-ES" altLang="es-ES" sz="2800" dirty="0" smtClean="0"/>
              <a:t>)</a:t>
            </a:r>
            <a:endParaRPr lang="es-ES" altLang="es-ES" sz="2800" dirty="0"/>
          </a:p>
        </p:txBody>
      </p:sp>
      <p:sp>
        <p:nvSpPr>
          <p:cNvPr id="262152" name="Oval 8"/>
          <p:cNvSpPr>
            <a:spLocks noChangeArrowheads="1"/>
          </p:cNvSpPr>
          <p:nvPr/>
        </p:nvSpPr>
        <p:spPr bwMode="auto">
          <a:xfrm>
            <a:off x="722313" y="2420938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es-AR" altLang="es-ES"/>
          </a:p>
        </p:txBody>
      </p:sp>
      <p:sp>
        <p:nvSpPr>
          <p:cNvPr id="262153" name="Text Box 9"/>
          <p:cNvSpPr txBox="1">
            <a:spLocks noChangeArrowheads="1"/>
          </p:cNvSpPr>
          <p:nvPr/>
        </p:nvSpPr>
        <p:spPr bwMode="auto">
          <a:xfrm>
            <a:off x="1071563" y="2262188"/>
            <a:ext cx="603567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s-ES" altLang="es-ES" sz="2800" dirty="0" smtClean="0"/>
              <a:t>E</a:t>
            </a:r>
            <a:r>
              <a:rPr lang="es-ES" altLang="es-ES" sz="2800" dirty="0"/>
              <a:t>. </a:t>
            </a:r>
            <a:r>
              <a:rPr lang="es-ES" altLang="es-ES" sz="2800" dirty="0" err="1"/>
              <a:t>coli</a:t>
            </a:r>
            <a:r>
              <a:rPr lang="es-ES" altLang="es-ES" sz="2800" dirty="0"/>
              <a:t>  - R </a:t>
            </a:r>
            <a:r>
              <a:rPr lang="es-ES" altLang="es-ES" sz="2800" dirty="0" err="1" smtClean="0"/>
              <a:t>ciprofloxacina</a:t>
            </a:r>
            <a:r>
              <a:rPr lang="es-ES" altLang="es-ES" sz="2800" dirty="0" smtClean="0"/>
              <a:t> y </a:t>
            </a:r>
            <a:r>
              <a:rPr lang="es-ES" altLang="es-ES" sz="2800" dirty="0" err="1" smtClean="0"/>
              <a:t>ofloxacina</a:t>
            </a:r>
            <a:endParaRPr lang="es-ES" altLang="es-ES" sz="2800" dirty="0"/>
          </a:p>
        </p:txBody>
      </p:sp>
      <p:sp>
        <p:nvSpPr>
          <p:cNvPr id="262154" name="Oval 10"/>
          <p:cNvSpPr>
            <a:spLocks noChangeArrowheads="1"/>
          </p:cNvSpPr>
          <p:nvPr/>
        </p:nvSpPr>
        <p:spPr bwMode="auto">
          <a:xfrm>
            <a:off x="722313" y="2924175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es-AR" altLang="es-ES"/>
          </a:p>
        </p:txBody>
      </p:sp>
      <p:sp>
        <p:nvSpPr>
          <p:cNvPr id="262155" name="Text Box 11"/>
          <p:cNvSpPr txBox="1">
            <a:spLocks noChangeArrowheads="1"/>
          </p:cNvSpPr>
          <p:nvPr/>
        </p:nvSpPr>
        <p:spPr bwMode="auto">
          <a:xfrm>
            <a:off x="1082675" y="2708275"/>
            <a:ext cx="53197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s-ES" altLang="es-ES" sz="2800"/>
              <a:t>P. aeruginosa – R  ciprofloxacina</a:t>
            </a:r>
          </a:p>
        </p:txBody>
      </p:sp>
      <p:sp>
        <p:nvSpPr>
          <p:cNvPr id="262156" name="Oval 12"/>
          <p:cNvSpPr>
            <a:spLocks noChangeArrowheads="1"/>
          </p:cNvSpPr>
          <p:nvPr/>
        </p:nvSpPr>
        <p:spPr bwMode="auto">
          <a:xfrm>
            <a:off x="722313" y="3355975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es-AR" altLang="es-ES"/>
          </a:p>
        </p:txBody>
      </p:sp>
      <p:sp>
        <p:nvSpPr>
          <p:cNvPr id="262157" name="Text Box 13"/>
          <p:cNvSpPr txBox="1">
            <a:spLocks noChangeArrowheads="1"/>
          </p:cNvSpPr>
          <p:nvPr/>
        </p:nvSpPr>
        <p:spPr bwMode="auto">
          <a:xfrm>
            <a:off x="1082675" y="3140075"/>
            <a:ext cx="50436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s-ES" altLang="es-ES" sz="2800" dirty="0" err="1"/>
              <a:t>Acinetobacter</a:t>
            </a:r>
            <a:r>
              <a:rPr lang="es-ES" altLang="es-ES" sz="2800" dirty="0"/>
              <a:t> </a:t>
            </a:r>
            <a:r>
              <a:rPr lang="es-ES" altLang="es-ES" sz="2800" dirty="0" err="1"/>
              <a:t>baumanii</a:t>
            </a:r>
            <a:r>
              <a:rPr lang="es-ES" altLang="es-ES" sz="2800" dirty="0"/>
              <a:t> – </a:t>
            </a:r>
            <a:r>
              <a:rPr lang="es-ES" altLang="es-ES" sz="2800" dirty="0" smtClean="0"/>
              <a:t>MR  </a:t>
            </a:r>
            <a:endParaRPr lang="es-ES" altLang="es-ES" sz="2800" dirty="0"/>
          </a:p>
        </p:txBody>
      </p:sp>
      <p:sp>
        <p:nvSpPr>
          <p:cNvPr id="262158" name="Oval 14"/>
          <p:cNvSpPr>
            <a:spLocks noChangeArrowheads="1"/>
          </p:cNvSpPr>
          <p:nvPr/>
        </p:nvSpPr>
        <p:spPr bwMode="auto">
          <a:xfrm>
            <a:off x="722313" y="4292600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es-AR" altLang="es-ES"/>
          </a:p>
        </p:txBody>
      </p:sp>
      <p:sp>
        <p:nvSpPr>
          <p:cNvPr id="262159" name="Text Box 15"/>
          <p:cNvSpPr txBox="1">
            <a:spLocks noChangeArrowheads="1"/>
          </p:cNvSpPr>
          <p:nvPr/>
        </p:nvSpPr>
        <p:spPr bwMode="auto">
          <a:xfrm>
            <a:off x="1082675" y="4148138"/>
            <a:ext cx="230663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s-ES" altLang="es-ES" sz="2800"/>
              <a:t>S. maltophilia</a:t>
            </a:r>
          </a:p>
        </p:txBody>
      </p:sp>
      <p:sp>
        <p:nvSpPr>
          <p:cNvPr id="262160" name="Oval 16"/>
          <p:cNvSpPr>
            <a:spLocks noChangeArrowheads="1"/>
          </p:cNvSpPr>
          <p:nvPr/>
        </p:nvSpPr>
        <p:spPr bwMode="auto">
          <a:xfrm>
            <a:off x="722313" y="4797425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es-AR" altLang="es-ES"/>
          </a:p>
        </p:txBody>
      </p:sp>
      <p:sp>
        <p:nvSpPr>
          <p:cNvPr id="262161" name="Text Box 17"/>
          <p:cNvSpPr txBox="1">
            <a:spLocks noChangeArrowheads="1"/>
          </p:cNvSpPr>
          <p:nvPr/>
        </p:nvSpPr>
        <p:spPr bwMode="auto">
          <a:xfrm>
            <a:off x="1082675" y="4652963"/>
            <a:ext cx="228633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s-ES" altLang="es-ES" sz="2800" dirty="0" err="1" smtClean="0"/>
              <a:t>Burkholderia</a:t>
            </a:r>
            <a:r>
              <a:rPr lang="es-ES" altLang="es-ES" sz="2800" dirty="0" smtClean="0"/>
              <a:t> </a:t>
            </a:r>
          </a:p>
          <a:p>
            <a:pPr eaLnBrk="1" hangingPunct="1"/>
            <a:r>
              <a:rPr lang="es-ES" altLang="es-ES" sz="2800" dirty="0" err="1" smtClean="0"/>
              <a:t>cepacia</a:t>
            </a:r>
            <a:endParaRPr lang="es-ES" altLang="es-ES" sz="2800" dirty="0"/>
          </a:p>
        </p:txBody>
      </p:sp>
      <p:sp>
        <p:nvSpPr>
          <p:cNvPr id="262162" name="AutoShape 18"/>
          <p:cNvSpPr>
            <a:spLocks/>
          </p:cNvSpPr>
          <p:nvPr/>
        </p:nvSpPr>
        <p:spPr bwMode="auto">
          <a:xfrm>
            <a:off x="3457575" y="4292600"/>
            <a:ext cx="288925" cy="792163"/>
          </a:xfrm>
          <a:prstGeom prst="rightBrace">
            <a:avLst>
              <a:gd name="adj1" fmla="val 22848"/>
              <a:gd name="adj2" fmla="val 50000"/>
            </a:avLst>
          </a:pr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es-AR" altLang="es-ES"/>
          </a:p>
        </p:txBody>
      </p:sp>
      <p:sp>
        <p:nvSpPr>
          <p:cNvPr id="262163" name="Text Box 19"/>
          <p:cNvSpPr txBox="1">
            <a:spLocks noChangeArrowheads="1"/>
          </p:cNvSpPr>
          <p:nvPr/>
        </p:nvSpPr>
        <p:spPr bwMode="auto">
          <a:xfrm>
            <a:off x="3890963" y="4221163"/>
            <a:ext cx="4486275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s-ES" altLang="es-ES" sz="2800"/>
              <a:t>Intrínsecamente R a ATB</a:t>
            </a:r>
          </a:p>
          <a:p>
            <a:pPr eaLnBrk="1" hangingPunct="1"/>
            <a:r>
              <a:rPr lang="es-ES" altLang="es-ES" sz="2800"/>
              <a:t>amplio espectro: Imipenem</a:t>
            </a:r>
          </a:p>
        </p:txBody>
      </p:sp>
      <p:sp>
        <p:nvSpPr>
          <p:cNvPr id="262164" name="Oval 20"/>
          <p:cNvSpPr>
            <a:spLocks noChangeArrowheads="1"/>
          </p:cNvSpPr>
          <p:nvPr/>
        </p:nvSpPr>
        <p:spPr bwMode="auto">
          <a:xfrm>
            <a:off x="722313" y="5589588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es-AR" altLang="es-ES"/>
          </a:p>
        </p:txBody>
      </p:sp>
      <p:sp>
        <p:nvSpPr>
          <p:cNvPr id="262165" name="Text Box 21"/>
          <p:cNvSpPr txBox="1">
            <a:spLocks noChangeArrowheads="1"/>
          </p:cNvSpPr>
          <p:nvPr/>
        </p:nvSpPr>
        <p:spPr bwMode="auto">
          <a:xfrm>
            <a:off x="1082675" y="5429250"/>
            <a:ext cx="44275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s-ES" altLang="es-ES" sz="2800"/>
              <a:t>S. pneumoniae R penicilina</a:t>
            </a:r>
          </a:p>
        </p:txBody>
      </p:sp>
      <p:sp>
        <p:nvSpPr>
          <p:cNvPr id="262166" name="Oval 22"/>
          <p:cNvSpPr>
            <a:spLocks noChangeArrowheads="1"/>
          </p:cNvSpPr>
          <p:nvPr/>
        </p:nvSpPr>
        <p:spPr bwMode="auto">
          <a:xfrm>
            <a:off x="722313" y="6165850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es-AR" altLang="es-ES"/>
          </a:p>
        </p:txBody>
      </p:sp>
      <p:sp>
        <p:nvSpPr>
          <p:cNvPr id="262167" name="Text Box 23"/>
          <p:cNvSpPr txBox="1">
            <a:spLocks noChangeArrowheads="1"/>
          </p:cNvSpPr>
          <p:nvPr/>
        </p:nvSpPr>
        <p:spPr bwMode="auto">
          <a:xfrm>
            <a:off x="1082675" y="6005513"/>
            <a:ext cx="758507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s-ES" altLang="es-ES" sz="2800" dirty="0" err="1"/>
              <a:t>Enterobacter</a:t>
            </a:r>
            <a:r>
              <a:rPr lang="es-ES" altLang="es-ES" sz="2800" dirty="0"/>
              <a:t> </a:t>
            </a:r>
            <a:r>
              <a:rPr lang="es-ES" altLang="es-ES" sz="2800" dirty="0" err="1"/>
              <a:t>spp</a:t>
            </a:r>
            <a:r>
              <a:rPr lang="es-ES" altLang="es-ES" sz="2800" dirty="0"/>
              <a:t>. R cefalosporinas 3º </a:t>
            </a:r>
            <a:r>
              <a:rPr lang="es-ES" altLang="es-ES" sz="2800" dirty="0" err="1"/>
              <a:t>generac</a:t>
            </a:r>
            <a:r>
              <a:rPr lang="es-ES" altLang="es-ES" sz="2800" dirty="0"/>
              <a:t>.</a:t>
            </a:r>
          </a:p>
        </p:txBody>
      </p:sp>
      <p:pic>
        <p:nvPicPr>
          <p:cNvPr id="262168" name="Picture 2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19925" y="260350"/>
            <a:ext cx="1800225" cy="1216025"/>
          </a:xfrm>
          <a:prstGeom prst="rect">
            <a:avLst/>
          </a:prstGeom>
          <a:gradFill rotWithShape="1">
            <a:gsLst>
              <a:gs pos="0">
                <a:srgbClr val="FFFFCC"/>
              </a:gs>
              <a:gs pos="50000">
                <a:schemeClr val="tx1"/>
              </a:gs>
              <a:gs pos="100000">
                <a:srgbClr val="FFFFCC"/>
              </a:gs>
            </a:gsLst>
            <a:lin ang="5400000" scaled="1"/>
          </a:gradFill>
          <a:ln w="28575">
            <a:solidFill>
              <a:schemeClr val="tx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842633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2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2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62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2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62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2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2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21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2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62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62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2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21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2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62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2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2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621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2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62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62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2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21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2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262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5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62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62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621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62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262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6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62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62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621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62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262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7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62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62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621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62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262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8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262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262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9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62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62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621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62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262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0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62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62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621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62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262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12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4" dur="2000"/>
                                        <p:tgtEl>
                                          <p:spTgt spid="262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2146" grpId="0" animBg="1"/>
      <p:bldP spid="262147" grpId="0"/>
      <p:bldP spid="262148" grpId="0" animBg="1"/>
      <p:bldP spid="262149" grpId="0"/>
      <p:bldP spid="262150" grpId="0" animBg="1"/>
      <p:bldP spid="262151" grpId="0"/>
      <p:bldP spid="262152" grpId="0" animBg="1"/>
      <p:bldP spid="262153" grpId="0"/>
      <p:bldP spid="262154" grpId="0" animBg="1"/>
      <p:bldP spid="262155" grpId="0"/>
      <p:bldP spid="262156" grpId="0" animBg="1"/>
      <p:bldP spid="262157" grpId="0"/>
      <p:bldP spid="262158" grpId="0" animBg="1"/>
      <p:bldP spid="262159" grpId="0"/>
      <p:bldP spid="262160" grpId="0" animBg="1"/>
      <p:bldP spid="262161" grpId="0"/>
      <p:bldP spid="262162" grpId="0" animBg="1"/>
      <p:bldP spid="262163" grpId="0"/>
      <p:bldP spid="262164" grpId="0" animBg="1"/>
      <p:bldP spid="262165" grpId="0"/>
      <p:bldP spid="262166" grpId="0" animBg="1"/>
      <p:bldP spid="26216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16112" y="620688"/>
            <a:ext cx="770485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s-ES" sz="2800" b="1" dirty="0">
                <a:solidFill>
                  <a:srgbClr val="FFC000"/>
                </a:solidFill>
              </a:rPr>
              <a:t>La resistencia de </a:t>
            </a:r>
            <a:r>
              <a:rPr lang="es-ES" sz="2800" b="1" dirty="0" err="1">
                <a:solidFill>
                  <a:srgbClr val="FFC000"/>
                </a:solidFill>
              </a:rPr>
              <a:t>Klebsiella</a:t>
            </a:r>
            <a:r>
              <a:rPr lang="es-ES" sz="2800" b="1" dirty="0">
                <a:solidFill>
                  <a:srgbClr val="FFC000"/>
                </a:solidFill>
              </a:rPr>
              <a:t> </a:t>
            </a:r>
            <a:r>
              <a:rPr lang="es-ES" sz="2800" b="1" dirty="0" err="1">
                <a:solidFill>
                  <a:srgbClr val="FFC000"/>
                </a:solidFill>
              </a:rPr>
              <a:t>pneumoniae</a:t>
            </a:r>
            <a:r>
              <a:rPr lang="es-ES" sz="2800" b="1" dirty="0">
                <a:solidFill>
                  <a:srgbClr val="FFC000"/>
                </a:solidFill>
              </a:rPr>
              <a:t> </a:t>
            </a:r>
            <a:r>
              <a:rPr lang="es-ES" sz="2800" b="1" dirty="0" smtClean="0">
                <a:solidFill>
                  <a:srgbClr val="FFC000"/>
                </a:solidFill>
              </a:rPr>
              <a:t>al </a:t>
            </a:r>
            <a:r>
              <a:rPr lang="es-ES" sz="2800" b="1" dirty="0">
                <a:solidFill>
                  <a:srgbClr val="FFC000"/>
                </a:solidFill>
              </a:rPr>
              <a:t>tratamiento </a:t>
            </a:r>
            <a:r>
              <a:rPr lang="es-ES" sz="2800" b="1" dirty="0" smtClean="0">
                <a:solidFill>
                  <a:srgbClr val="FFC000"/>
                </a:solidFill>
              </a:rPr>
              <a:t>a los </a:t>
            </a:r>
            <a:r>
              <a:rPr lang="es-ES" sz="2800" b="1" dirty="0">
                <a:solidFill>
                  <a:srgbClr val="FFC000"/>
                </a:solidFill>
              </a:rPr>
              <a:t>antibióticos </a:t>
            </a:r>
            <a:r>
              <a:rPr lang="es-ES" sz="2800" b="1" dirty="0" err="1" smtClean="0">
                <a:solidFill>
                  <a:srgbClr val="FFC000"/>
                </a:solidFill>
              </a:rPr>
              <a:t>carbapenémicos</a:t>
            </a:r>
            <a:r>
              <a:rPr lang="es-ES" sz="2800" b="1" dirty="0" smtClean="0">
                <a:solidFill>
                  <a:srgbClr val="FFC000"/>
                </a:solidFill>
              </a:rPr>
              <a:t> </a:t>
            </a:r>
            <a:r>
              <a:rPr lang="es-ES" sz="2800" b="1" dirty="0">
                <a:solidFill>
                  <a:srgbClr val="FFC000"/>
                </a:solidFill>
              </a:rPr>
              <a:t>se ha propagado a todas las regiones del mundo. </a:t>
            </a:r>
            <a:endParaRPr lang="es-ES" sz="2800" b="1" dirty="0" smtClean="0">
              <a:solidFill>
                <a:srgbClr val="FFC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s-ES" sz="2800" b="1" dirty="0" smtClean="0">
                <a:solidFill>
                  <a:srgbClr val="FFC000"/>
                </a:solidFill>
              </a:rPr>
              <a:t>K</a:t>
            </a:r>
            <a:r>
              <a:rPr lang="es-ES" sz="2800" b="1" dirty="0">
                <a:solidFill>
                  <a:srgbClr val="FFC000"/>
                </a:solidFill>
              </a:rPr>
              <a:t>. </a:t>
            </a:r>
            <a:r>
              <a:rPr lang="es-ES" sz="2800" b="1" dirty="0" err="1">
                <a:solidFill>
                  <a:srgbClr val="FFC000"/>
                </a:solidFill>
              </a:rPr>
              <a:t>pneumoniae</a:t>
            </a:r>
            <a:r>
              <a:rPr lang="es-ES" sz="2800" b="1" dirty="0">
                <a:solidFill>
                  <a:srgbClr val="FFC000"/>
                </a:solidFill>
              </a:rPr>
              <a:t> es una importante causa de infecciones asociadas a los cuidados de la salud (como la neumonía, la sepsis o las infecciones de los recién nacidos y los pacientes </a:t>
            </a:r>
            <a:r>
              <a:rPr lang="es-ES" sz="2800" b="1" dirty="0" smtClean="0">
                <a:solidFill>
                  <a:srgbClr val="FFC000"/>
                </a:solidFill>
              </a:rPr>
              <a:t>en UCI).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s-ES" sz="2800" b="1" dirty="0" smtClean="0">
                <a:solidFill>
                  <a:srgbClr val="FFC000"/>
                </a:solidFill>
              </a:rPr>
              <a:t>Debido </a:t>
            </a:r>
            <a:r>
              <a:rPr lang="es-ES" sz="2800" b="1" dirty="0">
                <a:solidFill>
                  <a:srgbClr val="FFC000"/>
                </a:solidFill>
              </a:rPr>
              <a:t>a la resistencia, en algunos países los antibióticos </a:t>
            </a:r>
            <a:r>
              <a:rPr lang="es-ES" sz="2800" b="1" dirty="0" err="1">
                <a:solidFill>
                  <a:srgbClr val="FFC000"/>
                </a:solidFill>
              </a:rPr>
              <a:t>carbapenémicos</a:t>
            </a:r>
            <a:r>
              <a:rPr lang="es-ES" sz="2800" b="1" dirty="0">
                <a:solidFill>
                  <a:srgbClr val="FFC000"/>
                </a:solidFill>
              </a:rPr>
              <a:t> ya no son eficaces en más de la mitad de los pacientes con infecciones graves por K. </a:t>
            </a:r>
            <a:r>
              <a:rPr lang="es-ES" sz="2800" b="1" dirty="0" err="1" smtClean="0">
                <a:solidFill>
                  <a:srgbClr val="FFC000"/>
                </a:solidFill>
              </a:rPr>
              <a:t>pneumoniae</a:t>
            </a:r>
            <a:r>
              <a:rPr lang="es-ES" sz="2800" b="1" dirty="0" smtClean="0">
                <a:solidFill>
                  <a:srgbClr val="FFC000"/>
                </a:solidFill>
              </a:rPr>
              <a:t>.</a:t>
            </a:r>
            <a:endParaRPr lang="es-ES" sz="28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45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76288" y="1916832"/>
            <a:ext cx="7632848" cy="3108543"/>
          </a:xfrm>
          <a:prstGeom prst="rect">
            <a:avLst/>
          </a:prstGeom>
          <a:ln w="76200"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rgbClr val="FFC000"/>
                </a:solidFill>
              </a:rPr>
              <a:t>La resistencia de </a:t>
            </a:r>
            <a:r>
              <a:rPr lang="es-ES" sz="2800" b="1" dirty="0" err="1">
                <a:solidFill>
                  <a:srgbClr val="FFC000"/>
                </a:solidFill>
              </a:rPr>
              <a:t>Escherichia</a:t>
            </a:r>
            <a:r>
              <a:rPr lang="es-ES" sz="2800" b="1" dirty="0">
                <a:solidFill>
                  <a:srgbClr val="FFC000"/>
                </a:solidFill>
              </a:rPr>
              <a:t> </a:t>
            </a:r>
            <a:r>
              <a:rPr lang="es-ES" sz="2800" b="1" dirty="0" err="1">
                <a:solidFill>
                  <a:srgbClr val="FFC000"/>
                </a:solidFill>
              </a:rPr>
              <a:t>coli</a:t>
            </a:r>
            <a:r>
              <a:rPr lang="es-ES" sz="2800" b="1" dirty="0">
                <a:solidFill>
                  <a:srgbClr val="FFC000"/>
                </a:solidFill>
              </a:rPr>
              <a:t> a una de las clases de antibióticos más utilizadas en el tratamiento de las infecciones urinarias (las </a:t>
            </a:r>
            <a:r>
              <a:rPr lang="es-ES" sz="2800" b="1" dirty="0" err="1">
                <a:solidFill>
                  <a:srgbClr val="FFC000"/>
                </a:solidFill>
              </a:rPr>
              <a:t>fluoroquinolonas</a:t>
            </a:r>
            <a:r>
              <a:rPr lang="es-ES" sz="2800" b="1" dirty="0">
                <a:solidFill>
                  <a:srgbClr val="FFC000"/>
                </a:solidFill>
              </a:rPr>
              <a:t>) está muy generalizada. En muchas partes del mundo hay países en los que este tratamiento es ineficaz en más de la mitad de los pacientes. </a:t>
            </a:r>
          </a:p>
        </p:txBody>
      </p:sp>
    </p:spTree>
    <p:extLst>
      <p:ext uri="{BB962C8B-B14F-4D97-AF65-F5344CB8AC3E}">
        <p14:creationId xmlns:p14="http://schemas.microsoft.com/office/powerpoint/2010/main" val="3221769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17104" y="620688"/>
            <a:ext cx="777686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s-ES" sz="2400" b="1" dirty="0" smtClean="0">
                <a:solidFill>
                  <a:srgbClr val="FFC000"/>
                </a:solidFill>
              </a:rPr>
              <a:t>Australia, Austria, Canadá, Eslovenia, Francia, Japón, Noruega, Sudáfrica, Suecia y Reino Unido han confirmado casos de fracaso al  tratamiento de la gonorrea con las cefalosporinas de tercera generación.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s-ES" sz="2400" b="1" dirty="0" smtClean="0">
                <a:solidFill>
                  <a:srgbClr val="FFC000"/>
                </a:solidFill>
              </a:rPr>
              <a:t>La resistencia a </a:t>
            </a:r>
            <a:r>
              <a:rPr lang="es-ES" sz="2400" b="1" dirty="0" err="1" smtClean="0">
                <a:solidFill>
                  <a:srgbClr val="FFC000"/>
                </a:solidFill>
              </a:rPr>
              <a:t>ceftriaxona</a:t>
            </a:r>
            <a:r>
              <a:rPr lang="es-ES" sz="2400" b="1" dirty="0" smtClean="0">
                <a:solidFill>
                  <a:srgbClr val="FFC000"/>
                </a:solidFill>
              </a:rPr>
              <a:t> en N. </a:t>
            </a:r>
            <a:r>
              <a:rPr lang="es-ES" sz="2400" b="1" dirty="0" err="1" smtClean="0">
                <a:solidFill>
                  <a:srgbClr val="FFC000"/>
                </a:solidFill>
              </a:rPr>
              <a:t>gonorrhoeae</a:t>
            </a:r>
            <a:r>
              <a:rPr lang="es-ES" sz="2400" b="1" dirty="0" smtClean="0">
                <a:solidFill>
                  <a:srgbClr val="FFC000"/>
                </a:solidFill>
              </a:rPr>
              <a:t> ya emergió hace varios años en Latinoamérica y aún se mantiene en niveles muy bajos.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s-ES" sz="2400" b="1" dirty="0" smtClean="0">
                <a:solidFill>
                  <a:srgbClr val="FFC000"/>
                </a:solidFill>
              </a:rPr>
              <a:t>La resistencia a </a:t>
            </a:r>
            <a:r>
              <a:rPr lang="es-ES" sz="2400" b="1" dirty="0" err="1" smtClean="0">
                <a:solidFill>
                  <a:srgbClr val="FFC000"/>
                </a:solidFill>
              </a:rPr>
              <a:t>ciprofloxacina</a:t>
            </a:r>
            <a:r>
              <a:rPr lang="es-ES" sz="2400" b="1" dirty="0" smtClean="0">
                <a:solidFill>
                  <a:srgbClr val="FFC000"/>
                </a:solidFill>
              </a:rPr>
              <a:t> el tratamiento de elección para el manejo de la gonorrea en muchos países de la región por años,  pasó de menos de un 10% en 2005 a aproximadamente 60% en el 2015.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s-ES" sz="2400" b="1" dirty="0" smtClean="0">
                <a:solidFill>
                  <a:srgbClr val="FFC000"/>
                </a:solidFill>
              </a:rPr>
              <a:t> </a:t>
            </a:r>
            <a:r>
              <a:rPr lang="es-ES" sz="2400" b="1" dirty="0">
                <a:solidFill>
                  <a:schemeClr val="accent1"/>
                </a:solidFill>
              </a:rPr>
              <a:t>Las nuevas directrices ya no recomiendan las </a:t>
            </a:r>
            <a:r>
              <a:rPr lang="es-ES" sz="2400" b="1" dirty="0" err="1">
                <a:solidFill>
                  <a:schemeClr val="accent1"/>
                </a:solidFill>
              </a:rPr>
              <a:t>quinolonas</a:t>
            </a:r>
            <a:r>
              <a:rPr lang="es-ES" sz="2400" b="1" dirty="0">
                <a:solidFill>
                  <a:schemeClr val="accent1"/>
                </a:solidFill>
              </a:rPr>
              <a:t> </a:t>
            </a:r>
            <a:r>
              <a:rPr lang="es-ES" sz="2400" b="1" dirty="0" smtClean="0">
                <a:solidFill>
                  <a:schemeClr val="accent1"/>
                </a:solidFill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s-ES" sz="2400" b="1" dirty="0" smtClean="0">
                <a:solidFill>
                  <a:schemeClr val="accent1"/>
                </a:solidFill>
              </a:rPr>
              <a:t>Se </a:t>
            </a:r>
            <a:r>
              <a:rPr lang="es-ES" sz="2400" b="1" dirty="0">
                <a:solidFill>
                  <a:schemeClr val="accent1"/>
                </a:solidFill>
              </a:rPr>
              <a:t>han actualizado las directrices sobre el tratamiento de la </a:t>
            </a:r>
            <a:r>
              <a:rPr lang="es-ES" sz="2400" b="1" dirty="0" err="1">
                <a:solidFill>
                  <a:schemeClr val="accent1"/>
                </a:solidFill>
              </a:rPr>
              <a:t>clamidiasis</a:t>
            </a:r>
            <a:r>
              <a:rPr lang="es-ES" sz="2400" b="1" dirty="0">
                <a:solidFill>
                  <a:schemeClr val="accent1"/>
                </a:solidFill>
              </a:rPr>
              <a:t> y la sífilis</a:t>
            </a:r>
          </a:p>
        </p:txBody>
      </p:sp>
    </p:spTree>
    <p:extLst>
      <p:ext uri="{BB962C8B-B14F-4D97-AF65-F5344CB8AC3E}">
        <p14:creationId xmlns:p14="http://schemas.microsoft.com/office/powerpoint/2010/main" val="3198331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634256" y="1052736"/>
            <a:ext cx="799288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s-ES" sz="2800" b="1" dirty="0">
                <a:solidFill>
                  <a:schemeClr val="accent1"/>
                </a:solidFill>
              </a:rPr>
              <a:t>La resistencia a los fármacos de primera línea para el tratamiento de las infecciones por </a:t>
            </a:r>
            <a:r>
              <a:rPr lang="es-ES" sz="2800" b="1" dirty="0" err="1">
                <a:solidFill>
                  <a:schemeClr val="accent1"/>
                </a:solidFill>
              </a:rPr>
              <a:t>Staphlylococcus</a:t>
            </a:r>
            <a:r>
              <a:rPr lang="es-ES" sz="2800" b="1" dirty="0">
                <a:solidFill>
                  <a:schemeClr val="accent1"/>
                </a:solidFill>
              </a:rPr>
              <a:t> </a:t>
            </a:r>
            <a:r>
              <a:rPr lang="es-ES" sz="2800" b="1" dirty="0" err="1">
                <a:solidFill>
                  <a:schemeClr val="accent1"/>
                </a:solidFill>
              </a:rPr>
              <a:t>aureus</a:t>
            </a:r>
            <a:r>
              <a:rPr lang="es-ES" sz="2800" b="1" dirty="0">
                <a:solidFill>
                  <a:schemeClr val="accent1"/>
                </a:solidFill>
              </a:rPr>
              <a:t> </a:t>
            </a:r>
            <a:r>
              <a:rPr lang="es-ES" sz="2800" b="1" dirty="0" smtClean="0">
                <a:solidFill>
                  <a:schemeClr val="accent1"/>
                </a:solidFill>
              </a:rPr>
              <a:t>es </a:t>
            </a:r>
            <a:r>
              <a:rPr lang="es-ES" sz="2800" b="1" dirty="0">
                <a:solidFill>
                  <a:schemeClr val="accent1"/>
                </a:solidFill>
              </a:rPr>
              <a:t>generalizada. </a:t>
            </a:r>
            <a:endParaRPr lang="es-ES" sz="2800" b="1" dirty="0" smtClean="0">
              <a:solidFill>
                <a:schemeClr val="accent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s-ES" sz="2800" b="1" dirty="0" smtClean="0">
                <a:solidFill>
                  <a:schemeClr val="accent1"/>
                </a:solidFill>
              </a:rPr>
              <a:t>Se </a:t>
            </a:r>
            <a:r>
              <a:rPr lang="es-ES" sz="2800" b="1" dirty="0">
                <a:solidFill>
                  <a:schemeClr val="accent1"/>
                </a:solidFill>
              </a:rPr>
              <a:t>calcula que los pacientes con infecciones por S. </a:t>
            </a:r>
            <a:r>
              <a:rPr lang="es-ES" sz="2800" b="1" dirty="0" err="1">
                <a:solidFill>
                  <a:schemeClr val="accent1"/>
                </a:solidFill>
              </a:rPr>
              <a:t>aureus</a:t>
            </a:r>
            <a:r>
              <a:rPr lang="es-ES" sz="2800" b="1" dirty="0">
                <a:solidFill>
                  <a:schemeClr val="accent1"/>
                </a:solidFill>
              </a:rPr>
              <a:t> resistente a la </a:t>
            </a:r>
            <a:r>
              <a:rPr lang="es-ES" sz="2800" b="1" dirty="0" err="1">
                <a:solidFill>
                  <a:schemeClr val="accent1"/>
                </a:solidFill>
              </a:rPr>
              <a:t>meticilina</a:t>
            </a:r>
            <a:r>
              <a:rPr lang="es-ES" sz="2800" b="1" dirty="0">
                <a:solidFill>
                  <a:schemeClr val="accent1"/>
                </a:solidFill>
              </a:rPr>
              <a:t> tienen una probabilidad de morir un 64% </a:t>
            </a:r>
            <a:r>
              <a:rPr lang="es-ES" sz="2800" b="1" dirty="0" smtClean="0">
                <a:solidFill>
                  <a:schemeClr val="accent1"/>
                </a:solidFill>
              </a:rPr>
              <a:t>más </a:t>
            </a:r>
            <a:r>
              <a:rPr lang="es-ES" sz="2800" b="1" dirty="0">
                <a:solidFill>
                  <a:schemeClr val="accent1"/>
                </a:solidFill>
              </a:rPr>
              <a:t>que los </a:t>
            </a:r>
            <a:r>
              <a:rPr lang="es-ES" sz="2800" b="1" dirty="0" smtClean="0">
                <a:solidFill>
                  <a:schemeClr val="accent1"/>
                </a:solidFill>
              </a:rPr>
              <a:t>no </a:t>
            </a:r>
            <a:r>
              <a:rPr lang="es-ES" sz="2800" b="1" dirty="0">
                <a:solidFill>
                  <a:schemeClr val="accent1"/>
                </a:solidFill>
              </a:rPr>
              <a:t>resistentes. </a:t>
            </a:r>
            <a:endParaRPr lang="es-ES" sz="2800" b="1" dirty="0" smtClean="0">
              <a:solidFill>
                <a:schemeClr val="accent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s-ES" sz="2800" b="1" dirty="0" smtClean="0">
                <a:solidFill>
                  <a:schemeClr val="accent1"/>
                </a:solidFill>
              </a:rPr>
              <a:t>El </a:t>
            </a:r>
            <a:r>
              <a:rPr lang="es-ES" sz="2800" b="1" dirty="0">
                <a:solidFill>
                  <a:schemeClr val="accent1"/>
                </a:solidFill>
              </a:rPr>
              <a:t>promedio de la </a:t>
            </a:r>
            <a:r>
              <a:rPr lang="es-ES" sz="2800" b="1" dirty="0" smtClean="0">
                <a:solidFill>
                  <a:schemeClr val="accent1"/>
                </a:solidFill>
              </a:rPr>
              <a:t>MR </a:t>
            </a:r>
            <a:r>
              <a:rPr lang="es-ES" sz="2800" b="1" dirty="0">
                <a:solidFill>
                  <a:schemeClr val="accent1"/>
                </a:solidFill>
              </a:rPr>
              <a:t>de S. </a:t>
            </a:r>
            <a:r>
              <a:rPr lang="es-ES" sz="2800" b="1" dirty="0" err="1">
                <a:solidFill>
                  <a:schemeClr val="accent1"/>
                </a:solidFill>
              </a:rPr>
              <a:t>aureus</a:t>
            </a:r>
            <a:r>
              <a:rPr lang="es-ES" sz="2800" b="1" dirty="0">
                <a:solidFill>
                  <a:schemeClr val="accent1"/>
                </a:solidFill>
              </a:rPr>
              <a:t> en la región muestra un </a:t>
            </a:r>
            <a:r>
              <a:rPr lang="es-ES" sz="2800" b="1" dirty="0" smtClean="0">
                <a:solidFill>
                  <a:schemeClr val="accent1"/>
                </a:solidFill>
              </a:rPr>
              <a:t>sostenido </a:t>
            </a:r>
            <a:r>
              <a:rPr lang="es-ES" sz="2800" b="1" dirty="0">
                <a:solidFill>
                  <a:schemeClr val="accent1"/>
                </a:solidFill>
              </a:rPr>
              <a:t>crecimiento alcanzando </a:t>
            </a:r>
            <a:r>
              <a:rPr lang="es-ES" sz="2800" b="1" dirty="0" smtClean="0">
                <a:solidFill>
                  <a:schemeClr val="accent1"/>
                </a:solidFill>
              </a:rPr>
              <a:t>al </a:t>
            </a:r>
            <a:r>
              <a:rPr lang="es-ES" sz="2800" b="1" dirty="0">
                <a:solidFill>
                  <a:schemeClr val="accent1"/>
                </a:solidFill>
              </a:rPr>
              <a:t>50% en la actualidad </a:t>
            </a:r>
            <a:r>
              <a:rPr lang="es-ES" sz="2800" b="1" dirty="0" smtClean="0">
                <a:solidFill>
                  <a:schemeClr val="accent1"/>
                </a:solidFill>
              </a:rPr>
              <a:t>en promedio.</a:t>
            </a:r>
            <a:endParaRPr lang="es-ES" sz="28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8182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057176" y="1628800"/>
            <a:ext cx="7560840" cy="3539430"/>
          </a:xfrm>
          <a:prstGeom prst="rect">
            <a:avLst/>
          </a:prstGeom>
          <a:ln w="76200"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chemeClr val="accent1"/>
                </a:solidFill>
              </a:rPr>
              <a:t>La </a:t>
            </a:r>
            <a:r>
              <a:rPr lang="es-ES" sz="2800" b="1" dirty="0" err="1">
                <a:solidFill>
                  <a:schemeClr val="accent1"/>
                </a:solidFill>
              </a:rPr>
              <a:t>colistina</a:t>
            </a:r>
            <a:r>
              <a:rPr lang="es-ES" sz="2800" b="1" dirty="0">
                <a:solidFill>
                  <a:schemeClr val="accent1"/>
                </a:solidFill>
              </a:rPr>
              <a:t> es el último recurso para el tratamiento de infecciones potencialmente mortales por </a:t>
            </a:r>
            <a:r>
              <a:rPr lang="es-ES" sz="2800" b="1" dirty="0" err="1">
                <a:solidFill>
                  <a:schemeClr val="accent1"/>
                </a:solidFill>
              </a:rPr>
              <a:t>enterobacteriáceas</a:t>
            </a:r>
            <a:r>
              <a:rPr lang="es-ES" sz="2800" b="1" dirty="0">
                <a:solidFill>
                  <a:schemeClr val="accent1"/>
                </a:solidFill>
              </a:rPr>
              <a:t> resistentes a los antibióticos </a:t>
            </a:r>
            <a:r>
              <a:rPr lang="es-ES" sz="2800" b="1" dirty="0" err="1">
                <a:solidFill>
                  <a:schemeClr val="accent1"/>
                </a:solidFill>
              </a:rPr>
              <a:t>carbapenémicos</a:t>
            </a:r>
            <a:r>
              <a:rPr lang="es-ES" sz="2800" b="1" dirty="0">
                <a:solidFill>
                  <a:schemeClr val="accent1"/>
                </a:solidFill>
              </a:rPr>
              <a:t>. Recientemente se ha detectado resistencia a la </a:t>
            </a:r>
            <a:r>
              <a:rPr lang="es-ES" sz="2800" b="1" dirty="0" err="1">
                <a:solidFill>
                  <a:schemeClr val="accent1"/>
                </a:solidFill>
              </a:rPr>
              <a:t>colistina</a:t>
            </a:r>
            <a:r>
              <a:rPr lang="es-ES" sz="2800" b="1" dirty="0">
                <a:solidFill>
                  <a:schemeClr val="accent1"/>
                </a:solidFill>
              </a:rPr>
              <a:t> en varios países y regiones, y ello hace que las infecciones por estas bacterias dejen de ser tratables. </a:t>
            </a:r>
          </a:p>
        </p:txBody>
      </p:sp>
    </p:spTree>
    <p:extLst>
      <p:ext uri="{BB962C8B-B14F-4D97-AF65-F5344CB8AC3E}">
        <p14:creationId xmlns:p14="http://schemas.microsoft.com/office/powerpoint/2010/main" val="1692899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971600" y="1822271"/>
            <a:ext cx="7344816" cy="2062103"/>
          </a:xfrm>
          <a:prstGeom prst="rect">
            <a:avLst/>
          </a:prstGeom>
          <a:ln w="76200"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r>
              <a:rPr lang="es-ES" sz="3200" b="1" dirty="0">
                <a:solidFill>
                  <a:schemeClr val="accent1"/>
                </a:solidFill>
              </a:rPr>
              <a:t>Resistencia de la tuberculosis: Según las estimaciones de la OMS, en 2014 hubo unos 480.000 nuevos casos de tuberculosis </a:t>
            </a:r>
            <a:r>
              <a:rPr lang="es-ES" sz="3200" b="1" dirty="0" err="1">
                <a:solidFill>
                  <a:schemeClr val="accent1"/>
                </a:solidFill>
              </a:rPr>
              <a:t>multirresistente</a:t>
            </a:r>
            <a:r>
              <a:rPr lang="es-ES" sz="3200" b="1" dirty="0">
                <a:solidFill>
                  <a:schemeClr val="accent1"/>
                </a:solidFill>
              </a:rPr>
              <a:t> (TB-MR)</a:t>
            </a:r>
          </a:p>
        </p:txBody>
      </p:sp>
    </p:spTree>
    <p:extLst>
      <p:ext uri="{BB962C8B-B14F-4D97-AF65-F5344CB8AC3E}">
        <p14:creationId xmlns:p14="http://schemas.microsoft.com/office/powerpoint/2010/main" val="3254875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936552" y="2060848"/>
            <a:ext cx="5083720" cy="1569660"/>
          </a:xfrm>
          <a:prstGeom prst="rect">
            <a:avLst/>
          </a:prstGeom>
          <a:ln w="76200"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r>
              <a:rPr lang="es-ES" sz="3200" b="1" dirty="0">
                <a:solidFill>
                  <a:schemeClr val="accent1"/>
                </a:solidFill>
              </a:rPr>
              <a:t>Resistencia del </a:t>
            </a:r>
            <a:r>
              <a:rPr lang="es-ES" sz="3200" b="1" dirty="0" smtClean="0">
                <a:solidFill>
                  <a:schemeClr val="accent1"/>
                </a:solidFill>
              </a:rPr>
              <a:t>paludismo</a:t>
            </a:r>
          </a:p>
          <a:p>
            <a:r>
              <a:rPr lang="es-ES" sz="3200" b="1" dirty="0">
                <a:solidFill>
                  <a:schemeClr val="accent1"/>
                </a:solidFill>
              </a:rPr>
              <a:t>Resistencia del </a:t>
            </a:r>
            <a:r>
              <a:rPr lang="es-ES" sz="3200" b="1" dirty="0" smtClean="0">
                <a:solidFill>
                  <a:schemeClr val="accent1"/>
                </a:solidFill>
              </a:rPr>
              <a:t>VIH</a:t>
            </a:r>
          </a:p>
          <a:p>
            <a:r>
              <a:rPr lang="es-ES" sz="3200" b="1" dirty="0">
                <a:solidFill>
                  <a:schemeClr val="accent1"/>
                </a:solidFill>
              </a:rPr>
              <a:t>Resistencia de la </a:t>
            </a:r>
            <a:r>
              <a:rPr lang="es-ES" sz="3200" b="1" dirty="0" smtClean="0">
                <a:solidFill>
                  <a:schemeClr val="accent1"/>
                </a:solidFill>
              </a:rPr>
              <a:t>gripe</a:t>
            </a:r>
          </a:p>
        </p:txBody>
      </p:sp>
    </p:spTree>
    <p:extLst>
      <p:ext uri="{BB962C8B-B14F-4D97-AF65-F5344CB8AC3E}">
        <p14:creationId xmlns:p14="http://schemas.microsoft.com/office/powerpoint/2010/main" val="1848044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043608" y="1582341"/>
            <a:ext cx="705678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s-ES" sz="2400" b="1" dirty="0" smtClean="0">
                <a:solidFill>
                  <a:schemeClr val="accent1"/>
                </a:solidFill>
              </a:rPr>
              <a:t>Cuatro </a:t>
            </a:r>
            <a:r>
              <a:rPr lang="es-ES" sz="2400" b="1" dirty="0">
                <a:solidFill>
                  <a:schemeClr val="accent1"/>
                </a:solidFill>
              </a:rPr>
              <a:t>bacterias resistentes </a:t>
            </a:r>
            <a:r>
              <a:rPr lang="es-ES" sz="2400" b="1" dirty="0" smtClean="0">
                <a:solidFill>
                  <a:schemeClr val="accent1"/>
                </a:solidFill>
              </a:rPr>
              <a:t>E </a:t>
            </a:r>
            <a:r>
              <a:rPr lang="es-ES" sz="2400" b="1" dirty="0" err="1">
                <a:solidFill>
                  <a:schemeClr val="accent1"/>
                </a:solidFill>
              </a:rPr>
              <a:t>coli</a:t>
            </a:r>
            <a:r>
              <a:rPr lang="es-ES" sz="2400" b="1" dirty="0">
                <a:solidFill>
                  <a:schemeClr val="accent1"/>
                </a:solidFill>
              </a:rPr>
              <a:t> resistente a cefalosporina de tercera generación, </a:t>
            </a:r>
            <a:r>
              <a:rPr lang="es-ES" sz="2400" b="1" dirty="0" err="1">
                <a:solidFill>
                  <a:schemeClr val="accent1"/>
                </a:solidFill>
              </a:rPr>
              <a:t>Staphylococcus</a:t>
            </a:r>
            <a:r>
              <a:rPr lang="es-ES" sz="2400" b="1" dirty="0">
                <a:solidFill>
                  <a:schemeClr val="accent1"/>
                </a:solidFill>
              </a:rPr>
              <a:t> </a:t>
            </a:r>
            <a:r>
              <a:rPr lang="es-ES" sz="2400" b="1" dirty="0" err="1">
                <a:solidFill>
                  <a:schemeClr val="accent1"/>
                </a:solidFill>
              </a:rPr>
              <a:t>aureus</a:t>
            </a:r>
            <a:r>
              <a:rPr lang="es-ES" sz="2400" b="1" dirty="0">
                <a:solidFill>
                  <a:schemeClr val="accent1"/>
                </a:solidFill>
              </a:rPr>
              <a:t> </a:t>
            </a:r>
            <a:r>
              <a:rPr lang="es-ES" sz="2400" b="1" dirty="0" err="1">
                <a:solidFill>
                  <a:schemeClr val="accent1"/>
                </a:solidFill>
              </a:rPr>
              <a:t>meticilino</a:t>
            </a:r>
            <a:r>
              <a:rPr lang="es-ES" sz="2400" b="1" dirty="0">
                <a:solidFill>
                  <a:schemeClr val="accent1"/>
                </a:solidFill>
              </a:rPr>
              <a:t> resistente, P </a:t>
            </a:r>
            <a:r>
              <a:rPr lang="es-ES" sz="2400" b="1" dirty="0" err="1">
                <a:solidFill>
                  <a:schemeClr val="accent1"/>
                </a:solidFill>
              </a:rPr>
              <a:t>aeruginosa</a:t>
            </a:r>
            <a:r>
              <a:rPr lang="es-ES" sz="2400" b="1" dirty="0">
                <a:solidFill>
                  <a:schemeClr val="accent1"/>
                </a:solidFill>
              </a:rPr>
              <a:t> resistente a </a:t>
            </a:r>
            <a:r>
              <a:rPr lang="es-ES" sz="2400" b="1" dirty="0" err="1">
                <a:solidFill>
                  <a:schemeClr val="accent1"/>
                </a:solidFill>
              </a:rPr>
              <a:t>carbapenemes</a:t>
            </a:r>
            <a:r>
              <a:rPr lang="es-ES" sz="2400" b="1" dirty="0">
                <a:solidFill>
                  <a:schemeClr val="accent1"/>
                </a:solidFill>
              </a:rPr>
              <a:t> y K </a:t>
            </a:r>
            <a:r>
              <a:rPr lang="es-ES" sz="2400" b="1" dirty="0" err="1">
                <a:solidFill>
                  <a:schemeClr val="accent1"/>
                </a:solidFill>
              </a:rPr>
              <a:t>pneumoniae</a:t>
            </a:r>
            <a:r>
              <a:rPr lang="es-ES" sz="2400" b="1" dirty="0">
                <a:solidFill>
                  <a:schemeClr val="accent1"/>
                </a:solidFill>
              </a:rPr>
              <a:t> con resistencia a las cefalosporinas de tercera generación. </a:t>
            </a:r>
            <a:endParaRPr lang="es-ES" sz="2400" b="1" dirty="0" smtClean="0">
              <a:solidFill>
                <a:schemeClr val="accent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s-ES" sz="2400" b="1" dirty="0" smtClean="0">
                <a:solidFill>
                  <a:schemeClr val="accent1"/>
                </a:solidFill>
              </a:rPr>
              <a:t>Las </a:t>
            </a:r>
            <a:r>
              <a:rPr lang="es-ES" sz="2400" b="1" dirty="0">
                <a:solidFill>
                  <a:schemeClr val="accent1"/>
                </a:solidFill>
              </a:rPr>
              <a:t>infecciones con bacilos </a:t>
            </a:r>
            <a:r>
              <a:rPr lang="es-ES" sz="2400" b="1" dirty="0" err="1">
                <a:solidFill>
                  <a:schemeClr val="accent1"/>
                </a:solidFill>
              </a:rPr>
              <a:t>gram</a:t>
            </a:r>
            <a:r>
              <a:rPr lang="es-ES" sz="2400" b="1" dirty="0">
                <a:solidFill>
                  <a:schemeClr val="accent1"/>
                </a:solidFill>
              </a:rPr>
              <a:t> negativos resistentes a la </a:t>
            </a:r>
            <a:r>
              <a:rPr lang="es-ES" sz="2400" b="1" dirty="0" err="1">
                <a:solidFill>
                  <a:schemeClr val="accent1"/>
                </a:solidFill>
              </a:rPr>
              <a:t>colistina</a:t>
            </a:r>
            <a:r>
              <a:rPr lang="es-ES" sz="2400" b="1" dirty="0">
                <a:solidFill>
                  <a:schemeClr val="accent1"/>
                </a:solidFill>
              </a:rPr>
              <a:t> o a los </a:t>
            </a:r>
            <a:r>
              <a:rPr lang="es-ES" sz="2400" b="1" dirty="0" err="1">
                <a:solidFill>
                  <a:schemeClr val="accent1"/>
                </a:solidFill>
              </a:rPr>
              <a:t>carbapenemes</a:t>
            </a:r>
            <a:r>
              <a:rPr lang="es-ES" sz="2400" b="1" dirty="0">
                <a:solidFill>
                  <a:schemeClr val="accent1"/>
                </a:solidFill>
              </a:rPr>
              <a:t> representaron el 38.7% (65.9 de 170) del total de los AVAD por 100.000 personas. </a:t>
            </a:r>
          </a:p>
        </p:txBody>
      </p:sp>
    </p:spTree>
    <p:extLst>
      <p:ext uri="{BB962C8B-B14F-4D97-AF65-F5344CB8AC3E}">
        <p14:creationId xmlns:p14="http://schemas.microsoft.com/office/powerpoint/2010/main" val="1523863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896" y="908720"/>
            <a:ext cx="7848872" cy="4580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2260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996952"/>
            <a:ext cx="7887750" cy="3642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836712"/>
            <a:ext cx="7128792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6321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84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4601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764704"/>
            <a:ext cx="7524328" cy="5643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6183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908720"/>
            <a:ext cx="6804248" cy="5103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1639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620688"/>
            <a:ext cx="7596336" cy="56972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1733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548680"/>
            <a:ext cx="7380312" cy="5535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19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764704"/>
            <a:ext cx="7020272" cy="5265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4624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052736"/>
            <a:ext cx="6528725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0991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627" y="836712"/>
            <a:ext cx="6816757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7757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340768"/>
            <a:ext cx="7560840" cy="4176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5028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ódulo">
  <a:themeElements>
    <a:clrScheme name="Módulo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ódulo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ódul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290</TotalTime>
  <Words>989</Words>
  <Application>Microsoft Office PowerPoint</Application>
  <PresentationFormat>Presentación en pantalla (4:3)</PresentationFormat>
  <Paragraphs>53</Paragraphs>
  <Slides>29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8" baseType="lpstr">
      <vt:lpstr>Aharoni</vt:lpstr>
      <vt:lpstr>Arial</vt:lpstr>
      <vt:lpstr>Arial Rounded MT Bold</vt:lpstr>
      <vt:lpstr>Corbel</vt:lpstr>
      <vt:lpstr>Tahoma</vt:lpstr>
      <vt:lpstr>Wingdings</vt:lpstr>
      <vt:lpstr>Wingdings 2</vt:lpstr>
      <vt:lpstr>Wingdings 3</vt:lpstr>
      <vt:lpstr>Módulo</vt:lpstr>
      <vt:lpstr>RESISTENCIA BACTERIANA</vt:lpstr>
      <vt:lpstr>Presentación de PowerPoint</vt:lpstr>
      <vt:lpstr>DEFINICIÓN DE CIM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RESISTENCIA BACTERIANA</dc:title>
  <dc:creator>Mariana</dc:creator>
  <cp:lastModifiedBy>Full name</cp:lastModifiedBy>
  <cp:revision>29</cp:revision>
  <dcterms:created xsi:type="dcterms:W3CDTF">2019-10-24T11:37:49Z</dcterms:created>
  <dcterms:modified xsi:type="dcterms:W3CDTF">2019-11-17T21:14:29Z</dcterms:modified>
</cp:coreProperties>
</file>