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7"/>
  </p:notesMasterIdLst>
  <p:sldIdLst>
    <p:sldId id="1036" r:id="rId2"/>
    <p:sldId id="988" r:id="rId3"/>
    <p:sldId id="340" r:id="rId4"/>
    <p:sldId id="414" r:id="rId5"/>
    <p:sldId id="1016" r:id="rId6"/>
    <p:sldId id="1017" r:id="rId7"/>
    <p:sldId id="258" r:id="rId8"/>
    <p:sldId id="1006" r:id="rId9"/>
    <p:sldId id="1008" r:id="rId10"/>
    <p:sldId id="745" r:id="rId11"/>
    <p:sldId id="1014" r:id="rId12"/>
    <p:sldId id="307" r:id="rId13"/>
    <p:sldId id="588" r:id="rId14"/>
    <p:sldId id="975" r:id="rId15"/>
    <p:sldId id="865" r:id="rId16"/>
    <p:sldId id="961" r:id="rId17"/>
    <p:sldId id="271" r:id="rId18"/>
    <p:sldId id="964" r:id="rId19"/>
    <p:sldId id="906" r:id="rId20"/>
    <p:sldId id="990" r:id="rId21"/>
    <p:sldId id="1004" r:id="rId22"/>
    <p:sldId id="1047" r:id="rId23"/>
    <p:sldId id="1035" r:id="rId24"/>
    <p:sldId id="1041" r:id="rId25"/>
    <p:sldId id="1044" r:id="rId26"/>
    <p:sldId id="891" r:id="rId27"/>
    <p:sldId id="883" r:id="rId28"/>
    <p:sldId id="973" r:id="rId29"/>
    <p:sldId id="974" r:id="rId30"/>
    <p:sldId id="980" r:id="rId31"/>
    <p:sldId id="272" r:id="rId32"/>
    <p:sldId id="658" r:id="rId33"/>
    <p:sldId id="1034" r:id="rId34"/>
    <p:sldId id="901" r:id="rId35"/>
    <p:sldId id="1037" r:id="rId36"/>
    <p:sldId id="1042" r:id="rId37"/>
    <p:sldId id="739" r:id="rId38"/>
    <p:sldId id="1032" r:id="rId39"/>
    <p:sldId id="1038" r:id="rId40"/>
    <p:sldId id="1046" r:id="rId41"/>
    <p:sldId id="981" r:id="rId42"/>
    <p:sldId id="1040" r:id="rId43"/>
    <p:sldId id="871" r:id="rId44"/>
    <p:sldId id="1033" r:id="rId45"/>
    <p:sldId id="389" r:id="rId46"/>
  </p:sldIdLst>
  <p:sldSz cx="9144000" cy="6858000" type="screen4x3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DAAD6"/>
    <a:srgbClr val="00A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74"/>
    <p:restoredTop sz="93791"/>
  </p:normalViewPr>
  <p:slideViewPr>
    <p:cSldViewPr snapToGrid="0" snapToObjects="1">
      <p:cViewPr varScale="1">
        <p:scale>
          <a:sx n="84" d="100"/>
          <a:sy n="84" d="100"/>
        </p:scale>
        <p:origin x="1733" y="5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Shape 117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8" name="Shape 118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79333750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1pPr>
    <a:lvl2pPr indent="228600" defTabSz="4572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2pPr>
    <a:lvl3pPr indent="457200" defTabSz="4572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3pPr>
    <a:lvl4pPr indent="685800" defTabSz="4572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4pPr>
    <a:lvl5pPr indent="914400" defTabSz="4572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5pPr>
    <a:lvl6pPr indent="1143000" defTabSz="4572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6pPr>
    <a:lvl7pPr indent="1371600" defTabSz="4572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7pPr>
    <a:lvl8pPr indent="1600200" defTabSz="4572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8pPr>
    <a:lvl9pPr indent="1828800" defTabSz="4572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1895885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AR"/>
              <a:t>Ahora, la necesidad es de incentivos de "atracción" que reconozcan de manera justa el valor social de los antibióticos efectivos, recompensen a los fabricantes después de que los agentes con actividad contra los patógenos prioritarios ingresen al mercado.</a:t>
            </a:r>
          </a:p>
        </p:txBody>
      </p:sp>
    </p:spTree>
    <p:extLst>
      <p:ext uri="{BB962C8B-B14F-4D97-AF65-F5344CB8AC3E}">
        <p14:creationId xmlns:p14="http://schemas.microsoft.com/office/powerpoint/2010/main" val="20965903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56470D-05C6-4345-B255-C170AE6454B4}" type="slidenum">
              <a:rPr lang="es-ES" altLang="es-ES_tradnl" smtClean="0"/>
              <a:pPr>
                <a:defRPr/>
              </a:pPr>
              <a:t>45</a:t>
            </a:fld>
            <a:endParaRPr lang="es-ES" altLang="es-ES_tradnl"/>
          </a:p>
        </p:txBody>
      </p:sp>
    </p:spTree>
    <p:extLst>
      <p:ext uri="{BB962C8B-B14F-4D97-AF65-F5344CB8AC3E}">
        <p14:creationId xmlns:p14="http://schemas.microsoft.com/office/powerpoint/2010/main" val="1594015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o del títul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Texto del título</a:t>
            </a:r>
          </a:p>
        </p:txBody>
      </p:sp>
      <p:sp>
        <p:nvSpPr>
          <p:cNvPr id="48" name="Nivel de texto 1…"/>
          <p:cNvSpPr txBox="1">
            <a:spLocks noGrp="1"/>
          </p:cNvSpPr>
          <p:nvPr>
            <p:ph type="body" sz="quarter" idx="1"/>
          </p:nvPr>
        </p:nvSpPr>
        <p:spPr>
          <a:xfrm>
            <a:off x="457200" y="1535112"/>
            <a:ext cx="4040188" cy="639763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500"/>
              </a:spcBef>
              <a:buSzTx/>
              <a:buFontTx/>
              <a:buNone/>
              <a:defRPr sz="2400" b="1"/>
            </a:lvl1pPr>
            <a:lvl2pPr marL="0" indent="457200">
              <a:spcBef>
                <a:spcPts val="500"/>
              </a:spcBef>
              <a:buSzTx/>
              <a:buFontTx/>
              <a:buNone/>
              <a:defRPr sz="2400" b="1"/>
            </a:lvl2pPr>
            <a:lvl3pPr marL="0" indent="914400">
              <a:spcBef>
                <a:spcPts val="500"/>
              </a:spcBef>
              <a:buSzTx/>
              <a:buFontTx/>
              <a:buNone/>
              <a:defRPr sz="2400" b="1"/>
            </a:lvl3pPr>
            <a:lvl4pPr marL="0" indent="1371600">
              <a:spcBef>
                <a:spcPts val="500"/>
              </a:spcBef>
              <a:buSzTx/>
              <a:buFontTx/>
              <a:buNone/>
              <a:defRPr sz="2400" b="1"/>
            </a:lvl4pPr>
            <a:lvl5pPr marL="0" indent="1828800">
              <a:spcBef>
                <a:spcPts val="500"/>
              </a:spcBef>
              <a:buSzTx/>
              <a:buFontTx/>
              <a:buNone/>
              <a:defRPr sz="2400" b="1"/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49" name="Marcador de texto 4"/>
          <p:cNvSpPr>
            <a:spLocks noGrp="1"/>
          </p:cNvSpPr>
          <p:nvPr>
            <p:ph type="body" sz="quarter" idx="13"/>
          </p:nvPr>
        </p:nvSpPr>
        <p:spPr>
          <a:xfrm>
            <a:off x="4645025" y="1535112"/>
            <a:ext cx="4041775" cy="639763"/>
          </a:xfrm>
          <a:prstGeom prst="rect">
            <a:avLst/>
          </a:prstGeom>
        </p:spPr>
        <p:txBody>
          <a:bodyPr anchor="b"/>
          <a:lstStyle/>
          <a:p>
            <a:pPr marL="0" indent="0">
              <a:spcBef>
                <a:spcPts val="500"/>
              </a:spcBef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0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exto del títul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Texto del título</a:t>
            </a:r>
          </a:p>
        </p:txBody>
      </p:sp>
      <p:sp>
        <p:nvSpPr>
          <p:cNvPr id="58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exto del título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t>Texto del título</a:t>
            </a:r>
          </a:p>
        </p:txBody>
      </p:sp>
      <p:sp>
        <p:nvSpPr>
          <p:cNvPr id="73" name="Nivel de texto 1…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/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74" name="Marcador de texto 3"/>
          <p:cNvSpPr>
            <a:spLocks noGrp="1"/>
          </p:cNvSpPr>
          <p:nvPr>
            <p:ph type="body" sz="half" idx="13"/>
          </p:nvPr>
        </p:nvSpPr>
        <p:spPr>
          <a:xfrm>
            <a:off x="457199" y="1435100"/>
            <a:ext cx="3008315" cy="4691063"/>
          </a:xfrm>
          <a:prstGeom prst="rect">
            <a:avLst/>
          </a:prstGeom>
        </p:spPr>
        <p:txBody>
          <a:bodyPr/>
          <a:lstStyle/>
          <a:p>
            <a:pPr marL="0" indent="0">
              <a:spcBef>
                <a:spcPts val="300"/>
              </a:spcBef>
              <a:buSzTx/>
              <a:buFontTx/>
              <a:buNone/>
              <a:defRPr sz="1400"/>
            </a:pPr>
            <a:endParaRPr/>
          </a:p>
        </p:txBody>
      </p:sp>
      <p:sp>
        <p:nvSpPr>
          <p:cNvPr id="75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o del título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1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t>Texto del título</a:t>
            </a:r>
          </a:p>
        </p:txBody>
      </p:sp>
      <p:sp>
        <p:nvSpPr>
          <p:cNvPr id="83" name="Marcador de posición de imagen 2"/>
          <p:cNvSpPr>
            <a:spLocks noGrp="1"/>
          </p:cNvSpPr>
          <p:nvPr>
            <p:ph type="pic" sz="half" idx="13"/>
          </p:nvPr>
        </p:nvSpPr>
        <p:spPr>
          <a:xfrm>
            <a:off x="1792288" y="612775"/>
            <a:ext cx="5486401" cy="4114800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84" name="Nivel de texto 1…"/>
          <p:cNvSpPr txBox="1">
            <a:spLocks noGrp="1"/>
          </p:cNvSpPr>
          <p:nvPr>
            <p:ph type="body" sz="quarter" idx="1"/>
          </p:nvPr>
        </p:nvSpPr>
        <p:spPr>
          <a:xfrm>
            <a:off x="1792288" y="5367337"/>
            <a:ext cx="5486401" cy="80486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SzTx/>
              <a:buFontTx/>
              <a:buNone/>
              <a:defRPr sz="1400"/>
            </a:lvl1pPr>
            <a:lvl2pPr marL="0" indent="457200">
              <a:spcBef>
                <a:spcPts val="300"/>
              </a:spcBef>
              <a:buSzTx/>
              <a:buFontTx/>
              <a:buNone/>
              <a:defRPr sz="1400"/>
            </a:lvl2pPr>
            <a:lvl3pPr marL="0" indent="914400">
              <a:spcBef>
                <a:spcPts val="300"/>
              </a:spcBef>
              <a:buSzTx/>
              <a:buFontTx/>
              <a:buNone/>
              <a:defRPr sz="1400"/>
            </a:lvl3pPr>
            <a:lvl4pPr marL="0" indent="1371600">
              <a:spcBef>
                <a:spcPts val="300"/>
              </a:spcBef>
              <a:buSzTx/>
              <a:buFontTx/>
              <a:buNone/>
              <a:defRPr sz="1400"/>
            </a:lvl4pPr>
            <a:lvl5pPr marL="0" indent="1828800">
              <a:spcBef>
                <a:spcPts val="300"/>
              </a:spcBef>
              <a:buSzTx/>
              <a:buFontTx/>
              <a:buNone/>
              <a:defRPr sz="1400"/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85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exto del títul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Texto del título</a:t>
            </a:r>
          </a:p>
        </p:txBody>
      </p:sp>
      <p:sp>
        <p:nvSpPr>
          <p:cNvPr id="93" name="Nivel de texto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94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o del título"/>
          <p:cNvSpPr txBox="1">
            <a:spLocks noGrp="1"/>
          </p:cNvSpPr>
          <p:nvPr>
            <p:ph type="title"/>
          </p:nvPr>
        </p:nvSpPr>
        <p:spPr>
          <a:xfrm>
            <a:off x="6629400" y="274638"/>
            <a:ext cx="2057400" cy="5851526"/>
          </a:xfrm>
          <a:prstGeom prst="rect">
            <a:avLst/>
          </a:prstGeom>
        </p:spPr>
        <p:txBody>
          <a:bodyPr/>
          <a:lstStyle/>
          <a:p>
            <a:r>
              <a:t>Texto del título</a:t>
            </a:r>
          </a:p>
        </p:txBody>
      </p:sp>
      <p:sp>
        <p:nvSpPr>
          <p:cNvPr id="102" name="Nivel de texto 1…"/>
          <p:cNvSpPr txBox="1">
            <a:spLocks noGrp="1"/>
          </p:cNvSpPr>
          <p:nvPr>
            <p:ph type="body" idx="1"/>
          </p:nvPr>
        </p:nvSpPr>
        <p:spPr>
          <a:xfrm>
            <a:off x="457200" y="274638"/>
            <a:ext cx="6019800" cy="5851526"/>
          </a:xfrm>
          <a:prstGeom prst="rect">
            <a:avLst/>
          </a:prstGeom>
        </p:spPr>
        <p:txBody>
          <a:bodyPr/>
          <a:lstStyle/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103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Nivel de texto 1…"/>
          <p:cNvSpPr txBox="1">
            <a:spLocks noGrp="1"/>
          </p:cNvSpPr>
          <p:nvPr>
            <p:ph type="body" idx="1"/>
          </p:nvPr>
        </p:nvSpPr>
        <p:spPr>
          <a:xfrm>
            <a:off x="457200" y="274638"/>
            <a:ext cx="8229600" cy="5851526"/>
          </a:xfrm>
          <a:prstGeom prst="rect">
            <a:avLst/>
          </a:prstGeom>
        </p:spPr>
        <p:txBody>
          <a:bodyPr/>
          <a:lstStyle/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111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250F7-CE9E-3D49-9F79-73C92BBC1B8C}" type="datetimeFigureOut">
              <a:rPr lang="en-US" smtClean="0"/>
              <a:t>12/9/2019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601B3-DDEF-334D-970E-36B69B06DFE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8050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 del título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Texto del título</a:t>
            </a:r>
          </a:p>
        </p:txBody>
      </p:sp>
      <p:sp>
        <p:nvSpPr>
          <p:cNvPr id="3" name="Nivel de texto 1…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normAutofit/>
          </a:bodyPr>
          <a:lstStyle/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4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8428176" y="6404292"/>
            <a:ext cx="258624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</p:sldLayoutIdLst>
  <p:transition spd="med"/>
  <p:txStyles>
    <p:titleStyle>
      <a:lvl1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45720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91440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137160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182880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titleStyle>
    <p:bodyStyle>
      <a:lvl1pPr marL="342900" marR="0" indent="-342900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83771" marR="0" indent="-326571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19200" marR="0" indent="-304800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37360" marR="0" indent="-365760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94560" marR="0" indent="-365760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51760" marR="0" indent="-365760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108960" marR="0" indent="-365760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66159" marR="0" indent="-365759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23359" marR="0" indent="-365759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9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1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9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9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1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 descr="Imagen que contiene edificio, exterior, frente, señal&#10;&#10;Descripción generada automáticamente">
            <a:extLst>
              <a:ext uri="{FF2B5EF4-FFF2-40B4-BE49-F238E27FC236}">
                <a16:creationId xmlns:a16="http://schemas.microsoft.com/office/drawing/2014/main" xmlns="" id="{20AB4359-F482-924C-B555-78E651D0999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2302" y="-22302"/>
            <a:ext cx="9243152" cy="6961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3549554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Imagen que contiene agua, exterior, cielo, animal&#10;&#10;Descripción generada automáticamente">
            <a:extLst>
              <a:ext uri="{FF2B5EF4-FFF2-40B4-BE49-F238E27FC236}">
                <a16:creationId xmlns:a16="http://schemas.microsoft.com/office/drawing/2014/main" xmlns="" id="{DE2EB2ED-7126-E745-816E-F230493CB5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1826573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050" name="Picture 2">
            <a:extLst>
              <a:ext uri="{FF2B5EF4-FFF2-40B4-BE49-F238E27FC236}">
                <a16:creationId xmlns:a16="http://schemas.microsoft.com/office/drawing/2014/main" xmlns="" id="{EA011E10-0C95-5D44-8C9E-36B209377F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17488" y="333375"/>
            <a:ext cx="9542463" cy="3389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130051" name="Picture 3">
            <a:extLst>
              <a:ext uri="{FF2B5EF4-FFF2-40B4-BE49-F238E27FC236}">
                <a16:creationId xmlns:a16="http://schemas.microsoft.com/office/drawing/2014/main" xmlns="" id="{F85EE6E2-C268-DD4B-BA72-499F1BDD44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31913" y="6281738"/>
            <a:ext cx="6480175" cy="576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30052" name="Text Box 4">
            <a:extLst>
              <a:ext uri="{FF2B5EF4-FFF2-40B4-BE49-F238E27FC236}">
                <a16:creationId xmlns:a16="http://schemas.microsoft.com/office/drawing/2014/main" xmlns="" id="{69653811-417E-8B41-B546-F47E828076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3789363"/>
            <a:ext cx="1565275" cy="366712"/>
          </a:xfrm>
          <a:prstGeom prst="rect">
            <a:avLst/>
          </a:prstGeom>
          <a:solidFill>
            <a:srgbClr val="CC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AR" altLang="es-ES_tradnl" sz="1800">
                <a:solidFill>
                  <a:schemeClr val="bg1"/>
                </a:solidFill>
                <a:latin typeface="Eurostile" panose="020B0504020202050204" pitchFamily="34" charset="77"/>
              </a:rPr>
              <a:t>EMERGENCIA</a:t>
            </a:r>
            <a:endParaRPr lang="es-ES" altLang="es-ES_tradnl" sz="1800">
              <a:solidFill>
                <a:schemeClr val="bg1"/>
              </a:solidFill>
              <a:latin typeface="Eurostile" panose="020B0504020202050204" pitchFamily="34" charset="77"/>
            </a:endParaRPr>
          </a:p>
        </p:txBody>
      </p:sp>
      <p:sp>
        <p:nvSpPr>
          <p:cNvPr id="130053" name="Text Box 5">
            <a:extLst>
              <a:ext uri="{FF2B5EF4-FFF2-40B4-BE49-F238E27FC236}">
                <a16:creationId xmlns:a16="http://schemas.microsoft.com/office/drawing/2014/main" xmlns="" id="{CA2AA4EF-8FB4-8E46-9BDE-27AB6BE1CB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30500" y="3783013"/>
            <a:ext cx="1336675" cy="366712"/>
          </a:xfrm>
          <a:prstGeom prst="rect">
            <a:avLst/>
          </a:prstGeom>
          <a:solidFill>
            <a:srgbClr val="CC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AR" altLang="es-ES_tradnl" sz="1800">
                <a:solidFill>
                  <a:schemeClr val="bg1"/>
                </a:solidFill>
                <a:latin typeface="Eurostile" panose="020B0504020202050204" pitchFamily="34" charset="77"/>
              </a:rPr>
              <a:t>SELECCION</a:t>
            </a:r>
            <a:endParaRPr lang="es-ES" altLang="es-ES_tradnl" sz="1800">
              <a:solidFill>
                <a:schemeClr val="bg1"/>
              </a:solidFill>
              <a:latin typeface="Eurostile" panose="020B0504020202050204" pitchFamily="34" charset="77"/>
            </a:endParaRPr>
          </a:p>
        </p:txBody>
      </p:sp>
      <p:sp>
        <p:nvSpPr>
          <p:cNvPr id="130054" name="Text Box 6">
            <a:extLst>
              <a:ext uri="{FF2B5EF4-FFF2-40B4-BE49-F238E27FC236}">
                <a16:creationId xmlns:a16="http://schemas.microsoft.com/office/drawing/2014/main" xmlns="" id="{0B577DC0-F4FF-664C-A040-980F938C42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59338" y="3716338"/>
            <a:ext cx="1739900" cy="641350"/>
          </a:xfrm>
          <a:prstGeom prst="rect">
            <a:avLst/>
          </a:prstGeom>
          <a:solidFill>
            <a:srgbClr val="CC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s-AR" altLang="es-ES_tradnl" sz="1800">
                <a:solidFill>
                  <a:schemeClr val="bg1"/>
                </a:solidFill>
                <a:latin typeface="Eurostile" panose="020B0504020202050204" pitchFamily="34" charset="77"/>
              </a:rPr>
              <a:t>DISEMINACION</a:t>
            </a:r>
          </a:p>
          <a:p>
            <a:pPr algn="ctr" eaLnBrk="1" hangingPunct="1"/>
            <a:r>
              <a:rPr lang="es-AR" altLang="es-ES_tradnl" sz="1800">
                <a:solidFill>
                  <a:schemeClr val="bg1"/>
                </a:solidFill>
                <a:latin typeface="Eurostile" panose="020B0504020202050204" pitchFamily="34" charset="77"/>
              </a:rPr>
              <a:t>VERTICAL</a:t>
            </a:r>
            <a:endParaRPr lang="es-ES" altLang="es-ES_tradnl" sz="1800">
              <a:solidFill>
                <a:schemeClr val="bg1"/>
              </a:solidFill>
              <a:latin typeface="Eurostile" panose="020B0504020202050204" pitchFamily="34" charset="77"/>
            </a:endParaRPr>
          </a:p>
        </p:txBody>
      </p:sp>
      <p:sp>
        <p:nvSpPr>
          <p:cNvPr id="130055" name="Text Box 7">
            <a:extLst>
              <a:ext uri="{FF2B5EF4-FFF2-40B4-BE49-F238E27FC236}">
                <a16:creationId xmlns:a16="http://schemas.microsoft.com/office/drawing/2014/main" xmlns="" id="{878007C7-576B-FA4C-878B-3E7F237D9A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64388" y="3716338"/>
            <a:ext cx="1739900" cy="641350"/>
          </a:xfrm>
          <a:prstGeom prst="rect">
            <a:avLst/>
          </a:prstGeom>
          <a:solidFill>
            <a:srgbClr val="CC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s-AR" altLang="es-ES_tradnl" sz="1800">
                <a:solidFill>
                  <a:schemeClr val="bg1"/>
                </a:solidFill>
                <a:latin typeface="Eurostile" panose="020B0504020202050204" pitchFamily="34" charset="77"/>
              </a:rPr>
              <a:t>DISEMINACION</a:t>
            </a:r>
          </a:p>
          <a:p>
            <a:pPr algn="ctr" eaLnBrk="1" hangingPunct="1"/>
            <a:r>
              <a:rPr lang="es-AR" altLang="es-ES_tradnl" sz="1800">
                <a:solidFill>
                  <a:schemeClr val="bg1"/>
                </a:solidFill>
                <a:latin typeface="Eurostile" panose="020B0504020202050204" pitchFamily="34" charset="77"/>
              </a:rPr>
              <a:t>HORIZONTAL</a:t>
            </a:r>
            <a:endParaRPr lang="es-ES" altLang="es-ES_tradnl" sz="1800">
              <a:solidFill>
                <a:schemeClr val="bg1"/>
              </a:solidFill>
              <a:latin typeface="Eurostile" panose="020B0504020202050204" pitchFamily="34" charset="77"/>
            </a:endParaRPr>
          </a:p>
        </p:txBody>
      </p:sp>
      <p:sp>
        <p:nvSpPr>
          <p:cNvPr id="130056" name="Text Box 8">
            <a:extLst>
              <a:ext uri="{FF2B5EF4-FFF2-40B4-BE49-F238E27FC236}">
                <a16:creationId xmlns:a16="http://schemas.microsoft.com/office/drawing/2014/main" xmlns="" id="{6CF973DF-E5B6-D24A-ACF0-ED00AFCBBE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0413" y="139700"/>
            <a:ext cx="7907337" cy="396875"/>
          </a:xfrm>
          <a:prstGeom prst="rect">
            <a:avLst/>
          </a:prstGeom>
          <a:solidFill>
            <a:srgbClr val="00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s-AR" altLang="es-ES_tradnl" sz="2000">
                <a:latin typeface="Eurostile" panose="020B0504020202050204" pitchFamily="34" charset="77"/>
              </a:rPr>
              <a:t>EMERGENCIA y DISEMINACION de BACTERIAS/GENES RESISTENTES</a:t>
            </a:r>
            <a:endParaRPr lang="es-ES" altLang="es-ES_tradnl" sz="2000">
              <a:latin typeface="Eurostile" panose="020B0504020202050204" pitchFamily="34" charset="77"/>
            </a:endParaRPr>
          </a:p>
        </p:txBody>
      </p:sp>
      <p:sp>
        <p:nvSpPr>
          <p:cNvPr id="130057" name="Oval 9">
            <a:extLst>
              <a:ext uri="{FF2B5EF4-FFF2-40B4-BE49-F238E27FC236}">
                <a16:creationId xmlns:a16="http://schemas.microsoft.com/office/drawing/2014/main" xmlns="" id="{4C43FE3C-0A75-B04E-8A36-30C8059E8E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92950" y="4724400"/>
            <a:ext cx="647700" cy="288925"/>
          </a:xfrm>
          <a:prstGeom prst="ellipse">
            <a:avLst/>
          </a:prstGeom>
          <a:solidFill>
            <a:srgbClr val="00FF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s-ES_tradnl" altLang="es-AR"/>
          </a:p>
        </p:txBody>
      </p:sp>
      <p:sp>
        <p:nvSpPr>
          <p:cNvPr id="130058" name="Oval 10">
            <a:extLst>
              <a:ext uri="{FF2B5EF4-FFF2-40B4-BE49-F238E27FC236}">
                <a16:creationId xmlns:a16="http://schemas.microsoft.com/office/drawing/2014/main" xmlns="" id="{07A4776D-1862-8042-A1CB-8963F8A477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80288" y="4797425"/>
            <a:ext cx="215900" cy="144463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s-ES_tradnl" altLang="es-AR"/>
          </a:p>
        </p:txBody>
      </p:sp>
      <p:grpSp>
        <p:nvGrpSpPr>
          <p:cNvPr id="130059" name="Group 11">
            <a:extLst>
              <a:ext uri="{FF2B5EF4-FFF2-40B4-BE49-F238E27FC236}">
                <a16:creationId xmlns:a16="http://schemas.microsoft.com/office/drawing/2014/main" xmlns="" id="{27F63D65-EEF3-B542-A815-1E03FF44E8AF}"/>
              </a:ext>
            </a:extLst>
          </p:cNvPr>
          <p:cNvGrpSpPr>
            <a:grpSpLocks/>
          </p:cNvGrpSpPr>
          <p:nvPr/>
        </p:nvGrpSpPr>
        <p:grpSpPr bwMode="auto">
          <a:xfrm>
            <a:off x="4500563" y="4652963"/>
            <a:ext cx="2016125" cy="1512887"/>
            <a:chOff x="2835" y="2931"/>
            <a:chExt cx="1270" cy="953"/>
          </a:xfrm>
        </p:grpSpPr>
        <p:grpSp>
          <p:nvGrpSpPr>
            <p:cNvPr id="8218" name="Group 12">
              <a:extLst>
                <a:ext uri="{FF2B5EF4-FFF2-40B4-BE49-F238E27FC236}">
                  <a16:creationId xmlns:a16="http://schemas.microsoft.com/office/drawing/2014/main" xmlns="" id="{1F3836C2-9D78-724C-A851-FB6D8FB2853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379" y="2931"/>
              <a:ext cx="408" cy="182"/>
              <a:chOff x="3379" y="2976"/>
              <a:chExt cx="408" cy="182"/>
            </a:xfrm>
          </p:grpSpPr>
          <p:sp>
            <p:nvSpPr>
              <p:cNvPr id="130061" name="Oval 13">
                <a:extLst>
                  <a:ext uri="{FF2B5EF4-FFF2-40B4-BE49-F238E27FC236}">
                    <a16:creationId xmlns:a16="http://schemas.microsoft.com/office/drawing/2014/main" xmlns="" id="{A253EABE-4F6D-984A-BC29-3A3E66FDB5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79" y="2976"/>
                <a:ext cx="408" cy="182"/>
              </a:xfrm>
              <a:prstGeom prst="ellipse">
                <a:avLst/>
              </a:prstGeom>
              <a:solidFill>
                <a:srgbClr val="00FF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14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sz="14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14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14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14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s-ES_tradnl" altLang="es-AR"/>
              </a:p>
            </p:txBody>
          </p:sp>
          <p:sp>
            <p:nvSpPr>
              <p:cNvPr id="130062" name="Oval 14">
                <a:extLst>
                  <a:ext uri="{FF2B5EF4-FFF2-40B4-BE49-F238E27FC236}">
                    <a16:creationId xmlns:a16="http://schemas.microsoft.com/office/drawing/2014/main" xmlns="" id="{053746F0-B99A-3748-884C-CA9A7081844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60" y="3022"/>
                <a:ext cx="136" cy="91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14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sz="14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14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14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14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s-ES_tradnl" altLang="es-AR"/>
              </a:p>
            </p:txBody>
          </p:sp>
        </p:grpSp>
        <p:grpSp>
          <p:nvGrpSpPr>
            <p:cNvPr id="8219" name="Group 15">
              <a:extLst>
                <a:ext uri="{FF2B5EF4-FFF2-40B4-BE49-F238E27FC236}">
                  <a16:creationId xmlns:a16="http://schemas.microsoft.com/office/drawing/2014/main" xmlns="" id="{018E9041-BB32-D24E-B816-6AD15F59234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152" y="3249"/>
              <a:ext cx="408" cy="182"/>
              <a:chOff x="3379" y="2976"/>
              <a:chExt cx="408" cy="182"/>
            </a:xfrm>
          </p:grpSpPr>
          <p:sp>
            <p:nvSpPr>
              <p:cNvPr id="130064" name="Oval 16">
                <a:extLst>
                  <a:ext uri="{FF2B5EF4-FFF2-40B4-BE49-F238E27FC236}">
                    <a16:creationId xmlns:a16="http://schemas.microsoft.com/office/drawing/2014/main" xmlns="" id="{D04A9B83-ADCE-8348-ABEC-70D27013A2A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79" y="2976"/>
                <a:ext cx="408" cy="182"/>
              </a:xfrm>
              <a:prstGeom prst="ellipse">
                <a:avLst/>
              </a:prstGeom>
              <a:solidFill>
                <a:srgbClr val="00FF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14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sz="14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14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14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14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s-ES_tradnl" altLang="es-AR"/>
              </a:p>
            </p:txBody>
          </p:sp>
          <p:sp>
            <p:nvSpPr>
              <p:cNvPr id="130065" name="Oval 17">
                <a:extLst>
                  <a:ext uri="{FF2B5EF4-FFF2-40B4-BE49-F238E27FC236}">
                    <a16:creationId xmlns:a16="http://schemas.microsoft.com/office/drawing/2014/main" xmlns="" id="{C0A3C03C-328C-2F4B-A446-1A167DE9981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60" y="3022"/>
                <a:ext cx="136" cy="91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14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sz="14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14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14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14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s-ES_tradnl" altLang="es-AR"/>
              </a:p>
            </p:txBody>
          </p:sp>
        </p:grpSp>
        <p:grpSp>
          <p:nvGrpSpPr>
            <p:cNvPr id="8220" name="Group 18">
              <a:extLst>
                <a:ext uri="{FF2B5EF4-FFF2-40B4-BE49-F238E27FC236}">
                  <a16:creationId xmlns:a16="http://schemas.microsoft.com/office/drawing/2014/main" xmlns="" id="{9D2B9B95-5A0C-CA42-84CB-55F6750C7CB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742" y="3249"/>
              <a:ext cx="363" cy="182"/>
              <a:chOff x="3379" y="2976"/>
              <a:chExt cx="408" cy="182"/>
            </a:xfrm>
          </p:grpSpPr>
          <p:sp>
            <p:nvSpPr>
              <p:cNvPr id="130067" name="Oval 19">
                <a:extLst>
                  <a:ext uri="{FF2B5EF4-FFF2-40B4-BE49-F238E27FC236}">
                    <a16:creationId xmlns:a16="http://schemas.microsoft.com/office/drawing/2014/main" xmlns="" id="{657F5C21-5B94-8044-AEC1-3D7717403DC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79" y="2976"/>
                <a:ext cx="408" cy="182"/>
              </a:xfrm>
              <a:prstGeom prst="ellipse">
                <a:avLst/>
              </a:prstGeom>
              <a:solidFill>
                <a:srgbClr val="00FF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14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sz="14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14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14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14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s-ES_tradnl" altLang="es-AR"/>
              </a:p>
            </p:txBody>
          </p:sp>
          <p:sp>
            <p:nvSpPr>
              <p:cNvPr id="130068" name="Oval 20">
                <a:extLst>
                  <a:ext uri="{FF2B5EF4-FFF2-40B4-BE49-F238E27FC236}">
                    <a16:creationId xmlns:a16="http://schemas.microsoft.com/office/drawing/2014/main" xmlns="" id="{E296552C-AA68-6D46-B72F-0BA765BBD76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60" y="3022"/>
                <a:ext cx="136" cy="91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14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sz="14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14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14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14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s-ES_tradnl" altLang="es-AR"/>
              </a:p>
            </p:txBody>
          </p:sp>
        </p:grpSp>
        <p:grpSp>
          <p:nvGrpSpPr>
            <p:cNvPr id="8221" name="Group 21">
              <a:extLst>
                <a:ext uri="{FF2B5EF4-FFF2-40B4-BE49-F238E27FC236}">
                  <a16:creationId xmlns:a16="http://schemas.microsoft.com/office/drawing/2014/main" xmlns="" id="{81BF7377-0290-AD4E-9CA9-52E695B99CD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35" y="3702"/>
              <a:ext cx="408" cy="182"/>
              <a:chOff x="3379" y="2976"/>
              <a:chExt cx="408" cy="182"/>
            </a:xfrm>
          </p:grpSpPr>
          <p:sp>
            <p:nvSpPr>
              <p:cNvPr id="130070" name="Oval 22">
                <a:extLst>
                  <a:ext uri="{FF2B5EF4-FFF2-40B4-BE49-F238E27FC236}">
                    <a16:creationId xmlns:a16="http://schemas.microsoft.com/office/drawing/2014/main" xmlns="" id="{04078B47-1F0C-5149-BAD5-B45430C7B7D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79" y="2976"/>
                <a:ext cx="408" cy="182"/>
              </a:xfrm>
              <a:prstGeom prst="ellipse">
                <a:avLst/>
              </a:prstGeom>
              <a:solidFill>
                <a:srgbClr val="00FF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14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sz="14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14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14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14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s-ES_tradnl" altLang="es-AR"/>
              </a:p>
            </p:txBody>
          </p:sp>
          <p:sp>
            <p:nvSpPr>
              <p:cNvPr id="130071" name="Oval 23">
                <a:extLst>
                  <a:ext uri="{FF2B5EF4-FFF2-40B4-BE49-F238E27FC236}">
                    <a16:creationId xmlns:a16="http://schemas.microsoft.com/office/drawing/2014/main" xmlns="" id="{B8D6E924-B5C5-834F-8BD1-1F23BF0309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60" y="3022"/>
                <a:ext cx="136" cy="91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14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sz="14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14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14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14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s-ES_tradnl" altLang="es-AR"/>
              </a:p>
            </p:txBody>
          </p:sp>
        </p:grpSp>
        <p:grpSp>
          <p:nvGrpSpPr>
            <p:cNvPr id="8222" name="Group 24">
              <a:extLst>
                <a:ext uri="{FF2B5EF4-FFF2-40B4-BE49-F238E27FC236}">
                  <a16:creationId xmlns:a16="http://schemas.microsoft.com/office/drawing/2014/main" xmlns="" id="{8B5BF03C-519A-9242-B162-F67B76A08E4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88" y="3702"/>
              <a:ext cx="408" cy="182"/>
              <a:chOff x="3379" y="2976"/>
              <a:chExt cx="408" cy="182"/>
            </a:xfrm>
          </p:grpSpPr>
          <p:sp>
            <p:nvSpPr>
              <p:cNvPr id="130073" name="Oval 25">
                <a:extLst>
                  <a:ext uri="{FF2B5EF4-FFF2-40B4-BE49-F238E27FC236}">
                    <a16:creationId xmlns:a16="http://schemas.microsoft.com/office/drawing/2014/main" xmlns="" id="{DE90F4AD-1B65-2F4F-B94F-D5EAEACA35A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79" y="2976"/>
                <a:ext cx="408" cy="182"/>
              </a:xfrm>
              <a:prstGeom prst="ellipse">
                <a:avLst/>
              </a:prstGeom>
              <a:solidFill>
                <a:srgbClr val="00FF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14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sz="14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14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14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14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s-ES_tradnl" altLang="es-AR"/>
              </a:p>
            </p:txBody>
          </p:sp>
          <p:sp>
            <p:nvSpPr>
              <p:cNvPr id="130074" name="Oval 26">
                <a:extLst>
                  <a:ext uri="{FF2B5EF4-FFF2-40B4-BE49-F238E27FC236}">
                    <a16:creationId xmlns:a16="http://schemas.microsoft.com/office/drawing/2014/main" xmlns="" id="{071C965C-EEAB-D04C-A0F7-7ABD7E2138A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60" y="3022"/>
                <a:ext cx="136" cy="91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14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sz="14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14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14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14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s-ES_tradnl" altLang="es-AR"/>
              </a:p>
            </p:txBody>
          </p:sp>
        </p:grpSp>
        <p:sp>
          <p:nvSpPr>
            <p:cNvPr id="130075" name="Line 27">
              <a:extLst>
                <a:ext uri="{FF2B5EF4-FFF2-40B4-BE49-F238E27FC236}">
                  <a16:creationId xmlns:a16="http://schemas.microsoft.com/office/drawing/2014/main" xmlns="" id="{91AFCDD6-7A9D-C946-A111-7766548A908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334" y="3113"/>
              <a:ext cx="90" cy="1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s-ES_tradnl">
                <a:latin typeface="Arial" charset="0"/>
                <a:cs typeface="Arial" charset="0"/>
              </a:endParaRPr>
            </a:p>
          </p:txBody>
        </p:sp>
        <p:sp>
          <p:nvSpPr>
            <p:cNvPr id="130076" name="Line 28">
              <a:extLst>
                <a:ext uri="{FF2B5EF4-FFF2-40B4-BE49-F238E27FC236}">
                  <a16:creationId xmlns:a16="http://schemas.microsoft.com/office/drawing/2014/main" xmlns="" id="{18C319D0-A2CD-EF46-B6DF-BCBF799F0D5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42" y="3113"/>
              <a:ext cx="136" cy="9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s-ES_tradnl">
                <a:latin typeface="Arial" charset="0"/>
                <a:cs typeface="Arial" charset="0"/>
              </a:endParaRPr>
            </a:p>
          </p:txBody>
        </p:sp>
        <p:sp>
          <p:nvSpPr>
            <p:cNvPr id="130077" name="Line 29">
              <a:extLst>
                <a:ext uri="{FF2B5EF4-FFF2-40B4-BE49-F238E27FC236}">
                  <a16:creationId xmlns:a16="http://schemas.microsoft.com/office/drawing/2014/main" xmlns="" id="{A7C0B6A8-2AF5-CC46-8AFC-3D1E6CF5E72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107" y="3475"/>
              <a:ext cx="136" cy="1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s-ES_tradnl">
                <a:latin typeface="Arial" charset="0"/>
                <a:cs typeface="Arial" charset="0"/>
              </a:endParaRPr>
            </a:p>
          </p:txBody>
        </p:sp>
        <p:sp>
          <p:nvSpPr>
            <p:cNvPr id="130078" name="Line 30">
              <a:extLst>
                <a:ext uri="{FF2B5EF4-FFF2-40B4-BE49-F238E27FC236}">
                  <a16:creationId xmlns:a16="http://schemas.microsoft.com/office/drawing/2014/main" xmlns="" id="{6D4ACE7F-9758-A34B-87D9-5FE5240440F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79" y="3475"/>
              <a:ext cx="182" cy="1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s-ES_tradnl">
                <a:latin typeface="Arial" charset="0"/>
                <a:cs typeface="Arial" charset="0"/>
              </a:endParaRPr>
            </a:p>
          </p:txBody>
        </p:sp>
      </p:grpSp>
      <p:sp>
        <p:nvSpPr>
          <p:cNvPr id="130079" name="Oval 31">
            <a:extLst>
              <a:ext uri="{FF2B5EF4-FFF2-40B4-BE49-F238E27FC236}">
                <a16:creationId xmlns:a16="http://schemas.microsoft.com/office/drawing/2014/main" xmlns="" id="{2516FBBF-593D-774D-AC8E-3B0F5E7C3E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72450" y="4724400"/>
            <a:ext cx="647700" cy="288925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s-ES_tradnl" altLang="es-AR"/>
          </a:p>
        </p:txBody>
      </p:sp>
      <p:sp>
        <p:nvSpPr>
          <p:cNvPr id="130080" name="Line 32">
            <a:extLst>
              <a:ext uri="{FF2B5EF4-FFF2-40B4-BE49-F238E27FC236}">
                <a16:creationId xmlns:a16="http://schemas.microsoft.com/office/drawing/2014/main" xmlns="" id="{1555F27D-1C0B-3D47-8254-880E6CFB9CCE}"/>
              </a:ext>
            </a:extLst>
          </p:cNvPr>
          <p:cNvSpPr>
            <a:spLocks noChangeShapeType="1"/>
          </p:cNvSpPr>
          <p:nvPr/>
        </p:nvSpPr>
        <p:spPr bwMode="auto">
          <a:xfrm>
            <a:off x="7812088" y="4868863"/>
            <a:ext cx="2889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endParaRPr lang="es-ES_tradnl">
              <a:latin typeface="Arial" charset="0"/>
              <a:cs typeface="Arial" charset="0"/>
            </a:endParaRPr>
          </a:p>
        </p:txBody>
      </p:sp>
      <p:sp>
        <p:nvSpPr>
          <p:cNvPr id="130081" name="Text Box 33">
            <a:extLst>
              <a:ext uri="{FF2B5EF4-FFF2-40B4-BE49-F238E27FC236}">
                <a16:creationId xmlns:a16="http://schemas.microsoft.com/office/drawing/2014/main" xmlns="" id="{8FF5D430-D0DB-7D4B-BC0A-848D986CFE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9925" y="5157788"/>
            <a:ext cx="191293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AR" altLang="es-ES_tradnl" sz="1600" b="0"/>
              <a:t>(plásmidos,Tn, etc)</a:t>
            </a:r>
            <a:endParaRPr lang="es-ES" altLang="es-ES_tradnl" sz="1600" b="0"/>
          </a:p>
        </p:txBody>
      </p:sp>
      <p:grpSp>
        <p:nvGrpSpPr>
          <p:cNvPr id="130082" name="Group 34">
            <a:extLst>
              <a:ext uri="{FF2B5EF4-FFF2-40B4-BE49-F238E27FC236}">
                <a16:creationId xmlns:a16="http://schemas.microsoft.com/office/drawing/2014/main" xmlns="" id="{AF622719-9E11-A547-80FB-B1132B01E178}"/>
              </a:ext>
            </a:extLst>
          </p:cNvPr>
          <p:cNvGrpSpPr>
            <a:grpSpLocks/>
          </p:cNvGrpSpPr>
          <p:nvPr/>
        </p:nvGrpSpPr>
        <p:grpSpPr bwMode="auto">
          <a:xfrm>
            <a:off x="7308850" y="5661025"/>
            <a:ext cx="1439863" cy="793750"/>
            <a:chOff x="4604" y="3566"/>
            <a:chExt cx="907" cy="500"/>
          </a:xfrm>
        </p:grpSpPr>
        <p:grpSp>
          <p:nvGrpSpPr>
            <p:cNvPr id="8207" name="Group 35">
              <a:extLst>
                <a:ext uri="{FF2B5EF4-FFF2-40B4-BE49-F238E27FC236}">
                  <a16:creationId xmlns:a16="http://schemas.microsoft.com/office/drawing/2014/main" xmlns="" id="{B016EDE9-1F36-4343-A8CA-0887506ED8A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85" y="3566"/>
              <a:ext cx="408" cy="182"/>
              <a:chOff x="4785" y="3566"/>
              <a:chExt cx="408" cy="182"/>
            </a:xfrm>
          </p:grpSpPr>
          <p:sp>
            <p:nvSpPr>
              <p:cNvPr id="130084" name="Oval 36">
                <a:extLst>
                  <a:ext uri="{FF2B5EF4-FFF2-40B4-BE49-F238E27FC236}">
                    <a16:creationId xmlns:a16="http://schemas.microsoft.com/office/drawing/2014/main" xmlns="" id="{5A5ED6BC-C651-E244-937A-3B5BC2A4B0B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85" y="3566"/>
                <a:ext cx="408" cy="182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14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sz="14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14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14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14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s-ES_tradnl" altLang="es-AR"/>
              </a:p>
            </p:txBody>
          </p:sp>
          <p:sp>
            <p:nvSpPr>
              <p:cNvPr id="130085" name="Oval 37">
                <a:extLst>
                  <a:ext uri="{FF2B5EF4-FFF2-40B4-BE49-F238E27FC236}">
                    <a16:creationId xmlns:a16="http://schemas.microsoft.com/office/drawing/2014/main" xmlns="" id="{49D6058C-FCF3-C74B-969E-E8CB0011AE2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66" y="3612"/>
                <a:ext cx="136" cy="91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14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sz="14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14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14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14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s-ES_tradnl" altLang="es-AR"/>
              </a:p>
            </p:txBody>
          </p:sp>
        </p:grpSp>
        <p:grpSp>
          <p:nvGrpSpPr>
            <p:cNvPr id="8208" name="Group 38">
              <a:extLst>
                <a:ext uri="{FF2B5EF4-FFF2-40B4-BE49-F238E27FC236}">
                  <a16:creationId xmlns:a16="http://schemas.microsoft.com/office/drawing/2014/main" xmlns="" id="{01F17731-5F62-7645-8E9D-495DEE31FD4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604" y="3884"/>
              <a:ext cx="408" cy="182"/>
              <a:chOff x="4785" y="3566"/>
              <a:chExt cx="408" cy="182"/>
            </a:xfrm>
          </p:grpSpPr>
          <p:sp>
            <p:nvSpPr>
              <p:cNvPr id="130087" name="Oval 39">
                <a:extLst>
                  <a:ext uri="{FF2B5EF4-FFF2-40B4-BE49-F238E27FC236}">
                    <a16:creationId xmlns:a16="http://schemas.microsoft.com/office/drawing/2014/main" xmlns="" id="{997574AA-E12D-3242-AE5B-468BA2AE15F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85" y="3566"/>
                <a:ext cx="408" cy="182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14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sz="14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14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14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14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s-ES_tradnl" altLang="es-AR"/>
              </a:p>
            </p:txBody>
          </p:sp>
          <p:sp>
            <p:nvSpPr>
              <p:cNvPr id="130088" name="Oval 40">
                <a:extLst>
                  <a:ext uri="{FF2B5EF4-FFF2-40B4-BE49-F238E27FC236}">
                    <a16:creationId xmlns:a16="http://schemas.microsoft.com/office/drawing/2014/main" xmlns="" id="{88BD4576-5B03-A748-B876-7564E78582E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66" y="3612"/>
                <a:ext cx="136" cy="91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14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sz="14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14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14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14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s-ES_tradnl" altLang="es-AR"/>
              </a:p>
            </p:txBody>
          </p:sp>
        </p:grpSp>
        <p:grpSp>
          <p:nvGrpSpPr>
            <p:cNvPr id="8209" name="Group 41">
              <a:extLst>
                <a:ext uri="{FF2B5EF4-FFF2-40B4-BE49-F238E27FC236}">
                  <a16:creationId xmlns:a16="http://schemas.microsoft.com/office/drawing/2014/main" xmlns="" id="{8DE39C37-7D0E-804C-8415-5ED73EC7FA7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103" y="3838"/>
              <a:ext cx="408" cy="182"/>
              <a:chOff x="4785" y="3566"/>
              <a:chExt cx="408" cy="182"/>
            </a:xfrm>
          </p:grpSpPr>
          <p:sp>
            <p:nvSpPr>
              <p:cNvPr id="130090" name="Oval 42">
                <a:extLst>
                  <a:ext uri="{FF2B5EF4-FFF2-40B4-BE49-F238E27FC236}">
                    <a16:creationId xmlns:a16="http://schemas.microsoft.com/office/drawing/2014/main" xmlns="" id="{D6D718F0-E9BD-1F4E-81F1-F93B27B294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85" y="3566"/>
                <a:ext cx="408" cy="182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14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sz="14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14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14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14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s-ES_tradnl" altLang="es-AR"/>
              </a:p>
            </p:txBody>
          </p:sp>
          <p:sp>
            <p:nvSpPr>
              <p:cNvPr id="130091" name="Oval 43">
                <a:extLst>
                  <a:ext uri="{FF2B5EF4-FFF2-40B4-BE49-F238E27FC236}">
                    <a16:creationId xmlns:a16="http://schemas.microsoft.com/office/drawing/2014/main" xmlns="" id="{B2AC03AE-6728-1443-92CE-DDA6A1AF291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66" y="3612"/>
                <a:ext cx="136" cy="91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14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sz="14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14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14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14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s-ES_tradnl" altLang="es-AR"/>
              </a:p>
            </p:txBody>
          </p:sp>
        </p:grpSp>
        <p:sp>
          <p:nvSpPr>
            <p:cNvPr id="130092" name="Line 44">
              <a:extLst>
                <a:ext uri="{FF2B5EF4-FFF2-40B4-BE49-F238E27FC236}">
                  <a16:creationId xmlns:a16="http://schemas.microsoft.com/office/drawing/2014/main" xmlns="" id="{C5F90042-134F-AC41-86CC-5801EB41A3F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785" y="3748"/>
              <a:ext cx="91" cy="9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s-ES_tradnl">
                <a:latin typeface="Arial" charset="0"/>
                <a:cs typeface="Arial" charset="0"/>
              </a:endParaRPr>
            </a:p>
          </p:txBody>
        </p:sp>
        <p:sp>
          <p:nvSpPr>
            <p:cNvPr id="130093" name="Line 45">
              <a:extLst>
                <a:ext uri="{FF2B5EF4-FFF2-40B4-BE49-F238E27FC236}">
                  <a16:creationId xmlns:a16="http://schemas.microsoft.com/office/drawing/2014/main" xmlns="" id="{1D74D3FA-D409-594F-9F23-8FC179DEEB5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03" y="3748"/>
              <a:ext cx="181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s-ES_tradnl">
                <a:latin typeface="Arial" charset="0"/>
                <a:cs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4651564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30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30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30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30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30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30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1300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300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130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30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130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130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130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130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1300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1000" fill="hold"/>
                                        <p:tgtEl>
                                          <p:spTgt spid="130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1300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1300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1000" fill="hold"/>
                                        <p:tgtEl>
                                          <p:spTgt spid="1300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1000" fill="hold"/>
                                        <p:tgtEl>
                                          <p:spTgt spid="1300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1000" fill="hold"/>
                                        <p:tgtEl>
                                          <p:spTgt spid="1300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1000" fill="hold"/>
                                        <p:tgtEl>
                                          <p:spTgt spid="1300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0052" grpId="0" animBg="1"/>
      <p:bldP spid="130053" grpId="0" animBg="1"/>
      <p:bldP spid="130054" grpId="0" animBg="1"/>
      <p:bldP spid="130055" grpId="0" animBg="1"/>
      <p:bldP spid="130057" grpId="0" animBg="1"/>
      <p:bldP spid="130058" grpId="0" animBg="1"/>
      <p:bldP spid="130079" grpId="0" animBg="1"/>
      <p:bldP spid="13008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7" name="Imagen 14" descr="Imagen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1439" y="0"/>
            <a:ext cx="9215439" cy="687705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684758350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4E22D5FF-4D5A-314F-9968-3B4E494D7D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4" name="Imagen 3" descr="Imagen que contiene monitor, pantalla, negro, dibujo&#10;&#10;Descripción generada automáticamente">
            <a:extLst>
              <a:ext uri="{FF2B5EF4-FFF2-40B4-BE49-F238E27FC236}">
                <a16:creationId xmlns:a16="http://schemas.microsoft.com/office/drawing/2014/main" xmlns="" id="{914AD9B8-DD7F-6A49-A917-C3B433137C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489" y="0"/>
            <a:ext cx="9198977" cy="5772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8541732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n 23" descr="Captura de pantalla de un celular&#10;&#10;Descripción generada automáticamente">
            <a:extLst>
              <a:ext uri="{FF2B5EF4-FFF2-40B4-BE49-F238E27FC236}">
                <a16:creationId xmlns:a16="http://schemas.microsoft.com/office/drawing/2014/main" xmlns="" id="{8C77ABCB-30D0-D547-9C2B-0DFAB09F78C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04661" y="0"/>
            <a:ext cx="9353321" cy="6984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4925738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1" name="Imagen 22" descr="Imagen 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0896179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7C5D3AF5-E291-5D48-ACB2-C3A04AB107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/>
              <a:t>b</a:t>
            </a:r>
          </a:p>
        </p:txBody>
      </p:sp>
      <p:pic>
        <p:nvPicPr>
          <p:cNvPr id="4" name="Imagen 3" descr="Captura de pantalla de un celular&#10;&#10;Descripción generada automáticamente">
            <a:extLst>
              <a:ext uri="{FF2B5EF4-FFF2-40B4-BE49-F238E27FC236}">
                <a16:creationId xmlns:a16="http://schemas.microsoft.com/office/drawing/2014/main" xmlns="" id="{EA103534-44D8-964B-9FD1-8F16F558120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87776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xmlns="" id="{D90B680A-7035-EC40-B90E-8FD8F5B330FE}"/>
              </a:ext>
            </a:extLst>
          </p:cNvPr>
          <p:cNvSpPr/>
          <p:nvPr/>
        </p:nvSpPr>
        <p:spPr>
          <a:xfrm>
            <a:off x="1070517" y="473125"/>
            <a:ext cx="39501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sz="1400" dirty="0"/>
              <a:t>Cassini A., LANCET 2019. Tacconelli A. LANCET 2019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xmlns="" id="{E05D1FC4-677E-0043-BCD1-804214AAECE0}"/>
              </a:ext>
            </a:extLst>
          </p:cNvPr>
          <p:cNvSpPr/>
          <p:nvPr/>
        </p:nvSpPr>
        <p:spPr>
          <a:xfrm>
            <a:off x="1070517" y="266171"/>
            <a:ext cx="487505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sz="1400" b="1" dirty="0"/>
              <a:t>Año 2015, EU y EEA. 8 bacterias con 16 patrones de resistancia 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xmlns="" id="{15B67F2C-3ACB-5940-AA19-2C5A1918F35A}"/>
              </a:ext>
            </a:extLst>
          </p:cNvPr>
          <p:cNvSpPr/>
          <p:nvPr/>
        </p:nvSpPr>
        <p:spPr>
          <a:xfrm>
            <a:off x="231355" y="5186912"/>
            <a:ext cx="8824511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AR" sz="2800" b="1" dirty="0">
                <a:latin typeface="Shaker2Lancet"/>
              </a:rPr>
              <a:t>Public health burden of antimicrobial resistance in Europe </a:t>
            </a:r>
          </a:p>
          <a:p>
            <a:pPr algn="ctr"/>
            <a:r>
              <a:rPr lang="es-AR" sz="2800" b="1" dirty="0">
                <a:latin typeface="Shaker2Lancet"/>
              </a:rPr>
              <a:t>131 infecciones/100.000 hab.</a:t>
            </a:r>
          </a:p>
          <a:p>
            <a:pPr algn="ctr"/>
            <a:r>
              <a:rPr lang="es-AR" sz="2800" b="1" dirty="0">
                <a:latin typeface="Shaker2Lancet"/>
              </a:rPr>
              <a:t>6,44 (5·54–7·48) muertes/100.000 hab.</a:t>
            </a:r>
            <a:endParaRPr lang="es-AR" sz="2000" dirty="0">
              <a:latin typeface="Shaker2Lancet"/>
            </a:endParaRPr>
          </a:p>
          <a:p>
            <a:pPr algn="ctr"/>
            <a:r>
              <a:rPr lang="es-AR" sz="2000" dirty="0">
                <a:latin typeface="Shaker2Lancet"/>
              </a:rPr>
              <a:t>Las tasas se duplicaron desde 2007 (CRE incremento x 10)</a:t>
            </a:r>
            <a:endParaRPr lang="es-AR" sz="2000" dirty="0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xmlns="" id="{F61671D8-C39D-6B49-AFF2-894E1592A614}"/>
              </a:ext>
            </a:extLst>
          </p:cNvPr>
          <p:cNvSpPr/>
          <p:nvPr/>
        </p:nvSpPr>
        <p:spPr>
          <a:xfrm>
            <a:off x="2091559" y="5696608"/>
            <a:ext cx="5412827" cy="409903"/>
          </a:xfrm>
          <a:prstGeom prst="rect">
            <a:avLst/>
          </a:prstGeom>
          <a:solidFill>
            <a:srgbClr val="FFFFF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AR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xmlns="" id="{6668D2CC-4459-F549-A23D-A7E277618F93}"/>
              </a:ext>
            </a:extLst>
          </p:cNvPr>
          <p:cNvSpPr/>
          <p:nvPr/>
        </p:nvSpPr>
        <p:spPr>
          <a:xfrm>
            <a:off x="1639614" y="6083193"/>
            <a:ext cx="6159062" cy="409903"/>
          </a:xfrm>
          <a:prstGeom prst="rect">
            <a:avLst/>
          </a:prstGeom>
          <a:solidFill>
            <a:srgbClr val="FFFFF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AR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xmlns="" id="{12E06227-0FBE-0E45-9043-A21086B57DD8}"/>
              </a:ext>
            </a:extLst>
          </p:cNvPr>
          <p:cNvSpPr/>
          <p:nvPr/>
        </p:nvSpPr>
        <p:spPr>
          <a:xfrm>
            <a:off x="1564078" y="6519212"/>
            <a:ext cx="6486845" cy="409903"/>
          </a:xfrm>
          <a:prstGeom prst="rect">
            <a:avLst/>
          </a:prstGeom>
          <a:solidFill>
            <a:srgbClr val="FFFFF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AR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0344702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 animBg="1"/>
      <p:bldP spid="9" grpId="0" animBg="1"/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n 22">
            <a:extLst>
              <a:ext uri="{FF2B5EF4-FFF2-40B4-BE49-F238E27FC236}">
                <a16:creationId xmlns:a16="http://schemas.microsoft.com/office/drawing/2014/main" xmlns="" id="{469FD9F7-C70F-5840-B932-A1114AD39CD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0149"/>
            <a:ext cx="9250018" cy="6827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326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n 24">
            <a:extLst>
              <a:ext uri="{FF2B5EF4-FFF2-40B4-BE49-F238E27FC236}">
                <a16:creationId xmlns:a16="http://schemas.microsoft.com/office/drawing/2014/main" xmlns="" id="{C56E2D4A-43B4-4842-A4A4-E5766CE2A7F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574706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n 18" descr="Imagen que contiene interior, tabla, pequeño, blanco&#10;&#10;Descripción generada automáticamente">
            <a:extLst>
              <a:ext uri="{FF2B5EF4-FFF2-40B4-BE49-F238E27FC236}">
                <a16:creationId xmlns:a16="http://schemas.microsoft.com/office/drawing/2014/main" xmlns="" id="{0F4916D8-C438-1F42-8E9E-6F7F4E0B5B65}"/>
              </a:ext>
            </a:extLst>
          </p:cNvPr>
          <p:cNvPicPr preferRelativeResize="0">
            <a:picLocks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8832519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F85801D2-1697-0D4D-9FC3-80B6DA53B1E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41565"/>
            <a:ext cx="5598760" cy="6858000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xmlns="" id="{33B6F402-313F-B34C-B32B-ECE820D77FC8}"/>
              </a:ext>
            </a:extLst>
          </p:cNvPr>
          <p:cNvGrpSpPr/>
          <p:nvPr/>
        </p:nvGrpSpPr>
        <p:grpSpPr>
          <a:xfrm>
            <a:off x="7495309" y="0"/>
            <a:ext cx="1648691" cy="2336980"/>
            <a:chOff x="7495309" y="0"/>
            <a:chExt cx="1648691" cy="2336980"/>
          </a:xfrm>
        </p:grpSpPr>
        <p:pic>
          <p:nvPicPr>
            <p:cNvPr id="5" name="Imagen 4">
              <a:extLst>
                <a:ext uri="{FF2B5EF4-FFF2-40B4-BE49-F238E27FC236}">
                  <a16:creationId xmlns:a16="http://schemas.microsoft.com/office/drawing/2014/main" xmlns="" id="{BCB12598-CBE6-5340-8D41-A022612CEE2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495309" y="0"/>
              <a:ext cx="1648691" cy="2336980"/>
            </a:xfrm>
            <a:prstGeom prst="rect">
              <a:avLst/>
            </a:prstGeom>
          </p:spPr>
        </p:pic>
        <p:sp>
          <p:nvSpPr>
            <p:cNvPr id="6" name="CuadroTexto 5">
              <a:extLst>
                <a:ext uri="{FF2B5EF4-FFF2-40B4-BE49-F238E27FC236}">
                  <a16:creationId xmlns:a16="http://schemas.microsoft.com/office/drawing/2014/main" xmlns="" id="{5914B8C8-B656-D64E-981C-0A6D61C5CBD3}"/>
                </a:ext>
              </a:extLst>
            </p:cNvPr>
            <p:cNvSpPr txBox="1"/>
            <p:nvPr/>
          </p:nvSpPr>
          <p:spPr>
            <a:xfrm>
              <a:off x="7506884" y="81021"/>
              <a:ext cx="1631214" cy="307775"/>
            </a:xfrm>
            <a:prstGeom prst="rect">
              <a:avLst/>
            </a:prstGeom>
            <a:solidFill>
              <a:schemeClr val="bg1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45719" tIns="45719" rIns="45719" bIns="45719" numCol="1" spcCol="38100" rtlCol="0" anchor="t">
              <a:spAutoFit/>
            </a:bodyPr>
            <a:lstStyle/>
            <a:p>
              <a:pPr marL="0" marR="0" indent="0" algn="l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Calibri"/>
                </a:rPr>
                <a:t>No. </a:t>
              </a:r>
              <a:r>
                <a:rPr kumimoji="0" lang="en-US" sz="1400" b="1" i="0" u="none" strike="noStrike" cap="none" spc="0" normalizeH="0" baseline="0" dirty="0" err="1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Calibri"/>
                </a:rPr>
                <a:t>Pctes</a:t>
              </a:r>
              <a:r>
                <a:rPr kumimoji="0" lang="en-US" sz="1400" b="1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Calibri"/>
                </a:rPr>
                <a:t> BLEE+/a</a:t>
              </a:r>
              <a:r>
                <a:rPr lang="es-ES" sz="1400" b="1" dirty="0" err="1"/>
                <a:t>ño</a:t>
              </a:r>
              <a:endParaRPr kumimoji="0" lang="en-US" sz="14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endParaRPr>
            </a:p>
          </p:txBody>
        </p:sp>
        <p:sp>
          <p:nvSpPr>
            <p:cNvPr id="7" name="CuadroTexto 6">
              <a:extLst>
                <a:ext uri="{FF2B5EF4-FFF2-40B4-BE49-F238E27FC236}">
                  <a16:creationId xmlns:a16="http://schemas.microsoft.com/office/drawing/2014/main" xmlns="" id="{FDB5023C-F332-0942-BC65-4BBB104430CA}"/>
                </a:ext>
              </a:extLst>
            </p:cNvPr>
            <p:cNvSpPr txBox="1"/>
            <p:nvPr/>
          </p:nvSpPr>
          <p:spPr>
            <a:xfrm>
              <a:off x="7551258" y="1541362"/>
              <a:ext cx="1548368" cy="307775"/>
            </a:xfrm>
            <a:prstGeom prst="rect">
              <a:avLst/>
            </a:prstGeom>
            <a:solidFill>
              <a:schemeClr val="bg1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pPr marL="0" marR="0" indent="0" algn="l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Calibri"/>
                </a:rPr>
                <a:t>% de </a:t>
              </a:r>
              <a:r>
                <a:rPr kumimoji="0" lang="en-US" sz="1400" b="1" i="0" u="none" strike="noStrike" cap="none" spc="0" normalizeH="0" baseline="0" dirty="0" err="1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Calibri"/>
                </a:rPr>
                <a:t>Kleb</a:t>
              </a:r>
              <a:r>
                <a:rPr kumimoji="0" lang="en-US" sz="1400" b="1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Calibri"/>
                </a:rPr>
                <a:t> BLEE+</a:t>
              </a:r>
            </a:p>
          </p:txBody>
        </p:sp>
      </p:grpSp>
      <p:pic>
        <p:nvPicPr>
          <p:cNvPr id="9" name="Imagen 8">
            <a:extLst>
              <a:ext uri="{FF2B5EF4-FFF2-40B4-BE49-F238E27FC236}">
                <a16:creationId xmlns:a16="http://schemas.microsoft.com/office/drawing/2014/main" xmlns="" id="{C1611592-4207-4142-8F4E-D2CB8B5D087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03712" y="2418001"/>
            <a:ext cx="4686645" cy="3760339"/>
          </a:xfrm>
          <a:prstGeom prst="rect">
            <a:avLst/>
          </a:prstGeom>
          <a:ln w="47625">
            <a:solidFill>
              <a:schemeClr val="bg1">
                <a:lumMod val="85000"/>
              </a:schemeClr>
            </a:solidFill>
          </a:ln>
        </p:spPr>
      </p:pic>
      <p:sp>
        <p:nvSpPr>
          <p:cNvPr id="16" name="Rectángulo 15">
            <a:extLst>
              <a:ext uri="{FF2B5EF4-FFF2-40B4-BE49-F238E27FC236}">
                <a16:creationId xmlns:a16="http://schemas.microsoft.com/office/drawing/2014/main" xmlns="" id="{81EB436D-CD12-DD4E-B98D-7F2BA5853522}"/>
              </a:ext>
            </a:extLst>
          </p:cNvPr>
          <p:cNvSpPr/>
          <p:nvPr/>
        </p:nvSpPr>
        <p:spPr>
          <a:xfrm>
            <a:off x="2654300" y="2133600"/>
            <a:ext cx="647700" cy="520700"/>
          </a:xfrm>
          <a:prstGeom prst="rect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ysDot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xmlns="" id="{B54573DC-1134-6A4B-A989-6F702FF5B7CD}"/>
              </a:ext>
            </a:extLst>
          </p:cNvPr>
          <p:cNvSpPr txBox="1"/>
          <p:nvPr/>
        </p:nvSpPr>
        <p:spPr>
          <a:xfrm>
            <a:off x="2164229" y="6511764"/>
            <a:ext cx="7066812" cy="41549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1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 Black" panose="020B0604020202020204" pitchFamily="34" charset="0"/>
                <a:cs typeface="Arial Black" panose="020B0604020202020204" pitchFamily="34" charset="0"/>
                <a:sym typeface="Calibri"/>
              </a:rPr>
              <a:t>K. pneumoniae BLEE+. Red WHONET-AR, 2016</a:t>
            </a:r>
          </a:p>
        </p:txBody>
      </p:sp>
      <p:sp>
        <p:nvSpPr>
          <p:cNvPr id="28" name="Rectángulo 27">
            <a:extLst>
              <a:ext uri="{FF2B5EF4-FFF2-40B4-BE49-F238E27FC236}">
                <a16:creationId xmlns:a16="http://schemas.microsoft.com/office/drawing/2014/main" xmlns="" id="{E5DBD51B-BE85-CA46-95F9-DAF97666A1E6}"/>
              </a:ext>
            </a:extLst>
          </p:cNvPr>
          <p:cNvSpPr/>
          <p:nvPr/>
        </p:nvSpPr>
        <p:spPr>
          <a:xfrm>
            <a:off x="0" y="6774395"/>
            <a:ext cx="9252965" cy="180559"/>
          </a:xfrm>
          <a:prstGeom prst="rect">
            <a:avLst/>
          </a:prstGeom>
          <a:noFill/>
          <a:ln w="25400" cap="flat">
            <a:noFill/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xmlns="" id="{FCA07C7B-882A-7340-9BD9-CB4C5F27FD31}"/>
              </a:ext>
            </a:extLst>
          </p:cNvPr>
          <p:cNvSpPr txBox="1"/>
          <p:nvPr/>
        </p:nvSpPr>
        <p:spPr>
          <a:xfrm>
            <a:off x="3134331" y="6256306"/>
            <a:ext cx="5885585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algn="ctr"/>
            <a:r>
              <a:rPr lang="en-US" b="1" dirty="0"/>
              <a:t>Media BLEE+: </a:t>
            </a:r>
            <a:r>
              <a:rPr kumimoji="0" lang="en-US" sz="18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54,2%       </a:t>
            </a:r>
            <a:r>
              <a:rPr lang="en-US" b="1" dirty="0"/>
              <a:t>No. </a:t>
            </a:r>
            <a:r>
              <a:rPr lang="en-US" b="1" dirty="0" err="1"/>
              <a:t>pctes</a:t>
            </a:r>
            <a:r>
              <a:rPr lang="en-US" b="1" dirty="0"/>
              <a:t>/</a:t>
            </a:r>
            <a:r>
              <a:rPr lang="en-US" b="1" dirty="0" err="1"/>
              <a:t>año</a:t>
            </a:r>
            <a:r>
              <a:rPr lang="en-US" b="1" dirty="0"/>
              <a:t>: 3527     </a:t>
            </a:r>
            <a:r>
              <a:rPr kumimoji="0" lang="en-US" sz="18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No. </a:t>
            </a:r>
            <a:r>
              <a:rPr kumimoji="0" lang="en-US" sz="1800" b="1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Htales</a:t>
            </a:r>
            <a:r>
              <a:rPr kumimoji="0" lang="en-US" sz="18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: 73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xmlns="" id="{2B1631F4-BB19-DD47-BA6D-61F9B32D5846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7907" y="125074"/>
            <a:ext cx="759541" cy="550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799395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n 13"/>
          <p:cNvPicPr>
            <a:picLocks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5400" y="0"/>
            <a:ext cx="96948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8239747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2FB0789C-025E-214B-B16E-CB8D8939A17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5850356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n 20">
            <a:extLst>
              <a:ext uri="{FF2B5EF4-FFF2-40B4-BE49-F238E27FC236}">
                <a16:creationId xmlns:a16="http://schemas.microsoft.com/office/drawing/2014/main" xmlns="" id="{B5E71418-BFF3-954C-9B19-E7EA893516D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1222"/>
          <a:stretch/>
        </p:blipFill>
        <p:spPr>
          <a:xfrm>
            <a:off x="-1531838" y="-1296783"/>
            <a:ext cx="11720946" cy="8154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3938159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Imagen 60">
            <a:extLst>
              <a:ext uri="{FF2B5EF4-FFF2-40B4-BE49-F238E27FC236}">
                <a16:creationId xmlns:a16="http://schemas.microsoft.com/office/drawing/2014/main" xmlns="" id="{2E4176D7-9BB6-6842-BB58-59EFA062B55A}"/>
              </a:ext>
            </a:extLst>
          </p:cNvPr>
          <p:cNvPicPr preferRelativeResize="0">
            <a:picLocks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8640" y="-144000"/>
            <a:ext cx="10198800" cy="714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0700640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 descr="2.png"/>
          <p:cNvPicPr preferRelativeResize="0">
            <a:picLocks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9951" y="0"/>
            <a:ext cx="9180576" cy="6858000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36579" y="6534783"/>
            <a:ext cx="20339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 err="1">
                <a:solidFill>
                  <a:srgbClr val="FFFF00"/>
                </a:solidFill>
                <a:latin typeface="Tw Cen MT"/>
                <a:cs typeface="Tw Cen MT"/>
              </a:rPr>
              <a:t>Daikos</a:t>
            </a:r>
            <a:r>
              <a:rPr lang="es-ES" sz="1200" b="1" dirty="0">
                <a:solidFill>
                  <a:srgbClr val="FFFF00"/>
                </a:solidFill>
                <a:latin typeface="Tw Cen MT"/>
                <a:cs typeface="Tw Cen MT"/>
              </a:rPr>
              <a:t> GL et al, CMR, 2016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34889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601"/>
    </mc:Choice>
    <mc:Fallback xmlns="">
      <p:transition spd="slow" advTm="100601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Imagen 37">
            <a:extLst>
              <a:ext uri="{FF2B5EF4-FFF2-40B4-BE49-F238E27FC236}">
                <a16:creationId xmlns:a16="http://schemas.microsoft.com/office/drawing/2014/main" xmlns="" id="{16D8A850-424B-F841-8574-5A65A3F223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1320128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Imagen 43">
            <a:extLst>
              <a:ext uri="{FF2B5EF4-FFF2-40B4-BE49-F238E27FC236}">
                <a16:creationId xmlns:a16="http://schemas.microsoft.com/office/drawing/2014/main" xmlns="" id="{18BECF57-A61A-2644-8EDB-B3CA7D6D93F1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3250" y="0"/>
            <a:ext cx="917725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2700018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n 20">
            <a:extLst>
              <a:ext uri="{FF2B5EF4-FFF2-40B4-BE49-F238E27FC236}">
                <a16:creationId xmlns:a16="http://schemas.microsoft.com/office/drawing/2014/main" xmlns="" id="{748EA4EC-A981-674A-A9A3-E35A3CDD82E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127"/>
          <a:stretch/>
        </p:blipFill>
        <p:spPr>
          <a:xfrm>
            <a:off x="0" y="-25302"/>
            <a:ext cx="9144000" cy="6908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94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14:flash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>
            <a:extLst>
              <a:ext uri="{FF2B5EF4-FFF2-40B4-BE49-F238E27FC236}">
                <a16:creationId xmlns:a16="http://schemas.microsoft.com/office/drawing/2014/main" xmlns="" id="{64E8A16D-6FF6-0B44-900A-618AC11CADF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5251"/>
          <a:stretch/>
        </p:blipFill>
        <p:spPr>
          <a:xfrm>
            <a:off x="0" y="0"/>
            <a:ext cx="9144000" cy="6870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7636959"/>
      </p:ext>
    </p:extLst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Imagen 56">
            <a:extLst>
              <a:ext uri="{FF2B5EF4-FFF2-40B4-BE49-F238E27FC236}">
                <a16:creationId xmlns:a16="http://schemas.microsoft.com/office/drawing/2014/main" xmlns="" id="{253D6FD8-C5D0-8A41-A49F-4C3BFF10727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7567281"/>
      </p:ext>
    </p:extLst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Imagen 46" descr="Imagen que contiene blanco&#10;&#10;Descripción generada automáticamente">
            <a:extLst>
              <a:ext uri="{FF2B5EF4-FFF2-40B4-BE49-F238E27FC236}">
                <a16:creationId xmlns:a16="http://schemas.microsoft.com/office/drawing/2014/main" xmlns="" id="{FF1B3425-D6AD-3F41-8259-9E3A79BF530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17600" y="-112"/>
            <a:ext cx="9561600" cy="6858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270858"/>
      </p:ext>
    </p:extLst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n 22" descr="Imagen que contiene juguete, lego, camiseta&#10;&#10;Descripción generada automáticamente">
            <a:extLst>
              <a:ext uri="{FF2B5EF4-FFF2-40B4-BE49-F238E27FC236}">
                <a16:creationId xmlns:a16="http://schemas.microsoft.com/office/drawing/2014/main" xmlns="" id="{EF761E7D-5693-0647-AB8A-22DFE715D2D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6755702"/>
      </p:ext>
    </p:extLst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Una captura de pantalla de un celular&#10;&#10;Descripción generada automáticamente">
            <a:extLst>
              <a:ext uri="{FF2B5EF4-FFF2-40B4-BE49-F238E27FC236}">
                <a16:creationId xmlns:a16="http://schemas.microsoft.com/office/drawing/2014/main" xmlns="" id="{314B29FC-4265-3545-9BB2-6CF14C0C57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843752"/>
          </a:xfrm>
          <a:prstGeom prst="rect">
            <a:avLst/>
          </a:prstGeom>
        </p:spPr>
      </p:pic>
      <p:cxnSp>
        <p:nvCxnSpPr>
          <p:cNvPr id="5" name="Conector recto 4">
            <a:extLst>
              <a:ext uri="{FF2B5EF4-FFF2-40B4-BE49-F238E27FC236}">
                <a16:creationId xmlns:a16="http://schemas.microsoft.com/office/drawing/2014/main" xmlns="" id="{D7A4E02C-B9F1-424C-9EE2-2F6AF63C3AA0}"/>
              </a:ext>
            </a:extLst>
          </p:cNvPr>
          <p:cNvCxnSpPr/>
          <p:nvPr/>
        </p:nvCxnSpPr>
        <p:spPr>
          <a:xfrm flipV="1">
            <a:off x="4468218" y="450574"/>
            <a:ext cx="0" cy="4161183"/>
          </a:xfrm>
          <a:prstGeom prst="line">
            <a:avLst/>
          </a:prstGeom>
          <a:ln w="38100"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xmlns="" id="{E2646BA4-6007-7044-A991-BA081F34B820}"/>
              </a:ext>
            </a:extLst>
          </p:cNvPr>
          <p:cNvCxnSpPr/>
          <p:nvPr/>
        </p:nvCxnSpPr>
        <p:spPr>
          <a:xfrm flipV="1">
            <a:off x="4874006" y="450574"/>
            <a:ext cx="0" cy="4161183"/>
          </a:xfrm>
          <a:prstGeom prst="line">
            <a:avLst/>
          </a:prstGeom>
          <a:ln w="38100"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Rectángulo 6">
            <a:extLst>
              <a:ext uri="{FF2B5EF4-FFF2-40B4-BE49-F238E27FC236}">
                <a16:creationId xmlns:a16="http://schemas.microsoft.com/office/drawing/2014/main" xmlns="" id="{30F050D5-EB41-4D4F-9F26-D30C967DA3C7}"/>
              </a:ext>
            </a:extLst>
          </p:cNvPr>
          <p:cNvSpPr/>
          <p:nvPr/>
        </p:nvSpPr>
        <p:spPr>
          <a:xfrm>
            <a:off x="170764" y="6472276"/>
            <a:ext cx="228299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sz="1400" dirty="0">
                <a:latin typeface="UniversLTStd"/>
              </a:rPr>
              <a:t>Yoshinori Yamano, CID 2019 </a:t>
            </a:r>
            <a:endParaRPr lang="es-AR" sz="1400" dirty="0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xmlns="" id="{6D91905E-BB4A-F54B-961D-DB61CF84A457}"/>
              </a:ext>
            </a:extLst>
          </p:cNvPr>
          <p:cNvSpPr/>
          <p:nvPr/>
        </p:nvSpPr>
        <p:spPr>
          <a:xfrm>
            <a:off x="3148478" y="5511856"/>
            <a:ext cx="2130711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AR" sz="2000" dirty="0">
                <a:latin typeface="UniversLTStd"/>
              </a:rPr>
              <a:t>ACI NDM: 80% S</a:t>
            </a:r>
            <a:endParaRPr lang="es-AR" sz="2000" dirty="0"/>
          </a:p>
          <a:p>
            <a:pPr algn="ctr"/>
            <a:r>
              <a:rPr lang="es-AR" sz="2000" dirty="0">
                <a:latin typeface="UniversLTStd"/>
              </a:rPr>
              <a:t>PAE NDM: 86.5% S</a:t>
            </a:r>
          </a:p>
          <a:p>
            <a:pPr algn="ctr"/>
            <a:r>
              <a:rPr lang="es-AR" sz="2000" dirty="0">
                <a:latin typeface="UniversLTStd"/>
              </a:rPr>
              <a:t>PAE PER: 72.7% S</a:t>
            </a:r>
          </a:p>
          <a:p>
            <a:pPr algn="ctr"/>
            <a:r>
              <a:rPr lang="es-AR" sz="2000" dirty="0">
                <a:latin typeface="UniversLTStd"/>
              </a:rPr>
              <a:t>ACI PER: 36.2%</a:t>
            </a:r>
          </a:p>
        </p:txBody>
      </p:sp>
    </p:spTree>
    <p:extLst>
      <p:ext uri="{BB962C8B-B14F-4D97-AF65-F5344CB8AC3E}">
        <p14:creationId xmlns:p14="http://schemas.microsoft.com/office/powerpoint/2010/main" val="170357710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48CAB062-31D3-0640-98CA-CF8D508DC06D}"/>
              </a:ext>
            </a:extLst>
          </p:cNvPr>
          <p:cNvPicPr preferRelativeResize="0">
            <a:picLocks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6376521"/>
      </p:ext>
    </p:extLst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Imagen 29">
            <a:extLst>
              <a:ext uri="{FF2B5EF4-FFF2-40B4-BE49-F238E27FC236}">
                <a16:creationId xmlns:a16="http://schemas.microsoft.com/office/drawing/2014/main" xmlns="" id="{99AE74FA-08F0-7046-A4A5-1AF330A43F6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40659" y="0"/>
            <a:ext cx="94846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4001832"/>
      </p:ext>
    </p:extLst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4309D0A7-A2D2-BD48-B114-0427BC7E5BE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168103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Imagen 34">
            <a:extLst>
              <a:ext uri="{FF2B5EF4-FFF2-40B4-BE49-F238E27FC236}">
                <a16:creationId xmlns:a16="http://schemas.microsoft.com/office/drawing/2014/main" xmlns="" id="{EDC0AEBE-7EDE-9F4F-BC53-302F049497A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18753" y="0"/>
            <a:ext cx="926275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193826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Imagen 58">
            <a:extLst>
              <a:ext uri="{FF2B5EF4-FFF2-40B4-BE49-F238E27FC236}">
                <a16:creationId xmlns:a16="http://schemas.microsoft.com/office/drawing/2014/main" xmlns="" id="{FF0C911D-6CBD-834D-9B85-E9C5AB3A98F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976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7629026"/>
      </p:ext>
    </p:extLst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5 Imagen" descr="combo efluj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1000156"/>
            <a:ext cx="9693832" cy="8264238"/>
          </a:xfrm>
          <a:prstGeom prst="rect">
            <a:avLst/>
          </a:prstGeom>
        </p:spPr>
      </p:pic>
      <p:sp>
        <p:nvSpPr>
          <p:cNvPr id="7" name="Text Box 14"/>
          <p:cNvSpPr txBox="1">
            <a:spLocks noChangeArrowheads="1"/>
          </p:cNvSpPr>
          <p:nvPr/>
        </p:nvSpPr>
        <p:spPr bwMode="auto">
          <a:xfrm rot="242792">
            <a:off x="4091549" y="3411723"/>
            <a:ext cx="5107091" cy="2034123"/>
          </a:xfrm>
          <a:prstGeom prst="roundRect">
            <a:avLst>
              <a:gd name="adj" fmla="val 50000"/>
            </a:avLst>
          </a:prstGeom>
          <a:noFill/>
          <a:ln w="9525" algn="ctr">
            <a:noFill/>
            <a:miter lim="800000"/>
            <a:headEnd/>
            <a:tailEnd/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wrap="square">
            <a:spAutoFit/>
          </a:bodyPr>
          <a:lstStyle/>
          <a:p>
            <a:pPr algn="r"/>
            <a:r>
              <a:rPr lang="en-US" sz="4400" b="1" dirty="0" err="1">
                <a:solidFill>
                  <a:srgbClr val="00CCFF"/>
                </a:solidFill>
                <a:latin typeface="Tw Cen MT"/>
                <a:cs typeface="Tw Cen MT"/>
              </a:rPr>
              <a:t>Hiper</a:t>
            </a:r>
            <a:r>
              <a:rPr lang="en-US" sz="4400" b="1" dirty="0">
                <a:solidFill>
                  <a:srgbClr val="00CCFF"/>
                </a:solidFill>
                <a:latin typeface="Tw Cen MT"/>
                <a:cs typeface="Tw Cen MT"/>
              </a:rPr>
              <a:t> </a:t>
            </a:r>
          </a:p>
          <a:p>
            <a:pPr algn="r"/>
            <a:r>
              <a:rPr lang="en-US" sz="4400" b="1" dirty="0" err="1">
                <a:solidFill>
                  <a:srgbClr val="00CCFF"/>
                </a:solidFill>
                <a:latin typeface="Tw Cen MT"/>
                <a:cs typeface="Tw Cen MT"/>
              </a:rPr>
              <a:t>MexAB-OprM</a:t>
            </a:r>
            <a:endParaRPr lang="en-US" sz="4400" b="1" dirty="0">
              <a:solidFill>
                <a:srgbClr val="00CCFF"/>
              </a:solidFill>
              <a:latin typeface="Tw Cen MT"/>
              <a:cs typeface="Tw Cen MT"/>
            </a:endParaRPr>
          </a:p>
        </p:txBody>
      </p:sp>
      <p:sp>
        <p:nvSpPr>
          <p:cNvPr id="8" name="Text Box 14"/>
          <p:cNvSpPr txBox="1">
            <a:spLocks noChangeArrowheads="1"/>
          </p:cNvSpPr>
          <p:nvPr/>
        </p:nvSpPr>
        <p:spPr bwMode="auto">
          <a:xfrm rot="242792">
            <a:off x="1658972" y="5087601"/>
            <a:ext cx="7732845" cy="476071"/>
          </a:xfrm>
          <a:prstGeom prst="roundRect">
            <a:avLst>
              <a:gd name="adj" fmla="val 50000"/>
            </a:avLst>
          </a:prstGeom>
          <a:solidFill>
            <a:schemeClr val="accent5">
              <a:alpha val="86667"/>
            </a:schemeClr>
          </a:solidFill>
          <a:ln w="9525" algn="ctr">
            <a:noFill/>
            <a:miter lim="800000"/>
            <a:headEnd/>
            <a:tailEnd/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F8F8F8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FQ, TIC, AZT (AZA) &gt; FEP, MER (MEV) &gt; PIPTAZ, CAZ (CZA), DORI &gt; C/T</a:t>
            </a:r>
          </a:p>
        </p:txBody>
      </p:sp>
      <p:sp>
        <p:nvSpPr>
          <p:cNvPr id="9" name="Text Box 14"/>
          <p:cNvSpPr txBox="1">
            <a:spLocks noChangeArrowheads="1"/>
          </p:cNvSpPr>
          <p:nvPr/>
        </p:nvSpPr>
        <p:spPr bwMode="auto">
          <a:xfrm rot="242792">
            <a:off x="3984880" y="5767046"/>
            <a:ext cx="6828930" cy="519351"/>
          </a:xfrm>
          <a:prstGeom prst="roundRect">
            <a:avLst>
              <a:gd name="adj" fmla="val 50000"/>
            </a:avLst>
          </a:prstGeom>
          <a:solidFill>
            <a:schemeClr val="accent5">
              <a:alpha val="86667"/>
            </a:schemeClr>
          </a:solidFill>
          <a:ln w="9525" algn="ctr">
            <a:noFill/>
            <a:miter lim="800000"/>
            <a:headEnd/>
            <a:tailEnd/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wrap="square">
            <a:spAutoFit/>
          </a:bodyPr>
          <a:lstStyle/>
          <a:p>
            <a:r>
              <a:rPr lang="es-ES" dirty="0">
                <a:solidFill>
                  <a:srgbClr val="F8F8F8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RESISTENCIA MULTIPLE = PDR (COL/AMK</a:t>
            </a:r>
            <a:r>
              <a:rPr lang="es-ES" baseline="30000" dirty="0">
                <a:solidFill>
                  <a:srgbClr val="F8F8F8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S</a:t>
            </a:r>
            <a:r>
              <a:rPr lang="es-ES" dirty="0">
                <a:solidFill>
                  <a:srgbClr val="F8F8F8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)</a:t>
            </a:r>
          </a:p>
        </p:txBody>
      </p:sp>
      <p:sp>
        <p:nvSpPr>
          <p:cNvPr id="11" name="10 CuadroTexto"/>
          <p:cNvSpPr txBox="1"/>
          <p:nvPr/>
        </p:nvSpPr>
        <p:spPr>
          <a:xfrm rot="309267">
            <a:off x="586889" y="127710"/>
            <a:ext cx="265168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7200" dirty="0"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solidFill>
                  <a:srgbClr val="00CCFF"/>
                </a:solidFill>
                <a:latin typeface="LillyBelle"/>
                <a:cs typeface="LillyBelle"/>
              </a:rPr>
              <a:t>Eflujo</a:t>
            </a:r>
            <a:endParaRPr lang="es-ES" sz="7200" dirty="0"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  <a:solidFill>
                <a:srgbClr val="00CCFF"/>
              </a:solidFill>
              <a:latin typeface="LillyBelle"/>
              <a:cs typeface="LillyBelle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xmlns="" id="{90DC5462-FD6F-6941-8B54-045F87FD1864}"/>
              </a:ext>
            </a:extLst>
          </p:cNvPr>
          <p:cNvSpPr/>
          <p:nvPr/>
        </p:nvSpPr>
        <p:spPr>
          <a:xfrm rot="240000">
            <a:off x="3224989" y="6214878"/>
            <a:ext cx="567998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800" dirty="0">
                <a:solidFill>
                  <a:srgbClr val="F8F8F8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AZA: </a:t>
            </a:r>
            <a:r>
              <a:rPr lang="en-US" sz="800" dirty="0" err="1">
                <a:solidFill>
                  <a:srgbClr val="F8F8F8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aztreonam+avibactam</a:t>
            </a:r>
            <a:r>
              <a:rPr lang="en-US" sz="800" dirty="0">
                <a:solidFill>
                  <a:srgbClr val="F8F8F8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. MEV: </a:t>
            </a:r>
            <a:r>
              <a:rPr lang="en-US" sz="800" dirty="0" err="1">
                <a:solidFill>
                  <a:srgbClr val="F8F8F8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meropenem+vaborbactam</a:t>
            </a:r>
            <a:endParaRPr lang="en-US" sz="800" dirty="0">
              <a:solidFill>
                <a:srgbClr val="F8F8F8"/>
              </a:solidFill>
              <a:latin typeface="Arial Rounded MT Bold" charset="0"/>
              <a:ea typeface="Arial Rounded MT Bold" charset="0"/>
              <a:cs typeface="Arial Rounded MT Bold" charset="0"/>
            </a:endParaRPr>
          </a:p>
          <a:p>
            <a:pPr algn="r"/>
            <a:r>
              <a:rPr lang="en-US" sz="800" dirty="0">
                <a:solidFill>
                  <a:srgbClr val="F8F8F8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CZA: </a:t>
            </a:r>
            <a:r>
              <a:rPr lang="en-US" sz="800" dirty="0" err="1">
                <a:solidFill>
                  <a:srgbClr val="F8F8F8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ceftazidima+avibactam</a:t>
            </a:r>
            <a:r>
              <a:rPr lang="en-US" sz="800" dirty="0">
                <a:solidFill>
                  <a:srgbClr val="F8F8F8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. C/T: </a:t>
            </a:r>
            <a:r>
              <a:rPr lang="en-US" sz="800" dirty="0" err="1">
                <a:solidFill>
                  <a:srgbClr val="F8F8F8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ceftolozano</a:t>
            </a:r>
            <a:endParaRPr lang="en-US" sz="800" dirty="0">
              <a:solidFill>
                <a:srgbClr val="F8F8F8"/>
              </a:solidFill>
              <a:latin typeface="Arial Rounded MT Bold" charset="0"/>
              <a:ea typeface="Arial Rounded MT Bold" charset="0"/>
              <a:cs typeface="Arial Rounded MT Bol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729312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9" grpId="0" animBg="1"/>
      <p:bldP spid="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5" name="Imagen 9" descr="Imagen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312937569"/>
      </p:ext>
    </p:extLst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n 24">
            <a:extLst>
              <a:ext uri="{FF2B5EF4-FFF2-40B4-BE49-F238E27FC236}">
                <a16:creationId xmlns:a16="http://schemas.microsoft.com/office/drawing/2014/main" xmlns="" id="{5762D628-2B0F-3045-A66C-701AE7CF0007}"/>
              </a:ext>
            </a:extLst>
          </p:cNvPr>
          <p:cNvPicPr preferRelativeResize="0">
            <a:picLocks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2484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022735"/>
      </p:ext>
    </p:extLst>
  </p:cSld>
  <p:clrMapOvr>
    <a:masterClrMapping/>
  </p:clrMapOvr>
  <p:transition spd="med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Imagen 36">
            <a:extLst>
              <a:ext uri="{FF2B5EF4-FFF2-40B4-BE49-F238E27FC236}">
                <a16:creationId xmlns:a16="http://schemas.microsoft.com/office/drawing/2014/main" xmlns="" id="{E4D9F706-DEC5-6644-931E-BCCF5077E48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13653" y="0"/>
            <a:ext cx="945765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1873372"/>
      </p:ext>
    </p:extLst>
  </p:cSld>
  <p:clrMapOvr>
    <a:masterClrMapping/>
  </p:clrMapOvr>
  <p:transition spd="med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n 24">
            <a:extLst>
              <a:ext uri="{FF2B5EF4-FFF2-40B4-BE49-F238E27FC236}">
                <a16:creationId xmlns:a16="http://schemas.microsoft.com/office/drawing/2014/main" xmlns="" id="{06481764-575A-D448-BC1D-2DFBA3CB529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88135" y="-110169"/>
            <a:ext cx="9232135" cy="6968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8162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n 25" descr="Imagen que contiene texto&#10;&#10;Descripción generada automáticamente">
            <a:extLst>
              <a:ext uri="{FF2B5EF4-FFF2-40B4-BE49-F238E27FC236}">
                <a16:creationId xmlns:a16="http://schemas.microsoft.com/office/drawing/2014/main" xmlns="" id="{F98FB3BA-A6AA-434F-A635-6946623DBC0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02018" y="0"/>
            <a:ext cx="9346018" cy="7038753"/>
          </a:xfrm>
          <a:prstGeom prst="rect">
            <a:avLst/>
          </a:prstGeom>
        </p:spPr>
      </p:pic>
      <p:pic>
        <p:nvPicPr>
          <p:cNvPr id="28" name="Imagen 27">
            <a:extLst>
              <a:ext uri="{FF2B5EF4-FFF2-40B4-BE49-F238E27FC236}">
                <a16:creationId xmlns:a16="http://schemas.microsoft.com/office/drawing/2014/main" xmlns="" id="{AF1B819B-B75D-E844-829D-238823ADF581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02018" y="1"/>
            <a:ext cx="9346018" cy="7038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659350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n 24">
            <a:extLst>
              <a:ext uri="{FF2B5EF4-FFF2-40B4-BE49-F238E27FC236}">
                <a16:creationId xmlns:a16="http://schemas.microsoft.com/office/drawing/2014/main" xmlns="" id="{E5E76123-BD02-574B-8290-A13B598E9F5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960284"/>
      </p:ext>
    </p:extLst>
  </p:cSld>
  <p:clrMapOvr>
    <a:masterClrMapping/>
  </p:clrMapOvr>
  <p:transition spd="med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n 18" descr="Imagen que contiene firmar, calle, tabla, reloj&#10;&#10;Descripción generada automáticamente">
            <a:extLst>
              <a:ext uri="{FF2B5EF4-FFF2-40B4-BE49-F238E27FC236}">
                <a16:creationId xmlns:a16="http://schemas.microsoft.com/office/drawing/2014/main" xmlns="" id="{8E638A6C-141C-4F4C-9C79-07D73F26B5D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9634" y="-117566"/>
            <a:ext cx="9223267" cy="7093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3246489"/>
      </p:ext>
    </p:extLst>
  </p:cSld>
  <p:clrMapOvr>
    <a:masterClrMapping/>
  </p:clrMapOvr>
  <p:transition spd="med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n 28">
            <a:extLst>
              <a:ext uri="{FF2B5EF4-FFF2-40B4-BE49-F238E27FC236}">
                <a16:creationId xmlns:a16="http://schemas.microsoft.com/office/drawing/2014/main" xmlns="" id="{6613794D-944C-0C48-BAD1-213AF68FD93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759659" y="-2814835"/>
            <a:ext cx="11256579" cy="11193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803131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8148039C-D8F8-C24E-A2CF-4B283C920A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3080"/>
            <a:ext cx="9144000" cy="4071756"/>
          </a:xfrm>
          <a:prstGeom prst="rect">
            <a:avLst/>
          </a:prstGeom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xmlns="" id="{53FE2A81-9D67-6044-9671-0C4065A74B08}"/>
              </a:ext>
            </a:extLst>
          </p:cNvPr>
          <p:cNvSpPr/>
          <p:nvPr/>
        </p:nvSpPr>
        <p:spPr>
          <a:xfrm>
            <a:off x="1287780" y="6014527"/>
            <a:ext cx="6057900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AR" sz="1000" b="1" i="1" dirty="0">
                <a:latin typeface="MyriadPro"/>
              </a:rPr>
              <a:t>Sime FB, Lassig-Smith M, Starr T, Stuart J, Pandey S, Parker SL, Wallis SC, Lipman J, Roberts JA. </a:t>
            </a:r>
          </a:p>
          <a:p>
            <a:pPr algn="ctr"/>
            <a:r>
              <a:rPr lang="es-AR" sz="1400" b="1" dirty="0">
                <a:latin typeface="MyriadPro"/>
              </a:rPr>
              <a:t>Population pharmacokinetics of unbound ceftolozane and tazobactam in critically ill patients without renal dysfunction. </a:t>
            </a:r>
          </a:p>
          <a:p>
            <a:pPr algn="ctr"/>
            <a:r>
              <a:rPr lang="es-AR" sz="800" dirty="0">
                <a:latin typeface="MyriadPro"/>
              </a:rPr>
              <a:t>Antimicrob Agents Chemother 63:e01265-19 . 2019</a:t>
            </a:r>
            <a:endParaRPr lang="es-AR" dirty="0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xmlns="" id="{B4FE2A86-CA5E-B649-AB91-726A5234E521}"/>
              </a:ext>
            </a:extLst>
          </p:cNvPr>
          <p:cNvSpPr/>
          <p:nvPr/>
        </p:nvSpPr>
        <p:spPr>
          <a:xfrm>
            <a:off x="4655820" y="4521007"/>
            <a:ext cx="36271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AR" dirty="0">
                <a:latin typeface="MyriadPro"/>
              </a:rPr>
              <a:t>3gr DOSIS de CARGA +</a:t>
            </a:r>
          </a:p>
          <a:p>
            <a:pPr algn="ctr"/>
            <a:r>
              <a:rPr lang="es-AR" dirty="0">
                <a:latin typeface="MyriadPro"/>
              </a:rPr>
              <a:t>9 gr/24hs  infusion continua</a:t>
            </a:r>
          </a:p>
          <a:p>
            <a:pPr algn="ctr"/>
            <a:r>
              <a:rPr lang="es-AR" b="1" dirty="0">
                <a:latin typeface="MyriadPro"/>
              </a:rPr>
              <a:t>22.4 ug/ml (ClCr 180)</a:t>
            </a:r>
          </a:p>
          <a:p>
            <a:pPr algn="ctr"/>
            <a:r>
              <a:rPr lang="es-AR" b="1" dirty="0"/>
              <a:t>38 ug/ml (ClCr 100)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xmlns="" id="{DDC3ACCC-92F1-EB4E-A54C-87629263449F}"/>
              </a:ext>
            </a:extLst>
          </p:cNvPr>
          <p:cNvSpPr/>
          <p:nvPr/>
        </p:nvSpPr>
        <p:spPr>
          <a:xfrm>
            <a:off x="403860" y="4521007"/>
            <a:ext cx="36271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AR" dirty="0">
                <a:latin typeface="MyriadPro"/>
              </a:rPr>
              <a:t>1,5gr DOSIS de CARGA +</a:t>
            </a:r>
          </a:p>
          <a:p>
            <a:pPr algn="ctr"/>
            <a:r>
              <a:rPr lang="es-AR" dirty="0">
                <a:latin typeface="MyriadPro"/>
              </a:rPr>
              <a:t>4,5 gr/24hs  infusion continua</a:t>
            </a:r>
          </a:p>
          <a:p>
            <a:pPr algn="ctr"/>
            <a:r>
              <a:rPr lang="es-AR" b="1" dirty="0">
                <a:latin typeface="MyriadPro"/>
              </a:rPr>
              <a:t>11.2 ug/ml (ClCr 180)</a:t>
            </a:r>
          </a:p>
          <a:p>
            <a:pPr algn="ctr"/>
            <a:r>
              <a:rPr lang="es-AR" b="1" dirty="0"/>
              <a:t>19 ug/ml (ClCr 100)</a:t>
            </a:r>
          </a:p>
        </p:txBody>
      </p:sp>
    </p:spTree>
    <p:extLst>
      <p:ext uri="{BB962C8B-B14F-4D97-AF65-F5344CB8AC3E}">
        <p14:creationId xmlns:p14="http://schemas.microsoft.com/office/powerpoint/2010/main" val="1757895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Imagen 48" descr="Imagen que contiene texto&#10;&#10;Descripción generada automáticamente">
            <a:extLst>
              <a:ext uri="{FF2B5EF4-FFF2-40B4-BE49-F238E27FC236}">
                <a16:creationId xmlns:a16="http://schemas.microsoft.com/office/drawing/2014/main" xmlns="" id="{BF810C24-D6C6-6248-A7B0-C1912638203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96" r="7696"/>
          <a:stretch/>
        </p:blipFill>
        <p:spPr>
          <a:xfrm>
            <a:off x="-228599" y="-125896"/>
            <a:ext cx="9372600" cy="6983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4856969"/>
      </p:ext>
    </p:extLst>
  </p:cSld>
  <p:clrMapOvr>
    <a:masterClrMapping/>
  </p:clrMapOvr>
  <p:transition spd="med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n 16" descr="Imagen que contiene edificio, blanco, tabla, grupo&#10;&#10;Descripción generada automáticamente">
            <a:extLst>
              <a:ext uri="{FF2B5EF4-FFF2-40B4-BE49-F238E27FC236}">
                <a16:creationId xmlns:a16="http://schemas.microsoft.com/office/drawing/2014/main" xmlns="" id="{8B5CF408-D932-6845-BFA3-79DE34A5B0E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04503" y="-26126"/>
            <a:ext cx="9248503" cy="6910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7340067"/>
      </p:ext>
    </p:extLst>
  </p:cSld>
  <p:clrMapOvr>
    <a:masterClrMapping/>
  </p:clrMapOvr>
  <p:transition spd="med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n 15">
            <a:extLst>
              <a:ext uri="{FF2B5EF4-FFF2-40B4-BE49-F238E27FC236}">
                <a16:creationId xmlns:a16="http://schemas.microsoft.com/office/drawing/2014/main" xmlns="" id="{0F038990-5AA2-5A45-99B1-E561D741AAEC}"/>
              </a:ext>
            </a:extLst>
          </p:cNvPr>
          <p:cNvPicPr preferRelativeResize="0">
            <a:picLocks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94400"/>
            <a:ext cx="9144000" cy="666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183450"/>
      </p:ext>
    </p:extLst>
  </p:cSld>
  <p:clrMapOvr>
    <a:masterClrMapping/>
  </p:clrMapOvr>
  <p:transition spd="med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Imagen que contiene interior, cama, blanco, tabla&#10;&#10;Descripción generada automáticamente">
            <a:extLst>
              <a:ext uri="{FF2B5EF4-FFF2-40B4-BE49-F238E27FC236}">
                <a16:creationId xmlns:a16="http://schemas.microsoft.com/office/drawing/2014/main" xmlns="" id="{C18B3342-F64E-0345-8B06-14839588FAE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Imagen 4" descr="Imagen que contiene cama, blanco&#10;&#10;Descripción generada automáticamente">
            <a:extLst>
              <a:ext uri="{FF2B5EF4-FFF2-40B4-BE49-F238E27FC236}">
                <a16:creationId xmlns:a16="http://schemas.microsoft.com/office/drawing/2014/main" xmlns="" id="{DEC71934-7DE5-A24E-88D9-79AA56C3E25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xmlns="" id="{92C5ADA0-6335-2444-9A0A-8B8D38AF77AD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497530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3" name="Imagen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7228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4755" name="Imagen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05000" y="763588"/>
            <a:ext cx="5473700" cy="396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uadroTexto 3"/>
          <p:cNvSpPr txBox="1">
            <a:spLocks noChangeArrowheads="1"/>
          </p:cNvSpPr>
          <p:nvPr/>
        </p:nvSpPr>
        <p:spPr bwMode="auto">
          <a:xfrm>
            <a:off x="3003422" y="5578528"/>
            <a:ext cx="3276858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es-ES_tradnl" altLang="es-ES_tradnl" sz="2000" dirty="0" err="1">
                <a:solidFill>
                  <a:schemeClr val="bg1"/>
                </a:solidFill>
              </a:rPr>
              <a:t>www.antimicrobianos.com.ar</a:t>
            </a:r>
            <a:endParaRPr lang="es-ES_tradnl" altLang="es-ES_tradnl" sz="2000" dirty="0">
              <a:solidFill>
                <a:schemeClr val="bg1"/>
              </a:solidFill>
            </a:endParaRPr>
          </a:p>
          <a:p>
            <a:pPr algn="ctr">
              <a:spcBef>
                <a:spcPct val="0"/>
              </a:spcBef>
              <a:buNone/>
            </a:pPr>
            <a:endParaRPr lang="es-ES_tradnl" altLang="es-ES_tradnl" sz="2000" dirty="0">
              <a:solidFill>
                <a:schemeClr val="bg1"/>
              </a:solidFill>
            </a:endParaRPr>
          </a:p>
          <a:p>
            <a:pPr algn="ctr">
              <a:spcBef>
                <a:spcPct val="0"/>
              </a:spcBef>
              <a:buNone/>
            </a:pPr>
            <a:r>
              <a:rPr lang="es-ES_tradnl" altLang="es-ES_tradnl" sz="2000" dirty="0">
                <a:solidFill>
                  <a:schemeClr val="bg1"/>
                </a:solidFill>
              </a:rPr>
              <a:t>Noviembre 2019</a:t>
            </a:r>
          </a:p>
        </p:txBody>
      </p:sp>
    </p:spTree>
    <p:extLst>
      <p:ext uri="{BB962C8B-B14F-4D97-AF65-F5344CB8AC3E}">
        <p14:creationId xmlns:p14="http://schemas.microsoft.com/office/powerpoint/2010/main" val="7747894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6|31.4|2.2|8.3"/>
</p:tagLst>
</file>

<file path=ppt/theme/theme1.xml><?xml version="1.0" encoding="utf-8"?>
<a:theme xmlns:a="http://schemas.openxmlformats.org/drawingml/2006/main" name="Tema de Office">
  <a:themeElements>
    <a:clrScheme name="Tema de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Tema de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Tema de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Tema de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7263</TotalTime>
  <Words>332</Words>
  <Application>Microsoft Office PowerPoint</Application>
  <PresentationFormat>Presentación en pantalla (4:3)</PresentationFormat>
  <Paragraphs>48</Paragraphs>
  <Slides>45</Slides>
  <Notes>3</Notes>
  <HiddenSlides>0</HiddenSlides>
  <MMClips>0</MMClips>
  <ScaleCrop>false</ScaleCrop>
  <HeadingPairs>
    <vt:vector size="6" baseType="variant">
      <vt:variant>
        <vt:lpstr>Fuentes usadas</vt:lpstr>
      </vt:variant>
      <vt:variant>
        <vt:i4>12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45</vt:i4>
      </vt:variant>
    </vt:vector>
  </HeadingPairs>
  <TitlesOfParts>
    <vt:vector size="58" baseType="lpstr">
      <vt:lpstr>ＭＳ Ｐゴシック</vt:lpstr>
      <vt:lpstr>Arial</vt:lpstr>
      <vt:lpstr>Arial Black</vt:lpstr>
      <vt:lpstr>Arial Rounded MT Bold</vt:lpstr>
      <vt:lpstr>Calibri</vt:lpstr>
      <vt:lpstr>Eurostile</vt:lpstr>
      <vt:lpstr>Helvetica</vt:lpstr>
      <vt:lpstr>LillyBelle</vt:lpstr>
      <vt:lpstr>MyriadPro</vt:lpstr>
      <vt:lpstr>Shaker2Lancet</vt:lpstr>
      <vt:lpstr>Tw Cen MT</vt:lpstr>
      <vt:lpstr>UniversLTStd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b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</dc:creator>
  <cp:lastModifiedBy>Full name</cp:lastModifiedBy>
  <cp:revision>246</cp:revision>
  <dcterms:modified xsi:type="dcterms:W3CDTF">2019-12-10T01:32:34Z</dcterms:modified>
</cp:coreProperties>
</file>