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77" r:id="rId2"/>
    <p:sldId id="278" r:id="rId3"/>
    <p:sldId id="320" r:id="rId4"/>
    <p:sldId id="392" r:id="rId5"/>
    <p:sldId id="279" r:id="rId6"/>
    <p:sldId id="280" r:id="rId7"/>
    <p:sldId id="310" r:id="rId8"/>
    <p:sldId id="381" r:id="rId9"/>
    <p:sldId id="312" r:id="rId10"/>
    <p:sldId id="317" r:id="rId11"/>
    <p:sldId id="315" r:id="rId12"/>
    <p:sldId id="313" r:id="rId13"/>
    <p:sldId id="314" r:id="rId14"/>
    <p:sldId id="318" r:id="rId15"/>
    <p:sldId id="355" r:id="rId16"/>
    <p:sldId id="356" r:id="rId17"/>
    <p:sldId id="358" r:id="rId18"/>
    <p:sldId id="359" r:id="rId19"/>
    <p:sldId id="360" r:id="rId20"/>
    <p:sldId id="361" r:id="rId21"/>
    <p:sldId id="362" r:id="rId22"/>
    <p:sldId id="367" r:id="rId23"/>
    <p:sldId id="363" r:id="rId24"/>
    <p:sldId id="364" r:id="rId25"/>
    <p:sldId id="366" r:id="rId26"/>
    <p:sldId id="368" r:id="rId27"/>
    <p:sldId id="369" r:id="rId28"/>
    <p:sldId id="417" r:id="rId29"/>
    <p:sldId id="373" r:id="rId30"/>
    <p:sldId id="374" r:id="rId31"/>
    <p:sldId id="376" r:id="rId32"/>
    <p:sldId id="378" r:id="rId33"/>
    <p:sldId id="419" r:id="rId34"/>
    <p:sldId id="411" r:id="rId35"/>
    <p:sldId id="413" r:id="rId36"/>
    <p:sldId id="415" r:id="rId37"/>
    <p:sldId id="416" r:id="rId38"/>
    <p:sldId id="384" r:id="rId39"/>
    <p:sldId id="383" r:id="rId40"/>
    <p:sldId id="386" r:id="rId41"/>
    <p:sldId id="388" r:id="rId42"/>
    <p:sldId id="390" r:id="rId43"/>
    <p:sldId id="391" r:id="rId44"/>
    <p:sldId id="365" r:id="rId45"/>
    <p:sldId id="322" r:id="rId46"/>
    <p:sldId id="282" r:id="rId47"/>
    <p:sldId id="284" r:id="rId48"/>
    <p:sldId id="286" r:id="rId49"/>
    <p:sldId id="288" r:id="rId50"/>
    <p:sldId id="298" r:id="rId51"/>
    <p:sldId id="300" r:id="rId52"/>
    <p:sldId id="290" r:id="rId53"/>
    <p:sldId id="292" r:id="rId54"/>
    <p:sldId id="296" r:id="rId55"/>
    <p:sldId id="294" r:id="rId56"/>
    <p:sldId id="302" r:id="rId57"/>
    <p:sldId id="304" r:id="rId58"/>
    <p:sldId id="399" r:id="rId59"/>
    <p:sldId id="323" r:id="rId60"/>
    <p:sldId id="329" r:id="rId61"/>
    <p:sldId id="331" r:id="rId62"/>
    <p:sldId id="333" r:id="rId63"/>
    <p:sldId id="335" r:id="rId64"/>
    <p:sldId id="326" r:id="rId65"/>
    <p:sldId id="337" r:id="rId66"/>
    <p:sldId id="339" r:id="rId67"/>
    <p:sldId id="341" r:id="rId68"/>
    <p:sldId id="345" r:id="rId69"/>
    <p:sldId id="343" r:id="rId70"/>
    <p:sldId id="352" r:id="rId71"/>
    <p:sldId id="353" r:id="rId72"/>
    <p:sldId id="398" r:id="rId73"/>
    <p:sldId id="346" r:id="rId74"/>
    <p:sldId id="348" r:id="rId75"/>
    <p:sldId id="349" r:id="rId76"/>
    <p:sldId id="351" r:id="rId77"/>
    <p:sldId id="393" r:id="rId78"/>
    <p:sldId id="395" r:id="rId79"/>
    <p:sldId id="396" r:id="rId80"/>
    <p:sldId id="409" r:id="rId81"/>
    <p:sldId id="354" r:id="rId8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419" autoAdjust="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86"/>
    </p:cViewPr>
  </p:sorterViewPr>
  <p:notesViewPr>
    <p:cSldViewPr snapToGrid="0">
      <p:cViewPr varScale="1">
        <p:scale>
          <a:sx n="85" d="100"/>
          <a:sy n="85" d="100"/>
        </p:scale>
        <p:origin x="28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D1E84-063B-4DBC-8A30-068DD9B5EDC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559B87A-8C09-46D7-AA91-110364EF5AE4}">
      <dgm:prSet phldrT="[Texto]"/>
      <dgm:spPr>
        <a:solidFill>
          <a:schemeClr val="bg1"/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  <a:latin typeface="Calibri" panose="020F0502020204030204" pitchFamily="34" charset="0"/>
            </a:rPr>
            <a:t>ENTEROBACTERIAS</a:t>
          </a:r>
          <a:endParaRPr lang="es-AR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FCD5F91-79AE-44A5-9FB0-E836809E69AC}" type="parTrans" cxnId="{CBFC421C-1162-4ED4-9FC9-AAD32581707F}">
      <dgm:prSet/>
      <dgm:spPr/>
      <dgm:t>
        <a:bodyPr/>
        <a:lstStyle/>
        <a:p>
          <a:endParaRPr lang="es-AR"/>
        </a:p>
      </dgm:t>
    </dgm:pt>
    <dgm:pt modelId="{61EA4847-705D-4CDD-B235-A4AFEA79D82E}" type="sibTrans" cxnId="{CBFC421C-1162-4ED4-9FC9-AAD32581707F}">
      <dgm:prSet/>
      <dgm:spPr/>
      <dgm:t>
        <a:bodyPr/>
        <a:lstStyle/>
        <a:p>
          <a:endParaRPr lang="es-AR"/>
        </a:p>
      </dgm:t>
    </dgm:pt>
    <dgm:pt modelId="{C38A6AC1-9931-41A7-BBCE-079033B1E243}">
      <dgm:prSet phldrT="[Texto]"/>
      <dgm:spPr>
        <a:solidFill>
          <a:schemeClr val="bg1"/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  <a:latin typeface="Calibri" panose="020F0502020204030204" pitchFamily="34" charset="0"/>
            </a:rPr>
            <a:t>BGN NO FERMENTADORES</a:t>
          </a:r>
          <a:endParaRPr lang="es-AR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C99CD5F-7A62-48D1-B47B-A46D1930B489}" type="parTrans" cxnId="{A17E3F5E-D49E-42DC-8C71-C6857F0AFD34}">
      <dgm:prSet/>
      <dgm:spPr/>
      <dgm:t>
        <a:bodyPr/>
        <a:lstStyle/>
        <a:p>
          <a:endParaRPr lang="es-AR"/>
        </a:p>
      </dgm:t>
    </dgm:pt>
    <dgm:pt modelId="{E005A99A-A264-432B-B398-145A77FDC78C}" type="sibTrans" cxnId="{A17E3F5E-D49E-42DC-8C71-C6857F0AFD34}">
      <dgm:prSet/>
      <dgm:spPr/>
      <dgm:t>
        <a:bodyPr/>
        <a:lstStyle/>
        <a:p>
          <a:endParaRPr lang="es-AR"/>
        </a:p>
      </dgm:t>
    </dgm:pt>
    <dgm:pt modelId="{1A1458E5-5813-42CB-9989-AE1ACA5953DA}" type="pres">
      <dgm:prSet presAssocID="{68ED1E84-063B-4DBC-8A30-068DD9B5ED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933BC0A-DE7A-43F2-922B-AD222C3F4197}" type="pres">
      <dgm:prSet presAssocID="{A559B87A-8C09-46D7-AA91-110364EF5AE4}" presName="parentLin" presStyleCnt="0"/>
      <dgm:spPr/>
    </dgm:pt>
    <dgm:pt modelId="{A64ED7B9-BEE4-4488-B903-0631B8669A5C}" type="pres">
      <dgm:prSet presAssocID="{A559B87A-8C09-46D7-AA91-110364EF5AE4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FFE98F71-6A0D-4170-B567-865434FFAF9A}" type="pres">
      <dgm:prSet presAssocID="{A559B87A-8C09-46D7-AA91-110364EF5AE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8B86531-22B5-47A1-8317-E4E82BB5FF9A}" type="pres">
      <dgm:prSet presAssocID="{A559B87A-8C09-46D7-AA91-110364EF5AE4}" presName="negativeSpace" presStyleCnt="0"/>
      <dgm:spPr/>
    </dgm:pt>
    <dgm:pt modelId="{299DCAF6-A1B9-45A5-8BBE-7285B234F7A3}" type="pres">
      <dgm:prSet presAssocID="{A559B87A-8C09-46D7-AA91-110364EF5AE4}" presName="childText" presStyleLbl="conFgAcc1" presStyleIdx="0" presStyleCnt="2">
        <dgm:presLayoutVars>
          <dgm:bulletEnabled val="1"/>
        </dgm:presLayoutVars>
      </dgm:prSet>
      <dgm:spPr/>
    </dgm:pt>
    <dgm:pt modelId="{3127270F-65F5-4E7D-A56B-00634E826B93}" type="pres">
      <dgm:prSet presAssocID="{61EA4847-705D-4CDD-B235-A4AFEA79D82E}" presName="spaceBetweenRectangles" presStyleCnt="0"/>
      <dgm:spPr/>
    </dgm:pt>
    <dgm:pt modelId="{80F489CE-A560-46C0-8430-22706B92CC7B}" type="pres">
      <dgm:prSet presAssocID="{C38A6AC1-9931-41A7-BBCE-079033B1E243}" presName="parentLin" presStyleCnt="0"/>
      <dgm:spPr/>
    </dgm:pt>
    <dgm:pt modelId="{34F16E98-1143-42D8-B2B2-E2F5233D5835}" type="pres">
      <dgm:prSet presAssocID="{C38A6AC1-9931-41A7-BBCE-079033B1E243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491ECB3E-40BD-4286-9384-FA7DAEBC5686}" type="pres">
      <dgm:prSet presAssocID="{C38A6AC1-9931-41A7-BBCE-079033B1E24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2AAB9A4-A595-4735-96FE-8BCD90FA11AF}" type="pres">
      <dgm:prSet presAssocID="{C38A6AC1-9931-41A7-BBCE-079033B1E243}" presName="negativeSpace" presStyleCnt="0"/>
      <dgm:spPr/>
    </dgm:pt>
    <dgm:pt modelId="{E1BD39D7-95EB-488A-8439-447BA3CD9367}" type="pres">
      <dgm:prSet presAssocID="{C38A6AC1-9931-41A7-BBCE-079033B1E24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17E3F5E-D49E-42DC-8C71-C6857F0AFD34}" srcId="{68ED1E84-063B-4DBC-8A30-068DD9B5EDC3}" destId="{C38A6AC1-9931-41A7-BBCE-079033B1E243}" srcOrd="1" destOrd="0" parTransId="{EC99CD5F-7A62-48D1-B47B-A46D1930B489}" sibTransId="{E005A99A-A264-432B-B398-145A77FDC78C}"/>
    <dgm:cxn modelId="{73789D7F-BFCD-4E6E-8DE8-275836625FAC}" type="presOf" srcId="{C38A6AC1-9931-41A7-BBCE-079033B1E243}" destId="{34F16E98-1143-42D8-B2B2-E2F5233D5835}" srcOrd="0" destOrd="0" presId="urn:microsoft.com/office/officeart/2005/8/layout/list1"/>
    <dgm:cxn modelId="{48B44A3F-1E1B-495B-9515-D796B04B0089}" type="presOf" srcId="{A559B87A-8C09-46D7-AA91-110364EF5AE4}" destId="{FFE98F71-6A0D-4170-B567-865434FFAF9A}" srcOrd="1" destOrd="0" presId="urn:microsoft.com/office/officeart/2005/8/layout/list1"/>
    <dgm:cxn modelId="{AEC20620-9E48-41F0-BA4E-652B1BA4FA23}" type="presOf" srcId="{A559B87A-8C09-46D7-AA91-110364EF5AE4}" destId="{A64ED7B9-BEE4-4488-B903-0631B8669A5C}" srcOrd="0" destOrd="0" presId="urn:microsoft.com/office/officeart/2005/8/layout/list1"/>
    <dgm:cxn modelId="{E257C4D6-6878-4DAD-84A4-8FF062FACE18}" type="presOf" srcId="{68ED1E84-063B-4DBC-8A30-068DD9B5EDC3}" destId="{1A1458E5-5813-42CB-9989-AE1ACA5953DA}" srcOrd="0" destOrd="0" presId="urn:microsoft.com/office/officeart/2005/8/layout/list1"/>
    <dgm:cxn modelId="{F08AE701-EE67-4E48-88C3-0E03615F71BF}" type="presOf" srcId="{C38A6AC1-9931-41A7-BBCE-079033B1E243}" destId="{491ECB3E-40BD-4286-9384-FA7DAEBC5686}" srcOrd="1" destOrd="0" presId="urn:microsoft.com/office/officeart/2005/8/layout/list1"/>
    <dgm:cxn modelId="{CBFC421C-1162-4ED4-9FC9-AAD32581707F}" srcId="{68ED1E84-063B-4DBC-8A30-068DD9B5EDC3}" destId="{A559B87A-8C09-46D7-AA91-110364EF5AE4}" srcOrd="0" destOrd="0" parTransId="{FFCD5F91-79AE-44A5-9FB0-E836809E69AC}" sibTransId="{61EA4847-705D-4CDD-B235-A4AFEA79D82E}"/>
    <dgm:cxn modelId="{EA16B9EF-D514-46CD-BCDC-6BB98A40628E}" type="presParOf" srcId="{1A1458E5-5813-42CB-9989-AE1ACA5953DA}" destId="{3933BC0A-DE7A-43F2-922B-AD222C3F4197}" srcOrd="0" destOrd="0" presId="urn:microsoft.com/office/officeart/2005/8/layout/list1"/>
    <dgm:cxn modelId="{0D6B9D0B-E4BA-447B-9FB1-317CE5926089}" type="presParOf" srcId="{3933BC0A-DE7A-43F2-922B-AD222C3F4197}" destId="{A64ED7B9-BEE4-4488-B903-0631B8669A5C}" srcOrd="0" destOrd="0" presId="urn:microsoft.com/office/officeart/2005/8/layout/list1"/>
    <dgm:cxn modelId="{2DA526B4-3A08-4E4E-A6AB-EDFC68183CF4}" type="presParOf" srcId="{3933BC0A-DE7A-43F2-922B-AD222C3F4197}" destId="{FFE98F71-6A0D-4170-B567-865434FFAF9A}" srcOrd="1" destOrd="0" presId="urn:microsoft.com/office/officeart/2005/8/layout/list1"/>
    <dgm:cxn modelId="{ED261A8E-1ADE-4759-80B7-736C27266F92}" type="presParOf" srcId="{1A1458E5-5813-42CB-9989-AE1ACA5953DA}" destId="{E8B86531-22B5-47A1-8317-E4E82BB5FF9A}" srcOrd="1" destOrd="0" presId="urn:microsoft.com/office/officeart/2005/8/layout/list1"/>
    <dgm:cxn modelId="{828E2D21-66EF-40BA-901F-C2212687C430}" type="presParOf" srcId="{1A1458E5-5813-42CB-9989-AE1ACA5953DA}" destId="{299DCAF6-A1B9-45A5-8BBE-7285B234F7A3}" srcOrd="2" destOrd="0" presId="urn:microsoft.com/office/officeart/2005/8/layout/list1"/>
    <dgm:cxn modelId="{36449F4F-57F9-47B9-91A7-D3626570F1F5}" type="presParOf" srcId="{1A1458E5-5813-42CB-9989-AE1ACA5953DA}" destId="{3127270F-65F5-4E7D-A56B-00634E826B93}" srcOrd="3" destOrd="0" presId="urn:microsoft.com/office/officeart/2005/8/layout/list1"/>
    <dgm:cxn modelId="{D7207B41-4E60-459B-966E-F5C88B803BB9}" type="presParOf" srcId="{1A1458E5-5813-42CB-9989-AE1ACA5953DA}" destId="{80F489CE-A560-46C0-8430-22706B92CC7B}" srcOrd="4" destOrd="0" presId="urn:microsoft.com/office/officeart/2005/8/layout/list1"/>
    <dgm:cxn modelId="{D52CCB9C-292A-4DAF-AD73-7E7628F64510}" type="presParOf" srcId="{80F489CE-A560-46C0-8430-22706B92CC7B}" destId="{34F16E98-1143-42D8-B2B2-E2F5233D5835}" srcOrd="0" destOrd="0" presId="urn:microsoft.com/office/officeart/2005/8/layout/list1"/>
    <dgm:cxn modelId="{77E13D1F-B424-4CF1-8E65-4911F4AFB0FF}" type="presParOf" srcId="{80F489CE-A560-46C0-8430-22706B92CC7B}" destId="{491ECB3E-40BD-4286-9384-FA7DAEBC5686}" srcOrd="1" destOrd="0" presId="urn:microsoft.com/office/officeart/2005/8/layout/list1"/>
    <dgm:cxn modelId="{C4C2B8D7-A69F-4E3D-AC68-FAF5D78954EF}" type="presParOf" srcId="{1A1458E5-5813-42CB-9989-AE1ACA5953DA}" destId="{F2AAB9A4-A595-4735-96FE-8BCD90FA11AF}" srcOrd="5" destOrd="0" presId="urn:microsoft.com/office/officeart/2005/8/layout/list1"/>
    <dgm:cxn modelId="{7CFA8F29-B788-4AAB-81E6-CCBF9B24F40E}" type="presParOf" srcId="{1A1458E5-5813-42CB-9989-AE1ACA5953DA}" destId="{E1BD39D7-95EB-488A-8439-447BA3CD936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ED1E84-063B-4DBC-8A30-068DD9B5EDC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38A6AC1-9931-41A7-BBCE-079033B1E243}">
      <dgm:prSet phldrT="[Texto]"/>
      <dgm:spPr>
        <a:solidFill>
          <a:schemeClr val="bg1"/>
        </a:solidFill>
      </dgm:spPr>
      <dgm:t>
        <a:bodyPr/>
        <a:lstStyle/>
        <a:p>
          <a:r>
            <a:rPr lang="es-AR" i="1" dirty="0" smtClean="0">
              <a:solidFill>
                <a:schemeClr val="tx1"/>
              </a:solidFill>
              <a:latin typeface="Calibri" panose="020F0502020204030204" pitchFamily="34" charset="0"/>
            </a:rPr>
            <a:t>PSEUDOMONAS y ACINETOBACTER</a:t>
          </a:r>
          <a:endParaRPr lang="es-AR" i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005A99A-A264-432B-B398-145A77FDC78C}" type="sibTrans" cxnId="{A17E3F5E-D49E-42DC-8C71-C6857F0AFD34}">
      <dgm:prSet/>
      <dgm:spPr/>
      <dgm:t>
        <a:bodyPr/>
        <a:lstStyle/>
        <a:p>
          <a:endParaRPr lang="es-AR"/>
        </a:p>
      </dgm:t>
    </dgm:pt>
    <dgm:pt modelId="{EC99CD5F-7A62-48D1-B47B-A46D1930B489}" type="parTrans" cxnId="{A17E3F5E-D49E-42DC-8C71-C6857F0AFD34}">
      <dgm:prSet/>
      <dgm:spPr/>
      <dgm:t>
        <a:bodyPr/>
        <a:lstStyle/>
        <a:p>
          <a:endParaRPr lang="es-AR"/>
        </a:p>
      </dgm:t>
    </dgm:pt>
    <dgm:pt modelId="{A559B87A-8C09-46D7-AA91-110364EF5AE4}">
      <dgm:prSet phldrT="[Texto]"/>
      <dgm:spPr>
        <a:solidFill>
          <a:schemeClr val="bg1"/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  <a:latin typeface="Calibri" panose="020F0502020204030204" pitchFamily="34" charset="0"/>
            </a:rPr>
            <a:t>BGN NO FERMENTADORES</a:t>
          </a:r>
          <a:endParaRPr lang="es-AR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61EA4847-705D-4CDD-B235-A4AFEA79D82E}" type="sibTrans" cxnId="{CBFC421C-1162-4ED4-9FC9-AAD32581707F}">
      <dgm:prSet/>
      <dgm:spPr/>
      <dgm:t>
        <a:bodyPr/>
        <a:lstStyle/>
        <a:p>
          <a:endParaRPr lang="es-AR"/>
        </a:p>
      </dgm:t>
    </dgm:pt>
    <dgm:pt modelId="{FFCD5F91-79AE-44A5-9FB0-E836809E69AC}" type="parTrans" cxnId="{CBFC421C-1162-4ED4-9FC9-AAD32581707F}">
      <dgm:prSet/>
      <dgm:spPr/>
      <dgm:t>
        <a:bodyPr/>
        <a:lstStyle/>
        <a:p>
          <a:endParaRPr lang="es-AR"/>
        </a:p>
      </dgm:t>
    </dgm:pt>
    <dgm:pt modelId="{1A1458E5-5813-42CB-9989-AE1ACA5953DA}" type="pres">
      <dgm:prSet presAssocID="{68ED1E84-063B-4DBC-8A30-068DD9B5ED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933BC0A-DE7A-43F2-922B-AD222C3F4197}" type="pres">
      <dgm:prSet presAssocID="{A559B87A-8C09-46D7-AA91-110364EF5AE4}" presName="parentLin" presStyleCnt="0"/>
      <dgm:spPr/>
    </dgm:pt>
    <dgm:pt modelId="{A64ED7B9-BEE4-4488-B903-0631B8669A5C}" type="pres">
      <dgm:prSet presAssocID="{A559B87A-8C09-46D7-AA91-110364EF5AE4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FFE98F71-6A0D-4170-B567-865434FFAF9A}" type="pres">
      <dgm:prSet presAssocID="{A559B87A-8C09-46D7-AA91-110364EF5AE4}" presName="parentText" presStyleLbl="node1" presStyleIdx="0" presStyleCnt="2" custLinFactNeighborX="1780" custLinFactNeighborY="-263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8B86531-22B5-47A1-8317-E4E82BB5FF9A}" type="pres">
      <dgm:prSet presAssocID="{A559B87A-8C09-46D7-AA91-110364EF5AE4}" presName="negativeSpace" presStyleCnt="0"/>
      <dgm:spPr/>
    </dgm:pt>
    <dgm:pt modelId="{299DCAF6-A1B9-45A5-8BBE-7285B234F7A3}" type="pres">
      <dgm:prSet presAssocID="{A559B87A-8C09-46D7-AA91-110364EF5AE4}" presName="childText" presStyleLbl="conFgAcc1" presStyleIdx="0" presStyleCnt="2">
        <dgm:presLayoutVars>
          <dgm:bulletEnabled val="1"/>
        </dgm:presLayoutVars>
      </dgm:prSet>
      <dgm:spPr/>
    </dgm:pt>
    <dgm:pt modelId="{3127270F-65F5-4E7D-A56B-00634E826B93}" type="pres">
      <dgm:prSet presAssocID="{61EA4847-705D-4CDD-B235-A4AFEA79D82E}" presName="spaceBetweenRectangles" presStyleCnt="0"/>
      <dgm:spPr/>
    </dgm:pt>
    <dgm:pt modelId="{80F489CE-A560-46C0-8430-22706B92CC7B}" type="pres">
      <dgm:prSet presAssocID="{C38A6AC1-9931-41A7-BBCE-079033B1E243}" presName="parentLin" presStyleCnt="0"/>
      <dgm:spPr/>
    </dgm:pt>
    <dgm:pt modelId="{34F16E98-1143-42D8-B2B2-E2F5233D5835}" type="pres">
      <dgm:prSet presAssocID="{C38A6AC1-9931-41A7-BBCE-079033B1E243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491ECB3E-40BD-4286-9384-FA7DAEBC5686}" type="pres">
      <dgm:prSet presAssocID="{C38A6AC1-9931-41A7-BBCE-079033B1E24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2AAB9A4-A595-4735-96FE-8BCD90FA11AF}" type="pres">
      <dgm:prSet presAssocID="{C38A6AC1-9931-41A7-BBCE-079033B1E243}" presName="negativeSpace" presStyleCnt="0"/>
      <dgm:spPr/>
    </dgm:pt>
    <dgm:pt modelId="{E1BD39D7-95EB-488A-8439-447BA3CD9367}" type="pres">
      <dgm:prSet presAssocID="{C38A6AC1-9931-41A7-BBCE-079033B1E243}" presName="childText" presStyleLbl="conFgAcc1" presStyleIdx="1" presStyleCnt="2" custLinFactNeighborX="-2403" custLinFactNeighborY="-3308">
        <dgm:presLayoutVars>
          <dgm:bulletEnabled val="1"/>
        </dgm:presLayoutVars>
      </dgm:prSet>
      <dgm:spPr/>
    </dgm:pt>
  </dgm:ptLst>
  <dgm:cxnLst>
    <dgm:cxn modelId="{A17E3F5E-D49E-42DC-8C71-C6857F0AFD34}" srcId="{68ED1E84-063B-4DBC-8A30-068DD9B5EDC3}" destId="{C38A6AC1-9931-41A7-BBCE-079033B1E243}" srcOrd="1" destOrd="0" parTransId="{EC99CD5F-7A62-48D1-B47B-A46D1930B489}" sibTransId="{E005A99A-A264-432B-B398-145A77FDC78C}"/>
    <dgm:cxn modelId="{CBFC421C-1162-4ED4-9FC9-AAD32581707F}" srcId="{68ED1E84-063B-4DBC-8A30-068DD9B5EDC3}" destId="{A559B87A-8C09-46D7-AA91-110364EF5AE4}" srcOrd="0" destOrd="0" parTransId="{FFCD5F91-79AE-44A5-9FB0-E836809E69AC}" sibTransId="{61EA4847-705D-4CDD-B235-A4AFEA79D82E}"/>
    <dgm:cxn modelId="{1FB97D9D-ABBE-4AA5-971C-CE4160E13272}" type="presOf" srcId="{A559B87A-8C09-46D7-AA91-110364EF5AE4}" destId="{A64ED7B9-BEE4-4488-B903-0631B8669A5C}" srcOrd="0" destOrd="0" presId="urn:microsoft.com/office/officeart/2005/8/layout/list1"/>
    <dgm:cxn modelId="{F83AC60C-B9F3-4E0C-BC3D-D54AA3A56D69}" type="presOf" srcId="{68ED1E84-063B-4DBC-8A30-068DD9B5EDC3}" destId="{1A1458E5-5813-42CB-9989-AE1ACA5953DA}" srcOrd="0" destOrd="0" presId="urn:microsoft.com/office/officeart/2005/8/layout/list1"/>
    <dgm:cxn modelId="{F16882EE-F89D-4EA0-89F0-11D8C1DF26ED}" type="presOf" srcId="{C38A6AC1-9931-41A7-BBCE-079033B1E243}" destId="{34F16E98-1143-42D8-B2B2-E2F5233D5835}" srcOrd="0" destOrd="0" presId="urn:microsoft.com/office/officeart/2005/8/layout/list1"/>
    <dgm:cxn modelId="{AAFEC679-FAF1-428F-9657-B8D637C00C1A}" type="presOf" srcId="{A559B87A-8C09-46D7-AA91-110364EF5AE4}" destId="{FFE98F71-6A0D-4170-B567-865434FFAF9A}" srcOrd="1" destOrd="0" presId="urn:microsoft.com/office/officeart/2005/8/layout/list1"/>
    <dgm:cxn modelId="{059D1B3F-D2F8-4E5A-ACDA-A2B53DD8987F}" type="presOf" srcId="{C38A6AC1-9931-41A7-BBCE-079033B1E243}" destId="{491ECB3E-40BD-4286-9384-FA7DAEBC5686}" srcOrd="1" destOrd="0" presId="urn:microsoft.com/office/officeart/2005/8/layout/list1"/>
    <dgm:cxn modelId="{633D10B9-0C23-4FC8-A021-04DA5812103D}" type="presParOf" srcId="{1A1458E5-5813-42CB-9989-AE1ACA5953DA}" destId="{3933BC0A-DE7A-43F2-922B-AD222C3F4197}" srcOrd="0" destOrd="0" presId="urn:microsoft.com/office/officeart/2005/8/layout/list1"/>
    <dgm:cxn modelId="{285A74C3-7C99-49D7-9E6A-E0015994C9A3}" type="presParOf" srcId="{3933BC0A-DE7A-43F2-922B-AD222C3F4197}" destId="{A64ED7B9-BEE4-4488-B903-0631B8669A5C}" srcOrd="0" destOrd="0" presId="urn:microsoft.com/office/officeart/2005/8/layout/list1"/>
    <dgm:cxn modelId="{7F6C5438-7637-4EA0-B143-CC9CF4A905F0}" type="presParOf" srcId="{3933BC0A-DE7A-43F2-922B-AD222C3F4197}" destId="{FFE98F71-6A0D-4170-B567-865434FFAF9A}" srcOrd="1" destOrd="0" presId="urn:microsoft.com/office/officeart/2005/8/layout/list1"/>
    <dgm:cxn modelId="{F5326286-6C21-48D5-B28B-13F1EB9AFB58}" type="presParOf" srcId="{1A1458E5-5813-42CB-9989-AE1ACA5953DA}" destId="{E8B86531-22B5-47A1-8317-E4E82BB5FF9A}" srcOrd="1" destOrd="0" presId="urn:microsoft.com/office/officeart/2005/8/layout/list1"/>
    <dgm:cxn modelId="{39F21FAB-099F-4F2E-9808-678EF08DA7F8}" type="presParOf" srcId="{1A1458E5-5813-42CB-9989-AE1ACA5953DA}" destId="{299DCAF6-A1B9-45A5-8BBE-7285B234F7A3}" srcOrd="2" destOrd="0" presId="urn:microsoft.com/office/officeart/2005/8/layout/list1"/>
    <dgm:cxn modelId="{A736277F-7109-4414-B038-5E4A52112E38}" type="presParOf" srcId="{1A1458E5-5813-42CB-9989-AE1ACA5953DA}" destId="{3127270F-65F5-4E7D-A56B-00634E826B93}" srcOrd="3" destOrd="0" presId="urn:microsoft.com/office/officeart/2005/8/layout/list1"/>
    <dgm:cxn modelId="{00CC139B-60E2-47B9-A8B7-33C70754A642}" type="presParOf" srcId="{1A1458E5-5813-42CB-9989-AE1ACA5953DA}" destId="{80F489CE-A560-46C0-8430-22706B92CC7B}" srcOrd="4" destOrd="0" presId="urn:microsoft.com/office/officeart/2005/8/layout/list1"/>
    <dgm:cxn modelId="{94381CEE-8772-44CD-9FA2-5E3D34DC9A83}" type="presParOf" srcId="{80F489CE-A560-46C0-8430-22706B92CC7B}" destId="{34F16E98-1143-42D8-B2B2-E2F5233D5835}" srcOrd="0" destOrd="0" presId="urn:microsoft.com/office/officeart/2005/8/layout/list1"/>
    <dgm:cxn modelId="{3BB278BC-3CF0-4BAF-BB7B-967E4FE2788E}" type="presParOf" srcId="{80F489CE-A560-46C0-8430-22706B92CC7B}" destId="{491ECB3E-40BD-4286-9384-FA7DAEBC5686}" srcOrd="1" destOrd="0" presId="urn:microsoft.com/office/officeart/2005/8/layout/list1"/>
    <dgm:cxn modelId="{4692F3F1-ACDD-4271-B472-A583F0441130}" type="presParOf" srcId="{1A1458E5-5813-42CB-9989-AE1ACA5953DA}" destId="{F2AAB9A4-A595-4735-96FE-8BCD90FA11AF}" srcOrd="5" destOrd="0" presId="urn:microsoft.com/office/officeart/2005/8/layout/list1"/>
    <dgm:cxn modelId="{2C29F17E-244E-4013-A8EC-0C0E95B795ED}" type="presParOf" srcId="{1A1458E5-5813-42CB-9989-AE1ACA5953DA}" destId="{E1BD39D7-95EB-488A-8439-447BA3CD936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325290-C84E-4486-B869-DB352A13BCAC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AR"/>
        </a:p>
      </dgm:t>
    </dgm:pt>
    <dgm:pt modelId="{33CDB8E9-94F6-4BED-8CFB-B8EF650A6C76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APROPIADO</a:t>
          </a:r>
          <a:endParaRPr lang="es-AR" b="1" dirty="0">
            <a:latin typeface="Calibri" panose="020F0502020204030204" pitchFamily="34" charset="0"/>
          </a:endParaRPr>
        </a:p>
      </dgm:t>
    </dgm:pt>
    <dgm:pt modelId="{A27740D9-20BA-4819-8A14-BE941F3B0EA6}" type="parTrans" cxnId="{1A3D85B1-B7E5-4565-911F-0F9D3E619CD9}">
      <dgm:prSet/>
      <dgm:spPr/>
      <dgm:t>
        <a:bodyPr/>
        <a:lstStyle/>
        <a:p>
          <a:endParaRPr lang="es-AR"/>
        </a:p>
      </dgm:t>
    </dgm:pt>
    <dgm:pt modelId="{62A7C5E7-9AD2-4E50-B908-F5E0F7463068}" type="sibTrans" cxnId="{1A3D85B1-B7E5-4565-911F-0F9D3E619CD9}">
      <dgm:prSet/>
      <dgm:spPr/>
      <dgm:t>
        <a:bodyPr/>
        <a:lstStyle/>
        <a:p>
          <a:endParaRPr lang="es-AR"/>
        </a:p>
      </dgm:t>
    </dgm:pt>
    <dgm:pt modelId="{AF02709D-9E8B-408A-957D-D26AB0C23959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PRECOZ</a:t>
          </a:r>
          <a:endParaRPr lang="es-AR" b="1" dirty="0">
            <a:latin typeface="Calibri" panose="020F0502020204030204" pitchFamily="34" charset="0"/>
          </a:endParaRPr>
        </a:p>
      </dgm:t>
    </dgm:pt>
    <dgm:pt modelId="{0B34E697-19DB-4D6F-B8D0-E0E63AA761DB}" type="parTrans" cxnId="{79689693-FEAC-40BD-AEF5-A636B811A7E8}">
      <dgm:prSet/>
      <dgm:spPr/>
      <dgm:t>
        <a:bodyPr/>
        <a:lstStyle/>
        <a:p>
          <a:endParaRPr lang="es-AR"/>
        </a:p>
      </dgm:t>
    </dgm:pt>
    <dgm:pt modelId="{06CFCF86-C718-4CE5-9D3F-5B725BE7DC07}" type="sibTrans" cxnId="{79689693-FEAC-40BD-AEF5-A636B811A7E8}">
      <dgm:prSet/>
      <dgm:spPr/>
      <dgm:t>
        <a:bodyPr/>
        <a:lstStyle/>
        <a:p>
          <a:endParaRPr lang="es-AR"/>
        </a:p>
      </dgm:t>
    </dgm:pt>
    <dgm:pt modelId="{81DFACC5-5C8D-4C25-A34F-285CC601306B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ADECUADO</a:t>
          </a:r>
          <a:endParaRPr lang="es-AR" b="1" dirty="0">
            <a:latin typeface="Calibri" panose="020F0502020204030204" pitchFamily="34" charset="0"/>
          </a:endParaRPr>
        </a:p>
      </dgm:t>
    </dgm:pt>
    <dgm:pt modelId="{A8E8CF1F-9B10-4BF3-9850-E4427C4B2C0D}" type="parTrans" cxnId="{62549ACD-A7B4-4C5E-9BE1-AB4AE8C2E3C7}">
      <dgm:prSet/>
      <dgm:spPr/>
      <dgm:t>
        <a:bodyPr/>
        <a:lstStyle/>
        <a:p>
          <a:endParaRPr lang="es-AR"/>
        </a:p>
      </dgm:t>
    </dgm:pt>
    <dgm:pt modelId="{0F79AD0C-7EC9-4CBA-9791-7D7D5500A2A5}" type="sibTrans" cxnId="{62549ACD-A7B4-4C5E-9BE1-AB4AE8C2E3C7}">
      <dgm:prSet/>
      <dgm:spPr/>
      <dgm:t>
        <a:bodyPr/>
        <a:lstStyle/>
        <a:p>
          <a:endParaRPr lang="es-AR"/>
        </a:p>
      </dgm:t>
    </dgm:pt>
    <dgm:pt modelId="{E39CCDFD-BD03-4775-9101-CA9A1485ED38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DOSIS</a:t>
          </a:r>
          <a:endParaRPr lang="es-AR" b="1" dirty="0">
            <a:latin typeface="Calibri" panose="020F0502020204030204" pitchFamily="34" charset="0"/>
          </a:endParaRPr>
        </a:p>
      </dgm:t>
    </dgm:pt>
    <dgm:pt modelId="{1A69D3F3-375C-41B9-95CD-D1DA705C1275}" type="parTrans" cxnId="{2D5950C9-4367-4A7D-A540-02FA79FD0BB7}">
      <dgm:prSet/>
      <dgm:spPr/>
      <dgm:t>
        <a:bodyPr/>
        <a:lstStyle/>
        <a:p>
          <a:endParaRPr lang="es-AR"/>
        </a:p>
      </dgm:t>
    </dgm:pt>
    <dgm:pt modelId="{4FE0587D-1B83-4278-8CC0-81ABF25E0713}" type="sibTrans" cxnId="{2D5950C9-4367-4A7D-A540-02FA79FD0BB7}">
      <dgm:prSet/>
      <dgm:spPr/>
      <dgm:t>
        <a:bodyPr/>
        <a:lstStyle/>
        <a:p>
          <a:endParaRPr lang="es-AR"/>
        </a:p>
      </dgm:t>
    </dgm:pt>
    <dgm:pt modelId="{3D3F726E-0B43-4CAD-A4EB-E844ED3ADDA9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ÓPTIMO</a:t>
          </a:r>
          <a:endParaRPr lang="es-AR" b="1" dirty="0">
            <a:latin typeface="Calibri" panose="020F0502020204030204" pitchFamily="34" charset="0"/>
          </a:endParaRPr>
        </a:p>
      </dgm:t>
    </dgm:pt>
    <dgm:pt modelId="{EA8FDC17-65AD-4983-8BAA-5AD963764487}" type="parTrans" cxnId="{680432F0-BF03-4F74-91B5-A7769C869ACC}">
      <dgm:prSet/>
      <dgm:spPr/>
      <dgm:t>
        <a:bodyPr/>
        <a:lstStyle/>
        <a:p>
          <a:endParaRPr lang="es-AR"/>
        </a:p>
      </dgm:t>
    </dgm:pt>
    <dgm:pt modelId="{CBE6F15C-0515-413C-B796-81D40379B668}" type="sibTrans" cxnId="{680432F0-BF03-4F74-91B5-A7769C869ACC}">
      <dgm:prSet/>
      <dgm:spPr/>
      <dgm:t>
        <a:bodyPr/>
        <a:lstStyle/>
        <a:p>
          <a:endParaRPr lang="es-AR"/>
        </a:p>
      </dgm:t>
    </dgm:pt>
    <dgm:pt modelId="{9FA9CF15-D67A-4F03-A38D-5E2A419B1E02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FARMACOCINÉTICA</a:t>
          </a:r>
          <a:endParaRPr lang="es-AR" b="1" dirty="0">
            <a:latin typeface="Calibri" panose="020F0502020204030204" pitchFamily="34" charset="0"/>
          </a:endParaRPr>
        </a:p>
      </dgm:t>
    </dgm:pt>
    <dgm:pt modelId="{CFB5FA6C-7743-49B5-8BB1-6F374097662A}" type="parTrans" cxnId="{01AB586D-CF5E-40D4-9881-E70750000193}">
      <dgm:prSet/>
      <dgm:spPr/>
      <dgm:t>
        <a:bodyPr/>
        <a:lstStyle/>
        <a:p>
          <a:endParaRPr lang="es-AR"/>
        </a:p>
      </dgm:t>
    </dgm:pt>
    <dgm:pt modelId="{F84133A9-1482-4C44-A55E-BA35EFAF7EEB}" type="sibTrans" cxnId="{01AB586D-CF5E-40D4-9881-E70750000193}">
      <dgm:prSet/>
      <dgm:spPr/>
      <dgm:t>
        <a:bodyPr/>
        <a:lstStyle/>
        <a:p>
          <a:endParaRPr lang="es-AR"/>
        </a:p>
      </dgm:t>
    </dgm:pt>
    <dgm:pt modelId="{5D668DD0-D73C-4B6D-A6D6-563EEEDB6141}">
      <dgm:prSet phldrT="[Texto]"/>
      <dgm:spPr/>
      <dgm:t>
        <a:bodyPr/>
        <a:lstStyle/>
        <a:p>
          <a:endParaRPr lang="es-AR" dirty="0"/>
        </a:p>
      </dgm:t>
    </dgm:pt>
    <dgm:pt modelId="{12AA6AE4-ACC9-45EA-BAAD-0910A452AA95}" type="parTrans" cxnId="{57C0CAD9-DE22-45B1-AA1A-0E394D173F7B}">
      <dgm:prSet/>
      <dgm:spPr/>
      <dgm:t>
        <a:bodyPr/>
        <a:lstStyle/>
        <a:p>
          <a:endParaRPr lang="es-AR"/>
        </a:p>
      </dgm:t>
    </dgm:pt>
    <dgm:pt modelId="{ACFA688D-E131-4912-97DF-E390EEE5304B}" type="sibTrans" cxnId="{57C0CAD9-DE22-45B1-AA1A-0E394D173F7B}">
      <dgm:prSet/>
      <dgm:spPr/>
      <dgm:t>
        <a:bodyPr/>
        <a:lstStyle/>
        <a:p>
          <a:endParaRPr lang="es-AR"/>
        </a:p>
      </dgm:t>
    </dgm:pt>
    <dgm:pt modelId="{E39F51DB-7340-489E-B3EE-D42286269B53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ESPECÍFICO</a:t>
          </a:r>
          <a:endParaRPr lang="es-AR" b="1" dirty="0">
            <a:latin typeface="Calibri" panose="020F0502020204030204" pitchFamily="34" charset="0"/>
          </a:endParaRPr>
        </a:p>
      </dgm:t>
    </dgm:pt>
    <dgm:pt modelId="{6AFA7B16-BA10-485D-BE34-CFAAC316838D}" type="parTrans" cxnId="{5B6DE92B-90E6-4E4B-A7D7-91BAF6C400B5}">
      <dgm:prSet/>
      <dgm:spPr/>
      <dgm:t>
        <a:bodyPr/>
        <a:lstStyle/>
        <a:p>
          <a:endParaRPr lang="es-AR"/>
        </a:p>
      </dgm:t>
    </dgm:pt>
    <dgm:pt modelId="{071B21A5-7716-4D1F-8E61-970DF5986BF5}" type="sibTrans" cxnId="{5B6DE92B-90E6-4E4B-A7D7-91BAF6C400B5}">
      <dgm:prSet/>
      <dgm:spPr/>
      <dgm:t>
        <a:bodyPr/>
        <a:lstStyle/>
        <a:p>
          <a:endParaRPr lang="es-AR"/>
        </a:p>
      </dgm:t>
    </dgm:pt>
    <dgm:pt modelId="{52002A8F-DC42-4EEE-AE8C-5EEA2DD6A852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FOCO</a:t>
          </a:r>
          <a:endParaRPr lang="es-AR" b="1" dirty="0">
            <a:latin typeface="Calibri" panose="020F0502020204030204" pitchFamily="34" charset="0"/>
          </a:endParaRPr>
        </a:p>
      </dgm:t>
    </dgm:pt>
    <dgm:pt modelId="{61509325-13E3-491B-98DB-C2110A6976CF}" type="parTrans" cxnId="{901872EF-B436-49B0-8ABF-0FE3C72C87EB}">
      <dgm:prSet/>
      <dgm:spPr/>
      <dgm:t>
        <a:bodyPr/>
        <a:lstStyle/>
        <a:p>
          <a:endParaRPr lang="es-AR"/>
        </a:p>
      </dgm:t>
    </dgm:pt>
    <dgm:pt modelId="{1C6CB40E-D954-444F-AB0F-44AD625BE5F8}" type="sibTrans" cxnId="{901872EF-B436-49B0-8ABF-0FE3C72C87EB}">
      <dgm:prSet/>
      <dgm:spPr/>
      <dgm:t>
        <a:bodyPr/>
        <a:lstStyle/>
        <a:p>
          <a:endParaRPr lang="es-AR"/>
        </a:p>
      </dgm:t>
    </dgm:pt>
    <dgm:pt modelId="{EA9A3C9D-E7AC-4197-97BC-09392505A83E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VIAS</a:t>
          </a:r>
          <a:endParaRPr lang="es-AR" b="1" dirty="0">
            <a:latin typeface="Calibri" panose="020F0502020204030204" pitchFamily="34" charset="0"/>
          </a:endParaRPr>
        </a:p>
      </dgm:t>
    </dgm:pt>
    <dgm:pt modelId="{E17089D2-F446-44D2-B2BD-E78B2A1E3EBF}" type="parTrans" cxnId="{1AF1C6CB-5855-4F78-9B32-B56EE34FA832}">
      <dgm:prSet/>
      <dgm:spPr/>
      <dgm:t>
        <a:bodyPr/>
        <a:lstStyle/>
        <a:p>
          <a:endParaRPr lang="es-AR"/>
        </a:p>
      </dgm:t>
    </dgm:pt>
    <dgm:pt modelId="{1B3B7E10-5BB8-402B-8C87-0C27733C8176}" type="sibTrans" cxnId="{1AF1C6CB-5855-4F78-9B32-B56EE34FA832}">
      <dgm:prSet/>
      <dgm:spPr/>
      <dgm:t>
        <a:bodyPr/>
        <a:lstStyle/>
        <a:p>
          <a:endParaRPr lang="es-AR"/>
        </a:p>
      </dgm:t>
    </dgm:pt>
    <dgm:pt modelId="{66B7B653-30DA-4949-8D70-B0E2DBEB7515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DURACIÓN</a:t>
          </a:r>
          <a:endParaRPr lang="es-AR" b="1" dirty="0">
            <a:latin typeface="Calibri" panose="020F0502020204030204" pitchFamily="34" charset="0"/>
          </a:endParaRPr>
        </a:p>
      </dgm:t>
    </dgm:pt>
    <dgm:pt modelId="{47A23475-76C9-42BF-A77B-52FE701601AA}" type="parTrans" cxnId="{E727FC0A-6FE8-418C-AE98-0F299A970C76}">
      <dgm:prSet/>
      <dgm:spPr/>
      <dgm:t>
        <a:bodyPr/>
        <a:lstStyle/>
        <a:p>
          <a:endParaRPr lang="es-AR"/>
        </a:p>
      </dgm:t>
    </dgm:pt>
    <dgm:pt modelId="{D3BF9AA3-30F0-4D21-8D12-44E311513B35}" type="sibTrans" cxnId="{E727FC0A-6FE8-418C-AE98-0F299A970C76}">
      <dgm:prSet/>
      <dgm:spPr/>
      <dgm:t>
        <a:bodyPr/>
        <a:lstStyle/>
        <a:p>
          <a:endParaRPr lang="es-AR"/>
        </a:p>
      </dgm:t>
    </dgm:pt>
    <dgm:pt modelId="{49E2B2E8-87A2-41BA-AF75-393F80DED12A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FARAMACODINAMIA</a:t>
          </a:r>
          <a:endParaRPr lang="es-AR" b="1" dirty="0">
            <a:latin typeface="Calibri" panose="020F0502020204030204" pitchFamily="34" charset="0"/>
          </a:endParaRPr>
        </a:p>
      </dgm:t>
    </dgm:pt>
    <dgm:pt modelId="{7488B5DE-380A-4227-B69F-8C2EF46F8D35}" type="parTrans" cxnId="{515E7556-C703-487A-8B54-15D967CE9572}">
      <dgm:prSet/>
      <dgm:spPr/>
      <dgm:t>
        <a:bodyPr/>
        <a:lstStyle/>
        <a:p>
          <a:endParaRPr lang="es-AR"/>
        </a:p>
      </dgm:t>
    </dgm:pt>
    <dgm:pt modelId="{7DBE43A3-DBC1-4434-8318-BAB4425F5CA9}" type="sibTrans" cxnId="{515E7556-C703-487A-8B54-15D967CE9572}">
      <dgm:prSet/>
      <dgm:spPr/>
      <dgm:t>
        <a:bodyPr/>
        <a:lstStyle/>
        <a:p>
          <a:endParaRPr lang="es-AR"/>
        </a:p>
      </dgm:t>
    </dgm:pt>
    <dgm:pt modelId="{281F2EF1-A145-4F56-8688-76D97F5EBAA3}" type="pres">
      <dgm:prSet presAssocID="{44325290-C84E-4486-B869-DB352A13BC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F4A9B90-6650-4B55-9414-5FCBA4FA8DD1}" type="pres">
      <dgm:prSet presAssocID="{33CDB8E9-94F6-4BED-8CFB-B8EF650A6C76}" presName="composite" presStyleCnt="0"/>
      <dgm:spPr/>
    </dgm:pt>
    <dgm:pt modelId="{3BEE3D05-1AE8-4894-843A-9E178C97C267}" type="pres">
      <dgm:prSet presAssocID="{33CDB8E9-94F6-4BED-8CFB-B8EF650A6C7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FE862E6-455F-4B73-AC7F-34FF3CF8666B}" type="pres">
      <dgm:prSet presAssocID="{33CDB8E9-94F6-4BED-8CFB-B8EF650A6C7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325F0F-5B49-45E9-814B-5F05B9D6112D}" type="pres">
      <dgm:prSet presAssocID="{62A7C5E7-9AD2-4E50-B908-F5E0F7463068}" presName="space" presStyleCnt="0"/>
      <dgm:spPr/>
    </dgm:pt>
    <dgm:pt modelId="{50C57E96-4302-4589-87C3-5F515FC823AE}" type="pres">
      <dgm:prSet presAssocID="{81DFACC5-5C8D-4C25-A34F-285CC601306B}" presName="composite" presStyleCnt="0"/>
      <dgm:spPr/>
    </dgm:pt>
    <dgm:pt modelId="{81BA6EE2-872A-4ED6-AE2B-4834235B9CE4}" type="pres">
      <dgm:prSet presAssocID="{81DFACC5-5C8D-4C25-A34F-285CC601306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A6394BA-0585-48CD-841E-5F0A241A3C5E}" type="pres">
      <dgm:prSet presAssocID="{81DFACC5-5C8D-4C25-A34F-285CC601306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75178C7-32AF-4AD0-9F7D-13FF4BDC6E78}" type="pres">
      <dgm:prSet presAssocID="{0F79AD0C-7EC9-4CBA-9791-7D7D5500A2A5}" presName="space" presStyleCnt="0"/>
      <dgm:spPr/>
    </dgm:pt>
    <dgm:pt modelId="{87C5AEB4-5AE5-4F06-A0E2-8FE15FE6B915}" type="pres">
      <dgm:prSet presAssocID="{3D3F726E-0B43-4CAD-A4EB-E844ED3ADDA9}" presName="composite" presStyleCnt="0"/>
      <dgm:spPr/>
    </dgm:pt>
    <dgm:pt modelId="{5DD020AB-89D0-46FE-83C1-B41D8FEAB633}" type="pres">
      <dgm:prSet presAssocID="{3D3F726E-0B43-4CAD-A4EB-E844ED3ADDA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836D6CE-3585-417F-AC88-C85493BE4DAF}" type="pres">
      <dgm:prSet presAssocID="{3D3F726E-0B43-4CAD-A4EB-E844ED3ADDA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5E2A152-4A61-48AF-80D1-8D356BC160EB}" type="presOf" srcId="{52002A8F-DC42-4EEE-AE8C-5EEA2DD6A852}" destId="{7A6394BA-0585-48CD-841E-5F0A241A3C5E}" srcOrd="0" destOrd="1" presId="urn:microsoft.com/office/officeart/2005/8/layout/hList1"/>
    <dgm:cxn modelId="{8A42BDEE-113B-403E-AE8A-41DFEA2EB358}" type="presOf" srcId="{E39CCDFD-BD03-4775-9101-CA9A1485ED38}" destId="{7A6394BA-0585-48CD-841E-5F0A241A3C5E}" srcOrd="0" destOrd="0" presId="urn:microsoft.com/office/officeart/2005/8/layout/hList1"/>
    <dgm:cxn modelId="{62549ACD-A7B4-4C5E-9BE1-AB4AE8C2E3C7}" srcId="{44325290-C84E-4486-B869-DB352A13BCAC}" destId="{81DFACC5-5C8D-4C25-A34F-285CC601306B}" srcOrd="1" destOrd="0" parTransId="{A8E8CF1F-9B10-4BF3-9850-E4427C4B2C0D}" sibTransId="{0F79AD0C-7EC9-4CBA-9791-7D7D5500A2A5}"/>
    <dgm:cxn modelId="{5B6DE92B-90E6-4E4B-A7D7-91BAF6C400B5}" srcId="{33CDB8E9-94F6-4BED-8CFB-B8EF650A6C76}" destId="{E39F51DB-7340-489E-B3EE-D42286269B53}" srcOrd="1" destOrd="0" parTransId="{6AFA7B16-BA10-485D-BE34-CFAAC316838D}" sibTransId="{071B21A5-7716-4D1F-8E61-970DF5986BF5}"/>
    <dgm:cxn modelId="{901872EF-B436-49B0-8ABF-0FE3C72C87EB}" srcId="{81DFACC5-5C8D-4C25-A34F-285CC601306B}" destId="{52002A8F-DC42-4EEE-AE8C-5EEA2DD6A852}" srcOrd="1" destOrd="0" parTransId="{61509325-13E3-491B-98DB-C2110A6976CF}" sibTransId="{1C6CB40E-D954-444F-AB0F-44AD625BE5F8}"/>
    <dgm:cxn modelId="{9126EE33-D811-43E6-BA20-3211C03FC1F2}" type="presOf" srcId="{5D668DD0-D73C-4B6D-A6D6-563EEEDB6141}" destId="{1FE862E6-455F-4B73-AC7F-34FF3CF8666B}" srcOrd="0" destOrd="2" presId="urn:microsoft.com/office/officeart/2005/8/layout/hList1"/>
    <dgm:cxn modelId="{48D51EDC-61B1-4A97-8EFB-88E9986F3D67}" type="presOf" srcId="{81DFACC5-5C8D-4C25-A34F-285CC601306B}" destId="{81BA6EE2-872A-4ED6-AE2B-4834235B9CE4}" srcOrd="0" destOrd="0" presId="urn:microsoft.com/office/officeart/2005/8/layout/hList1"/>
    <dgm:cxn modelId="{2D5950C9-4367-4A7D-A540-02FA79FD0BB7}" srcId="{81DFACC5-5C8D-4C25-A34F-285CC601306B}" destId="{E39CCDFD-BD03-4775-9101-CA9A1485ED38}" srcOrd="0" destOrd="0" parTransId="{1A69D3F3-375C-41B9-95CD-D1DA705C1275}" sibTransId="{4FE0587D-1B83-4278-8CC0-81ABF25E0713}"/>
    <dgm:cxn modelId="{515E7556-C703-487A-8B54-15D967CE9572}" srcId="{3D3F726E-0B43-4CAD-A4EB-E844ED3ADDA9}" destId="{49E2B2E8-87A2-41BA-AF75-393F80DED12A}" srcOrd="1" destOrd="0" parTransId="{7488B5DE-380A-4227-B69F-8C2EF46F8D35}" sibTransId="{7DBE43A3-DBC1-4434-8318-BAB4425F5CA9}"/>
    <dgm:cxn modelId="{1A3D85B1-B7E5-4565-911F-0F9D3E619CD9}" srcId="{44325290-C84E-4486-B869-DB352A13BCAC}" destId="{33CDB8E9-94F6-4BED-8CFB-B8EF650A6C76}" srcOrd="0" destOrd="0" parTransId="{A27740D9-20BA-4819-8A14-BE941F3B0EA6}" sibTransId="{62A7C5E7-9AD2-4E50-B908-F5E0F7463068}"/>
    <dgm:cxn modelId="{0EE7C96D-0A29-465F-96AD-BB874AB38EE4}" type="presOf" srcId="{44325290-C84E-4486-B869-DB352A13BCAC}" destId="{281F2EF1-A145-4F56-8688-76D97F5EBAA3}" srcOrd="0" destOrd="0" presId="urn:microsoft.com/office/officeart/2005/8/layout/hList1"/>
    <dgm:cxn modelId="{DB4336ED-88C2-4719-880E-87CB10C2A4EA}" type="presOf" srcId="{49E2B2E8-87A2-41BA-AF75-393F80DED12A}" destId="{E836D6CE-3585-417F-AC88-C85493BE4DAF}" srcOrd="0" destOrd="1" presId="urn:microsoft.com/office/officeart/2005/8/layout/hList1"/>
    <dgm:cxn modelId="{DC667AAF-BE57-4321-8016-3E40E3CB8630}" type="presOf" srcId="{AF02709D-9E8B-408A-957D-D26AB0C23959}" destId="{1FE862E6-455F-4B73-AC7F-34FF3CF8666B}" srcOrd="0" destOrd="0" presId="urn:microsoft.com/office/officeart/2005/8/layout/hList1"/>
    <dgm:cxn modelId="{0B71A0AB-756C-43DB-A13B-6AAF0D59B9F5}" type="presOf" srcId="{3D3F726E-0B43-4CAD-A4EB-E844ED3ADDA9}" destId="{5DD020AB-89D0-46FE-83C1-B41D8FEAB633}" srcOrd="0" destOrd="0" presId="urn:microsoft.com/office/officeart/2005/8/layout/hList1"/>
    <dgm:cxn modelId="{C8D8B9F9-C891-49F7-8C2E-0099C26DC50F}" type="presOf" srcId="{66B7B653-30DA-4949-8D70-B0E2DBEB7515}" destId="{7A6394BA-0585-48CD-841E-5F0A241A3C5E}" srcOrd="0" destOrd="3" presId="urn:microsoft.com/office/officeart/2005/8/layout/hList1"/>
    <dgm:cxn modelId="{7EDB0106-64CD-4BDA-A436-60F356B87F26}" type="presOf" srcId="{E39F51DB-7340-489E-B3EE-D42286269B53}" destId="{1FE862E6-455F-4B73-AC7F-34FF3CF8666B}" srcOrd="0" destOrd="1" presId="urn:microsoft.com/office/officeart/2005/8/layout/hList1"/>
    <dgm:cxn modelId="{57C0CAD9-DE22-45B1-AA1A-0E394D173F7B}" srcId="{33CDB8E9-94F6-4BED-8CFB-B8EF650A6C76}" destId="{5D668DD0-D73C-4B6D-A6D6-563EEEDB6141}" srcOrd="2" destOrd="0" parTransId="{12AA6AE4-ACC9-45EA-BAAD-0910A452AA95}" sibTransId="{ACFA688D-E131-4912-97DF-E390EEE5304B}"/>
    <dgm:cxn modelId="{3EF7CFA0-785B-475D-A321-38BAC2FD69BA}" type="presOf" srcId="{33CDB8E9-94F6-4BED-8CFB-B8EF650A6C76}" destId="{3BEE3D05-1AE8-4894-843A-9E178C97C267}" srcOrd="0" destOrd="0" presId="urn:microsoft.com/office/officeart/2005/8/layout/hList1"/>
    <dgm:cxn modelId="{67AEBF60-31F5-4903-AB08-97768ED01542}" type="presOf" srcId="{9FA9CF15-D67A-4F03-A38D-5E2A419B1E02}" destId="{E836D6CE-3585-417F-AC88-C85493BE4DAF}" srcOrd="0" destOrd="0" presId="urn:microsoft.com/office/officeart/2005/8/layout/hList1"/>
    <dgm:cxn modelId="{680432F0-BF03-4F74-91B5-A7769C869ACC}" srcId="{44325290-C84E-4486-B869-DB352A13BCAC}" destId="{3D3F726E-0B43-4CAD-A4EB-E844ED3ADDA9}" srcOrd="2" destOrd="0" parTransId="{EA8FDC17-65AD-4983-8BAA-5AD963764487}" sibTransId="{CBE6F15C-0515-413C-B796-81D40379B668}"/>
    <dgm:cxn modelId="{E727FC0A-6FE8-418C-AE98-0F299A970C76}" srcId="{81DFACC5-5C8D-4C25-A34F-285CC601306B}" destId="{66B7B653-30DA-4949-8D70-B0E2DBEB7515}" srcOrd="3" destOrd="0" parTransId="{47A23475-76C9-42BF-A77B-52FE701601AA}" sibTransId="{D3BF9AA3-30F0-4D21-8D12-44E311513B35}"/>
    <dgm:cxn modelId="{01AB586D-CF5E-40D4-9881-E70750000193}" srcId="{3D3F726E-0B43-4CAD-A4EB-E844ED3ADDA9}" destId="{9FA9CF15-D67A-4F03-A38D-5E2A419B1E02}" srcOrd="0" destOrd="0" parTransId="{CFB5FA6C-7743-49B5-8BB1-6F374097662A}" sibTransId="{F84133A9-1482-4C44-A55E-BA35EFAF7EEB}"/>
    <dgm:cxn modelId="{B67812FF-DA0E-4183-BFED-748709D33440}" type="presOf" srcId="{EA9A3C9D-E7AC-4197-97BC-09392505A83E}" destId="{7A6394BA-0585-48CD-841E-5F0A241A3C5E}" srcOrd="0" destOrd="2" presId="urn:microsoft.com/office/officeart/2005/8/layout/hList1"/>
    <dgm:cxn modelId="{1AF1C6CB-5855-4F78-9B32-B56EE34FA832}" srcId="{81DFACC5-5C8D-4C25-A34F-285CC601306B}" destId="{EA9A3C9D-E7AC-4197-97BC-09392505A83E}" srcOrd="2" destOrd="0" parTransId="{E17089D2-F446-44D2-B2BD-E78B2A1E3EBF}" sibTransId="{1B3B7E10-5BB8-402B-8C87-0C27733C8176}"/>
    <dgm:cxn modelId="{79689693-FEAC-40BD-AEF5-A636B811A7E8}" srcId="{33CDB8E9-94F6-4BED-8CFB-B8EF650A6C76}" destId="{AF02709D-9E8B-408A-957D-D26AB0C23959}" srcOrd="0" destOrd="0" parTransId="{0B34E697-19DB-4D6F-B8D0-E0E63AA761DB}" sibTransId="{06CFCF86-C718-4CE5-9D3F-5B725BE7DC07}"/>
    <dgm:cxn modelId="{7E6FFCAA-0F7A-44F9-B9EF-DB531DECA04F}" type="presParOf" srcId="{281F2EF1-A145-4F56-8688-76D97F5EBAA3}" destId="{5F4A9B90-6650-4B55-9414-5FCBA4FA8DD1}" srcOrd="0" destOrd="0" presId="urn:microsoft.com/office/officeart/2005/8/layout/hList1"/>
    <dgm:cxn modelId="{2255E12A-EC52-4FDD-9DB1-1B1A80368D7E}" type="presParOf" srcId="{5F4A9B90-6650-4B55-9414-5FCBA4FA8DD1}" destId="{3BEE3D05-1AE8-4894-843A-9E178C97C267}" srcOrd="0" destOrd="0" presId="urn:microsoft.com/office/officeart/2005/8/layout/hList1"/>
    <dgm:cxn modelId="{8B6B2670-721A-43C0-82E0-4499EC2CD29C}" type="presParOf" srcId="{5F4A9B90-6650-4B55-9414-5FCBA4FA8DD1}" destId="{1FE862E6-455F-4B73-AC7F-34FF3CF8666B}" srcOrd="1" destOrd="0" presId="urn:microsoft.com/office/officeart/2005/8/layout/hList1"/>
    <dgm:cxn modelId="{D8366D0D-3B1D-4BDD-8EB3-F7C422C58630}" type="presParOf" srcId="{281F2EF1-A145-4F56-8688-76D97F5EBAA3}" destId="{11325F0F-5B49-45E9-814B-5F05B9D6112D}" srcOrd="1" destOrd="0" presId="urn:microsoft.com/office/officeart/2005/8/layout/hList1"/>
    <dgm:cxn modelId="{6684DE50-0896-4230-967D-0EFF8A3BB1A1}" type="presParOf" srcId="{281F2EF1-A145-4F56-8688-76D97F5EBAA3}" destId="{50C57E96-4302-4589-87C3-5F515FC823AE}" srcOrd="2" destOrd="0" presId="urn:microsoft.com/office/officeart/2005/8/layout/hList1"/>
    <dgm:cxn modelId="{BDCE711C-4E9E-4126-96A5-8C88484C7AE0}" type="presParOf" srcId="{50C57E96-4302-4589-87C3-5F515FC823AE}" destId="{81BA6EE2-872A-4ED6-AE2B-4834235B9CE4}" srcOrd="0" destOrd="0" presId="urn:microsoft.com/office/officeart/2005/8/layout/hList1"/>
    <dgm:cxn modelId="{299B01B7-4256-429F-8EEC-EF780ACB6E0B}" type="presParOf" srcId="{50C57E96-4302-4589-87C3-5F515FC823AE}" destId="{7A6394BA-0585-48CD-841E-5F0A241A3C5E}" srcOrd="1" destOrd="0" presId="urn:microsoft.com/office/officeart/2005/8/layout/hList1"/>
    <dgm:cxn modelId="{93E39659-A65D-44CC-B35B-D06850F5B94C}" type="presParOf" srcId="{281F2EF1-A145-4F56-8688-76D97F5EBAA3}" destId="{675178C7-32AF-4AD0-9F7D-13FF4BDC6E78}" srcOrd="3" destOrd="0" presId="urn:microsoft.com/office/officeart/2005/8/layout/hList1"/>
    <dgm:cxn modelId="{1E315B3C-C8AE-4539-8730-F6C1F5C6F192}" type="presParOf" srcId="{281F2EF1-A145-4F56-8688-76D97F5EBAA3}" destId="{87C5AEB4-5AE5-4F06-A0E2-8FE15FE6B915}" srcOrd="4" destOrd="0" presId="urn:microsoft.com/office/officeart/2005/8/layout/hList1"/>
    <dgm:cxn modelId="{17DA12F9-FB18-4862-84A9-0B88CA130EC0}" type="presParOf" srcId="{87C5AEB4-5AE5-4F06-A0E2-8FE15FE6B915}" destId="{5DD020AB-89D0-46FE-83C1-B41D8FEAB633}" srcOrd="0" destOrd="0" presId="urn:microsoft.com/office/officeart/2005/8/layout/hList1"/>
    <dgm:cxn modelId="{CE860299-0D31-4032-848C-2F2C5E55A491}" type="presParOf" srcId="{87C5AEB4-5AE5-4F06-A0E2-8FE15FE6B915}" destId="{E836D6CE-3585-417F-AC88-C85493BE4D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DCAF6-A1B9-45A5-8BBE-7285B234F7A3}">
      <dsp:nvSpPr>
        <dsp:cNvPr id="0" name=""/>
        <dsp:cNvSpPr/>
      </dsp:nvSpPr>
      <dsp:spPr>
        <a:xfrm>
          <a:off x="0" y="829800"/>
          <a:ext cx="9601200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98F71-6A0D-4170-B567-865434FFAF9A}">
      <dsp:nvSpPr>
        <dsp:cNvPr id="0" name=""/>
        <dsp:cNvSpPr/>
      </dsp:nvSpPr>
      <dsp:spPr>
        <a:xfrm>
          <a:off x="480060" y="180359"/>
          <a:ext cx="6720840" cy="129888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ENTEROBACTERIAS</a:t>
          </a:r>
          <a:endParaRPr lang="es-AR" sz="4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43466" y="243765"/>
        <a:ext cx="6594028" cy="1172068"/>
      </dsp:txXfrm>
    </dsp:sp>
    <dsp:sp modelId="{E1BD39D7-95EB-488A-8439-447BA3CD9367}">
      <dsp:nvSpPr>
        <dsp:cNvPr id="0" name=""/>
        <dsp:cNvSpPr/>
      </dsp:nvSpPr>
      <dsp:spPr>
        <a:xfrm>
          <a:off x="0" y="2825640"/>
          <a:ext cx="9601200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1ECB3E-40BD-4286-9384-FA7DAEBC5686}">
      <dsp:nvSpPr>
        <dsp:cNvPr id="0" name=""/>
        <dsp:cNvSpPr/>
      </dsp:nvSpPr>
      <dsp:spPr>
        <a:xfrm>
          <a:off x="480060" y="2176200"/>
          <a:ext cx="6720840" cy="129888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BGN NO FERMENTADORES</a:t>
          </a:r>
          <a:endParaRPr lang="es-AR" sz="4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43466" y="2239606"/>
        <a:ext cx="6594028" cy="1172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DCAF6-A1B9-45A5-8BBE-7285B234F7A3}">
      <dsp:nvSpPr>
        <dsp:cNvPr id="0" name=""/>
        <dsp:cNvSpPr/>
      </dsp:nvSpPr>
      <dsp:spPr>
        <a:xfrm>
          <a:off x="0" y="1136699"/>
          <a:ext cx="96012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98F71-6A0D-4170-B567-865434FFAF9A}">
      <dsp:nvSpPr>
        <dsp:cNvPr id="0" name=""/>
        <dsp:cNvSpPr/>
      </dsp:nvSpPr>
      <dsp:spPr>
        <a:xfrm>
          <a:off x="488605" y="623980"/>
          <a:ext cx="6720840" cy="97416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300" kern="1200" dirty="0" smtClean="0">
              <a:solidFill>
                <a:schemeClr val="tx1"/>
              </a:solidFill>
              <a:latin typeface="Calibri" panose="020F0502020204030204" pitchFamily="34" charset="0"/>
            </a:rPr>
            <a:t>BGN NO FERMENTADORES</a:t>
          </a:r>
          <a:endParaRPr lang="es-AR" sz="33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6160" y="671535"/>
        <a:ext cx="6625730" cy="879050"/>
      </dsp:txXfrm>
    </dsp:sp>
    <dsp:sp modelId="{E1BD39D7-95EB-488A-8439-447BA3CD9367}">
      <dsp:nvSpPr>
        <dsp:cNvPr id="0" name=""/>
        <dsp:cNvSpPr/>
      </dsp:nvSpPr>
      <dsp:spPr>
        <a:xfrm>
          <a:off x="0" y="2617467"/>
          <a:ext cx="96012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1ECB3E-40BD-4286-9384-FA7DAEBC5686}">
      <dsp:nvSpPr>
        <dsp:cNvPr id="0" name=""/>
        <dsp:cNvSpPr/>
      </dsp:nvSpPr>
      <dsp:spPr>
        <a:xfrm>
          <a:off x="480060" y="2146500"/>
          <a:ext cx="6720840" cy="97416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300" i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PSEUDOMONAS y ACINETOBACTER</a:t>
          </a:r>
          <a:endParaRPr lang="es-AR" sz="3300" i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27615" y="2194055"/>
        <a:ext cx="6625730" cy="879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E3D05-1AE8-4894-843A-9E178C97C267}">
      <dsp:nvSpPr>
        <dsp:cNvPr id="0" name=""/>
        <dsp:cNvSpPr/>
      </dsp:nvSpPr>
      <dsp:spPr>
        <a:xfrm>
          <a:off x="2539" y="1262837"/>
          <a:ext cx="2475854" cy="518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Calibri" panose="020F0502020204030204" pitchFamily="34" charset="0"/>
            </a:rPr>
            <a:t>APROPIADO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2539" y="1262837"/>
        <a:ext cx="2475854" cy="518400"/>
      </dsp:txXfrm>
    </dsp:sp>
    <dsp:sp modelId="{1FE862E6-455F-4B73-AC7F-34FF3CF8666B}">
      <dsp:nvSpPr>
        <dsp:cNvPr id="0" name=""/>
        <dsp:cNvSpPr/>
      </dsp:nvSpPr>
      <dsp:spPr>
        <a:xfrm>
          <a:off x="2539" y="1781237"/>
          <a:ext cx="2475854" cy="1392744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PRECOZ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ESPECÍFICO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800" kern="1200" dirty="0"/>
        </a:p>
      </dsp:txBody>
      <dsp:txXfrm>
        <a:off x="2539" y="1781237"/>
        <a:ext cx="2475854" cy="1392744"/>
      </dsp:txXfrm>
    </dsp:sp>
    <dsp:sp modelId="{81BA6EE2-872A-4ED6-AE2B-4834235B9CE4}">
      <dsp:nvSpPr>
        <dsp:cNvPr id="0" name=""/>
        <dsp:cNvSpPr/>
      </dsp:nvSpPr>
      <dsp:spPr>
        <a:xfrm>
          <a:off x="2825014" y="1262837"/>
          <a:ext cx="2475854" cy="518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Calibri" panose="020F0502020204030204" pitchFamily="34" charset="0"/>
            </a:rPr>
            <a:t>ADECUADO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2825014" y="1262837"/>
        <a:ext cx="2475854" cy="518400"/>
      </dsp:txXfrm>
    </dsp:sp>
    <dsp:sp modelId="{7A6394BA-0585-48CD-841E-5F0A241A3C5E}">
      <dsp:nvSpPr>
        <dsp:cNvPr id="0" name=""/>
        <dsp:cNvSpPr/>
      </dsp:nvSpPr>
      <dsp:spPr>
        <a:xfrm>
          <a:off x="2825014" y="1781237"/>
          <a:ext cx="2475854" cy="1392744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DOSIS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FOCO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VIAS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DURACIÓN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2825014" y="1781237"/>
        <a:ext cx="2475854" cy="1392744"/>
      </dsp:txXfrm>
    </dsp:sp>
    <dsp:sp modelId="{5DD020AB-89D0-46FE-83C1-B41D8FEAB633}">
      <dsp:nvSpPr>
        <dsp:cNvPr id="0" name=""/>
        <dsp:cNvSpPr/>
      </dsp:nvSpPr>
      <dsp:spPr>
        <a:xfrm>
          <a:off x="5647488" y="1262837"/>
          <a:ext cx="2475854" cy="518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Calibri" panose="020F0502020204030204" pitchFamily="34" charset="0"/>
            </a:rPr>
            <a:t>ÓPTIMO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5647488" y="1262837"/>
        <a:ext cx="2475854" cy="518400"/>
      </dsp:txXfrm>
    </dsp:sp>
    <dsp:sp modelId="{E836D6CE-3585-417F-AC88-C85493BE4DAF}">
      <dsp:nvSpPr>
        <dsp:cNvPr id="0" name=""/>
        <dsp:cNvSpPr/>
      </dsp:nvSpPr>
      <dsp:spPr>
        <a:xfrm>
          <a:off x="5647488" y="1781237"/>
          <a:ext cx="2475854" cy="1392744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FARMACOCINÉTICA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FARAMACODINAMIA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5647488" y="1781237"/>
        <a:ext cx="2475854" cy="1392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1BA9C7-D4A0-4239-916F-87878B386CAE}" type="datetime1">
              <a:rPr lang="es-ES" smtClean="0"/>
              <a:pPr rtl="0"/>
              <a:t>07/06/2023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D5A0EE-9559-4678-968D-CA3F66D582DC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94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63118-E04F-4CA6-AFE9-6094F1F945BB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6801" y="5682344"/>
            <a:ext cx="5943600" cy="670832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9" name="Rectá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63CCAA-9978-4A62-AA55-1536343595DA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57A07-B087-4D65-8E9D-0EEDD3F32A63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08CDFF-A8FD-40B7-81D0-60A7F2B554AD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F1E1E-4877-4B72-B36F-C4784E804B4E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0" name="Rectángulo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1C22DE-4FD6-490F-BA71-CA79D836B52C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9AA73D-5708-4E7B-A33B-1145266FF154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38E743-2700-4AAA-8AC7-3E9FBF31E3EC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7D028B-A319-42B4-A1A2-72115F4AB319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8FB1985-6357-45A8-863F-C37745456400}" type="datetime1">
              <a:rPr lang="es-ES" noProof="0" smtClean="0"/>
              <a:pPr rtl="0"/>
              <a:t>07/06/2023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984991"/>
            <a:ext cx="10058400" cy="2743200"/>
          </a:xfrm>
        </p:spPr>
        <p:txBody>
          <a:bodyPr rtlCol="0"/>
          <a:lstStyle/>
          <a:p>
            <a:pPr rtl="0"/>
            <a:r>
              <a:rPr lang="es-ES" dirty="0" smtClean="0"/>
              <a:t>ANTIBACTERIANOS</a:t>
            </a:r>
            <a:br>
              <a:rPr lang="es-ES" dirty="0" smtClean="0"/>
            </a:br>
            <a:r>
              <a:rPr lang="es-ES" sz="4000" dirty="0" smtClean="0"/>
              <a:t>ASPECTOS BACTERIOLOGICOS</a:t>
            </a:r>
            <a:br>
              <a:rPr lang="es-ES" sz="4000" dirty="0" smtClean="0"/>
            </a:br>
            <a:r>
              <a:rPr lang="es-ES" sz="4000" dirty="0" smtClean="0"/>
              <a:t>MODALIDADES TERAPEUTICAS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4403308"/>
            <a:ext cx="10058400" cy="36576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DIPLOMATURA DE INFECTOLOGÍA </a:t>
            </a:r>
            <a:r>
              <a:rPr lang="es-ES" dirty="0" smtClean="0"/>
              <a:t>2021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677" y="123158"/>
            <a:ext cx="924263" cy="75706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1" y="123158"/>
            <a:ext cx="904429" cy="86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DISTINTOS MODOS DE ABORDAJE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4768553" y="3287282"/>
            <a:ext cx="2657742" cy="2059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400" b="1" dirty="0" smtClean="0"/>
              <a:t>ANTIBACTERIANO   </a:t>
            </a:r>
            <a:endParaRPr lang="es-AR" sz="1400" b="1" dirty="0"/>
          </a:p>
        </p:txBody>
      </p:sp>
      <p:sp>
        <p:nvSpPr>
          <p:cNvPr id="5" name="Rectángulo 4"/>
          <p:cNvSpPr/>
          <p:nvPr/>
        </p:nvSpPr>
        <p:spPr>
          <a:xfrm rot="10800000" flipV="1">
            <a:off x="2623559" y="3886199"/>
            <a:ext cx="2033899" cy="3760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PACIENTE: FOCOS</a:t>
            </a:r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 rot="10800000" flipV="1">
            <a:off x="7537390" y="3698191"/>
            <a:ext cx="2001140" cy="37601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FARMACOLOGÍA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16379" y="2572284"/>
            <a:ext cx="2068082" cy="41019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BACTERIOLOGÍA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7561604" y="4358355"/>
            <a:ext cx="2001140" cy="70075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GRUPOS DE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FARMACODINAMIA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FARMACOCINÉTICA</a:t>
            </a:r>
            <a:endParaRPr lang="es-AR" sz="1400" dirty="0"/>
          </a:p>
        </p:txBody>
      </p:sp>
      <p:sp>
        <p:nvSpPr>
          <p:cNvPr id="9" name="Rectángulo 8"/>
          <p:cNvSpPr/>
          <p:nvPr/>
        </p:nvSpPr>
        <p:spPr>
          <a:xfrm>
            <a:off x="2623557" y="4358355"/>
            <a:ext cx="2016809" cy="1521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FARMACOCINÉTICA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FUNCIONES DE ÓRGANOS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TIPO DE HUÉSPED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016378" y="1939895"/>
            <a:ext cx="2068083" cy="5042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/>
              <a:t>SENSIBILIDAD</a:t>
            </a:r>
          </a:p>
          <a:p>
            <a:pPr algn="ctr"/>
            <a:r>
              <a:rPr lang="es-AR" sz="1200" dirty="0" smtClean="0"/>
              <a:t>RESISTENCIA MECANISMOS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91273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DISTINTOS MODOS DE ABORDAJE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4768553" y="3287282"/>
            <a:ext cx="2657742" cy="2059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400" b="1" dirty="0" smtClean="0"/>
              <a:t>ANTIBACTERIANO   </a:t>
            </a:r>
            <a:endParaRPr lang="es-AR" sz="1400" b="1" dirty="0"/>
          </a:p>
        </p:txBody>
      </p:sp>
      <p:sp>
        <p:nvSpPr>
          <p:cNvPr id="5" name="Rectángulo 4"/>
          <p:cNvSpPr/>
          <p:nvPr/>
        </p:nvSpPr>
        <p:spPr>
          <a:xfrm rot="10800000" flipV="1">
            <a:off x="2623559" y="3886199"/>
            <a:ext cx="2033899" cy="3760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PACIENTE: FOCOS</a:t>
            </a:r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 rot="10800000" flipV="1">
            <a:off x="7537390" y="3698191"/>
            <a:ext cx="2001140" cy="37601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FARMACOLOGÍA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16379" y="2572284"/>
            <a:ext cx="2068082" cy="41019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BACTERIOLOGÍA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7561604" y="4358355"/>
            <a:ext cx="2001140" cy="70075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GRUPOS DE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FARMACODINAMIA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FARMACOCINÉTICA</a:t>
            </a:r>
            <a:endParaRPr lang="es-AR" sz="1400" dirty="0"/>
          </a:p>
        </p:txBody>
      </p:sp>
      <p:sp>
        <p:nvSpPr>
          <p:cNvPr id="9" name="Rectángulo 8"/>
          <p:cNvSpPr/>
          <p:nvPr/>
        </p:nvSpPr>
        <p:spPr>
          <a:xfrm>
            <a:off x="2623557" y="4358355"/>
            <a:ext cx="2016809" cy="1521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FARMACOCINÉTICA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FUNCIONES DE ÓRGANOS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HUESPEDES ESPECIALES</a:t>
            </a:r>
            <a:endParaRPr lang="es-AR" sz="1400" dirty="0"/>
          </a:p>
        </p:txBody>
      </p:sp>
      <p:sp>
        <p:nvSpPr>
          <p:cNvPr id="10" name="Rectángulo 9"/>
          <p:cNvSpPr/>
          <p:nvPr/>
        </p:nvSpPr>
        <p:spPr>
          <a:xfrm>
            <a:off x="5016378" y="1939895"/>
            <a:ext cx="2068083" cy="5042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/>
              <a:t>SENSIBILIDAD</a:t>
            </a:r>
          </a:p>
          <a:p>
            <a:pPr algn="ctr"/>
            <a:r>
              <a:rPr lang="es-AR" sz="1200" dirty="0" smtClean="0"/>
              <a:t>RESISTENCIA MECANISMOS</a:t>
            </a:r>
            <a:endParaRPr lang="es-AR" sz="1200" dirty="0"/>
          </a:p>
        </p:txBody>
      </p:sp>
      <p:sp>
        <p:nvSpPr>
          <p:cNvPr id="11" name="Elipse 10"/>
          <p:cNvSpPr/>
          <p:nvPr/>
        </p:nvSpPr>
        <p:spPr>
          <a:xfrm>
            <a:off x="4768553" y="1524000"/>
            <a:ext cx="2580830" cy="189431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079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DIAGNOSTICO MICROBIOLÓGICO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9602" y="1783081"/>
            <a:ext cx="9601200" cy="4114800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4" name="Pentágono 3"/>
          <p:cNvSpPr/>
          <p:nvPr/>
        </p:nvSpPr>
        <p:spPr>
          <a:xfrm>
            <a:off x="1295400" y="1820253"/>
            <a:ext cx="1820255" cy="8802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CLINICA</a:t>
            </a:r>
          </a:p>
          <a:p>
            <a:pPr algn="ctr"/>
            <a:r>
              <a:rPr lang="es-AR" dirty="0" smtClean="0"/>
              <a:t>FOCOS</a:t>
            </a:r>
            <a:endParaRPr lang="es-AR" dirty="0"/>
          </a:p>
        </p:txBody>
      </p:sp>
      <p:sp>
        <p:nvSpPr>
          <p:cNvPr id="5" name="Pentágono 4"/>
          <p:cNvSpPr/>
          <p:nvPr/>
        </p:nvSpPr>
        <p:spPr>
          <a:xfrm>
            <a:off x="3276954" y="1783081"/>
            <a:ext cx="1820255" cy="8802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TOMA DE MUESTRA</a:t>
            </a:r>
            <a:endParaRPr lang="es-AR" dirty="0"/>
          </a:p>
        </p:txBody>
      </p:sp>
      <p:sp>
        <p:nvSpPr>
          <p:cNvPr id="7" name="Pentágono 6"/>
          <p:cNvSpPr/>
          <p:nvPr/>
        </p:nvSpPr>
        <p:spPr>
          <a:xfrm>
            <a:off x="5340232" y="1805940"/>
            <a:ext cx="1820255" cy="8802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EXAMEN FISICO</a:t>
            </a:r>
          </a:p>
          <a:p>
            <a:pPr algn="ctr"/>
            <a:r>
              <a:rPr lang="es-AR" dirty="0" smtClean="0"/>
              <a:t>QUIMICO</a:t>
            </a:r>
            <a:endParaRPr lang="es-AR" dirty="0"/>
          </a:p>
        </p:txBody>
      </p:sp>
      <p:sp>
        <p:nvSpPr>
          <p:cNvPr id="8" name="Pentágono 7"/>
          <p:cNvSpPr/>
          <p:nvPr/>
        </p:nvSpPr>
        <p:spPr>
          <a:xfrm>
            <a:off x="7290540" y="1820252"/>
            <a:ext cx="1820255" cy="8802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EXAMEN</a:t>
            </a:r>
          </a:p>
          <a:p>
            <a:pPr algn="ctr"/>
            <a:r>
              <a:rPr lang="es-AR" dirty="0" smtClean="0"/>
              <a:t>DIRECTO</a:t>
            </a:r>
            <a:endParaRPr lang="es-AR" dirty="0"/>
          </a:p>
        </p:txBody>
      </p:sp>
      <p:sp>
        <p:nvSpPr>
          <p:cNvPr id="9" name="Pentágono 8"/>
          <p:cNvSpPr/>
          <p:nvPr/>
        </p:nvSpPr>
        <p:spPr>
          <a:xfrm>
            <a:off x="9240848" y="1828800"/>
            <a:ext cx="1820255" cy="8802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CULTIVO</a:t>
            </a:r>
          </a:p>
          <a:p>
            <a:pPr algn="ctr"/>
            <a:r>
              <a:rPr lang="es-AR" sz="1200" dirty="0" smtClean="0"/>
              <a:t>IDENTIFICACION</a:t>
            </a:r>
          </a:p>
          <a:p>
            <a:pPr algn="ctr"/>
            <a:r>
              <a:rPr lang="es-AR" sz="1200" dirty="0" smtClean="0"/>
              <a:t>ANTIBIOGRAMA</a:t>
            </a:r>
            <a:endParaRPr lang="es-AR" sz="1200" dirty="0"/>
          </a:p>
        </p:txBody>
      </p:sp>
      <p:sp>
        <p:nvSpPr>
          <p:cNvPr id="6" name="Elipse 5"/>
          <p:cNvSpPr/>
          <p:nvPr/>
        </p:nvSpPr>
        <p:spPr>
          <a:xfrm>
            <a:off x="5049851" y="1783081"/>
            <a:ext cx="9471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/>
          <p:cNvSpPr/>
          <p:nvPr/>
        </p:nvSpPr>
        <p:spPr>
          <a:xfrm>
            <a:off x="5097210" y="3429001"/>
            <a:ext cx="1910342" cy="1741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>
                <a:latin typeface="Calibri" panose="020F0502020204030204" pitchFamily="34" charset="0"/>
              </a:rPr>
              <a:t>M de R</a:t>
            </a:r>
            <a:endParaRPr lang="es-AR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00B050"/>
                </a:solidFill>
              </a:rPr>
              <a:t>CONCEPTOS BACTERIOLÓGICOS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C</a:t>
            </a:r>
            <a:r>
              <a:rPr lang="es-AR" cap="none" dirty="0" smtClean="0"/>
              <a:t>lasificación inicial</a:t>
            </a:r>
            <a:endParaRPr lang="es-AR" cap="non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MORFOLOGIA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Cocos </a:t>
            </a:r>
            <a:r>
              <a:rPr lang="es-AR" b="1" dirty="0"/>
              <a:t>B</a:t>
            </a:r>
            <a:r>
              <a:rPr lang="es-AR" b="1" dirty="0" smtClean="0"/>
              <a:t>acilos </a:t>
            </a:r>
            <a:r>
              <a:rPr lang="es-AR" b="1" dirty="0"/>
              <a:t>E</a:t>
            </a:r>
            <a:r>
              <a:rPr lang="es-AR" b="1" dirty="0" smtClean="0"/>
              <a:t>spirilos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COLORACIÓN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Gram positivas Gram negativas</a:t>
            </a:r>
            <a:endParaRPr lang="es-AR" b="1" dirty="0"/>
          </a:p>
          <a:p>
            <a:r>
              <a:rPr lang="es-AR" b="1" dirty="0" smtClean="0">
                <a:solidFill>
                  <a:srgbClr val="0070C0"/>
                </a:solidFill>
              </a:rPr>
              <a:t>METABOLISMO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Aerobias</a:t>
            </a:r>
          </a:p>
          <a:p>
            <a:pPr marL="45720" indent="0">
              <a:buNone/>
            </a:pPr>
            <a:r>
              <a:rPr lang="es-AR" b="1" dirty="0" smtClean="0"/>
              <a:t>    Anaerobias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8281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rgbClr val="00B050"/>
                </a:solidFill>
              </a:rPr>
              <a:t>CONCEPTOS BACTERIOLÓGICOS</a:t>
            </a:r>
            <a:br>
              <a:rPr lang="es-AR" dirty="0">
                <a:solidFill>
                  <a:srgbClr val="00B050"/>
                </a:solidFill>
              </a:rPr>
            </a:br>
            <a:r>
              <a:rPr lang="es-A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Esquema</a:t>
            </a:r>
            <a:r>
              <a:rPr lang="es-AR" dirty="0">
                <a:solidFill>
                  <a:srgbClr val="00B050"/>
                </a:solidFill>
              </a:rPr>
              <a:t> </a:t>
            </a:r>
            <a:endParaRPr lang="es-A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aerobios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/>
              <a:t>C</a:t>
            </a:r>
            <a:r>
              <a:rPr lang="es-AR" b="1" dirty="0" smtClean="0"/>
              <a:t>ocos gram positivos</a:t>
            </a:r>
          </a:p>
          <a:p>
            <a:pPr marL="45720" indent="0">
              <a:buNone/>
            </a:pPr>
            <a:r>
              <a:rPr lang="es-AR" b="1" dirty="0" smtClean="0"/>
              <a:t>Cocos gram negativos</a:t>
            </a:r>
          </a:p>
          <a:p>
            <a:pPr marL="45720" indent="0">
              <a:buNone/>
            </a:pPr>
            <a:r>
              <a:rPr lang="es-AR" b="1" dirty="0" smtClean="0"/>
              <a:t>Bacilos gram positivos</a:t>
            </a:r>
          </a:p>
          <a:p>
            <a:pPr marL="45720" indent="0">
              <a:buNone/>
            </a:pPr>
            <a:r>
              <a:rPr lang="es-AR" b="1" dirty="0" smtClean="0"/>
              <a:t>Bacilos   </a:t>
            </a:r>
            <a:r>
              <a:rPr lang="es-AR" b="1" dirty="0" err="1" smtClean="0"/>
              <a:t>garm</a:t>
            </a:r>
            <a:r>
              <a:rPr lang="es-AR" b="1" dirty="0" smtClean="0"/>
              <a:t> negativos  </a:t>
            </a:r>
            <a:r>
              <a:rPr lang="es-AR" dirty="0" smtClean="0"/>
              <a:t>                  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AR" dirty="0" smtClean="0"/>
              <a:t>anaerobios</a:t>
            </a:r>
            <a:endParaRPr lang="es-AR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/>
              <a:t>Cocos gram positivos</a:t>
            </a:r>
          </a:p>
          <a:p>
            <a:pPr marL="45720" indent="0">
              <a:buNone/>
            </a:pPr>
            <a:r>
              <a:rPr lang="es-AR" b="1" dirty="0"/>
              <a:t>Cocos gram negativos</a:t>
            </a:r>
          </a:p>
          <a:p>
            <a:pPr marL="45720" indent="0">
              <a:buNone/>
            </a:pPr>
            <a:r>
              <a:rPr lang="es-AR" b="1" dirty="0"/>
              <a:t>Bacilos gram positivos</a:t>
            </a:r>
          </a:p>
          <a:p>
            <a:pPr marL="45720" indent="0">
              <a:buNone/>
            </a:pPr>
            <a:r>
              <a:rPr lang="es-AR" b="1" dirty="0"/>
              <a:t>Bacilos </a:t>
            </a:r>
            <a:r>
              <a:rPr lang="es-AR" b="1" dirty="0" smtClean="0"/>
              <a:t>gramnegativos   </a:t>
            </a:r>
            <a:r>
              <a:rPr lang="es-AR" dirty="0" smtClean="0"/>
              <a:t>                   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09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rgbClr val="00B050"/>
                </a:solidFill>
              </a:rPr>
              <a:t>CONCEPTOS BACTERIOLÓGICOS</a:t>
            </a:r>
            <a:br>
              <a:rPr lang="es-AR" dirty="0">
                <a:solidFill>
                  <a:srgbClr val="00B050"/>
                </a:solidFill>
              </a:rPr>
            </a:br>
            <a:r>
              <a:rPr lang="es-A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Esquema</a:t>
            </a:r>
            <a:r>
              <a:rPr lang="es-AR" dirty="0">
                <a:solidFill>
                  <a:srgbClr val="00B050"/>
                </a:solidFill>
              </a:rPr>
              <a:t> </a:t>
            </a:r>
            <a:endParaRPr lang="es-A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                                                           </a:t>
            </a:r>
            <a:r>
              <a:rPr lang="es-AR" dirty="0" smtClean="0">
                <a:solidFill>
                  <a:schemeClr val="accent3">
                    <a:lumMod val="75000"/>
                  </a:schemeClr>
                </a:solidFill>
              </a:rPr>
              <a:t>aerobios</a:t>
            </a:r>
            <a:endParaRPr lang="es-AR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AR" b="1" dirty="0" smtClean="0"/>
              <a:t>COCOS GRAM POSITIVOS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rgbClr val="FF0000"/>
                </a:solidFill>
              </a:rPr>
              <a:t>Estafilococos, Estreptococos</a:t>
            </a:r>
          </a:p>
          <a:p>
            <a:pPr marL="45720" indent="0">
              <a:buNone/>
            </a:pPr>
            <a:r>
              <a:rPr lang="es-AR" b="1" dirty="0" smtClean="0"/>
              <a:t>COCOS GRAM NEGATIVOS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Neiserias</a:t>
            </a:r>
            <a:endParaRPr lang="es-AR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b="1" dirty="0" smtClean="0"/>
              <a:t>BACILOS GRAM POSITIVOS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Bacillus</a:t>
            </a:r>
            <a:r>
              <a:rPr lang="es-AR" b="1" dirty="0" smtClean="0">
                <a:solidFill>
                  <a:srgbClr val="FF0000"/>
                </a:solidFill>
              </a:rPr>
              <a:t> </a:t>
            </a:r>
            <a:r>
              <a:rPr lang="es-AR" b="1" dirty="0" err="1" smtClean="0">
                <a:solidFill>
                  <a:srgbClr val="FF0000"/>
                </a:solidFill>
              </a:rPr>
              <a:t>spp</a:t>
            </a:r>
            <a:r>
              <a:rPr lang="es-AR" b="1" dirty="0" smtClean="0">
                <a:solidFill>
                  <a:srgbClr val="FF0000"/>
                </a:solidFill>
              </a:rPr>
              <a:t> Listeria </a:t>
            </a:r>
            <a:r>
              <a:rPr lang="es-AR" b="1" dirty="0" err="1" smtClean="0">
                <a:solidFill>
                  <a:srgbClr val="FF0000"/>
                </a:solidFill>
              </a:rPr>
              <a:t>spp</a:t>
            </a:r>
            <a:r>
              <a:rPr lang="es-AR" b="1" dirty="0" smtClean="0">
                <a:solidFill>
                  <a:srgbClr val="FF0000"/>
                </a:solidFill>
              </a:rPr>
              <a:t>.; </a:t>
            </a:r>
            <a:r>
              <a:rPr lang="es-AR" b="1" dirty="0" err="1" smtClean="0">
                <a:solidFill>
                  <a:srgbClr val="FF0000"/>
                </a:solidFill>
              </a:rPr>
              <a:t>Erisipelothrix</a:t>
            </a:r>
            <a:r>
              <a:rPr lang="es-AR" b="1" dirty="0" smtClean="0">
                <a:solidFill>
                  <a:srgbClr val="FF0000"/>
                </a:solidFill>
              </a:rPr>
              <a:t> </a:t>
            </a:r>
            <a:r>
              <a:rPr lang="es-AR" b="1" dirty="0" err="1" smtClean="0">
                <a:solidFill>
                  <a:srgbClr val="FF0000"/>
                </a:solidFill>
              </a:rPr>
              <a:t>spp</a:t>
            </a:r>
            <a:r>
              <a:rPr lang="es-AR" b="1" dirty="0" smtClean="0">
                <a:solidFill>
                  <a:srgbClr val="FF0000"/>
                </a:solidFill>
              </a:rPr>
              <a:t>. </a:t>
            </a:r>
            <a:r>
              <a:rPr lang="es-AR" b="1" dirty="0" err="1" smtClean="0">
                <a:solidFill>
                  <a:srgbClr val="FF0000"/>
                </a:solidFill>
              </a:rPr>
              <a:t>Corynebacterium</a:t>
            </a:r>
            <a:r>
              <a:rPr lang="es-AR" b="1" dirty="0" smtClean="0">
                <a:solidFill>
                  <a:srgbClr val="FF0000"/>
                </a:solidFill>
              </a:rPr>
              <a:t> </a:t>
            </a:r>
            <a:r>
              <a:rPr lang="es-AR" b="1" dirty="0" err="1" smtClean="0">
                <a:solidFill>
                  <a:srgbClr val="FF0000"/>
                </a:solidFill>
              </a:rPr>
              <a:t>spp</a:t>
            </a:r>
            <a:r>
              <a:rPr lang="es-AR" b="1" dirty="0" smtClean="0">
                <a:solidFill>
                  <a:srgbClr val="FF0000"/>
                </a:solidFill>
              </a:rPr>
              <a:t>.; </a:t>
            </a:r>
            <a:r>
              <a:rPr lang="es-AR" b="1" dirty="0" err="1" smtClean="0">
                <a:solidFill>
                  <a:srgbClr val="FF0000"/>
                </a:solidFill>
              </a:rPr>
              <a:t>Nocardia</a:t>
            </a:r>
            <a:r>
              <a:rPr lang="es-AR" b="1" dirty="0" smtClean="0">
                <a:solidFill>
                  <a:srgbClr val="FF0000"/>
                </a:solidFill>
              </a:rPr>
              <a:t> </a:t>
            </a:r>
            <a:r>
              <a:rPr lang="es-AR" b="1" dirty="0" err="1" smtClean="0">
                <a:solidFill>
                  <a:srgbClr val="FF0000"/>
                </a:solidFill>
              </a:rPr>
              <a:t>spp</a:t>
            </a:r>
            <a:r>
              <a:rPr lang="es-AR" b="1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 smtClean="0"/>
              <a:t>BACILOS </a:t>
            </a:r>
            <a:r>
              <a:rPr lang="es-AR" b="1" dirty="0"/>
              <a:t>GRAM </a:t>
            </a:r>
            <a:r>
              <a:rPr lang="es-AR" b="1" dirty="0" smtClean="0"/>
              <a:t>NEGATIVOS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0070C0"/>
                </a:solidFill>
              </a:rPr>
              <a:t>Enterobacterias</a:t>
            </a:r>
            <a:r>
              <a:rPr lang="es-AR" b="1" dirty="0" smtClean="0">
                <a:solidFill>
                  <a:srgbClr val="0070C0"/>
                </a:solidFill>
              </a:rPr>
              <a:t>: 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E.Coli</a:t>
            </a:r>
            <a:r>
              <a:rPr lang="es-AR" b="1" dirty="0" smtClean="0">
                <a:solidFill>
                  <a:srgbClr val="FF0000"/>
                </a:solidFill>
              </a:rPr>
              <a:t>, </a:t>
            </a:r>
            <a:r>
              <a:rPr lang="es-AR" b="1" dirty="0" err="1" smtClean="0">
                <a:solidFill>
                  <a:srgbClr val="FF0000"/>
                </a:solidFill>
              </a:rPr>
              <a:t>klebsiella</a:t>
            </a:r>
            <a:r>
              <a:rPr lang="es-AR" b="1" dirty="0" smtClean="0">
                <a:solidFill>
                  <a:srgbClr val="FF0000"/>
                </a:solidFill>
              </a:rPr>
              <a:t>, </a:t>
            </a:r>
            <a:r>
              <a:rPr lang="es-AR" b="1" dirty="0" err="1" smtClean="0">
                <a:solidFill>
                  <a:srgbClr val="FF0000"/>
                </a:solidFill>
              </a:rPr>
              <a:t>proteus</a:t>
            </a:r>
            <a:r>
              <a:rPr lang="es-AR" b="1" dirty="0" smtClean="0">
                <a:solidFill>
                  <a:srgbClr val="FF0000"/>
                </a:solidFill>
              </a:rPr>
              <a:t>, </a:t>
            </a:r>
            <a:r>
              <a:rPr lang="es-AR" b="1" dirty="0" err="1" smtClean="0">
                <a:solidFill>
                  <a:srgbClr val="FF0000"/>
                </a:solidFill>
              </a:rPr>
              <a:t>enterobacter</a:t>
            </a:r>
            <a:r>
              <a:rPr lang="es-AR" b="1" dirty="0" smtClean="0">
                <a:solidFill>
                  <a:srgbClr val="FF0000"/>
                </a:solidFill>
              </a:rPr>
              <a:t>, </a:t>
            </a:r>
            <a:r>
              <a:rPr lang="es-AR" b="1" dirty="0" err="1" smtClean="0">
                <a:solidFill>
                  <a:srgbClr val="FF0000"/>
                </a:solidFill>
              </a:rPr>
              <a:t>shigella</a:t>
            </a:r>
            <a:r>
              <a:rPr lang="es-AR" b="1" dirty="0" smtClean="0">
                <a:solidFill>
                  <a:srgbClr val="FF0000"/>
                </a:solidFill>
              </a:rPr>
              <a:t>, salmonella, </a:t>
            </a:r>
            <a:r>
              <a:rPr lang="es-AR" b="1" dirty="0" err="1" smtClean="0">
                <a:solidFill>
                  <a:srgbClr val="FF0000"/>
                </a:solidFill>
              </a:rPr>
              <a:t>etc</a:t>
            </a:r>
            <a:r>
              <a:rPr lang="es-AR" dirty="0" smtClean="0">
                <a:solidFill>
                  <a:srgbClr val="FF0000"/>
                </a:solidFill>
              </a:rPr>
              <a:t> </a:t>
            </a:r>
            <a:endParaRPr lang="es-AR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b="1" dirty="0" smtClean="0">
                <a:solidFill>
                  <a:srgbClr val="0070C0"/>
                </a:solidFill>
              </a:rPr>
              <a:t>No fermentadores: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Pseudomonas</a:t>
            </a:r>
            <a:endParaRPr lang="es-AR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Acinetobacter</a:t>
            </a:r>
            <a:endParaRPr lang="es-A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6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rgbClr val="00B050"/>
                </a:solidFill>
              </a:rPr>
              <a:t>CONCEPTOS BACTERIOLÓGICOS</a:t>
            </a:r>
            <a:br>
              <a:rPr lang="es-AR" dirty="0">
                <a:solidFill>
                  <a:srgbClr val="00B050"/>
                </a:solidFill>
              </a:rPr>
            </a:br>
            <a:r>
              <a:rPr lang="es-A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Esquema</a:t>
            </a:r>
            <a:r>
              <a:rPr lang="es-AR" dirty="0">
                <a:solidFill>
                  <a:srgbClr val="00B050"/>
                </a:solidFill>
              </a:rPr>
              <a:t> </a:t>
            </a:r>
            <a:endParaRPr lang="es-AR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2601" y="1828800"/>
            <a:ext cx="5366798" cy="41148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999432" y="4059252"/>
            <a:ext cx="1273323" cy="27346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400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rgbClr val="00B050"/>
                </a:solidFill>
              </a:rPr>
              <a:t>CONCEPTOS BACTERIOLÓGICOS</a:t>
            </a:r>
            <a:br>
              <a:rPr lang="es-AR" dirty="0">
                <a:solidFill>
                  <a:srgbClr val="00B050"/>
                </a:solidFill>
              </a:rPr>
            </a:br>
            <a:r>
              <a:rPr lang="es-A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Esquema</a:t>
            </a:r>
            <a:r>
              <a:rPr lang="es-AR" dirty="0">
                <a:solidFill>
                  <a:srgbClr val="00B050"/>
                </a:solidFill>
              </a:rPr>
              <a:t> </a:t>
            </a:r>
            <a:endParaRPr lang="es-A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 smtClean="0"/>
              <a:t>COCOS GRAM POSITIVOS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Peptococo</a:t>
            </a:r>
            <a:r>
              <a:rPr lang="es-AR" b="1" dirty="0" smtClean="0">
                <a:solidFill>
                  <a:srgbClr val="FF0000"/>
                </a:solidFill>
              </a:rPr>
              <a:t>, </a:t>
            </a:r>
            <a:r>
              <a:rPr lang="es-AR" b="1" dirty="0" err="1" smtClean="0">
                <a:solidFill>
                  <a:srgbClr val="FF0000"/>
                </a:solidFill>
              </a:rPr>
              <a:t>Peptoestreptococos</a:t>
            </a:r>
            <a:endParaRPr lang="es-AR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b="1" dirty="0" smtClean="0"/>
              <a:t>COCOS GRAM NEGATIVOS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Veionella</a:t>
            </a:r>
            <a:endParaRPr lang="es-AR" b="1" dirty="0" smtClean="0">
              <a:solidFill>
                <a:srgbClr val="FF0000"/>
              </a:solidFill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>
          <a:xfrm>
            <a:off x="4358355" y="1828800"/>
            <a:ext cx="6536721" cy="641350"/>
          </a:xfrm>
        </p:spPr>
        <p:txBody>
          <a:bodyPr/>
          <a:lstStyle/>
          <a:p>
            <a:r>
              <a:rPr lang="es-AR" dirty="0" smtClean="0"/>
              <a:t>anaerobios</a:t>
            </a:r>
            <a:endParaRPr lang="es-AR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AR" b="1" dirty="0" smtClean="0"/>
              <a:t>BACILOS GRAM POSITIVOS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Clotridium</a:t>
            </a:r>
            <a:endParaRPr lang="es-AR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BACILOS GRAM NEGATIVOS</a:t>
            </a:r>
          </a:p>
          <a:p>
            <a:pPr marL="45720" indent="0">
              <a:buNone/>
            </a:pPr>
            <a:r>
              <a:rPr lang="es-AR" b="1" dirty="0" err="1" smtClean="0">
                <a:solidFill>
                  <a:srgbClr val="FF0000"/>
                </a:solidFill>
              </a:rPr>
              <a:t>Bacteroides</a:t>
            </a:r>
            <a:r>
              <a:rPr lang="es-AR" b="1" dirty="0" smtClean="0">
                <a:solidFill>
                  <a:srgbClr val="FF0000"/>
                </a:solidFill>
              </a:rPr>
              <a:t>   </a:t>
            </a:r>
            <a:r>
              <a:rPr lang="es-AR" dirty="0" smtClean="0"/>
              <a:t>           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1137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3248" y="336580"/>
            <a:ext cx="5800725" cy="23050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1805" y="2895733"/>
            <a:ext cx="4295775" cy="2809875"/>
          </a:xfrm>
          <a:prstGeom prst="rect">
            <a:avLst/>
          </a:prstGeom>
        </p:spPr>
      </p:pic>
      <p:pic>
        <p:nvPicPr>
          <p:cNvPr id="5124" name="Picture 4" descr="Resultado de imagen para diplococos gram positivos fot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220" y="2895733"/>
            <a:ext cx="3750418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3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601" y="520091"/>
            <a:ext cx="2571750" cy="2143125"/>
          </a:xfrm>
          <a:prstGeom prst="rect">
            <a:avLst/>
          </a:prstGeom>
        </p:spPr>
      </p:pic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637" y="520091"/>
            <a:ext cx="2671978" cy="213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793601" y="5648770"/>
            <a:ext cx="3957861" cy="354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Estreptococo b hemolítico grupo A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51188" y="2852960"/>
            <a:ext cx="3867150" cy="25812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1609" y="2743844"/>
            <a:ext cx="2819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crobitosblog.com/wp-content/uploads/2011/10/proteus-mirabilis-1.jpg?w=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144" y="162370"/>
            <a:ext cx="4036589" cy="369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cherichia coli foto de stock libre de derech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2" y="397622"/>
            <a:ext cx="3443956" cy="229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 rot="10800000" flipH="1" flipV="1">
            <a:off x="666573" y="2942743"/>
            <a:ext cx="3982340" cy="415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BACILOS GRAM NEGATIVOS</a:t>
            </a:r>
            <a:endParaRPr lang="es-AR" dirty="0"/>
          </a:p>
        </p:txBody>
      </p:sp>
      <p:pic>
        <p:nvPicPr>
          <p:cNvPr id="1030" name="Picture 6" descr="TinciÃ³n de Gram, bacilos gram negativos. Foto de archivo - 384849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402" y="3609890"/>
            <a:ext cx="3570154" cy="238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59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ctobacill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11" y="262322"/>
            <a:ext cx="2828925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86311" y="2555193"/>
            <a:ext cx="2828925" cy="2905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Bacilos gram positivos</a:t>
            </a:r>
            <a:endParaRPr lang="es-AR" dirty="0"/>
          </a:p>
        </p:txBody>
      </p:sp>
      <p:pic>
        <p:nvPicPr>
          <p:cNvPr id="4" name="Picture 2" descr="TinciÃ³n de Gram, bacilos gram negativos. Foto de archivo - 384849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89" y="262322"/>
            <a:ext cx="428625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4394289" y="3452501"/>
            <a:ext cx="4168597" cy="350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Bacilos gram negativos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0528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Consideraciones particulares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BACTERIAS CAPSULADAS</a:t>
            </a:r>
          </a:p>
          <a:p>
            <a:pPr marL="45720" indent="0">
              <a:buNone/>
            </a:pPr>
            <a:r>
              <a:rPr lang="es-AR" b="1" dirty="0" smtClean="0"/>
              <a:t>     NEUMOCOCO, MENINGOCOCO, HEMOPHILUS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BACTERIAS ESPORULADAS</a:t>
            </a:r>
          </a:p>
          <a:p>
            <a:pPr marL="45720" indent="0">
              <a:buNone/>
            </a:pPr>
            <a:r>
              <a:rPr lang="es-AR" b="1" dirty="0" smtClean="0"/>
              <a:t>    CLOSTRIDIUM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BACTERIAS SIN PARED</a:t>
            </a:r>
          </a:p>
          <a:p>
            <a:pPr marL="45720" indent="0">
              <a:buNone/>
            </a:pPr>
            <a:r>
              <a:rPr lang="es-AR" b="1" dirty="0" smtClean="0"/>
              <a:t>     MICOPLASMA, CLAMIDIAS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BACTERIAS INTRACELULARES</a:t>
            </a:r>
          </a:p>
          <a:p>
            <a:pPr marL="45720" indent="0">
              <a:buNone/>
            </a:pPr>
            <a:r>
              <a:rPr lang="es-AR" b="1" dirty="0" smtClean="0"/>
              <a:t>    MICOPLASMA, CLAMIDIAS, GONOCOCO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7010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COCOS GRAM POSITIVOS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2060"/>
                </a:solidFill>
              </a:rPr>
              <a:t>ESTAFILOCOCOS</a:t>
            </a:r>
          </a:p>
          <a:p>
            <a:pPr marL="45720" indent="0">
              <a:buNone/>
            </a:pPr>
            <a:r>
              <a:rPr lang="es-AR" dirty="0"/>
              <a:t>	</a:t>
            </a:r>
            <a:r>
              <a:rPr lang="es-AR" b="1" dirty="0" smtClean="0"/>
              <a:t>COAGULASA POSITIVO:    ESTAFILOCOCO AUREUS</a:t>
            </a:r>
          </a:p>
          <a:p>
            <a:pPr marL="45720" indent="0">
              <a:buNone/>
            </a:pPr>
            <a:r>
              <a:rPr lang="es-AR" b="1" dirty="0"/>
              <a:t>	</a:t>
            </a:r>
            <a:r>
              <a:rPr lang="es-AR" b="1" dirty="0" smtClean="0"/>
              <a:t>COAGULASA NEGATIVO:   ESTAFILOCOCO EPIDERMIDIS</a:t>
            </a:r>
          </a:p>
          <a:p>
            <a:pPr marL="45720" indent="0"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                                       ESTAFILOCOCO SAPROFITICO</a:t>
            </a:r>
            <a:endParaRPr lang="es-AR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2921" y="3800475"/>
            <a:ext cx="2571750" cy="2143125"/>
          </a:xfrm>
          <a:prstGeom prst="rect">
            <a:avLst/>
          </a:prstGeom>
        </p:spPr>
      </p:pic>
      <p:sp>
        <p:nvSpPr>
          <p:cNvPr id="5" name="AutoShape 2" descr="Resultado de imagen para CULTIVO DE ESTAFILOCOCO F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28" name="Picture 4" descr="Resultado de imagen para CULTIVO DE ESTAFILOCOCO FOT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836" y="38004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2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ESTAFILOCOCOS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800" b="1" dirty="0" smtClean="0">
                <a:solidFill>
                  <a:srgbClr val="0070C0"/>
                </a:solidFill>
              </a:rPr>
              <a:t>SITIOS DE INFECCIÓN: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PIEL Y PARTES BLANDAS, ENDOCARDITIS, BACTERIEMIAS Y SEPSIS, NEUMONÍAS,     OSTEOARTICULARES, GINECO-OBSTÉTRICAS, ASOCIADO A CATÉTERES Y PRÓTESIS, INFECCIONES NEONATOLÓGICAS</a:t>
            </a:r>
            <a:r>
              <a:rPr lang="es-AR" dirty="0" smtClean="0">
                <a:solidFill>
                  <a:schemeClr val="tx2"/>
                </a:solidFill>
              </a:rPr>
              <a:t>    </a:t>
            </a:r>
          </a:p>
          <a:p>
            <a:r>
              <a:rPr lang="es-AR" sz="2800" b="1" dirty="0" smtClean="0">
                <a:solidFill>
                  <a:srgbClr val="0070C0"/>
                </a:solidFill>
              </a:rPr>
              <a:t>RESISTENCIA: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METICILINO SENSIBLE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METICILINO RESISTENTE DE LA COMUNIDAD</a:t>
            </a:r>
          </a:p>
          <a:p>
            <a:pPr marL="45720" indent="0">
              <a:buNone/>
            </a:pPr>
            <a:r>
              <a:rPr lang="es-AR" b="1" smtClean="0">
                <a:solidFill>
                  <a:schemeClr val="tx2"/>
                </a:solidFill>
              </a:rPr>
              <a:t>METICILINO RESISTENTE </a:t>
            </a:r>
            <a:r>
              <a:rPr lang="es-AR" b="1" dirty="0" smtClean="0">
                <a:solidFill>
                  <a:schemeClr val="tx2"/>
                </a:solidFill>
              </a:rPr>
              <a:t>INTRAHOSPITALARIO</a:t>
            </a:r>
          </a:p>
        </p:txBody>
      </p:sp>
    </p:spTree>
    <p:extLst>
      <p:ext uri="{BB962C8B-B14F-4D97-AF65-F5344CB8AC3E}">
        <p14:creationId xmlns:p14="http://schemas.microsoft.com/office/powerpoint/2010/main" val="53507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dirty="0"/>
              <a:t>ESTAFILOCO: ANTIBACTERIANOS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9601200" cy="4114800"/>
          </a:xfrm>
        </p:spPr>
        <p:txBody>
          <a:bodyPr>
            <a:normAutofit/>
          </a:bodyPr>
          <a:lstStyle/>
          <a:p>
            <a:endParaRPr lang="es-AR" dirty="0" smtClean="0"/>
          </a:p>
          <a:p>
            <a:r>
              <a:rPr lang="es-AR" b="1" dirty="0" smtClean="0">
                <a:solidFill>
                  <a:schemeClr val="tx1"/>
                </a:solidFill>
              </a:rPr>
              <a:t>MSSA:    </a:t>
            </a:r>
            <a:r>
              <a:rPr lang="es-AR" sz="2400" b="1" dirty="0" err="1" smtClean="0"/>
              <a:t>Cef</a:t>
            </a:r>
            <a:r>
              <a:rPr lang="es-AR" sz="2400" b="1" dirty="0"/>
              <a:t>. 1º G, </a:t>
            </a:r>
            <a:r>
              <a:rPr lang="es-AR" sz="2400" b="1" dirty="0" err="1"/>
              <a:t>Rifam</a:t>
            </a:r>
            <a:r>
              <a:rPr lang="es-AR" sz="2400" b="1" dirty="0"/>
              <a:t>, </a:t>
            </a:r>
            <a:r>
              <a:rPr lang="es-AR" sz="2400" b="1" dirty="0" err="1"/>
              <a:t>Tms</a:t>
            </a:r>
            <a:r>
              <a:rPr lang="es-AR" sz="2400" b="1" dirty="0"/>
              <a:t>, </a:t>
            </a:r>
            <a:r>
              <a:rPr lang="es-AR" sz="2400" b="1" dirty="0" err="1"/>
              <a:t>Macrólidos</a:t>
            </a:r>
            <a:r>
              <a:rPr lang="es-AR" sz="2400" b="1" dirty="0"/>
              <a:t>.</a:t>
            </a:r>
          </a:p>
          <a:p>
            <a:r>
              <a:rPr lang="es-AR" b="1" dirty="0" err="1" smtClean="0">
                <a:solidFill>
                  <a:srgbClr val="0070C0"/>
                </a:solidFill>
              </a:rPr>
              <a:t>MRSAc</a:t>
            </a:r>
            <a:r>
              <a:rPr lang="es-AR" b="1" dirty="0" smtClean="0">
                <a:solidFill>
                  <a:srgbClr val="0070C0"/>
                </a:solidFill>
              </a:rPr>
              <a:t>: </a:t>
            </a:r>
            <a:r>
              <a:rPr lang="es-AR" b="1" dirty="0" err="1" smtClean="0">
                <a:solidFill>
                  <a:srgbClr val="0070C0"/>
                </a:solidFill>
              </a:rPr>
              <a:t>Clinda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Tms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Rifam</a:t>
            </a:r>
            <a:r>
              <a:rPr lang="es-AR" b="1" dirty="0" smtClean="0">
                <a:solidFill>
                  <a:srgbClr val="0070C0"/>
                </a:solidFill>
              </a:rPr>
              <a:t>, </a:t>
            </a:r>
            <a:r>
              <a:rPr lang="es-AR" b="1" dirty="0" err="1" smtClean="0">
                <a:solidFill>
                  <a:srgbClr val="0070C0"/>
                </a:solidFill>
              </a:rPr>
              <a:t>Cipro</a:t>
            </a:r>
            <a:r>
              <a:rPr lang="es-AR" b="1" dirty="0" smtClean="0">
                <a:solidFill>
                  <a:srgbClr val="0070C0"/>
                </a:solidFill>
              </a:rPr>
              <a:t>, Mino</a:t>
            </a:r>
          </a:p>
          <a:p>
            <a:r>
              <a:rPr lang="es-AR" b="1" dirty="0" err="1" smtClean="0">
                <a:solidFill>
                  <a:schemeClr val="tx1"/>
                </a:solidFill>
              </a:rPr>
              <a:t>MRSAh</a:t>
            </a:r>
            <a:r>
              <a:rPr lang="es-AR" b="1" dirty="0" smtClean="0">
                <a:solidFill>
                  <a:schemeClr val="tx1"/>
                </a:solidFill>
              </a:rPr>
              <a:t>: </a:t>
            </a:r>
            <a:r>
              <a:rPr lang="es-AR" sz="2200" b="1" dirty="0"/>
              <a:t>Vancomicina</a:t>
            </a:r>
          </a:p>
          <a:p>
            <a:pPr>
              <a:buFontTx/>
              <a:buNone/>
            </a:pPr>
            <a:r>
              <a:rPr lang="es-AR" sz="2200" b="1" dirty="0"/>
              <a:t>               </a:t>
            </a:r>
            <a:r>
              <a:rPr lang="es-AR" sz="2200" b="1" dirty="0" smtClean="0"/>
              <a:t>    Bacteriemia</a:t>
            </a:r>
            <a:r>
              <a:rPr lang="es-AR" sz="2200" b="1" dirty="0"/>
              <a:t>: </a:t>
            </a:r>
            <a:r>
              <a:rPr lang="es-AR" sz="2200" b="1" dirty="0" err="1"/>
              <a:t>Daptomicina</a:t>
            </a:r>
            <a:endParaRPr lang="es-AR" sz="2200" b="1" dirty="0"/>
          </a:p>
          <a:p>
            <a:pPr>
              <a:buFontTx/>
              <a:buNone/>
            </a:pPr>
            <a:r>
              <a:rPr lang="es-AR" sz="2200" b="1" dirty="0"/>
              <a:t>               </a:t>
            </a:r>
            <a:r>
              <a:rPr lang="es-AR" sz="2200" b="1" dirty="0" smtClean="0"/>
              <a:t>    Neumonías</a:t>
            </a:r>
            <a:r>
              <a:rPr lang="es-AR" sz="2200" b="1" dirty="0"/>
              <a:t>:  </a:t>
            </a:r>
            <a:r>
              <a:rPr lang="es-AR" sz="2200" b="1" dirty="0" err="1"/>
              <a:t>Linesolid</a:t>
            </a:r>
            <a:endParaRPr lang="es-AR" sz="2200" b="1" dirty="0"/>
          </a:p>
          <a:p>
            <a:pPr>
              <a:buFontTx/>
              <a:buNone/>
            </a:pPr>
            <a:r>
              <a:rPr lang="es-AR" sz="2200" b="1" dirty="0"/>
              <a:t>               </a:t>
            </a:r>
            <a:r>
              <a:rPr lang="es-AR" sz="2200" b="1" dirty="0" smtClean="0"/>
              <a:t>    Piel </a:t>
            </a:r>
            <a:r>
              <a:rPr lang="es-AR" sz="2200" b="1" dirty="0"/>
              <a:t>y P. Blandas: </a:t>
            </a:r>
            <a:r>
              <a:rPr lang="es-AR" sz="2200" b="1" dirty="0" err="1"/>
              <a:t>Tigeciclina</a:t>
            </a:r>
            <a:endParaRPr lang="es-AR" sz="2200" b="1" dirty="0"/>
          </a:p>
          <a:p>
            <a:pPr>
              <a:buFontTx/>
              <a:buNone/>
            </a:pPr>
            <a:r>
              <a:rPr lang="es-AR" sz="2200" b="1" dirty="0"/>
              <a:t>                                               </a:t>
            </a:r>
            <a:r>
              <a:rPr lang="es-AR" sz="2200" b="1" dirty="0" smtClean="0"/>
              <a:t>        </a:t>
            </a:r>
            <a:r>
              <a:rPr lang="es-AR" sz="2200" b="1" dirty="0" err="1" smtClean="0"/>
              <a:t>Ceftarolina</a:t>
            </a:r>
            <a:endParaRPr lang="es-ES" sz="2200" b="1" dirty="0"/>
          </a:p>
        </p:txBody>
      </p:sp>
    </p:spTree>
    <p:extLst>
      <p:ext uri="{BB962C8B-B14F-4D97-AF65-F5344CB8AC3E}">
        <p14:creationId xmlns:p14="http://schemas.microsoft.com/office/powerpoint/2010/main" val="362494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ESTREPTOCOCOS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78217" y="2029802"/>
            <a:ext cx="9265455" cy="3777063"/>
          </a:xfrm>
        </p:spPr>
        <p:txBody>
          <a:bodyPr/>
          <a:lstStyle/>
          <a:p>
            <a:r>
              <a:rPr lang="es-AR" b="1" dirty="0"/>
              <a:t>ESTREPTOCOC0 BETA HEMOLÍTICO GRUPO A</a:t>
            </a:r>
          </a:p>
          <a:p>
            <a:r>
              <a:rPr lang="es-AR" b="1" dirty="0"/>
              <a:t>ESTREPTOCOC0 BETA HEMOLÍTICO GRUPO B</a:t>
            </a:r>
          </a:p>
          <a:p>
            <a:r>
              <a:rPr lang="es-AR" b="1" dirty="0"/>
              <a:t>ESTREPTOCO VIRIDANS</a:t>
            </a:r>
          </a:p>
          <a:p>
            <a:r>
              <a:rPr lang="es-AR" b="1" dirty="0"/>
              <a:t>ESTREPTOCOCO BOVIS</a:t>
            </a:r>
          </a:p>
          <a:p>
            <a:r>
              <a:rPr lang="es-AR" b="1" dirty="0"/>
              <a:t>NEUMOCOCO</a:t>
            </a:r>
          </a:p>
          <a:p>
            <a:r>
              <a:rPr lang="es-AR" b="1" dirty="0"/>
              <a:t>ENTEROCOCO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307" y="2029802"/>
            <a:ext cx="1838384" cy="14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106" y="3918333"/>
            <a:ext cx="1810585" cy="144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69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ESTREPTOCOC0 BETA HEMOLÍTICO GRUPO A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b="1" dirty="0" smtClean="0">
                <a:solidFill>
                  <a:srgbClr val="0070C0"/>
                </a:solidFill>
              </a:rPr>
              <a:t>SITIOS DE INFECCIÓN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FARINGOAMIGDALITIS, PIODERMITIS, ERISIPELA, ESCARLATINA, MIOSITIS NECROTIZANTE.</a:t>
            </a:r>
          </a:p>
          <a:p>
            <a:r>
              <a:rPr lang="es-AR" sz="2400" b="1" dirty="0" smtClean="0">
                <a:solidFill>
                  <a:srgbClr val="0070C0"/>
                </a:solidFill>
              </a:rPr>
              <a:t>RESISTENCIA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SENSIBLE A BETA LACTÁMICOS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RESISTENCIA A MACRÓLIDOS</a:t>
            </a:r>
            <a:endParaRPr lang="es-AR" b="1" dirty="0">
              <a:solidFill>
                <a:schemeClr val="tx2"/>
              </a:solidFill>
            </a:endParaRPr>
          </a:p>
          <a:p>
            <a:r>
              <a:rPr lang="es-AR" b="1" dirty="0" smtClean="0">
                <a:solidFill>
                  <a:srgbClr val="0070C0"/>
                </a:solidFill>
              </a:rPr>
              <a:t>ANTIBACTERIANOS: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PENICILINA y DERIVADOS, CEFALOSPORINAS, MACRÓLIDOS.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16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ESTREPTOCOC0 BETA HEMOLÍTICO GRUPO </a:t>
            </a:r>
            <a:r>
              <a:rPr lang="es-AR" dirty="0" smtClean="0"/>
              <a:t>B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b="1" dirty="0">
                <a:solidFill>
                  <a:srgbClr val="0070C0"/>
                </a:solidFill>
              </a:rPr>
              <a:t>SITIOS DE INFECCIÓN</a:t>
            </a:r>
          </a:p>
          <a:p>
            <a:pPr marL="45720" indent="0">
              <a:buNone/>
            </a:pPr>
            <a:r>
              <a:rPr lang="es-AR" b="1" dirty="0" smtClean="0"/>
              <a:t>MENINGITIS y SEPSIS NEONATAL, INFECCIONES EN LA EMBARAZADA</a:t>
            </a:r>
          </a:p>
          <a:p>
            <a:r>
              <a:rPr lang="es-AR" sz="2400" b="1" dirty="0" smtClean="0">
                <a:solidFill>
                  <a:srgbClr val="0070C0"/>
                </a:solidFill>
              </a:rPr>
              <a:t>RESISTENCIA y SENSIBILIDAD</a:t>
            </a:r>
            <a:endParaRPr lang="es-AR" sz="2400" b="1" dirty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s-AR" b="1" dirty="0">
                <a:solidFill>
                  <a:schemeClr val="tx2"/>
                </a:solidFill>
              </a:rPr>
              <a:t>SENSIBLE A BETA </a:t>
            </a:r>
            <a:r>
              <a:rPr lang="es-AR" b="1" dirty="0" smtClean="0">
                <a:solidFill>
                  <a:schemeClr val="tx2"/>
                </a:solidFill>
              </a:rPr>
              <a:t>LACTÁMICOS y CEFALOSPORINAS DE 3º GENERACIÓN</a:t>
            </a:r>
            <a:endParaRPr lang="es-AR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AR" b="1" dirty="0">
                <a:solidFill>
                  <a:schemeClr val="tx2"/>
                </a:solidFill>
              </a:rPr>
              <a:t>RESISTENCIA A MACRÓLIDOS</a:t>
            </a:r>
          </a:p>
          <a:p>
            <a:pPr marL="45720" indent="0">
              <a:buNone/>
            </a:pP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30732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ESTREPTOCOCOS VIRIDANS, MUTANS, BOVIS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b="1" dirty="0">
                <a:solidFill>
                  <a:srgbClr val="0070C0"/>
                </a:solidFill>
              </a:rPr>
              <a:t>SITIOS DE </a:t>
            </a:r>
            <a:r>
              <a:rPr lang="es-AR" sz="2400" b="1" dirty="0" smtClean="0">
                <a:solidFill>
                  <a:srgbClr val="0070C0"/>
                </a:solidFill>
              </a:rPr>
              <a:t>INFECCIÓN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ENDOCARDITIS, SEPSIS GRAVE EN NEUTROPÉNICOS</a:t>
            </a:r>
            <a:endParaRPr lang="es-AR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r>
              <a:rPr lang="es-AR" sz="2400" b="1" dirty="0">
                <a:solidFill>
                  <a:srgbClr val="0070C0"/>
                </a:solidFill>
              </a:rPr>
              <a:t>RESISTENCIA y SENSIBILIDAD</a:t>
            </a:r>
          </a:p>
          <a:p>
            <a:pPr marL="45720" indent="0">
              <a:buNone/>
            </a:pPr>
            <a:r>
              <a:rPr lang="es-AR" b="1" dirty="0">
                <a:solidFill>
                  <a:schemeClr val="tx2"/>
                </a:solidFill>
              </a:rPr>
              <a:t>SENSIBLE A BETA LACTÁMICOS y CEFALOSPORINAS DE 3º </a:t>
            </a:r>
            <a:r>
              <a:rPr lang="es-AR" b="1" dirty="0" smtClean="0">
                <a:solidFill>
                  <a:schemeClr val="tx2"/>
                </a:solidFill>
              </a:rPr>
              <a:t>GENERACIÓN y VANCOMICINA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3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NEUMOCOCO</a:t>
            </a:r>
            <a:endParaRPr lang="es-AR" dirty="0"/>
          </a:p>
        </p:txBody>
      </p:sp>
      <p:pic>
        <p:nvPicPr>
          <p:cNvPr id="3074" name="Picture 2" descr="Resultado de imagen para CULTIVOS DE NEUMOCOCO FOTO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662" y="1828800"/>
            <a:ext cx="383867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34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NEUMOCOCO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b="1" dirty="0">
                <a:solidFill>
                  <a:srgbClr val="0070C0"/>
                </a:solidFill>
              </a:rPr>
              <a:t>SITIOS DE </a:t>
            </a:r>
            <a:r>
              <a:rPr lang="es-AR" sz="2400" b="1" dirty="0" smtClean="0">
                <a:solidFill>
                  <a:srgbClr val="0070C0"/>
                </a:solidFill>
              </a:rPr>
              <a:t>INFECCIÓN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OTITIS, SINUSITIS, NEUMONIA, MENINGITIS, SEPSIS, INFECCIONES GRAVES EN DEFICIT DE INMUNIDAD HUMORAL</a:t>
            </a:r>
            <a:endParaRPr lang="es-AR" b="1" dirty="0">
              <a:solidFill>
                <a:schemeClr val="tx2"/>
              </a:solidFill>
            </a:endParaRPr>
          </a:p>
          <a:p>
            <a:r>
              <a:rPr lang="es-AR" sz="2400" b="1" dirty="0" smtClean="0">
                <a:solidFill>
                  <a:srgbClr val="0070C0"/>
                </a:solidFill>
              </a:rPr>
              <a:t>RESISTENCIA y SENSIBILIDAD</a:t>
            </a:r>
            <a:endParaRPr lang="es-AR" sz="2400" b="1" dirty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s-AR" b="1" dirty="0">
                <a:solidFill>
                  <a:schemeClr val="tx2"/>
                </a:solidFill>
              </a:rPr>
              <a:t>SENSIBLE A BETA </a:t>
            </a:r>
            <a:r>
              <a:rPr lang="es-AR" b="1" dirty="0" smtClean="0">
                <a:solidFill>
                  <a:schemeClr val="tx2"/>
                </a:solidFill>
              </a:rPr>
              <a:t>LACTÁMICOS Y CEFALOSPRINAS DE 3º GENERACIÓN</a:t>
            </a:r>
            <a:endParaRPr lang="es-AR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SENSIBLE A VANCOMICINA y MACRÓLIDOS</a:t>
            </a:r>
            <a:endParaRPr lang="es-AR" b="1" dirty="0">
              <a:solidFill>
                <a:schemeClr val="tx2"/>
              </a:solidFill>
            </a:endParaRPr>
          </a:p>
          <a:p>
            <a:r>
              <a:rPr lang="es-AR" b="1" dirty="0">
                <a:solidFill>
                  <a:srgbClr val="0070C0"/>
                </a:solidFill>
              </a:rPr>
              <a:t>ANTIBACTERIANOS:</a:t>
            </a:r>
          </a:p>
          <a:p>
            <a:pPr marL="45720" indent="0">
              <a:buNone/>
            </a:pPr>
            <a:r>
              <a:rPr lang="es-AR" b="1" dirty="0">
                <a:solidFill>
                  <a:schemeClr val="tx2"/>
                </a:solidFill>
              </a:rPr>
              <a:t>PENICILINA y DERIVADOS, CEFALOSPORINAS, </a:t>
            </a:r>
            <a:r>
              <a:rPr lang="es-AR" b="1" dirty="0" smtClean="0">
                <a:solidFill>
                  <a:schemeClr val="tx2"/>
                </a:solidFill>
              </a:rPr>
              <a:t>VANCOMICINA, MACRÓLIDOS</a:t>
            </a:r>
            <a:r>
              <a:rPr lang="es-AR" b="1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836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NEUMOCOCO SENSIBIIDAD A PENICILINA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9581" y="1883458"/>
            <a:ext cx="8515350" cy="25527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5318" y="4795616"/>
            <a:ext cx="814387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8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ENTEROCOCO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800" b="1" dirty="0">
                <a:solidFill>
                  <a:srgbClr val="0070C0"/>
                </a:solidFill>
              </a:rPr>
              <a:t>SITIOS DE INFECCIÓN</a:t>
            </a:r>
            <a:r>
              <a:rPr lang="es-AR" sz="2800" b="1" dirty="0" smtClean="0">
                <a:solidFill>
                  <a:srgbClr val="0070C0"/>
                </a:solidFill>
              </a:rPr>
              <a:t>: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INFECCION URINARIA, INTRAABDOMINAL, PIEL y PARTES BLANDAS, ENDOCARDITIS</a:t>
            </a:r>
            <a:endParaRPr lang="es-AR" b="1" dirty="0">
              <a:solidFill>
                <a:schemeClr val="tx2"/>
              </a:solidFill>
            </a:endParaRPr>
          </a:p>
          <a:p>
            <a:r>
              <a:rPr lang="es-AR" sz="2800" b="1" dirty="0" smtClean="0">
                <a:solidFill>
                  <a:srgbClr val="0070C0"/>
                </a:solidFill>
              </a:rPr>
              <a:t>SENSIBILIDAD y RESISTENCIA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PENICILINA Y DERIVADOS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HAY TIPOS DE ENTEROCOCOS RESISTENTE A LA PENICILINA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PARA LOS RESISTENTES VANCOMICINA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LA GENTAMICINA ES SINERGISTA CON LOS BETALACTÁMICOS</a:t>
            </a:r>
          </a:p>
        </p:txBody>
      </p:sp>
    </p:spTree>
    <p:extLst>
      <p:ext uri="{BB962C8B-B14F-4D97-AF65-F5344CB8AC3E}">
        <p14:creationId xmlns:p14="http://schemas.microsoft.com/office/powerpoint/2010/main" val="383359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355362"/>
            <a:ext cx="9601200" cy="1143000"/>
          </a:xfrm>
        </p:spPr>
        <p:txBody>
          <a:bodyPr/>
          <a:lstStyle/>
          <a:p>
            <a:pPr algn="ctr"/>
            <a:r>
              <a:rPr lang="es-AR" dirty="0" smtClean="0"/>
              <a:t>NEISSERIAS: MENINGOCOCO, GONOCOCO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24225" y="1734218"/>
            <a:ext cx="55435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7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Sensibilidad red wonet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9599" y="1841863"/>
            <a:ext cx="9371180" cy="41148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6766560" y="6400800"/>
            <a:ext cx="2834640" cy="300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/>
              <a:t>CFM: cefixima,  TCY: tetraciclina</a:t>
            </a:r>
            <a:endParaRPr lang="es-ES" sz="1400" b="1" dirty="0"/>
          </a:p>
        </p:txBody>
      </p:sp>
    </p:spTree>
    <p:extLst>
      <p:ext uri="{BB962C8B-B14F-4D97-AF65-F5344CB8AC3E}">
        <p14:creationId xmlns:p14="http://schemas.microsoft.com/office/powerpoint/2010/main" val="421739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BACILOS GRAM NEGATIVOS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579013"/>
              </p:ext>
            </p:extLst>
          </p:nvPr>
        </p:nvGraphicFramePr>
        <p:xfrm>
          <a:off x="1295400" y="182880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185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ENTEROBACTERIAS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ECHERICHIA COLI</a:t>
            </a:r>
          </a:p>
          <a:p>
            <a:r>
              <a:rPr lang="es-AR" b="1" dirty="0" smtClean="0"/>
              <a:t>KLEBSIELLA</a:t>
            </a:r>
          </a:p>
          <a:p>
            <a:r>
              <a:rPr lang="es-AR" b="1" dirty="0" smtClean="0"/>
              <a:t>PROTEUS</a:t>
            </a:r>
          </a:p>
          <a:p>
            <a:r>
              <a:rPr lang="es-AR" b="1" dirty="0" smtClean="0"/>
              <a:t>SHGELLA</a:t>
            </a:r>
          </a:p>
          <a:p>
            <a:r>
              <a:rPr lang="es-AR" b="1" dirty="0" smtClean="0"/>
              <a:t>SALMONELLA</a:t>
            </a:r>
          </a:p>
          <a:p>
            <a:r>
              <a:rPr lang="es-AR" b="1" dirty="0" smtClean="0"/>
              <a:t>ENTEROBACTER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926825"/>
            <a:ext cx="2966726" cy="2975300"/>
          </a:xfrm>
          <a:prstGeom prst="rect">
            <a:avLst/>
          </a:prstGeom>
        </p:spPr>
      </p:pic>
      <p:pic>
        <p:nvPicPr>
          <p:cNvPr id="1026" name="Picture 2" descr="http://microbitosblog.com/wp-content/uploads/2011/10/dsc09990.jpg?w=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227" y="405514"/>
            <a:ext cx="3251866" cy="24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5426579" y="5016381"/>
            <a:ext cx="1632247" cy="3161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KLEBSIELLA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>
            <a:off x="8974107" y="2961117"/>
            <a:ext cx="1632247" cy="3161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E. COLI</a:t>
            </a:r>
            <a:endParaRPr lang="es-AR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38339" y="3641176"/>
            <a:ext cx="2703781" cy="19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9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48142" y="196554"/>
            <a:ext cx="8295716" cy="59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6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ENTEROBACTERIAS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b="1" dirty="0">
                <a:solidFill>
                  <a:srgbClr val="0070C0"/>
                </a:solidFill>
              </a:rPr>
              <a:t>SITIOS DE INFECCIÓN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INFECCIÓN URINARIA, CELULITIS NECROTIZANTE, BACTERIEMIAS, ASOCIADAS A  MÉTODOS INVASIVOS, INFECCIONES ABDOMINALES, ETC.</a:t>
            </a:r>
          </a:p>
          <a:p>
            <a:r>
              <a:rPr lang="es-AR" sz="2400" b="1" dirty="0" smtClean="0">
                <a:solidFill>
                  <a:srgbClr val="0070C0"/>
                </a:solidFill>
              </a:rPr>
              <a:t>RESISTENCIA </a:t>
            </a:r>
            <a:r>
              <a:rPr lang="es-AR" sz="2400" b="1" dirty="0">
                <a:solidFill>
                  <a:srgbClr val="0070C0"/>
                </a:solidFill>
              </a:rPr>
              <a:t>y SENSIBILIDAD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SENSIBLES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BLEE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CARBAPENEMASAS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55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2800" dirty="0"/>
              <a:t>Antibacterianos útiles para bacilos gran </a:t>
            </a:r>
            <a:r>
              <a:rPr lang="es-AR" altLang="es-AR" sz="2800" dirty="0" smtClean="0"/>
              <a:t>negativos</a:t>
            </a:r>
            <a:endParaRPr lang="es-ES" altLang="es-AR" sz="2800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71529"/>
            <a:ext cx="9601200" cy="4114800"/>
          </a:xfrm>
        </p:spPr>
        <p:txBody>
          <a:bodyPr>
            <a:normAutofit fontScale="4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s-AR" altLang="es-AR" sz="2800" b="1" dirty="0" smtClean="0"/>
              <a:t>Gentamicina, </a:t>
            </a:r>
            <a:r>
              <a:rPr lang="es-AR" altLang="es-AR" sz="2800" b="1" dirty="0"/>
              <a:t>C</a:t>
            </a:r>
            <a:r>
              <a:rPr lang="es-AR" altLang="es-AR" sz="2800" b="1" dirty="0" smtClean="0"/>
              <a:t>iprofloxacina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 smtClean="0"/>
              <a:t>Piperacilina-Tazobactam</a:t>
            </a:r>
            <a:endParaRPr lang="es-AR" altLang="es-AR" sz="2800" b="1" dirty="0"/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/>
              <a:t>Cefepime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/>
              <a:t>Amicacina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/>
              <a:t>Carbapenem: </a:t>
            </a:r>
            <a:endParaRPr lang="es-AR" altLang="es-AR" sz="2800" b="1" dirty="0" smtClean="0"/>
          </a:p>
          <a:p>
            <a:pPr marL="45720" indent="0" eaLnBrk="1" hangingPunct="1">
              <a:lnSpc>
                <a:spcPct val="90000"/>
              </a:lnSpc>
              <a:buNone/>
            </a:pPr>
            <a:r>
              <a:rPr lang="es-AR" altLang="es-AR" sz="2800" b="1" dirty="0"/>
              <a:t> </a:t>
            </a:r>
            <a:r>
              <a:rPr lang="es-AR" altLang="es-AR" sz="2800" b="1" dirty="0" smtClean="0"/>
              <a:t>     Imipenem Meropenem</a:t>
            </a:r>
            <a:r>
              <a:rPr lang="es-AR" altLang="es-AR" sz="2800" b="1" dirty="0"/>
              <a:t> </a:t>
            </a:r>
            <a:r>
              <a:rPr lang="es-AR" altLang="es-AR" sz="2800" b="1" dirty="0" smtClean="0"/>
              <a:t>Doripenem Ertapenem</a:t>
            </a:r>
            <a:endParaRPr lang="es-AR" altLang="es-AR" sz="2800" b="1" dirty="0"/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/>
              <a:t>Colistina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/>
              <a:t>Tigeciclina (No apto para </a:t>
            </a:r>
            <a:r>
              <a:rPr lang="es-AR" altLang="es-AR" sz="2800" b="1" dirty="0" err="1"/>
              <a:t>pseudomonas</a:t>
            </a:r>
            <a:r>
              <a:rPr lang="es-AR" altLang="es-AR" sz="28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 smtClean="0"/>
              <a:t>Fosfomicina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 smtClean="0"/>
              <a:t>Cefatazidima-Avibactam</a:t>
            </a:r>
          </a:p>
          <a:p>
            <a:pPr eaLnBrk="1" hangingPunct="1">
              <a:lnSpc>
                <a:spcPct val="90000"/>
              </a:lnSpc>
            </a:pPr>
            <a:r>
              <a:rPr lang="es-AR" altLang="es-AR" sz="2800" b="1" dirty="0" smtClean="0"/>
              <a:t>Ceftozolano-Tazobactam</a:t>
            </a:r>
            <a:endParaRPr lang="es-AR" altLang="es-AR" sz="2800" b="1" dirty="0"/>
          </a:p>
          <a:p>
            <a:pPr eaLnBrk="1" hangingPunct="1">
              <a:lnSpc>
                <a:spcPct val="90000"/>
              </a:lnSpc>
            </a:pPr>
            <a:endParaRPr lang="es-ES" altLang="es-AR" sz="2800" b="1" dirty="0"/>
          </a:p>
        </p:txBody>
      </p:sp>
      <p:sp>
        <p:nvSpPr>
          <p:cNvPr id="75780" name="Line 4"/>
          <p:cNvSpPr>
            <a:spLocks noChangeShapeType="1"/>
          </p:cNvSpPr>
          <p:nvPr/>
        </p:nvSpPr>
        <p:spPr bwMode="auto">
          <a:xfrm>
            <a:off x="9537107" y="1701800"/>
            <a:ext cx="25637" cy="40322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9784980" y="1701800"/>
            <a:ext cx="360362" cy="4032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dirty="0">
                <a:solidFill>
                  <a:srgbClr val="000000"/>
                </a:solidFill>
              </a:rPr>
              <a:t>-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dirty="0">
                <a:solidFill>
                  <a:srgbClr val="000000"/>
                </a:solidFill>
              </a:rPr>
              <a:t>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dirty="0">
                <a:solidFill>
                  <a:srgbClr val="000000"/>
                </a:solidFill>
              </a:rPr>
              <a:t>+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s-AR" dirty="0">
                <a:solidFill>
                  <a:srgbClr val="000000"/>
                </a:solidFill>
              </a:rPr>
              <a:t>R</a:t>
            </a:r>
            <a:endParaRPr lang="es-ES" altLang="es-A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7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742358"/>
              </p:ext>
            </p:extLst>
          </p:nvPr>
        </p:nvGraphicFramePr>
        <p:xfrm>
          <a:off x="1526136" y="692210"/>
          <a:ext cx="9601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660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3" y="402285"/>
            <a:ext cx="7205659" cy="567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1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260649"/>
            <a:ext cx="8712968" cy="386213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847528" y="4145357"/>
            <a:ext cx="8928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>
                <a:latin typeface="Calibri" panose="020F0502020204030204" pitchFamily="34" charset="0"/>
              </a:rPr>
              <a:t>Variedad de β-­lactamasas, incluida las de clase A (KPC, ESBL), clase B (NDM, VIM, IMP, L1), clase C (AmpC) y clase D (OXA-­48 de las </a:t>
            </a:r>
            <a:r>
              <a:rPr lang="es-AR" sz="2800" b="1" i="1" dirty="0">
                <a:latin typeface="Calibri" panose="020F0502020204030204" pitchFamily="34" charset="0"/>
              </a:rPr>
              <a:t>Enterobacteriaceae </a:t>
            </a:r>
            <a:r>
              <a:rPr lang="es-AR" sz="2800" b="1" dirty="0">
                <a:latin typeface="Calibri" panose="020F0502020204030204" pitchFamily="34" charset="0"/>
              </a:rPr>
              <a:t>y OXA-­23, OXA-­24 de </a:t>
            </a:r>
            <a:r>
              <a:rPr lang="es-AR" sz="2800" b="1" i="1" dirty="0">
                <a:latin typeface="Calibri" panose="020F0502020204030204" pitchFamily="34" charset="0"/>
              </a:rPr>
              <a:t>A. baumannii</a:t>
            </a:r>
            <a:r>
              <a:rPr lang="es-AR" sz="2800" b="1" dirty="0">
                <a:latin typeface="Calibri" panose="020F0502020204030204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32891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305" y="332656"/>
            <a:ext cx="9653392" cy="516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7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222445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0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haemophilus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b="1" dirty="0">
                <a:solidFill>
                  <a:srgbClr val="0070C0"/>
                </a:solidFill>
              </a:rPr>
              <a:t>SITIOS DE </a:t>
            </a:r>
            <a:r>
              <a:rPr lang="es-AR" sz="2400" b="1" dirty="0" smtClean="0">
                <a:solidFill>
                  <a:srgbClr val="0070C0"/>
                </a:solidFill>
              </a:rPr>
              <a:t>INFECCIÓN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INFECCIÓN RESPIRATORIA, SEPSIS, MENINGITIS</a:t>
            </a:r>
            <a:endParaRPr lang="es-AR" b="1" dirty="0">
              <a:solidFill>
                <a:schemeClr val="tx2"/>
              </a:solidFill>
            </a:endParaRPr>
          </a:p>
          <a:p>
            <a:r>
              <a:rPr lang="es-AR" sz="2400" b="1" dirty="0" smtClean="0">
                <a:solidFill>
                  <a:srgbClr val="0070C0"/>
                </a:solidFill>
              </a:rPr>
              <a:t>RESISTENCIA </a:t>
            </a:r>
            <a:r>
              <a:rPr lang="es-AR" sz="2400" b="1" dirty="0">
                <a:solidFill>
                  <a:srgbClr val="0070C0"/>
                </a:solidFill>
              </a:rPr>
              <a:t>y </a:t>
            </a:r>
            <a:r>
              <a:rPr lang="es-AR" sz="2400" b="1" dirty="0" smtClean="0">
                <a:solidFill>
                  <a:srgbClr val="0070C0"/>
                </a:solidFill>
              </a:rPr>
              <a:t>SENSIBILIDAD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SENSIBLE A PENICILINA y DERIVADOS, IBL, </a:t>
            </a:r>
          </a:p>
          <a:p>
            <a:pPr marL="4572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CEFALOSPORINAS DE 3º GENERACIÓN</a:t>
            </a:r>
            <a:endParaRPr lang="es-AR" b="1" dirty="0">
              <a:solidFill>
                <a:schemeClr val="tx2"/>
              </a:solidFill>
            </a:endParaRPr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67885" y="304800"/>
            <a:ext cx="2819400" cy="2743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67886" y="3073941"/>
            <a:ext cx="2819400" cy="276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9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ANAEROBIOS</a:t>
            </a:r>
            <a:endParaRPr lang="es-AR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66960" y="1828800"/>
            <a:ext cx="665808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5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BACTEROIDES FRAGILIS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57376" y="1828800"/>
            <a:ext cx="527724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5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latin typeface="Arial" panose="020B0604020202020204" pitchFamily="34" charset="0"/>
              </a:rPr>
              <a:t>BACTERIAS ANAEROBIAS</a:t>
            </a:r>
            <a:endParaRPr lang="es-ES" altLang="es-AR" sz="4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2209800"/>
            <a:ext cx="6934200" cy="3657600"/>
          </a:xfrm>
          <a:ln w="57150">
            <a:solidFill>
              <a:schemeClr val="tx2"/>
            </a:solidFill>
            <a:miter lim="800000"/>
            <a:headEnd/>
            <a:tailEnd/>
          </a:ln>
        </p:spPr>
        <p:txBody>
          <a:bodyPr vert="horz" lIns="18000" tIns="45720" rIns="18000" bIns="45720" rtlCol="0">
            <a:normAutofit/>
          </a:bodyPr>
          <a:lstStyle/>
          <a:p>
            <a:pPr marL="1441450" lvl="1" indent="-8699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ES_tradnl" altLang="es-AR" sz="3200" b="1">
                <a:solidFill>
                  <a:srgbClr val="000066"/>
                </a:solidFill>
                <a:latin typeface="Arial" panose="020B0604020202020204" pitchFamily="34" charset="0"/>
              </a:rPr>
              <a:t>Grupo heterogéneo.</a:t>
            </a:r>
          </a:p>
          <a:p>
            <a:pPr marL="1441450" lvl="1" indent="-8699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ES_tradnl" altLang="es-AR" sz="3200" b="1">
                <a:solidFill>
                  <a:srgbClr val="000066"/>
                </a:solidFill>
                <a:latin typeface="Arial" panose="020B0604020202020204" pitchFamily="34" charset="0"/>
              </a:rPr>
              <a:t>FN piel y mucosas.</a:t>
            </a:r>
          </a:p>
          <a:p>
            <a:pPr marL="1441450" lvl="1" indent="-8699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ES_tradnl" altLang="es-AR" sz="3200" b="1">
                <a:solidFill>
                  <a:srgbClr val="000066"/>
                </a:solidFill>
                <a:latin typeface="Arial" panose="020B0604020202020204" pitchFamily="34" charset="0"/>
              </a:rPr>
              <a:t>Patógenos oportunistas.</a:t>
            </a:r>
          </a:p>
          <a:p>
            <a:pPr marL="1441450" lvl="1" indent="-8699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ES_tradnl" altLang="es-AR" sz="3200" b="1">
                <a:solidFill>
                  <a:srgbClr val="000066"/>
                </a:solidFill>
                <a:latin typeface="Arial" panose="020B0604020202020204" pitchFamily="34" charset="0"/>
              </a:rPr>
              <a:t>Infecciones endógenas.</a:t>
            </a:r>
          </a:p>
          <a:p>
            <a:pPr marL="1441450" lvl="1" indent="-8699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s-ES_tradnl" altLang="es-AR" sz="3200" b="1">
                <a:solidFill>
                  <a:srgbClr val="000066"/>
                </a:solidFill>
                <a:latin typeface="Arial" panose="020B0604020202020204" pitchFamily="34" charset="0"/>
              </a:rPr>
              <a:t>Infecciones mixtas. </a:t>
            </a:r>
          </a:p>
          <a:p>
            <a:pPr marL="1441450" lvl="1" indent="-869950">
              <a:buNone/>
            </a:pPr>
            <a:endParaRPr lang="es-ES_tradnl" altLang="es-AR" b="1" smtClean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1524000" y="1600200"/>
            <a:ext cx="99822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331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476250"/>
            <a:ext cx="800735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0079" y="483504"/>
            <a:ext cx="9858375" cy="368617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230595" y="4549978"/>
            <a:ext cx="95143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>
                <a:solidFill>
                  <a:schemeClr val="tx2"/>
                </a:solidFill>
                <a:latin typeface="TimesNewRomanPS-BoldMT"/>
              </a:rPr>
              <a:t>PRIMER ESTUDIO NACIONAL </a:t>
            </a:r>
            <a:r>
              <a:rPr lang="es-AR" sz="1400" b="1" dirty="0" smtClean="0">
                <a:solidFill>
                  <a:schemeClr val="tx2"/>
                </a:solidFill>
                <a:latin typeface="TimesNewRomanPS-BoldMT"/>
              </a:rPr>
              <a:t>DE VIGILANCIA </a:t>
            </a:r>
            <a:r>
              <a:rPr lang="es-AR" sz="1400" b="1" dirty="0">
                <a:solidFill>
                  <a:schemeClr val="tx2"/>
                </a:solidFill>
                <a:latin typeface="TimesNewRomanPS-BoldMT"/>
              </a:rPr>
              <a:t>DE LA </a:t>
            </a:r>
            <a:r>
              <a:rPr lang="es-AR" sz="1400" b="1" dirty="0" smtClean="0">
                <a:solidFill>
                  <a:schemeClr val="tx2"/>
                </a:solidFill>
                <a:latin typeface="TimesNewRomanPS-BoldMT"/>
              </a:rPr>
              <a:t>SENSIBILIDAD DE </a:t>
            </a:r>
            <a:r>
              <a:rPr lang="es-AR" sz="1400" b="1" i="1" dirty="0" err="1">
                <a:solidFill>
                  <a:schemeClr val="tx2"/>
                </a:solidFill>
                <a:latin typeface="TimesNewRomanPS-BoldItalicMT"/>
              </a:rPr>
              <a:t>Bacteroides</a:t>
            </a:r>
            <a:r>
              <a:rPr lang="es-AR" sz="1400" b="1" i="1" dirty="0">
                <a:solidFill>
                  <a:schemeClr val="tx2"/>
                </a:solidFill>
                <a:latin typeface="TimesNewRomanPS-BoldItalicMT"/>
              </a:rPr>
              <a:t> </a:t>
            </a:r>
            <a:r>
              <a:rPr lang="es-AR" sz="1400" b="1" dirty="0">
                <a:solidFill>
                  <a:schemeClr val="tx2"/>
                </a:solidFill>
                <a:latin typeface="TimesNewRomanPS-BoldMT"/>
              </a:rPr>
              <a:t>GRUPO </a:t>
            </a:r>
            <a:r>
              <a:rPr lang="es-AR" sz="1400" b="1" i="1" dirty="0" err="1">
                <a:solidFill>
                  <a:schemeClr val="tx2"/>
                </a:solidFill>
                <a:latin typeface="TimesNewRomanPS-BoldItalicMT"/>
              </a:rPr>
              <a:t>fragilis</a:t>
            </a:r>
            <a:endParaRPr lang="es-AR" sz="1400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230595" y="4868722"/>
            <a:ext cx="91269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2"/>
                </a:solidFill>
                <a:latin typeface="TimesNewRomanPS-BoldMT"/>
              </a:rPr>
              <a:t>Fernández Canigia, L(1); Legaria, MC(1); Castello, L(1); Di Martino, A(1);</a:t>
            </a:r>
          </a:p>
          <a:p>
            <a:r>
              <a:rPr lang="it-IT" sz="1400" b="1" dirty="0">
                <a:solidFill>
                  <a:schemeClr val="tx2"/>
                </a:solidFill>
                <a:latin typeface="TimesNewRomanPS-BoldMT"/>
              </a:rPr>
              <a:t>Predari, SC(1); Rossetti, A(1); Rollet, R(1); Carloni, G(1); Bianchini, H(1);</a:t>
            </a:r>
          </a:p>
          <a:p>
            <a:r>
              <a:rPr lang="es-AR" sz="1400" b="1" dirty="0" err="1">
                <a:solidFill>
                  <a:schemeClr val="tx2"/>
                </a:solidFill>
                <a:latin typeface="TimesNewRomanPS-BoldMT"/>
              </a:rPr>
              <a:t>Litterio</a:t>
            </a:r>
            <a:r>
              <a:rPr lang="es-AR" sz="1400" b="1" dirty="0">
                <a:solidFill>
                  <a:schemeClr val="tx2"/>
                </a:solidFill>
                <a:latin typeface="TimesNewRomanPS-BoldMT"/>
              </a:rPr>
              <a:t>, M(1) y otros participantes de la Vigilancia (2)</a:t>
            </a:r>
            <a:endParaRPr lang="es-AR" sz="1400" dirty="0">
              <a:solidFill>
                <a:schemeClr val="tx2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230595" y="5607386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>
                <a:solidFill>
                  <a:schemeClr val="tx2"/>
                </a:solidFill>
                <a:latin typeface="TimesNewRomanPSMT"/>
              </a:rPr>
              <a:t>SADI, mayo 2010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5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PATOGENICIDAD BACTERIANA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ACCIÓN DIRECTA</a:t>
            </a:r>
          </a:p>
          <a:p>
            <a:r>
              <a:rPr lang="es-AR" b="1" dirty="0" smtClean="0"/>
              <a:t>TOXINAS</a:t>
            </a:r>
          </a:p>
          <a:p>
            <a:r>
              <a:rPr lang="es-AR" b="1" dirty="0" smtClean="0"/>
              <a:t>MECANISMO INMUNOLÓGICO</a:t>
            </a:r>
          </a:p>
          <a:p>
            <a:pPr marL="45720" indent="0">
              <a:buNone/>
            </a:pPr>
            <a:endParaRPr lang="es-AR" b="1" dirty="0"/>
          </a:p>
          <a:p>
            <a:pPr marL="45720" indent="0">
              <a:buNone/>
            </a:pPr>
            <a:endParaRPr lang="es-AR" b="1" dirty="0"/>
          </a:p>
        </p:txBody>
      </p:sp>
      <p:sp>
        <p:nvSpPr>
          <p:cNvPr id="5" name="Pentágono 4"/>
          <p:cNvSpPr/>
          <p:nvPr/>
        </p:nvSpPr>
        <p:spPr>
          <a:xfrm>
            <a:off x="1674976" y="3529413"/>
            <a:ext cx="1854437" cy="84603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EBHA</a:t>
            </a:r>
            <a:endParaRPr lang="es-AR" dirty="0"/>
          </a:p>
        </p:txBody>
      </p:sp>
      <p:sp>
        <p:nvSpPr>
          <p:cNvPr id="6" name="Pentágono 5"/>
          <p:cNvSpPr/>
          <p:nvPr/>
        </p:nvSpPr>
        <p:spPr>
          <a:xfrm>
            <a:off x="5514884" y="3529413"/>
            <a:ext cx="1854437" cy="84603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E.COLI</a:t>
            </a:r>
            <a:endParaRPr lang="es-AR" dirty="0"/>
          </a:p>
        </p:txBody>
      </p:sp>
      <p:sp>
        <p:nvSpPr>
          <p:cNvPr id="7" name="Pentágono 6"/>
          <p:cNvSpPr/>
          <p:nvPr/>
        </p:nvSpPr>
        <p:spPr>
          <a:xfrm>
            <a:off x="3594930" y="3529413"/>
            <a:ext cx="1854437" cy="84603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ESTAFILO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7493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DISTINTOS MODOS DE ABORDAJE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4768553" y="3287282"/>
            <a:ext cx="2657742" cy="2059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400" b="1" dirty="0" smtClean="0"/>
              <a:t>ANTIBACTERIANO   </a:t>
            </a:r>
            <a:endParaRPr lang="es-AR" sz="1400" b="1" dirty="0"/>
          </a:p>
        </p:txBody>
      </p:sp>
      <p:sp>
        <p:nvSpPr>
          <p:cNvPr id="5" name="Rectángulo 4"/>
          <p:cNvSpPr/>
          <p:nvPr/>
        </p:nvSpPr>
        <p:spPr>
          <a:xfrm rot="10800000" flipV="1">
            <a:off x="2623559" y="3886199"/>
            <a:ext cx="2033899" cy="3760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PACIENTE: FOCOS</a:t>
            </a:r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 rot="10800000" flipV="1">
            <a:off x="7537390" y="3698191"/>
            <a:ext cx="2001140" cy="37601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FARMACOLOGÍA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16379" y="2572284"/>
            <a:ext cx="2068082" cy="41019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BACTERIOLOGÍA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7561604" y="4358355"/>
            <a:ext cx="2001140" cy="70075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GRUPOS DE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FARMACODINAMIA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FARMACOCINÉTICA</a:t>
            </a:r>
            <a:endParaRPr lang="es-AR" sz="1400" dirty="0"/>
          </a:p>
        </p:txBody>
      </p:sp>
      <p:sp>
        <p:nvSpPr>
          <p:cNvPr id="9" name="Rectángulo 8"/>
          <p:cNvSpPr/>
          <p:nvPr/>
        </p:nvSpPr>
        <p:spPr>
          <a:xfrm>
            <a:off x="2623557" y="4358355"/>
            <a:ext cx="2016809" cy="1521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FARMACOCINÉTICA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FUNCIONES DE ÓRGANOS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 smtClean="0"/>
              <a:t>HUESPEDES ESPECIALES</a:t>
            </a:r>
            <a:endParaRPr lang="es-AR" sz="1400" dirty="0"/>
          </a:p>
        </p:txBody>
      </p:sp>
      <p:sp>
        <p:nvSpPr>
          <p:cNvPr id="10" name="Rectángulo 9"/>
          <p:cNvSpPr/>
          <p:nvPr/>
        </p:nvSpPr>
        <p:spPr>
          <a:xfrm>
            <a:off x="5016378" y="1939895"/>
            <a:ext cx="2068083" cy="5042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/>
              <a:t>SENSIBILIDAD</a:t>
            </a:r>
          </a:p>
          <a:p>
            <a:pPr algn="ctr"/>
            <a:r>
              <a:rPr lang="es-AR" sz="1200" dirty="0" smtClean="0"/>
              <a:t>RESISTENCIA MECANISMOS</a:t>
            </a:r>
            <a:endParaRPr lang="es-AR" sz="1200" dirty="0"/>
          </a:p>
        </p:txBody>
      </p:sp>
      <p:sp>
        <p:nvSpPr>
          <p:cNvPr id="11" name="Rectángulo 10"/>
          <p:cNvSpPr/>
          <p:nvPr/>
        </p:nvSpPr>
        <p:spPr>
          <a:xfrm>
            <a:off x="7426295" y="3478138"/>
            <a:ext cx="2384277" cy="17347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24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Grupos de ATB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BETALACTAMICOS: </a:t>
            </a:r>
          </a:p>
          <a:p>
            <a:pPr>
              <a:buNone/>
            </a:pPr>
            <a:r>
              <a:rPr lang="es-AR" b="1" dirty="0" smtClean="0"/>
              <a:t>Penicilinas y Cefalosporinas</a:t>
            </a:r>
          </a:p>
          <a:p>
            <a:pPr>
              <a:buNone/>
            </a:pPr>
            <a:r>
              <a:rPr lang="es-AR" b="1" dirty="0" smtClean="0">
                <a:solidFill>
                  <a:srgbClr val="0070C0"/>
                </a:solidFill>
              </a:rPr>
              <a:t>PENICILINAS:</a:t>
            </a:r>
            <a:r>
              <a:rPr lang="es-AR" b="1" dirty="0" smtClean="0"/>
              <a:t> Penicilinas</a:t>
            </a:r>
          </a:p>
          <a:p>
            <a:pPr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Ampicilina</a:t>
            </a:r>
          </a:p>
          <a:p>
            <a:pPr>
              <a:buNone/>
            </a:pPr>
            <a:r>
              <a:rPr lang="es-AR" b="1" dirty="0"/>
              <a:t> </a:t>
            </a:r>
            <a:r>
              <a:rPr lang="es-AR" b="1" dirty="0" smtClean="0"/>
              <a:t>                            Amoxicilina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39965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00B050"/>
                </a:solidFill>
              </a:rPr>
              <a:t>Grupos de ATB</a:t>
            </a:r>
            <a:endParaRPr lang="es-AR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AR" b="1" dirty="0" smtClean="0">
                <a:solidFill>
                  <a:srgbClr val="0070C0"/>
                </a:solidFill>
              </a:rPr>
              <a:t>Cefalosporinas:</a:t>
            </a:r>
          </a:p>
          <a:p>
            <a:pPr>
              <a:buNone/>
            </a:pPr>
            <a:r>
              <a:rPr lang="es-AR" b="1" i="1" dirty="0" smtClean="0"/>
              <a:t>1° generación: </a:t>
            </a:r>
          </a:p>
          <a:p>
            <a:pPr>
              <a:buNone/>
            </a:pPr>
            <a:r>
              <a:rPr lang="es-AR" b="1" dirty="0" err="1" smtClean="0"/>
              <a:t>Cefalotina</a:t>
            </a:r>
            <a:r>
              <a:rPr lang="es-AR" b="1" dirty="0" smtClean="0"/>
              <a:t>, </a:t>
            </a:r>
            <a:r>
              <a:rPr lang="es-AR" b="1" dirty="0" err="1" smtClean="0"/>
              <a:t>Cefalomicina</a:t>
            </a:r>
            <a:r>
              <a:rPr lang="es-AR" b="1" dirty="0" smtClean="0"/>
              <a:t>, </a:t>
            </a:r>
            <a:r>
              <a:rPr lang="es-AR" b="1" dirty="0" err="1" smtClean="0"/>
              <a:t>Cefalexina</a:t>
            </a:r>
            <a:endParaRPr lang="es-AR" b="1" dirty="0" smtClean="0"/>
          </a:p>
          <a:p>
            <a:pPr>
              <a:buNone/>
            </a:pPr>
            <a:r>
              <a:rPr lang="es-AR" b="1" i="1" dirty="0" smtClean="0"/>
              <a:t>2° generación:</a:t>
            </a:r>
          </a:p>
          <a:p>
            <a:pPr>
              <a:buNone/>
            </a:pPr>
            <a:r>
              <a:rPr lang="es-AR" b="1" dirty="0" err="1" smtClean="0"/>
              <a:t>Cefuroxima</a:t>
            </a:r>
            <a:endParaRPr lang="es-AR" b="1" dirty="0" smtClean="0"/>
          </a:p>
          <a:p>
            <a:pPr>
              <a:buNone/>
            </a:pPr>
            <a:r>
              <a:rPr lang="es-AR" b="1" i="1" dirty="0"/>
              <a:t>3</a:t>
            </a:r>
            <a:r>
              <a:rPr lang="es-AR" b="1" i="1" dirty="0" smtClean="0"/>
              <a:t>° generación:</a:t>
            </a:r>
          </a:p>
          <a:p>
            <a:pPr>
              <a:buNone/>
            </a:pPr>
            <a:r>
              <a:rPr lang="es-AR" b="1" dirty="0" err="1" smtClean="0"/>
              <a:t>Ceftriaxona</a:t>
            </a:r>
            <a:r>
              <a:rPr lang="es-AR" b="1" dirty="0" smtClean="0"/>
              <a:t>, </a:t>
            </a:r>
            <a:r>
              <a:rPr lang="es-AR" b="1" dirty="0" err="1"/>
              <a:t>C</a:t>
            </a:r>
            <a:r>
              <a:rPr lang="es-AR" b="1" dirty="0" err="1" smtClean="0"/>
              <a:t>efotaxima</a:t>
            </a:r>
            <a:r>
              <a:rPr lang="es-AR" b="1" dirty="0" smtClean="0"/>
              <a:t>, </a:t>
            </a:r>
            <a:r>
              <a:rPr lang="es-AR" b="1" dirty="0" err="1" smtClean="0"/>
              <a:t>Ceftazidima</a:t>
            </a:r>
            <a:endParaRPr lang="es-AR" b="1" dirty="0" smtClean="0"/>
          </a:p>
          <a:p>
            <a:pPr>
              <a:buNone/>
            </a:pPr>
            <a:r>
              <a:rPr lang="es-AR" b="1" i="1" dirty="0" smtClean="0"/>
              <a:t>4° generación:</a:t>
            </a:r>
          </a:p>
          <a:p>
            <a:pPr>
              <a:buNone/>
            </a:pPr>
            <a:r>
              <a:rPr lang="es-AR" b="1" dirty="0" err="1" smtClean="0"/>
              <a:t>Cefepime</a:t>
            </a:r>
            <a:endParaRPr lang="es-AR" b="1" dirty="0" smtClean="0"/>
          </a:p>
          <a:p>
            <a:pPr>
              <a:buNone/>
            </a:pPr>
            <a:r>
              <a:rPr lang="es-AR" b="1" i="1" dirty="0" smtClean="0"/>
              <a:t>5° generación:</a:t>
            </a:r>
          </a:p>
          <a:p>
            <a:pPr>
              <a:buNone/>
            </a:pPr>
            <a:r>
              <a:rPr lang="es-AR" b="1" dirty="0" err="1" smtClean="0"/>
              <a:t>Ceftarolina</a:t>
            </a:r>
            <a:endParaRPr lang="es-AR" b="1" dirty="0" smtClean="0"/>
          </a:p>
          <a:p>
            <a:pPr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0404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INHIBIDORES DE BETA LACTAMASAS:</a:t>
            </a:r>
          </a:p>
          <a:p>
            <a:pPr>
              <a:buNone/>
            </a:pPr>
            <a:r>
              <a:rPr lang="es-AR" b="1" dirty="0" err="1" smtClean="0"/>
              <a:t>Amoxicilina-clavulánico</a:t>
            </a:r>
            <a:r>
              <a:rPr lang="es-AR" b="1" dirty="0" smtClean="0"/>
              <a:t>: </a:t>
            </a:r>
            <a:r>
              <a:rPr lang="es-AR" b="1" dirty="0" err="1" smtClean="0"/>
              <a:t>Optamox</a:t>
            </a:r>
            <a:endParaRPr lang="es-AR" b="1" dirty="0" smtClean="0"/>
          </a:p>
          <a:p>
            <a:pPr>
              <a:buNone/>
            </a:pPr>
            <a:r>
              <a:rPr lang="es-AR" b="1" dirty="0" smtClean="0"/>
              <a:t>Ampicilina-</a:t>
            </a:r>
            <a:r>
              <a:rPr lang="es-AR" b="1" dirty="0" err="1" smtClean="0"/>
              <a:t>sulbactam</a:t>
            </a:r>
            <a:r>
              <a:rPr lang="es-AR" b="1" dirty="0" smtClean="0"/>
              <a:t>: </a:t>
            </a:r>
            <a:r>
              <a:rPr lang="es-AR" b="1" dirty="0" err="1" smtClean="0"/>
              <a:t>TrifamoxIBL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Piperacilina-tazobactam</a:t>
            </a:r>
            <a:r>
              <a:rPr lang="es-AR" b="1" dirty="0" smtClean="0"/>
              <a:t>: </a:t>
            </a:r>
            <a:r>
              <a:rPr lang="es-AR" b="1" dirty="0" err="1" smtClean="0"/>
              <a:t>Tazonam</a:t>
            </a:r>
            <a:endParaRPr lang="es-AR" b="1" dirty="0" smtClean="0"/>
          </a:p>
          <a:p>
            <a:pPr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1180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INHIBIDORES DE BETA LACTAMASAS:</a:t>
            </a:r>
          </a:p>
          <a:p>
            <a:pPr>
              <a:buNone/>
            </a:pPr>
            <a:r>
              <a:rPr lang="es-AR" b="1" dirty="0" err="1" smtClean="0"/>
              <a:t>Amoxicilina-clavulánico</a:t>
            </a:r>
            <a:r>
              <a:rPr lang="es-AR" b="1" dirty="0" smtClean="0"/>
              <a:t>: </a:t>
            </a:r>
            <a:r>
              <a:rPr lang="es-AR" b="1" dirty="0" err="1" smtClean="0"/>
              <a:t>Optamox</a:t>
            </a:r>
            <a:endParaRPr lang="es-AR" b="1" dirty="0" smtClean="0"/>
          </a:p>
          <a:p>
            <a:pPr>
              <a:buNone/>
            </a:pPr>
            <a:r>
              <a:rPr lang="es-AR" b="1" dirty="0" smtClean="0"/>
              <a:t>Ampicilina-</a:t>
            </a:r>
            <a:r>
              <a:rPr lang="es-AR" b="1" dirty="0" err="1" smtClean="0"/>
              <a:t>sulbactam</a:t>
            </a:r>
            <a:r>
              <a:rPr lang="es-AR" b="1" dirty="0" smtClean="0"/>
              <a:t>: </a:t>
            </a:r>
            <a:r>
              <a:rPr lang="es-AR" b="1" dirty="0" err="1" smtClean="0"/>
              <a:t>TrifamoxIBL</a:t>
            </a:r>
            <a:endParaRPr lang="es-AR" b="1" dirty="0" smtClean="0"/>
          </a:p>
          <a:p>
            <a:pPr>
              <a:buNone/>
            </a:pPr>
            <a:r>
              <a:rPr lang="es-AR" b="1" dirty="0" smtClean="0"/>
              <a:t>Piperacilina-tazobactam: Tazonam</a:t>
            </a:r>
          </a:p>
          <a:p>
            <a:pPr>
              <a:buNone/>
            </a:pPr>
            <a:r>
              <a:rPr lang="es-AR" b="1" dirty="0" smtClean="0"/>
              <a:t>Ceftazidima-avibactam: </a:t>
            </a:r>
            <a:r>
              <a:rPr lang="es-AR" b="1" dirty="0" err="1" smtClean="0"/>
              <a:t>Zavicefta</a:t>
            </a:r>
            <a:endParaRPr lang="es-AR" b="1" dirty="0" smtClean="0"/>
          </a:p>
          <a:p>
            <a:pPr>
              <a:buNone/>
            </a:pPr>
            <a:r>
              <a:rPr lang="es-AR" b="1" dirty="0"/>
              <a:t>C</a:t>
            </a:r>
            <a:r>
              <a:rPr lang="es-AR" b="1" dirty="0" smtClean="0"/>
              <a:t>eftolozano – tazobactam: </a:t>
            </a:r>
            <a:r>
              <a:rPr lang="es-AR" b="1" dirty="0" err="1" smtClean="0"/>
              <a:t>Zerbaxa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4576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TETRACICLINAS</a:t>
            </a:r>
          </a:p>
          <a:p>
            <a:pPr>
              <a:buNone/>
            </a:pPr>
            <a:r>
              <a:rPr lang="es-AR" b="1" dirty="0" err="1" smtClean="0"/>
              <a:t>Minoclina</a:t>
            </a:r>
            <a:endParaRPr lang="es-AR" b="1" dirty="0" smtClean="0"/>
          </a:p>
          <a:p>
            <a:pPr>
              <a:buNone/>
            </a:pPr>
            <a:r>
              <a:rPr lang="es-AR" b="1" dirty="0" smtClean="0"/>
              <a:t>Tigeciclina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RIFAMICINAS</a:t>
            </a:r>
          </a:p>
          <a:p>
            <a:pPr marL="0" indent="0">
              <a:buNone/>
            </a:pPr>
            <a:r>
              <a:rPr lang="es-AR" b="1" dirty="0" smtClean="0"/>
              <a:t>Rifampicina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1332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b="1" dirty="0" smtClean="0">
                <a:solidFill>
                  <a:srgbClr val="0070C0"/>
                </a:solidFill>
              </a:rPr>
              <a:t>OXAZOLIDONA</a:t>
            </a:r>
          </a:p>
          <a:p>
            <a:pPr>
              <a:buNone/>
            </a:pPr>
            <a:r>
              <a:rPr lang="es-AR" b="1" dirty="0" err="1" smtClean="0"/>
              <a:t>Linesolid</a:t>
            </a: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LIPOPEPTIDICOS CICLICOS</a:t>
            </a:r>
          </a:p>
          <a:p>
            <a:pPr>
              <a:buNone/>
            </a:pPr>
            <a:r>
              <a:rPr lang="es-AR" b="1" dirty="0" err="1" smtClean="0"/>
              <a:t>Daptomicina</a:t>
            </a: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FOSFONATOS</a:t>
            </a:r>
          </a:p>
          <a:p>
            <a:pPr>
              <a:buNone/>
            </a:pPr>
            <a:r>
              <a:rPr lang="es-AR" b="1" dirty="0" err="1" smtClean="0"/>
              <a:t>Fosfomicina</a:t>
            </a: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POLIMIXINAS</a:t>
            </a:r>
          </a:p>
          <a:p>
            <a:pPr>
              <a:buNone/>
            </a:pPr>
            <a:r>
              <a:rPr lang="es-AR" b="1" dirty="0" err="1" smtClean="0"/>
              <a:t>Colistina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32311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CARBAPENEM</a:t>
            </a:r>
          </a:p>
          <a:p>
            <a:pPr>
              <a:buNone/>
            </a:pPr>
            <a:r>
              <a:rPr lang="es-AR" b="1" dirty="0" err="1" smtClean="0"/>
              <a:t>Imipenem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Meropenem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Doripenem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Ertapenem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9712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Grupos de ATB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MACRÓLIDOS</a:t>
            </a:r>
          </a:p>
          <a:p>
            <a:pPr>
              <a:buNone/>
            </a:pPr>
            <a:r>
              <a:rPr lang="es-AR" b="1" dirty="0" err="1" smtClean="0"/>
              <a:t>Eritromicina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Claritromicina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Azitromicina</a:t>
            </a: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LINCOSAMIDA</a:t>
            </a:r>
          </a:p>
          <a:p>
            <a:pPr>
              <a:buNone/>
            </a:pPr>
            <a:r>
              <a:rPr lang="es-AR" b="1" dirty="0" err="1" smtClean="0"/>
              <a:t>Clindamicina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996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AMINOGLUCÓSIDOS</a:t>
            </a:r>
          </a:p>
          <a:p>
            <a:pPr>
              <a:buNone/>
            </a:pPr>
            <a:r>
              <a:rPr lang="es-AR" b="1" dirty="0" err="1" smtClean="0"/>
              <a:t>Gentamicina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Amicasina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Kanamicina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2002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QUINOLONAS</a:t>
            </a:r>
          </a:p>
          <a:p>
            <a:pPr>
              <a:buNone/>
            </a:pPr>
            <a:r>
              <a:rPr lang="es-AR" b="1" dirty="0" err="1" smtClean="0"/>
              <a:t>Ciprofloxacina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Levofloxacina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Moxifloxacina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Gatifloxacina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9758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GLICOPÉPTIDOS</a:t>
            </a:r>
          </a:p>
          <a:p>
            <a:pPr>
              <a:buNone/>
            </a:pPr>
            <a:r>
              <a:rPr lang="es-AR" b="1" dirty="0" err="1" smtClean="0"/>
              <a:t>Vancomicina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Teicoplamina</a:t>
            </a:r>
            <a:endParaRPr lang="es-AR" b="1" dirty="0" smtClean="0"/>
          </a:p>
          <a:p>
            <a:pPr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1563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B050"/>
                </a:solidFill>
              </a:rPr>
              <a:t>Grupos de ATB</a:t>
            </a:r>
            <a:endParaRPr lang="es-AR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19536" y="1556793"/>
            <a:ext cx="8229600" cy="4525963"/>
          </a:xfrm>
        </p:spPr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FENICOLES</a:t>
            </a:r>
          </a:p>
          <a:p>
            <a:pPr>
              <a:buNone/>
            </a:pPr>
            <a:r>
              <a:rPr lang="es-AR" b="1" dirty="0" err="1" smtClean="0"/>
              <a:t>Cloranfenicol</a:t>
            </a: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INMIDAZOLES</a:t>
            </a:r>
          </a:p>
          <a:p>
            <a:pPr>
              <a:buNone/>
            </a:pPr>
            <a:r>
              <a:rPr lang="es-AR" b="1" dirty="0" err="1" smtClean="0"/>
              <a:t>Metronidazol</a:t>
            </a:r>
            <a:endParaRPr lang="es-AR" b="1" dirty="0" smtClean="0"/>
          </a:p>
          <a:p>
            <a:pPr>
              <a:buNone/>
            </a:pPr>
            <a:r>
              <a:rPr lang="es-AR" b="1" dirty="0" err="1" smtClean="0"/>
              <a:t>Ornidazol</a:t>
            </a:r>
            <a:endParaRPr lang="es-AR" b="1" dirty="0" smtClean="0"/>
          </a:p>
          <a:p>
            <a:r>
              <a:rPr lang="es-AR" b="1" dirty="0" smtClean="0">
                <a:solidFill>
                  <a:srgbClr val="0070C0"/>
                </a:solidFill>
              </a:rPr>
              <a:t>SULFAS</a:t>
            </a:r>
          </a:p>
          <a:p>
            <a:pPr>
              <a:buNone/>
            </a:pPr>
            <a:r>
              <a:rPr lang="es-AR" b="1" dirty="0" err="1" smtClean="0"/>
              <a:t>Trimetroprima-Sulfametoxazol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4037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2887"/>
            <a:ext cx="108204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2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MODALIDADES TERAPÉUTICAS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0070C0"/>
                </a:solidFill>
              </a:rPr>
              <a:t>TRATAMIENTO EMPÍRICO</a:t>
            </a:r>
          </a:p>
          <a:p>
            <a:pPr marL="45720" indent="0">
              <a:buNone/>
            </a:pPr>
            <a:r>
              <a:rPr lang="es-AR" b="1" dirty="0" smtClean="0"/>
              <a:t>TEI, etiologías predecibles: muestras poco representativas o para no tomar muestras cruentas.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TRATAMIENTO CON GERMEN DOCUMENTADO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MONOTERAPIA</a:t>
            </a:r>
          </a:p>
          <a:p>
            <a:r>
              <a:rPr lang="es-AR" b="1" dirty="0" smtClean="0">
                <a:solidFill>
                  <a:srgbClr val="0070C0"/>
                </a:solidFill>
              </a:rPr>
              <a:t>TERAPIA COMBINADA</a:t>
            </a:r>
          </a:p>
          <a:p>
            <a:pPr marL="45720" indent="0">
              <a:buNone/>
            </a:pPr>
            <a:r>
              <a:rPr lang="es-AR" b="1" dirty="0" smtClean="0"/>
              <a:t>Sinergismo, Evitar resistencia, Etiología polimicrobiana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06049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dirty="0" smtClean="0">
                <a:solidFill>
                  <a:schemeClr val="tx1"/>
                </a:solidFill>
              </a:rPr>
              <a:t>Modalidades </a:t>
            </a:r>
            <a:r>
              <a:rPr lang="es-AR" sz="3600" dirty="0">
                <a:solidFill>
                  <a:schemeClr val="tx1"/>
                </a:solidFill>
              </a:rPr>
              <a:t>Terapéuticas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dirty="0" smtClean="0"/>
              <a:t>Tratamiento empírico.</a:t>
            </a:r>
          </a:p>
          <a:p>
            <a:pPr eaLnBrk="1" hangingPunct="1"/>
            <a:r>
              <a:rPr lang="es-AR" b="1" dirty="0" smtClean="0"/>
              <a:t>Tratamiento documentado:</a:t>
            </a:r>
          </a:p>
          <a:p>
            <a:pPr lvl="1" eaLnBrk="1" hangingPunct="1"/>
            <a:r>
              <a:rPr lang="es-AR" b="1" dirty="0" smtClean="0"/>
              <a:t>Por alta sospecha clínica.</a:t>
            </a:r>
          </a:p>
          <a:p>
            <a:pPr lvl="1" eaLnBrk="1" hangingPunct="1"/>
            <a:r>
              <a:rPr lang="es-AR" b="1" dirty="0" smtClean="0"/>
              <a:t>Por estudios microbiológicos.</a:t>
            </a:r>
          </a:p>
          <a:p>
            <a:pPr eaLnBrk="1" hangingPunct="1"/>
            <a:r>
              <a:rPr lang="es-AR" b="1" dirty="0" smtClean="0"/>
              <a:t>Profilaxis ATB:</a:t>
            </a:r>
          </a:p>
          <a:p>
            <a:pPr lvl="1" eaLnBrk="1" hangingPunct="1"/>
            <a:r>
              <a:rPr lang="es-AR" b="1" dirty="0" smtClean="0"/>
              <a:t>Médica.</a:t>
            </a:r>
          </a:p>
          <a:p>
            <a:pPr lvl="1" eaLnBrk="1" hangingPunct="1"/>
            <a:r>
              <a:rPr lang="es-AR" b="1" dirty="0" smtClean="0"/>
              <a:t>Quirúrgica.</a:t>
            </a:r>
          </a:p>
          <a:p>
            <a:pPr eaLnBrk="1" hangingPunct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06664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Uso adecuado: </a:t>
            </a:r>
            <a:br>
              <a:rPr lang="es-AR" dirty="0"/>
            </a:br>
            <a:endParaRPr lang="es-AR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AR" dirty="0" smtClean="0"/>
              <a:t>	</a:t>
            </a:r>
            <a:r>
              <a:rPr lang="es-AR" sz="2800" b="1" dirty="0" smtClean="0"/>
              <a:t>¿ Tratamiento empírico o con germen documentado?</a:t>
            </a:r>
            <a:endParaRPr lang="es-E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8004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</a:rPr>
              <a:t>Tratamiento empírico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spcBef>
                <a:spcPct val="95000"/>
              </a:spcBef>
            </a:pPr>
            <a:r>
              <a:rPr lang="es-AR" sz="2800" b="1" dirty="0"/>
              <a:t>Se indica frente a situaciones donde:</a:t>
            </a:r>
          </a:p>
          <a:p>
            <a:pPr lvl="1" eaLnBrk="1" hangingPunct="1">
              <a:lnSpc>
                <a:spcPct val="120000"/>
              </a:lnSpc>
              <a:spcBef>
                <a:spcPct val="95000"/>
              </a:spcBef>
            </a:pPr>
            <a:r>
              <a:rPr lang="es-AR" b="1" dirty="0" smtClean="0"/>
              <a:t>Es difícil documentar la infección. </a:t>
            </a:r>
            <a:r>
              <a:rPr lang="es-AR" b="1" dirty="0" err="1" smtClean="0"/>
              <a:t>Ej</a:t>
            </a:r>
            <a:r>
              <a:rPr lang="es-AR" b="1" dirty="0" smtClean="0"/>
              <a:t>: infecciones respiratorias.</a:t>
            </a:r>
          </a:p>
          <a:p>
            <a:pPr lvl="1" eaLnBrk="1" hangingPunct="1">
              <a:lnSpc>
                <a:spcPct val="120000"/>
              </a:lnSpc>
              <a:spcBef>
                <a:spcPct val="95000"/>
              </a:spcBef>
            </a:pPr>
            <a:r>
              <a:rPr lang="es-AR" b="1" dirty="0" smtClean="0"/>
              <a:t>La demora del tratamiento ATB aumenta la morbimortalidad. Ejemplo: urgencias </a:t>
            </a:r>
            <a:r>
              <a:rPr lang="es-AR" b="1" dirty="0" err="1" smtClean="0"/>
              <a:t>infectológicas</a:t>
            </a:r>
            <a:r>
              <a:rPr lang="es-AR" b="1" dirty="0" smtClean="0"/>
              <a:t>.</a:t>
            </a:r>
          </a:p>
          <a:p>
            <a:pPr marL="45720" indent="0" eaLnBrk="1" hangingPunct="1">
              <a:buNone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8459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mtClean="0">
                <a:solidFill>
                  <a:schemeClr val="tx1"/>
                </a:solidFill>
              </a:rPr>
              <a:t>Tratamiento empírico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80000"/>
              </a:spcBef>
            </a:pPr>
            <a:r>
              <a:rPr lang="es-AR" b="1" smtClean="0"/>
              <a:t>Se caracteriza por:</a:t>
            </a:r>
          </a:p>
          <a:p>
            <a:pPr lvl="1" eaLnBrk="1" hangingPunct="1">
              <a:spcBef>
                <a:spcPct val="80000"/>
              </a:spcBef>
            </a:pPr>
            <a:r>
              <a:rPr lang="es-AR" sz="3200"/>
              <a:t>Durar 48-72 hs.</a:t>
            </a:r>
          </a:p>
          <a:p>
            <a:pPr lvl="1" eaLnBrk="1" hangingPunct="1">
              <a:spcBef>
                <a:spcPct val="80000"/>
              </a:spcBef>
            </a:pPr>
            <a:r>
              <a:rPr lang="es-AR" sz="3200"/>
              <a:t>Brindar cobertura sobre el 90% de los posibles patógenos.</a:t>
            </a:r>
          </a:p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1124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899" y="177325"/>
            <a:ext cx="8403364" cy="630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37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sz="3600">
                <a:solidFill>
                  <a:schemeClr val="tx1"/>
                </a:solidFill>
              </a:rPr>
              <a:t>Tratamiento empírico inicial</a:t>
            </a:r>
            <a:endParaRPr lang="es-ES" sz="360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800" b="1" dirty="0">
                <a:solidFill>
                  <a:srgbClr val="0070C0"/>
                </a:solidFill>
              </a:rPr>
              <a:t>Urgencias Infectológicas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Meningitis, Encefalitis Herpética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 err="1"/>
              <a:t>Neutropénico</a:t>
            </a:r>
            <a:r>
              <a:rPr lang="es-ES_tradnl" sz="2800" b="1" dirty="0"/>
              <a:t> febril, </a:t>
            </a:r>
            <a:r>
              <a:rPr lang="es-ES_tradnl" sz="2800" b="1" dirty="0" err="1"/>
              <a:t>Esplenectomizado</a:t>
            </a:r>
            <a:endParaRPr lang="es-ES_tradnl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Sepsis grave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 err="1"/>
              <a:t>Endoftalmitis</a:t>
            </a:r>
            <a:endParaRPr lang="es-ES_tradnl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Infección respiratoria baja con Insuficiencia respiratoria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Celulitis necrotizante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Absceso </a:t>
            </a:r>
            <a:r>
              <a:rPr lang="es-ES_tradnl" sz="2800" b="1" dirty="0" err="1"/>
              <a:t>peridural</a:t>
            </a:r>
            <a:endParaRPr lang="es-ES_tradnl" sz="2800" b="1" dirty="0"/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Endocarditis protésica precoz</a:t>
            </a:r>
          </a:p>
          <a:p>
            <a:pPr eaLnBrk="1" hangingPunct="1">
              <a:lnSpc>
                <a:spcPct val="80000"/>
              </a:lnSpc>
            </a:pPr>
            <a:endParaRPr lang="es-ES_tradnl" sz="2800" b="1" dirty="0"/>
          </a:p>
          <a:p>
            <a:pPr eaLnBrk="1" hangingPunct="1">
              <a:lnSpc>
                <a:spcPct val="80000"/>
              </a:lnSpc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10122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2438400" y="241300"/>
            <a:ext cx="76200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3600">
              <a:latin typeface="Arial" charset="0"/>
            </a:endParaRPr>
          </a:p>
          <a:p>
            <a:pPr algn="ctr"/>
            <a:endParaRPr lang="en-US" sz="3600">
              <a:latin typeface="Arial" charset="0"/>
            </a:endParaRPr>
          </a:p>
          <a:p>
            <a:pPr algn="ctr"/>
            <a:r>
              <a:rPr lang="en-US" sz="3600" b="1">
                <a:latin typeface="Arial" charset="0"/>
              </a:rPr>
              <a:t>Impacto del tratamiento antibiótico inapropiado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919288" y="4076701"/>
            <a:ext cx="8229600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00"/>
              </a:buClr>
              <a:buSzPct val="150000"/>
            </a:pPr>
            <a:endParaRPr lang="en-US" sz="2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en-US" sz="2000" dirty="0">
                <a:latin typeface="Arial" charset="0"/>
              </a:rPr>
              <a:t>El </a:t>
            </a:r>
            <a:r>
              <a:rPr lang="en-US" sz="2000" dirty="0" err="1">
                <a:latin typeface="Arial" charset="0"/>
              </a:rPr>
              <a:t>riesgo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relativo</a:t>
            </a:r>
            <a:r>
              <a:rPr lang="en-US" sz="2000" dirty="0">
                <a:latin typeface="Arial" charset="0"/>
              </a:rPr>
              <a:t> de </a:t>
            </a:r>
            <a:r>
              <a:rPr lang="en-US" sz="2000" dirty="0" err="1">
                <a:latin typeface="Arial" charset="0"/>
              </a:rPr>
              <a:t>mortalidad</a:t>
            </a:r>
            <a:r>
              <a:rPr lang="en-US" sz="2000" dirty="0">
                <a:latin typeface="Arial" charset="0"/>
              </a:rPr>
              <a:t> en </a:t>
            </a:r>
            <a:r>
              <a:rPr lang="en-US" sz="2000" dirty="0" err="1">
                <a:latin typeface="Arial" charset="0"/>
              </a:rPr>
              <a:t>pacientes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que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reciben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inadecuada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terapia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es</a:t>
            </a:r>
            <a:r>
              <a:rPr lang="en-US" sz="2000" dirty="0">
                <a:latin typeface="Arial" charset="0"/>
              </a:rPr>
              <a:t> 4.3. </a:t>
            </a:r>
          </a:p>
          <a:p>
            <a:pPr marL="342900" indent="-342900"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en-US" sz="2000" dirty="0" err="1">
                <a:latin typeface="Arial" charset="0"/>
              </a:rPr>
              <a:t>Analisis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multivariado</a:t>
            </a:r>
            <a:r>
              <a:rPr lang="en-US" sz="2000" dirty="0">
                <a:latin typeface="Arial" charset="0"/>
              </a:rPr>
              <a:t>: el </a:t>
            </a:r>
            <a:r>
              <a:rPr lang="en-US" sz="2000" dirty="0" err="1">
                <a:latin typeface="Arial" charset="0"/>
              </a:rPr>
              <a:t>tratamiento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inadecuado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es</a:t>
            </a:r>
            <a:r>
              <a:rPr lang="en-US" sz="2000" dirty="0">
                <a:latin typeface="Arial" charset="0"/>
              </a:rPr>
              <a:t> lo </a:t>
            </a:r>
            <a:r>
              <a:rPr lang="en-US" sz="2000" dirty="0" err="1">
                <a:latin typeface="Arial" charset="0"/>
              </a:rPr>
              <a:t>mas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importante</a:t>
            </a:r>
            <a:r>
              <a:rPr lang="en-US" sz="2000" dirty="0">
                <a:latin typeface="Arial" charset="0"/>
              </a:rPr>
              <a:t>, </a:t>
            </a:r>
            <a:r>
              <a:rPr lang="en-US" sz="2000" dirty="0" err="1">
                <a:latin typeface="Arial" charset="0"/>
              </a:rPr>
              <a:t>inedependientemente</a:t>
            </a:r>
            <a:r>
              <a:rPr lang="en-US" sz="2000" dirty="0">
                <a:latin typeface="Arial" charset="0"/>
              </a:rPr>
              <a:t> de los </a:t>
            </a:r>
            <a:r>
              <a:rPr lang="en-US" sz="2000" dirty="0" err="1">
                <a:latin typeface="Arial" charset="0"/>
              </a:rPr>
              <a:t>otros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factores</a:t>
            </a:r>
            <a:r>
              <a:rPr lang="en-US" sz="2000" dirty="0">
                <a:latin typeface="Arial" charset="0"/>
              </a:rPr>
              <a:t> de </a:t>
            </a:r>
            <a:r>
              <a:rPr lang="en-US" sz="2000" dirty="0" err="1">
                <a:latin typeface="Arial" charset="0"/>
              </a:rPr>
              <a:t>riesgo</a:t>
            </a:r>
            <a:r>
              <a:rPr lang="en-US" sz="2000" dirty="0">
                <a:latin typeface="Arial" charset="0"/>
              </a:rPr>
              <a:t> de </a:t>
            </a:r>
            <a:r>
              <a:rPr lang="en-US" sz="2000" dirty="0" err="1">
                <a:latin typeface="Arial" charset="0"/>
              </a:rPr>
              <a:t>mortalidad</a:t>
            </a:r>
            <a:r>
              <a:rPr lang="en-US" sz="2000" dirty="0">
                <a:latin typeface="Arial" charset="0"/>
              </a:rPr>
              <a:t>.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4872038" y="5889626"/>
            <a:ext cx="5594350" cy="96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144000" bIns="144000" anchor="b">
            <a:spAutoFit/>
          </a:bodyPr>
          <a:lstStyle/>
          <a:p>
            <a:pPr algn="r" eaLnBrk="0" hangingPunct="0"/>
            <a:endParaRPr lang="en-US" b="1">
              <a:latin typeface="Arial Narrow" pitchFamily="34" charset="0"/>
            </a:endParaRPr>
          </a:p>
          <a:p>
            <a:pPr algn="r" eaLnBrk="0" hangingPunct="0"/>
            <a:endParaRPr lang="en-US" b="1">
              <a:latin typeface="Arial Narrow" pitchFamily="34" charset="0"/>
            </a:endParaRPr>
          </a:p>
          <a:p>
            <a:pPr algn="r" eaLnBrk="0" hangingPunct="0"/>
            <a:r>
              <a:rPr lang="en-US" b="1">
                <a:latin typeface="Arial Narrow" pitchFamily="34" charset="0"/>
              </a:rPr>
              <a:t>Kollef et al. Chest 1999;115:462–474</a:t>
            </a:r>
            <a:endParaRPr lang="en-GB" b="1">
              <a:latin typeface="Arial Narrow" pitchFamily="34" charset="0"/>
            </a:endParaRP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2570164" y="2079625"/>
            <a:ext cx="7837487" cy="16954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108000" rIns="0" bIns="0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6548438" algn="r"/>
              </a:tabLst>
              <a:defRPr/>
            </a:pPr>
            <a:endParaRPr lang="en-GB" sz="26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tabLst>
                <a:tab pos="6548438" algn="r"/>
              </a:tabLst>
              <a:defRPr/>
            </a:pPr>
            <a:r>
              <a:rPr lang="en-GB" sz="26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Inadecuada Terapia Empírica</a:t>
            </a:r>
            <a:r>
              <a:rPr lang="en-GB" sz="26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	52</a:t>
            </a:r>
          </a:p>
          <a:p>
            <a:pPr eaLnBrk="0" hangingPunct="0">
              <a:spcBef>
                <a:spcPct val="50000"/>
              </a:spcBef>
              <a:tabLst>
                <a:tab pos="6548438" algn="r"/>
              </a:tabLst>
              <a:defRPr/>
            </a:pPr>
            <a:r>
              <a:rPr lang="en-GB" sz="26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Adecuada Terapia Empírica	12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2566989" y="1403351"/>
            <a:ext cx="1500187" cy="12287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108000" anchor="b">
            <a:spAutoFit/>
          </a:bodyPr>
          <a:lstStyle/>
          <a:p>
            <a:pPr eaLnBrk="0" hangingPunct="0">
              <a:spcBef>
                <a:spcPct val="80000"/>
              </a:spcBef>
              <a:tabLst>
                <a:tab pos="4310063" algn="ctr"/>
                <a:tab pos="5737225" algn="ctr"/>
                <a:tab pos="7173913" algn="ctr"/>
              </a:tabLst>
              <a:defRPr/>
            </a:pPr>
            <a:endParaRPr lang="en-US" sz="2600" dirty="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eaLnBrk="0" hangingPunct="0">
              <a:spcBef>
                <a:spcPct val="80000"/>
              </a:spcBef>
              <a:tabLst>
                <a:tab pos="4310063" algn="ctr"/>
                <a:tab pos="5737225" algn="ctr"/>
                <a:tab pos="7173913" algn="ctr"/>
              </a:tabLst>
              <a:defRPr/>
            </a:pPr>
            <a:r>
              <a:rPr lang="en-US" sz="2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Antibiotico</a:t>
            </a:r>
            <a:r>
              <a:rPr lang="en-US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981950" y="2128839"/>
            <a:ext cx="1779588" cy="5095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108000" anchor="b">
            <a:spAutoFit/>
          </a:bodyPr>
          <a:lstStyle/>
          <a:p>
            <a:pPr algn="ctr" eaLnBrk="0" hangingPunct="0">
              <a:spcBef>
                <a:spcPct val="80000"/>
              </a:spcBef>
              <a:tabLst>
                <a:tab pos="4310063" algn="ctr"/>
                <a:tab pos="5737225" algn="ctr"/>
                <a:tab pos="7173913" algn="ctr"/>
              </a:tabLst>
              <a:defRPr/>
            </a:pPr>
            <a:r>
              <a:rPr lang="en-US" sz="2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Mortalidad</a:t>
            </a:r>
            <a:r>
              <a:rPr lang="en-US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(%)</a:t>
            </a:r>
          </a:p>
        </p:txBody>
      </p:sp>
      <p:sp>
        <p:nvSpPr>
          <p:cNvPr id="16392" name="Line 10"/>
          <p:cNvSpPr>
            <a:spLocks noChangeShapeType="1"/>
          </p:cNvSpPr>
          <p:nvPr/>
        </p:nvSpPr>
        <p:spPr bwMode="auto">
          <a:xfrm>
            <a:off x="2570164" y="2079625"/>
            <a:ext cx="7837487" cy="0"/>
          </a:xfrm>
          <a:prstGeom prst="line">
            <a:avLst/>
          </a:prstGeom>
          <a:noFill/>
          <a:ln w="28575">
            <a:solidFill>
              <a:srgbClr val="FFFF99"/>
            </a:solidFill>
            <a:round/>
            <a:headEnd/>
            <a:tailEnd/>
          </a:ln>
        </p:spPr>
        <p:txBody>
          <a:bodyPr wrap="none"/>
          <a:lstStyle/>
          <a:p>
            <a:endParaRPr lang="es-AR"/>
          </a:p>
        </p:txBody>
      </p:sp>
      <p:sp>
        <p:nvSpPr>
          <p:cNvPr id="16393" name="Line 11"/>
          <p:cNvSpPr>
            <a:spLocks noChangeShapeType="1"/>
          </p:cNvSpPr>
          <p:nvPr/>
        </p:nvSpPr>
        <p:spPr bwMode="auto">
          <a:xfrm>
            <a:off x="2566989" y="3933825"/>
            <a:ext cx="7837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43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sz="3600">
                <a:solidFill>
                  <a:schemeClr val="tx1"/>
                </a:solidFill>
              </a:rPr>
              <a:t>Tratamientos documentados</a:t>
            </a:r>
            <a:endParaRPr lang="es-ES" sz="3600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75000"/>
              </a:spcBef>
            </a:pPr>
            <a:r>
              <a:rPr lang="es-AR" b="1" smtClean="0"/>
              <a:t>Por alta sospecha clínica:</a:t>
            </a:r>
          </a:p>
          <a:p>
            <a:pPr lvl="1" eaLnBrk="1" hangingPunct="1">
              <a:spcBef>
                <a:spcPct val="75000"/>
              </a:spcBef>
            </a:pPr>
            <a:r>
              <a:rPr lang="es-AR" sz="3200"/>
              <a:t>Ej: Erisipela - NAC </a:t>
            </a:r>
          </a:p>
          <a:p>
            <a:pPr eaLnBrk="1" hangingPunct="1">
              <a:lnSpc>
                <a:spcPct val="40000"/>
              </a:lnSpc>
              <a:spcBef>
                <a:spcPct val="75000"/>
              </a:spcBef>
              <a:buFont typeface="Wingdings" pitchFamily="2" charset="2"/>
              <a:buNone/>
            </a:pPr>
            <a:endParaRPr lang="es-AR" smtClean="0"/>
          </a:p>
          <a:p>
            <a:pPr eaLnBrk="1" hangingPunct="1">
              <a:spcBef>
                <a:spcPct val="75000"/>
              </a:spcBef>
            </a:pPr>
            <a:r>
              <a:rPr lang="es-AR" b="1" smtClean="0"/>
              <a:t>Por estudios microbiológicos:</a:t>
            </a:r>
          </a:p>
          <a:p>
            <a:pPr lvl="1" eaLnBrk="1" hangingPunct="1">
              <a:spcBef>
                <a:spcPct val="75000"/>
              </a:spcBef>
            </a:pPr>
            <a:r>
              <a:rPr lang="es-AR" sz="3200"/>
              <a:t>Ej: Endocarditis - Meningitis</a:t>
            </a:r>
          </a:p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32744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dirty="0" smtClean="0">
                <a:solidFill>
                  <a:schemeClr val="tx1"/>
                </a:solidFill>
              </a:rPr>
              <a:t>Monoterapia </a:t>
            </a:r>
            <a:r>
              <a:rPr lang="es-AR" sz="3600" dirty="0">
                <a:solidFill>
                  <a:schemeClr val="tx1"/>
                </a:solidFill>
              </a:rPr>
              <a:t>o terapia combinada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s-AR" b="1" i="1" dirty="0" smtClean="0"/>
              <a:t>Fundamentos para terapia combinada</a:t>
            </a:r>
          </a:p>
          <a:p>
            <a:pPr eaLnBrk="1" hangingPunct="1"/>
            <a:r>
              <a:rPr lang="es-AR" b="1" dirty="0" smtClean="0"/>
              <a:t>Tratamiento empírico inicial</a:t>
            </a:r>
          </a:p>
          <a:p>
            <a:pPr eaLnBrk="1" hangingPunct="1"/>
            <a:r>
              <a:rPr lang="es-AR" b="1" dirty="0" smtClean="0"/>
              <a:t>Patología polimicrobiana</a:t>
            </a:r>
          </a:p>
          <a:p>
            <a:pPr eaLnBrk="1" hangingPunct="1"/>
            <a:r>
              <a:rPr lang="es-AR" b="1" dirty="0" smtClean="0"/>
              <a:t>Sinergismo bacteriano</a:t>
            </a:r>
          </a:p>
          <a:p>
            <a:pPr eaLnBrk="1" hangingPunct="1"/>
            <a:r>
              <a:rPr lang="es-AR" b="1" dirty="0" smtClean="0"/>
              <a:t>Evitar la resistencia</a:t>
            </a:r>
            <a:endParaRPr lang="es-ES" b="1" dirty="0" smtClean="0"/>
          </a:p>
        </p:txBody>
      </p:sp>
    </p:spTree>
    <p:extLst>
      <p:ext uri="{BB962C8B-B14F-4D97-AF65-F5344CB8AC3E}">
        <p14:creationId xmlns:p14="http://schemas.microsoft.com/office/powerpoint/2010/main" val="100840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dirty="0" smtClean="0">
                <a:solidFill>
                  <a:schemeClr val="tx1"/>
                </a:solidFill>
              </a:rPr>
              <a:t>Profilaxis </a:t>
            </a:r>
            <a:r>
              <a:rPr lang="es-AR" sz="3600" dirty="0">
                <a:solidFill>
                  <a:schemeClr val="tx1"/>
                </a:solidFill>
              </a:rPr>
              <a:t>antibacteriana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5000"/>
              </a:spcBef>
              <a:defRPr/>
            </a:pPr>
            <a:r>
              <a:rPr lang="es-AR" b="1" dirty="0" smtClean="0"/>
              <a:t>Complementa pero no reemplaza </a:t>
            </a:r>
            <a:r>
              <a:rPr lang="es-AR" b="1" dirty="0" smtClean="0">
                <a:solidFill>
                  <a:schemeClr val="tx2"/>
                </a:solidFill>
              </a:rPr>
              <a:t>otras </a:t>
            </a:r>
            <a:r>
              <a:rPr lang="es-AR" b="1" dirty="0" smtClean="0"/>
              <a:t>medidas de prevención.</a:t>
            </a:r>
          </a:p>
          <a:p>
            <a:pPr eaLnBrk="1" hangingPunct="1">
              <a:spcBef>
                <a:spcPct val="55000"/>
              </a:spcBef>
              <a:defRPr/>
            </a:pPr>
            <a:r>
              <a:rPr lang="es-AR" b="1" dirty="0" smtClean="0"/>
              <a:t>Indicaciones: médicas y quirúrgicas.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AR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s-AR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En las profilaxis quirúrgicas, una dosis previa habitualmente es suficiente.</a:t>
            </a:r>
          </a:p>
          <a:p>
            <a:pPr eaLnBrk="1" hangingPunct="1">
              <a:spcBef>
                <a:spcPct val="55000"/>
              </a:spcBef>
              <a:defRPr/>
            </a:pPr>
            <a:endParaRPr lang="es-AR" b="1" i="1" dirty="0" smtClean="0"/>
          </a:p>
          <a:p>
            <a:pPr eaLnBrk="1" hangingPunct="1">
              <a:defRPr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75440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CONSIDERACIONES TERAPEUTICAS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/>
              <a:t>Dosis</a:t>
            </a:r>
          </a:p>
          <a:p>
            <a:r>
              <a:rPr lang="es-AR" sz="3200" b="1" dirty="0" smtClean="0"/>
              <a:t>Intervalos de dosis</a:t>
            </a:r>
          </a:p>
          <a:p>
            <a:r>
              <a:rPr lang="es-AR" sz="3200" b="1" dirty="0"/>
              <a:t>V</a:t>
            </a:r>
            <a:r>
              <a:rPr lang="es-AR" sz="3200" b="1" dirty="0" smtClean="0"/>
              <a:t>ías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84785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CONSIDERACIONES TERAPEUTICAS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LUGAR DE ADQUISISCIÓN. Comunidad, IACS.</a:t>
            </a:r>
          </a:p>
          <a:p>
            <a:r>
              <a:rPr lang="es-AR" b="1" dirty="0" smtClean="0"/>
              <a:t>TIPO DE HUÉSPED: normal o HIC</a:t>
            </a:r>
          </a:p>
          <a:p>
            <a:r>
              <a:rPr lang="es-AR" b="1" dirty="0" smtClean="0"/>
              <a:t>COMORBILIDADES: Insuficiencia renal, Hepática</a:t>
            </a:r>
          </a:p>
          <a:p>
            <a:r>
              <a:rPr lang="es-AR" b="1" dirty="0" smtClean="0"/>
              <a:t>SOTUACIONES ESPECIALES: Embarazo, Lactancia, Ancianos, Obesos.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39609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DESCALAMIENTO TERAPÉUTICO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>
                <a:solidFill>
                  <a:srgbClr val="0070C0"/>
                </a:solidFill>
              </a:rPr>
              <a:t>AUDITORÍA DEL TERCER DÍA</a:t>
            </a:r>
          </a:p>
          <a:p>
            <a:r>
              <a:rPr lang="es-AR" sz="3600" b="1" dirty="0" smtClean="0"/>
              <a:t>ADECUAR TRATAMIENTOS A MONOTERAPIAS</a:t>
            </a:r>
          </a:p>
          <a:p>
            <a:r>
              <a:rPr lang="es-AR" sz="3600" b="1" dirty="0" smtClean="0"/>
              <a:t>ADECUAR TRATAMIENTOS SEGÚN ESTUDIOS BACTERIOLÓGICOS</a:t>
            </a:r>
          </a:p>
          <a:p>
            <a:r>
              <a:rPr lang="es-AR" sz="3600" b="1" dirty="0" smtClean="0"/>
              <a:t>DETERMINAR TIEMPO DE TRATAMIENTO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26935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CORREGIR ERRORES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s-ES" sz="3600" b="1" dirty="0">
                <a:solidFill>
                  <a:schemeClr val="tx2"/>
                </a:solidFill>
              </a:rPr>
              <a:t>Uso de antibióticos en patologías de origen no bacteriano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s-ES" sz="3600" b="1" dirty="0">
                <a:solidFill>
                  <a:schemeClr val="tx2"/>
                </a:solidFill>
              </a:rPr>
              <a:t>Utilización de antibióticos de amplio espectro en primera instancia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s-ES" sz="3600" b="1" dirty="0">
                <a:solidFill>
                  <a:schemeClr val="tx2"/>
                </a:solidFill>
              </a:rPr>
              <a:t>Administración de dosis e intervalos incorrectos</a:t>
            </a:r>
          </a:p>
          <a:p>
            <a:endParaRPr lang="es-A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83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CORREGIR ERRORES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None/>
              <a:defRPr/>
            </a:pPr>
            <a:r>
              <a:rPr lang="es-ES" b="1" i="1" dirty="0">
                <a:solidFill>
                  <a:schemeClr val="bg1"/>
                </a:solidFill>
              </a:rPr>
              <a:t>Explicaciones en el momento de indicar un antimicrobiano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s-ES" b="1" dirty="0">
                <a:solidFill>
                  <a:schemeClr val="tx2"/>
                </a:solidFill>
              </a:rPr>
              <a:t>“No responde, hay que rotar”.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s-ES" b="1" dirty="0">
                <a:solidFill>
                  <a:schemeClr val="tx2"/>
                </a:solidFill>
              </a:rPr>
              <a:t>“Cubrir con </a:t>
            </a:r>
            <a:r>
              <a:rPr lang="es-ES" b="1" dirty="0" err="1">
                <a:solidFill>
                  <a:schemeClr val="tx2"/>
                </a:solidFill>
              </a:rPr>
              <a:t>Imipenem</a:t>
            </a:r>
            <a:r>
              <a:rPr lang="es-ES" b="1" dirty="0">
                <a:solidFill>
                  <a:schemeClr val="tx2"/>
                </a:solidFill>
              </a:rPr>
              <a:t> y Vancomicina”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s-ES" b="1" dirty="0">
                <a:solidFill>
                  <a:schemeClr val="tx2"/>
                </a:solidFill>
              </a:rPr>
              <a:t>“Recibió Ampicilina, hay que rotar </a:t>
            </a:r>
            <a:r>
              <a:rPr lang="es-ES" b="1" dirty="0" smtClean="0">
                <a:solidFill>
                  <a:schemeClr val="tx2"/>
                </a:solidFill>
              </a:rPr>
              <a:t>a Ceftriaxona</a:t>
            </a:r>
            <a:r>
              <a:rPr lang="es-ES" b="1" dirty="0">
                <a:solidFill>
                  <a:schemeClr val="tx2"/>
                </a:solidFill>
              </a:rPr>
              <a:t>”</a:t>
            </a:r>
          </a:p>
          <a:p>
            <a:pPr marL="609600" indent="-609600">
              <a:buFontTx/>
              <a:buAutoNum type="arabicPeriod" startAt="4"/>
              <a:defRPr/>
            </a:pPr>
            <a:r>
              <a:rPr lang="es-ES" b="1" dirty="0">
                <a:solidFill>
                  <a:schemeClr val="tx2"/>
                </a:solidFill>
              </a:rPr>
              <a:t>Pedido del paciente o familiares</a:t>
            </a:r>
          </a:p>
          <a:p>
            <a:pPr marL="609600" indent="-609600">
              <a:buFontTx/>
              <a:buAutoNum type="arabicPeriod" startAt="4"/>
              <a:defRPr/>
            </a:pPr>
            <a:r>
              <a:rPr lang="es-ES" b="1" dirty="0">
                <a:solidFill>
                  <a:schemeClr val="tx2"/>
                </a:solidFill>
              </a:rPr>
              <a:t>Cualquiera de las anteriores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2620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CORREGIR ERRORES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b="1" i="1" dirty="0">
                <a:solidFill>
                  <a:schemeClr val="bg1"/>
                </a:solidFill>
              </a:rPr>
              <a:t>Se </a:t>
            </a:r>
            <a:r>
              <a:rPr lang="es-ES_tradnl" sz="2800" b="1" i="1" dirty="0" err="1" smtClean="0">
                <a:solidFill>
                  <a:schemeClr val="tx2"/>
                </a:solidFill>
              </a:rPr>
              <a:t>Se</a:t>
            </a:r>
            <a:r>
              <a:rPr lang="es-ES_tradnl" sz="2800" b="1" i="1" dirty="0" smtClean="0">
                <a:solidFill>
                  <a:schemeClr val="tx2"/>
                </a:solidFill>
              </a:rPr>
              <a:t> suele </a:t>
            </a:r>
            <a:r>
              <a:rPr lang="es-ES_tradnl" sz="2800" b="1" i="1" dirty="0">
                <a:solidFill>
                  <a:schemeClr val="tx2"/>
                </a:solidFill>
              </a:rPr>
              <a:t>realizar una secuencia de uso según evolución del paciente:</a:t>
            </a:r>
          </a:p>
          <a:p>
            <a:pPr>
              <a:buNone/>
            </a:pPr>
            <a:r>
              <a:rPr lang="es-ES_tradnl" sz="2800" b="1" dirty="0">
                <a:solidFill>
                  <a:schemeClr val="tx2"/>
                </a:solidFill>
              </a:rPr>
              <a:t>1- Amoxicilina</a:t>
            </a:r>
          </a:p>
          <a:p>
            <a:pPr>
              <a:buNone/>
            </a:pPr>
            <a:r>
              <a:rPr lang="es-ES_tradnl" sz="2800" b="1" dirty="0">
                <a:solidFill>
                  <a:schemeClr val="tx2"/>
                </a:solidFill>
              </a:rPr>
              <a:t>2- </a:t>
            </a:r>
            <a:r>
              <a:rPr lang="es-ES_tradnl" sz="2800" b="1" dirty="0" err="1">
                <a:solidFill>
                  <a:schemeClr val="tx2"/>
                </a:solidFill>
              </a:rPr>
              <a:t>Macrólidos</a:t>
            </a:r>
            <a:r>
              <a:rPr lang="es-ES_tradnl" sz="2800" b="1" dirty="0">
                <a:solidFill>
                  <a:schemeClr val="tx2"/>
                </a:solidFill>
              </a:rPr>
              <a:t> o IBL</a:t>
            </a:r>
          </a:p>
          <a:p>
            <a:pPr>
              <a:buNone/>
            </a:pPr>
            <a:r>
              <a:rPr lang="es-ES_tradnl" sz="2800" b="1" dirty="0">
                <a:solidFill>
                  <a:schemeClr val="tx2"/>
                </a:solidFill>
              </a:rPr>
              <a:t>3- Ceftriaxona</a:t>
            </a:r>
          </a:p>
          <a:p>
            <a:endParaRPr lang="es-A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4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4000" dirty="0">
                <a:solidFill>
                  <a:schemeClr val="tx2"/>
                </a:solidFill>
              </a:rPr>
              <a:t>Rotaciones de ATB frecuentes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dirty="0">
                <a:solidFill>
                  <a:schemeClr val="tx2"/>
                </a:solidFill>
              </a:rPr>
              <a:t>	</a:t>
            </a:r>
            <a:r>
              <a:rPr lang="es-ES_tradnl" sz="2400" b="1" dirty="0">
                <a:solidFill>
                  <a:schemeClr val="tx2"/>
                </a:solidFill>
              </a:rPr>
              <a:t>Paciente varón, de 71 años, diabético, consulta el 25-07-08 por: astenia, adinamia, tos seca, disfonía. </a:t>
            </a:r>
            <a:r>
              <a:rPr lang="es-ES_tradnl" sz="2400" b="1" dirty="0" err="1">
                <a:solidFill>
                  <a:schemeClr val="tx2"/>
                </a:solidFill>
              </a:rPr>
              <a:t>Exámen</a:t>
            </a:r>
            <a:r>
              <a:rPr lang="es-ES_tradnl" sz="2400" b="1" dirty="0">
                <a:solidFill>
                  <a:schemeClr val="tx2"/>
                </a:solidFill>
              </a:rPr>
              <a:t> clínico sin foco pulmonar. Sin signos de bacteriemia. Se medica con </a:t>
            </a:r>
            <a:r>
              <a:rPr lang="es-ES_tradnl" sz="2400" b="1" dirty="0" err="1">
                <a:solidFill>
                  <a:srgbClr val="FF0000"/>
                </a:solidFill>
              </a:rPr>
              <a:t>Azitromicina</a:t>
            </a:r>
            <a:r>
              <a:rPr lang="es-ES_tradnl" sz="2400" b="1" dirty="0">
                <a:solidFill>
                  <a:schemeClr val="tx2"/>
                </a:solidFill>
              </a:rPr>
              <a:t> y Corticoides.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b="1" dirty="0">
                <a:solidFill>
                  <a:schemeClr val="tx2"/>
                </a:solidFill>
              </a:rPr>
              <a:t>	A las 48 hs, continúa decaído, hemograma que muestra 16.000 </a:t>
            </a:r>
            <a:r>
              <a:rPr lang="es-ES_tradnl" sz="2400" b="1" dirty="0" err="1">
                <a:solidFill>
                  <a:schemeClr val="tx2"/>
                </a:solidFill>
              </a:rPr>
              <a:t>gb</a:t>
            </a:r>
            <a:r>
              <a:rPr lang="es-ES_tradnl" sz="2400" b="1" dirty="0">
                <a:solidFill>
                  <a:schemeClr val="tx2"/>
                </a:solidFill>
              </a:rPr>
              <a:t>, se indica </a:t>
            </a:r>
            <a:r>
              <a:rPr lang="es-ES_tradnl" sz="2400" b="1" dirty="0">
                <a:solidFill>
                  <a:srgbClr val="FF0000"/>
                </a:solidFill>
              </a:rPr>
              <a:t>Ceftriaxona</a:t>
            </a:r>
            <a:r>
              <a:rPr lang="es-ES_tradnl" sz="2400" b="1" dirty="0">
                <a:solidFill>
                  <a:schemeClr val="tx2"/>
                </a:solidFill>
              </a:rPr>
              <a:t> 1 g c/12 hs IM, se hacen 4 frascos.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b="1" dirty="0">
                <a:solidFill>
                  <a:schemeClr val="tx2"/>
                </a:solidFill>
              </a:rPr>
              <a:t>	Continúa asténico, </a:t>
            </a:r>
            <a:r>
              <a:rPr lang="es-ES_tradnl" sz="2400" b="1" dirty="0" err="1">
                <a:solidFill>
                  <a:schemeClr val="tx2"/>
                </a:solidFill>
              </a:rPr>
              <a:t>disfónico</a:t>
            </a:r>
            <a:r>
              <a:rPr lang="es-ES_tradnl" sz="2400" b="1" dirty="0">
                <a:solidFill>
                  <a:schemeClr val="tx2"/>
                </a:solidFill>
              </a:rPr>
              <a:t>, sin signos de gravedad. Se suspende ATB, se estudia con tele de tórax, eco abdominal, todo normal. El paciente mejora y progresivamente recupera su estado general</a:t>
            </a:r>
            <a:r>
              <a:rPr lang="es-ES_tradnl" sz="24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168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CORREGIR </a:t>
            </a:r>
            <a:r>
              <a:rPr lang="es-AR" dirty="0" smtClean="0"/>
              <a:t>ERRORES: 5 PUNTOS BÁSICOS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/>
              <a:t>1. No trate la bacteriuria asintomática con antibióticos</a:t>
            </a:r>
            <a:r>
              <a:rPr lang="es-AR" b="1" dirty="0" smtClean="0"/>
              <a:t>.</a:t>
            </a:r>
          </a:p>
          <a:p>
            <a:r>
              <a:rPr lang="es-AR" b="1" dirty="0"/>
              <a:t>2. Evite la prescripción de antibióticos para las infecciones del tracto respiratorio superior</a:t>
            </a:r>
            <a:r>
              <a:rPr lang="es-AR" b="1" dirty="0" smtClean="0"/>
              <a:t>.</a:t>
            </a:r>
          </a:p>
          <a:p>
            <a:r>
              <a:rPr lang="es-AR" b="1" dirty="0"/>
              <a:t>3. No utilice terapia con antibióticos para la dermatitis por estasis de las extremidades inferiores</a:t>
            </a:r>
            <a:r>
              <a:rPr lang="es-AR" b="1" dirty="0" smtClean="0"/>
              <a:t>.</a:t>
            </a:r>
          </a:p>
          <a:p>
            <a:r>
              <a:rPr lang="es-AR" b="1" dirty="0"/>
              <a:t>4. Evite las pruebas para una infección por Clostridium difficile en ausencia de diarrea</a:t>
            </a:r>
            <a:r>
              <a:rPr lang="es-AR" b="1" dirty="0" smtClean="0"/>
              <a:t>.</a:t>
            </a:r>
          </a:p>
          <a:p>
            <a:r>
              <a:rPr lang="es-AR" b="1" dirty="0"/>
              <a:t>5. Evite los antibióticos profilácticos para el tratamiento del prolapso de la válvula mitral.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5742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CORREGIR ERRORES: </a:t>
            </a:r>
            <a:r>
              <a:rPr lang="es-AR" sz="3200" b="1" dirty="0" smtClean="0"/>
              <a:t>10 reglas para uso adecuado de Antibacterianos</a:t>
            </a:r>
            <a:endParaRPr lang="es-AR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/>
              <a:t>1. </a:t>
            </a:r>
            <a:r>
              <a:rPr lang="es-AR" b="1" dirty="0"/>
              <a:t>Si disminuyes el uso de antibióticos innecesarios , reduces las tasas </a:t>
            </a:r>
            <a:r>
              <a:rPr lang="es-AR" b="1" dirty="0" smtClean="0"/>
              <a:t>de resistencia </a:t>
            </a:r>
            <a:r>
              <a:rPr lang="es-AR" b="1" dirty="0"/>
              <a:t>en la comunidad</a:t>
            </a:r>
            <a:r>
              <a:rPr lang="es-AR" dirty="0" smtClean="0"/>
              <a:t>.</a:t>
            </a:r>
            <a:endParaRPr lang="es-AR" dirty="0"/>
          </a:p>
          <a:p>
            <a:r>
              <a:rPr lang="es-AR" dirty="0"/>
              <a:t>2. </a:t>
            </a:r>
            <a:r>
              <a:rPr lang="es-AR" b="1" dirty="0"/>
              <a:t>No todas las infecciones necesitan tratamiento antibiótico</a:t>
            </a:r>
            <a:r>
              <a:rPr lang="es-AR" dirty="0"/>
              <a:t>. </a:t>
            </a:r>
            <a:endParaRPr lang="es-AR" dirty="0" smtClean="0"/>
          </a:p>
          <a:p>
            <a:r>
              <a:rPr lang="es-AR" dirty="0" smtClean="0"/>
              <a:t>3</a:t>
            </a:r>
            <a:r>
              <a:rPr lang="es-AR" dirty="0"/>
              <a:t>. </a:t>
            </a:r>
            <a:r>
              <a:rPr lang="es-AR" b="1" dirty="0"/>
              <a:t>Explica detalladamente la pauta y duración de los antibióticos a los pacientes</a:t>
            </a:r>
            <a:r>
              <a:rPr lang="es-AR" dirty="0"/>
              <a:t>. </a:t>
            </a:r>
            <a:endParaRPr lang="es-AR" dirty="0" smtClean="0"/>
          </a:p>
          <a:p>
            <a:r>
              <a:rPr lang="es-AR" dirty="0" smtClean="0"/>
              <a:t>4</a:t>
            </a:r>
            <a:r>
              <a:rPr lang="es-AR" dirty="0"/>
              <a:t>. </a:t>
            </a:r>
            <a:r>
              <a:rPr lang="es-AR" b="1" dirty="0"/>
              <a:t>Si tienes que utilizar antibióticos utiliza aquél que se ajuste mejor a la posible etiología, probabilidad de resistencia y localización de la infección</a:t>
            </a:r>
            <a:r>
              <a:rPr lang="es-AR" dirty="0"/>
              <a:t>, </a:t>
            </a:r>
            <a:endParaRPr lang="es-AR" dirty="0" smtClean="0"/>
          </a:p>
          <a:p>
            <a:r>
              <a:rPr lang="es-AR" dirty="0"/>
              <a:t>5. Siempre que estén disponibles, </a:t>
            </a:r>
            <a:r>
              <a:rPr lang="es-AR" b="1" dirty="0"/>
              <a:t>utiliza las técnicas rápidas de diagnóstico </a:t>
            </a:r>
            <a:r>
              <a:rPr lang="es-AR" b="1" dirty="0" smtClean="0"/>
              <a:t>microbiológico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581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CORREGIR ERRORES: 10 reglas para uso adecuado de Antibacterianos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6. </a:t>
            </a:r>
            <a:r>
              <a:rPr lang="es-AR" b="1" dirty="0"/>
              <a:t>Utiliza tus habilidades comunicativas con los pacientes</a:t>
            </a:r>
            <a:r>
              <a:rPr lang="es-AR" dirty="0"/>
              <a:t>. </a:t>
            </a:r>
            <a:r>
              <a:rPr lang="es-AR" b="1" dirty="0"/>
              <a:t>No presupongas que los pacientes siempre quieren que les prescribas un antibiótico</a:t>
            </a:r>
            <a:r>
              <a:rPr lang="es-AR" dirty="0" smtClean="0"/>
              <a:t>.</a:t>
            </a:r>
          </a:p>
          <a:p>
            <a:r>
              <a:rPr lang="es-AR" dirty="0"/>
              <a:t>7. </a:t>
            </a:r>
            <a:r>
              <a:rPr lang="es-AR" b="1" dirty="0"/>
              <a:t>No utilices los antibióticos de forma </a:t>
            </a:r>
            <a:r>
              <a:rPr lang="es-AR" b="1" dirty="0" smtClean="0"/>
              <a:t>preventiva</a:t>
            </a:r>
          </a:p>
          <a:p>
            <a:r>
              <a:rPr lang="es-AR" dirty="0"/>
              <a:t>8. </a:t>
            </a:r>
            <a:r>
              <a:rPr lang="es-AR" b="1" dirty="0"/>
              <a:t>No presupongas que los pacientes están informados sobre el uso adecuado de los antibióticos</a:t>
            </a:r>
            <a:r>
              <a:rPr lang="es-AR" dirty="0" smtClean="0"/>
              <a:t>.</a:t>
            </a:r>
          </a:p>
          <a:p>
            <a:r>
              <a:rPr lang="es-AR" dirty="0"/>
              <a:t>9. Si no estás de acuerdo con la indicación</a:t>
            </a:r>
            <a:r>
              <a:rPr lang="es-AR" b="1" dirty="0"/>
              <a:t>, no prescribas un tratamiento </a:t>
            </a:r>
            <a:r>
              <a:rPr lang="es-AR" b="1" dirty="0" smtClean="0"/>
              <a:t>con antibióticos </a:t>
            </a:r>
            <a:r>
              <a:rPr lang="es-AR" b="1" dirty="0"/>
              <a:t>indicado por otro </a:t>
            </a:r>
            <a:r>
              <a:rPr lang="es-AR" b="1" dirty="0" smtClean="0"/>
              <a:t>médico. </a:t>
            </a:r>
          </a:p>
          <a:p>
            <a:r>
              <a:rPr lang="es-AR" dirty="0"/>
              <a:t>10. </a:t>
            </a:r>
            <a:r>
              <a:rPr lang="es-AR" b="1" dirty="0"/>
              <a:t>Retira el antibiótico pautado por otro profesional o autoadministrado por </a:t>
            </a:r>
            <a:r>
              <a:rPr lang="es-AR" b="1" dirty="0" smtClean="0"/>
              <a:t>el mismo </a:t>
            </a:r>
            <a:r>
              <a:rPr lang="es-AR" b="1" dirty="0"/>
              <a:t>al paciente</a:t>
            </a:r>
            <a:r>
              <a:rPr lang="es-AR" dirty="0"/>
              <a:t>, </a:t>
            </a:r>
            <a:r>
              <a:rPr lang="es-AR" b="1" dirty="0"/>
              <a:t>si consideras que no se necesita</a:t>
            </a:r>
            <a:r>
              <a:rPr lang="es-A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972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033060" y="720372"/>
          <a:ext cx="8125883" cy="44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2855640" y="620688"/>
            <a:ext cx="6408712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CONCEPTOS BÁSICOS DEL TRATAMIENTO</a:t>
            </a:r>
          </a:p>
        </p:txBody>
      </p:sp>
    </p:spTree>
    <p:extLst>
      <p:ext uri="{BB962C8B-B14F-4D97-AF65-F5344CB8AC3E}">
        <p14:creationId xmlns:p14="http://schemas.microsoft.com/office/powerpoint/2010/main" val="383657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8381" y="1327130"/>
            <a:ext cx="5035238" cy="32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4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ínea roja Empres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635_TF03031023.potx" id="{6A913C15-BEF2-41A3-A076-D0E121A52B9E}" vid="{24BB925F-4A68-4C20-8C74-45A51F484EB9}"/>
    </a:ext>
  </a:extLst>
</a:theme>
</file>

<file path=ppt/theme/theme2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empresarial con una línea roja (panorámica)</Template>
  <TotalTime>632</TotalTime>
  <Words>1715</Words>
  <Application>Microsoft Office PowerPoint</Application>
  <PresentationFormat>Panorámica</PresentationFormat>
  <Paragraphs>454</Paragraphs>
  <Slides>81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81</vt:i4>
      </vt:variant>
    </vt:vector>
  </HeadingPairs>
  <TitlesOfParts>
    <vt:vector size="90" baseType="lpstr">
      <vt:lpstr>Arial</vt:lpstr>
      <vt:lpstr>Arial Narrow</vt:lpstr>
      <vt:lpstr>Calibri</vt:lpstr>
      <vt:lpstr>Cambria</vt:lpstr>
      <vt:lpstr>TimesNewRomanPS-BoldItalicMT</vt:lpstr>
      <vt:lpstr>TimesNewRomanPS-BoldMT</vt:lpstr>
      <vt:lpstr>TimesNewRomanPSMT</vt:lpstr>
      <vt:lpstr>Wingdings</vt:lpstr>
      <vt:lpstr>Línea roja Empresa 16x9</vt:lpstr>
      <vt:lpstr>ANTIBACTERIANOS ASPECTOS BACTERIOLOGICOS MODALIDADES TERAPEUTICAS</vt:lpstr>
      <vt:lpstr>DISTINTOS MODOS DE ABORDAJE</vt:lpstr>
      <vt:lpstr>DISTINTOS MODOS DE ABORDAJE</vt:lpstr>
      <vt:lpstr>DIAGNOSTICO MICROBIOLÓGICO</vt:lpstr>
      <vt:lpstr>CONCEPTOS BACTERIOLÓGICOS Clasificación inicial</vt:lpstr>
      <vt:lpstr>CONCEPTOS BACTERIOLÓGICOS Esquema </vt:lpstr>
      <vt:lpstr>CONCEPTOS BACTERIOLÓGICOS Esquema </vt:lpstr>
      <vt:lpstr>CONCEPTOS BACTERIOLÓGICOS Esquema </vt:lpstr>
      <vt:lpstr>CONCEPTOS BACTERIOLÓGICOS Esquema </vt:lpstr>
      <vt:lpstr>Presentación de PowerPoint</vt:lpstr>
      <vt:lpstr>Presentación de PowerPoint</vt:lpstr>
      <vt:lpstr>Presentación de PowerPoint</vt:lpstr>
      <vt:lpstr>Presentación de PowerPoint</vt:lpstr>
      <vt:lpstr>Consideraciones particulares</vt:lpstr>
      <vt:lpstr>COCOS GRAM POSITIVOS</vt:lpstr>
      <vt:lpstr>ESTAFILOCOCOS</vt:lpstr>
      <vt:lpstr>ESTAFILOCO: ANTIBACTERIANOS</vt:lpstr>
      <vt:lpstr>ESTREPTOCOCOS</vt:lpstr>
      <vt:lpstr>ESTREPTOCOC0 BETA HEMOLÍTICO GRUPO A </vt:lpstr>
      <vt:lpstr>ESTREPTOCOC0 BETA HEMOLÍTICO GRUPO B </vt:lpstr>
      <vt:lpstr>ESTREPTOCOCOS VIRIDANS, MUTANS, BOVIS</vt:lpstr>
      <vt:lpstr>NEUMOCOCO</vt:lpstr>
      <vt:lpstr>NEUMOCOCO</vt:lpstr>
      <vt:lpstr>NEUMOCOCO SENSIBIIDAD A PENICILINA</vt:lpstr>
      <vt:lpstr>ENTEROCOCO</vt:lpstr>
      <vt:lpstr>NEISSERIAS: MENINGOCOCO, GONOCOCO</vt:lpstr>
      <vt:lpstr>Sensibilidad red wonet</vt:lpstr>
      <vt:lpstr>BACILOS GRAM NEGATIVOS</vt:lpstr>
      <vt:lpstr>ENTEROBACTERIAS</vt:lpstr>
      <vt:lpstr>Presentación de PowerPoint</vt:lpstr>
      <vt:lpstr>ENTEROBACTERIAS</vt:lpstr>
      <vt:lpstr>Antibacterianos útiles para bacilos gran negativos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haemophilus</vt:lpstr>
      <vt:lpstr>ANAEROBIOS</vt:lpstr>
      <vt:lpstr>BACTEROIDES FRAGILIS</vt:lpstr>
      <vt:lpstr>BACTERIAS ANAEROBIAS</vt:lpstr>
      <vt:lpstr>Presentación de PowerPoint</vt:lpstr>
      <vt:lpstr>Presentación de PowerPoint</vt:lpstr>
      <vt:lpstr>PATOGENICIDAD BACTERIANA</vt:lpstr>
      <vt:lpstr>DISTINTOS MODOS DE ABORDAJE</vt:lpstr>
      <vt:lpstr>Grupos de ATB</vt:lpstr>
      <vt:lpstr>Grupos de ATB</vt:lpstr>
      <vt:lpstr>Grupos de ATB</vt:lpstr>
      <vt:lpstr>Grupos de ATB</vt:lpstr>
      <vt:lpstr>Grupos de ATB</vt:lpstr>
      <vt:lpstr>Grupos de ATB</vt:lpstr>
      <vt:lpstr>Grupos de ATB</vt:lpstr>
      <vt:lpstr>Grupos de ATB</vt:lpstr>
      <vt:lpstr>Grupos de ATB</vt:lpstr>
      <vt:lpstr>Grupos de ATB</vt:lpstr>
      <vt:lpstr>Grupos de ATB</vt:lpstr>
      <vt:lpstr>Grupos de ATB</vt:lpstr>
      <vt:lpstr>Presentación de PowerPoint</vt:lpstr>
      <vt:lpstr>MODALIDADES TERAPÉUTICAS</vt:lpstr>
      <vt:lpstr>Modalidades Terapéuticas</vt:lpstr>
      <vt:lpstr>Uso adecuado:  </vt:lpstr>
      <vt:lpstr>Tratamiento empírico</vt:lpstr>
      <vt:lpstr>Tratamiento empírico</vt:lpstr>
      <vt:lpstr>Presentación de PowerPoint</vt:lpstr>
      <vt:lpstr>Tratamiento empírico inicial</vt:lpstr>
      <vt:lpstr>Presentación de PowerPoint</vt:lpstr>
      <vt:lpstr>Tratamientos documentados</vt:lpstr>
      <vt:lpstr>Monoterapia o terapia combinada</vt:lpstr>
      <vt:lpstr>Profilaxis antibacteriana</vt:lpstr>
      <vt:lpstr>CONSIDERACIONES TERAPEUTICAS</vt:lpstr>
      <vt:lpstr>CONSIDERACIONES TERAPEUTICAS</vt:lpstr>
      <vt:lpstr>DESCALAMIENTO TERAPÉUTICO</vt:lpstr>
      <vt:lpstr>CORREGIR ERRORES</vt:lpstr>
      <vt:lpstr>CORREGIR ERRORES</vt:lpstr>
      <vt:lpstr>CORREGIR ERRORES</vt:lpstr>
      <vt:lpstr>Rotaciones de ATB frecuentes</vt:lpstr>
      <vt:lpstr>CORREGIR ERRORES: 5 PUNTOS BÁSICOS</vt:lpstr>
      <vt:lpstr>CORREGIR ERRORES: 10 reglas para uso adecuado de Antibacterianos</vt:lpstr>
      <vt:lpstr>CORREGIR ERRORES: 10 reglas para uso adecuado de Antibacterianos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ANTIBACTERIANOS</dc:title>
  <dc:creator>Full name</dc:creator>
  <cp:lastModifiedBy>Full name</cp:lastModifiedBy>
  <cp:revision>99</cp:revision>
  <dcterms:created xsi:type="dcterms:W3CDTF">2018-06-02T21:00:37Z</dcterms:created>
  <dcterms:modified xsi:type="dcterms:W3CDTF">2023-06-07T20:36:19Z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