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2"/>
    <p:sldMasterId id="2147483653" r:id="rId3"/>
  </p:sldMasterIdLst>
  <p:sldIdLst>
    <p:sldId id="300" r:id="rId4"/>
    <p:sldId id="257" r:id="rId5"/>
    <p:sldId id="258" r:id="rId6"/>
    <p:sldId id="259" r:id="rId7"/>
    <p:sldId id="301" r:id="rId8"/>
    <p:sldId id="302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303" r:id="rId23"/>
    <p:sldId id="273" r:id="rId24"/>
    <p:sldId id="304" r:id="rId25"/>
    <p:sldId id="305" r:id="rId26"/>
    <p:sldId id="329" r:id="rId27"/>
    <p:sldId id="307" r:id="rId28"/>
    <p:sldId id="308" r:id="rId29"/>
    <p:sldId id="309" r:id="rId30"/>
    <p:sldId id="310" r:id="rId31"/>
    <p:sldId id="311" r:id="rId32"/>
    <p:sldId id="312" r:id="rId33"/>
    <p:sldId id="314" r:id="rId34"/>
    <p:sldId id="315" r:id="rId35"/>
    <p:sldId id="316" r:id="rId36"/>
    <p:sldId id="317" r:id="rId37"/>
    <p:sldId id="318" r:id="rId38"/>
    <p:sldId id="328" r:id="rId39"/>
    <p:sldId id="327" r:id="rId40"/>
    <p:sldId id="326" r:id="rId41"/>
    <p:sldId id="274" r:id="rId42"/>
    <p:sldId id="275" r:id="rId43"/>
    <p:sldId id="276" r:id="rId44"/>
    <p:sldId id="277" r:id="rId45"/>
    <p:sldId id="278" r:id="rId46"/>
    <p:sldId id="279" r:id="rId47"/>
    <p:sldId id="280" r:id="rId48"/>
    <p:sldId id="281" r:id="rId49"/>
    <p:sldId id="282" r:id="rId50"/>
    <p:sldId id="283" r:id="rId51"/>
    <p:sldId id="284" r:id="rId52"/>
    <p:sldId id="285" r:id="rId53"/>
    <p:sldId id="286" r:id="rId54"/>
    <p:sldId id="287" r:id="rId55"/>
    <p:sldId id="292" r:id="rId56"/>
    <p:sldId id="293" r:id="rId57"/>
    <p:sldId id="323" r:id="rId58"/>
    <p:sldId id="325" r:id="rId59"/>
    <p:sldId id="294" r:id="rId60"/>
    <p:sldId id="295" r:id="rId61"/>
    <p:sldId id="296" r:id="rId62"/>
    <p:sldId id="297" r:id="rId63"/>
    <p:sldId id="298" r:id="rId64"/>
    <p:sldId id="299" r:id="rId65"/>
    <p:sldId id="330" r:id="rId66"/>
  </p:sldIdLst>
  <p:sldSz cx="9144000" cy="6858000" type="screen4x3"/>
  <p:notesSz cx="9144000" cy="6858000"/>
  <p:embeddedFontLst>
    <p:embeddedFont>
      <p:font typeface="Arial Narrow" panose="020B0606020202030204" pitchFamily="34" charset="0"/>
      <p:regular r:id="rId67"/>
      <p:bold r:id="rId68"/>
      <p:italic r:id="rId69"/>
      <p:boldItalic r:id="rId70"/>
    </p:embeddedFont>
    <p:embeddedFont>
      <p:font typeface="Calibri" panose="020F0502020204030204" pitchFamily="34" charset="0"/>
      <p:regular r:id="rId71"/>
      <p:bold r:id="rId72"/>
      <p:italic r:id="rId73"/>
      <p:boldItalic r:id="rId74"/>
    </p:embeddedFont>
    <p:embeddedFont>
      <p:font typeface="Calibri Light" panose="020F0302020204030204" pitchFamily="34" charset="0"/>
      <p:regular r:id="rId75"/>
      <p:italic r:id="rId76"/>
    </p:embeddedFont>
    <p:embeddedFont>
      <p:font typeface="DTVOCB+Arial" panose="020B0604020202020204" charset="0"/>
      <p:regular r:id="rId77"/>
    </p:embeddedFont>
    <p:embeddedFont>
      <p:font typeface="LIBFVU+Georgia" panose="020B0604020202020204" charset="0"/>
      <p:regular r:id="rId78"/>
    </p:embeddedFont>
    <p:embeddedFont>
      <p:font typeface="QIATQU+Georgia Bold" panose="020B0604020202020204" charset="0"/>
      <p:regular r:id="rId79"/>
    </p:embeddedFont>
    <p:embeddedFont>
      <p:font typeface="RSNBJV+Trebuchet MS" panose="020B0604020202020204" charset="0"/>
      <p:regular r:id="rId80"/>
    </p:embeddedFont>
    <p:embeddedFont>
      <p:font typeface="SSAFEQ+Arial" panose="020B0604020202020204" charset="0"/>
      <p:regular r:id="rId81"/>
    </p:embeddedFont>
    <p:embeddedFont>
      <p:font typeface="Times New Roman" panose="02020603050405020304" pitchFamily="18" charset="0"/>
      <p:regular r:id="rId82"/>
    </p:embeddedFont>
    <p:embeddedFont>
      <p:font typeface="VKCWUM+Georgia" panose="020B0604020202020204" charset="0"/>
      <p:regular r:id="rId83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84" Type="http://schemas.openxmlformats.org/officeDocument/2006/relationships/presProps" Target="pres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10.fntdata"/><Relationship Id="rId7" Type="http://schemas.openxmlformats.org/officeDocument/2006/relationships/slide" Target="slides/slide4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ableStyles" Target="tableStyles.xml"/><Relationship Id="rId61" Type="http://schemas.openxmlformats.org/officeDocument/2006/relationships/slide" Target="slides/slide58.xml"/><Relationship Id="rId82" Type="http://schemas.openxmlformats.org/officeDocument/2006/relationships/font" Target="fonts/font1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7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42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84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33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6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55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1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2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0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84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45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48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0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787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CC453-BB58-4A7D-AF09-88D15A62F426}" type="datetimeFigureOut">
              <a:rPr lang="en-US" smtClean="0"/>
              <a:t>6/10/2023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03A75-6246-4AB6-BA14-C421F23EE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138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5.png"/><Relationship Id="rId21" Type="http://schemas.openxmlformats.org/officeDocument/2006/relationships/image" Target="../media/image50.png"/><Relationship Id="rId42" Type="http://schemas.openxmlformats.org/officeDocument/2006/relationships/image" Target="../media/image71.png"/><Relationship Id="rId47" Type="http://schemas.openxmlformats.org/officeDocument/2006/relationships/image" Target="../media/image76.png"/><Relationship Id="rId63" Type="http://schemas.openxmlformats.org/officeDocument/2006/relationships/image" Target="../media/image92.png"/><Relationship Id="rId68" Type="http://schemas.openxmlformats.org/officeDocument/2006/relationships/image" Target="../media/image97.png"/><Relationship Id="rId84" Type="http://schemas.openxmlformats.org/officeDocument/2006/relationships/image" Target="../media/image113.png"/><Relationship Id="rId89" Type="http://schemas.openxmlformats.org/officeDocument/2006/relationships/image" Target="../media/image118.png"/><Relationship Id="rId16" Type="http://schemas.openxmlformats.org/officeDocument/2006/relationships/image" Target="../media/image45.png"/><Relationship Id="rId11" Type="http://schemas.openxmlformats.org/officeDocument/2006/relationships/image" Target="../media/image40.png"/><Relationship Id="rId32" Type="http://schemas.openxmlformats.org/officeDocument/2006/relationships/image" Target="../media/image61.png"/><Relationship Id="rId37" Type="http://schemas.openxmlformats.org/officeDocument/2006/relationships/image" Target="../media/image66.png"/><Relationship Id="rId53" Type="http://schemas.openxmlformats.org/officeDocument/2006/relationships/image" Target="../media/image82.png"/><Relationship Id="rId58" Type="http://schemas.openxmlformats.org/officeDocument/2006/relationships/image" Target="../media/image87.png"/><Relationship Id="rId74" Type="http://schemas.openxmlformats.org/officeDocument/2006/relationships/image" Target="../media/image103.png"/><Relationship Id="rId79" Type="http://schemas.openxmlformats.org/officeDocument/2006/relationships/image" Target="../media/image108.png"/><Relationship Id="rId5" Type="http://schemas.openxmlformats.org/officeDocument/2006/relationships/image" Target="../media/image34.png"/><Relationship Id="rId90" Type="http://schemas.openxmlformats.org/officeDocument/2006/relationships/image" Target="../media/image119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Relationship Id="rId35" Type="http://schemas.openxmlformats.org/officeDocument/2006/relationships/image" Target="../media/image64.png"/><Relationship Id="rId43" Type="http://schemas.openxmlformats.org/officeDocument/2006/relationships/image" Target="../media/image72.png"/><Relationship Id="rId48" Type="http://schemas.openxmlformats.org/officeDocument/2006/relationships/image" Target="../media/image77.png"/><Relationship Id="rId56" Type="http://schemas.openxmlformats.org/officeDocument/2006/relationships/image" Target="../media/image85.png"/><Relationship Id="rId64" Type="http://schemas.openxmlformats.org/officeDocument/2006/relationships/image" Target="../media/image93.png"/><Relationship Id="rId69" Type="http://schemas.openxmlformats.org/officeDocument/2006/relationships/image" Target="../media/image98.png"/><Relationship Id="rId77" Type="http://schemas.openxmlformats.org/officeDocument/2006/relationships/image" Target="../media/image106.png"/><Relationship Id="rId8" Type="http://schemas.openxmlformats.org/officeDocument/2006/relationships/image" Target="../media/image37.png"/><Relationship Id="rId51" Type="http://schemas.openxmlformats.org/officeDocument/2006/relationships/image" Target="../media/image80.png"/><Relationship Id="rId72" Type="http://schemas.openxmlformats.org/officeDocument/2006/relationships/image" Target="../media/image101.png"/><Relationship Id="rId80" Type="http://schemas.openxmlformats.org/officeDocument/2006/relationships/image" Target="../media/image109.png"/><Relationship Id="rId85" Type="http://schemas.openxmlformats.org/officeDocument/2006/relationships/image" Target="../media/image114.png"/><Relationship Id="rId3" Type="http://schemas.openxmlformats.org/officeDocument/2006/relationships/image" Target="../media/image32.jpe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33" Type="http://schemas.openxmlformats.org/officeDocument/2006/relationships/image" Target="../media/image62.png"/><Relationship Id="rId38" Type="http://schemas.openxmlformats.org/officeDocument/2006/relationships/image" Target="../media/image67.png"/><Relationship Id="rId46" Type="http://schemas.openxmlformats.org/officeDocument/2006/relationships/image" Target="../media/image75.png"/><Relationship Id="rId59" Type="http://schemas.openxmlformats.org/officeDocument/2006/relationships/image" Target="../media/image88.png"/><Relationship Id="rId67" Type="http://schemas.openxmlformats.org/officeDocument/2006/relationships/image" Target="../media/image96.png"/><Relationship Id="rId20" Type="http://schemas.openxmlformats.org/officeDocument/2006/relationships/image" Target="../media/image49.png"/><Relationship Id="rId41" Type="http://schemas.openxmlformats.org/officeDocument/2006/relationships/image" Target="../media/image70.png"/><Relationship Id="rId54" Type="http://schemas.openxmlformats.org/officeDocument/2006/relationships/image" Target="../media/image83.png"/><Relationship Id="rId62" Type="http://schemas.openxmlformats.org/officeDocument/2006/relationships/image" Target="../media/image91.png"/><Relationship Id="rId70" Type="http://schemas.openxmlformats.org/officeDocument/2006/relationships/image" Target="../media/image99.png"/><Relationship Id="rId75" Type="http://schemas.openxmlformats.org/officeDocument/2006/relationships/image" Target="../media/image104.png"/><Relationship Id="rId83" Type="http://schemas.openxmlformats.org/officeDocument/2006/relationships/image" Target="../media/image112.png"/><Relationship Id="rId88" Type="http://schemas.openxmlformats.org/officeDocument/2006/relationships/image" Target="../media/image1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36" Type="http://schemas.openxmlformats.org/officeDocument/2006/relationships/image" Target="../media/image65.pn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39.png"/><Relationship Id="rId31" Type="http://schemas.openxmlformats.org/officeDocument/2006/relationships/image" Target="../media/image60.png"/><Relationship Id="rId44" Type="http://schemas.openxmlformats.org/officeDocument/2006/relationships/image" Target="../media/image73.png"/><Relationship Id="rId52" Type="http://schemas.openxmlformats.org/officeDocument/2006/relationships/image" Target="../media/image81.png"/><Relationship Id="rId60" Type="http://schemas.openxmlformats.org/officeDocument/2006/relationships/image" Target="../media/image89.png"/><Relationship Id="rId65" Type="http://schemas.openxmlformats.org/officeDocument/2006/relationships/image" Target="../media/image94.png"/><Relationship Id="rId73" Type="http://schemas.openxmlformats.org/officeDocument/2006/relationships/image" Target="../media/image102.png"/><Relationship Id="rId78" Type="http://schemas.openxmlformats.org/officeDocument/2006/relationships/image" Target="../media/image107.png"/><Relationship Id="rId81" Type="http://schemas.openxmlformats.org/officeDocument/2006/relationships/image" Target="../media/image110.png"/><Relationship Id="rId86" Type="http://schemas.openxmlformats.org/officeDocument/2006/relationships/image" Target="../media/image115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9" Type="http://schemas.openxmlformats.org/officeDocument/2006/relationships/image" Target="../media/image68.png"/><Relationship Id="rId34" Type="http://schemas.openxmlformats.org/officeDocument/2006/relationships/image" Target="../media/image63.png"/><Relationship Id="rId50" Type="http://schemas.openxmlformats.org/officeDocument/2006/relationships/image" Target="../media/image79.png"/><Relationship Id="rId55" Type="http://schemas.openxmlformats.org/officeDocument/2006/relationships/image" Target="../media/image84.png"/><Relationship Id="rId76" Type="http://schemas.openxmlformats.org/officeDocument/2006/relationships/image" Target="../media/image105.png"/><Relationship Id="rId7" Type="http://schemas.openxmlformats.org/officeDocument/2006/relationships/image" Target="../media/image36.png"/><Relationship Id="rId71" Type="http://schemas.openxmlformats.org/officeDocument/2006/relationships/image" Target="../media/image100.png"/><Relationship Id="rId2" Type="http://schemas.openxmlformats.org/officeDocument/2006/relationships/image" Target="../media/image31.png"/><Relationship Id="rId29" Type="http://schemas.openxmlformats.org/officeDocument/2006/relationships/image" Target="../media/image58.png"/><Relationship Id="rId24" Type="http://schemas.openxmlformats.org/officeDocument/2006/relationships/image" Target="../media/image53.png"/><Relationship Id="rId40" Type="http://schemas.openxmlformats.org/officeDocument/2006/relationships/image" Target="../media/image69.png"/><Relationship Id="rId45" Type="http://schemas.openxmlformats.org/officeDocument/2006/relationships/image" Target="../media/image74.png"/><Relationship Id="rId66" Type="http://schemas.openxmlformats.org/officeDocument/2006/relationships/image" Target="../media/image95.png"/><Relationship Id="rId87" Type="http://schemas.openxmlformats.org/officeDocument/2006/relationships/image" Target="../media/image116.png"/><Relationship Id="rId61" Type="http://schemas.openxmlformats.org/officeDocument/2006/relationships/image" Target="../media/image90.png"/><Relationship Id="rId82" Type="http://schemas.openxmlformats.org/officeDocument/2006/relationships/image" Target="../media/image111.png"/><Relationship Id="rId19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FA0454-D6AE-4E99-A7D9-CB605C4F7E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sz="4400" b="1" u="sng" dirty="0">
                <a:solidFill>
                  <a:srgbClr val="FFFFFF"/>
                </a:solidFill>
                <a:cs typeface="RSNBJV+Trebuchet MS"/>
              </a:rPr>
              <a:t>ANTIBIOTICOS</a:t>
            </a:r>
            <a:r>
              <a:rPr lang="es-AR" sz="4400" b="1" u="sng" spc="-91" dirty="0">
                <a:solidFill>
                  <a:srgbClr val="FFFFFF"/>
                </a:solidFill>
                <a:cs typeface="RSNBJV+Trebuchet MS"/>
              </a:rPr>
              <a:t> </a:t>
            </a:r>
            <a:r>
              <a:rPr lang="es-AR" sz="4400" b="1" u="sng" dirty="0">
                <a:solidFill>
                  <a:srgbClr val="FFFFFF"/>
                </a:solidFill>
                <a:cs typeface="RSNBJV+Trebuchet MS"/>
              </a:rPr>
              <a:t>Y</a:t>
            </a:r>
            <a:r>
              <a:rPr lang="es-AR" sz="4400" b="1" u="sng" spc="-87" dirty="0">
                <a:solidFill>
                  <a:srgbClr val="FFFFFF"/>
                </a:solidFill>
                <a:cs typeface="RSNBJV+Trebuchet MS"/>
              </a:rPr>
              <a:t> </a:t>
            </a:r>
            <a:r>
              <a:rPr lang="es-AR" sz="4400" b="1" u="sng" dirty="0">
                <a:solidFill>
                  <a:srgbClr val="FFFFFF"/>
                </a:solidFill>
                <a:cs typeface="RSNBJV+Trebuchet MS"/>
              </a:rPr>
              <a:t>EMBARAZO</a:t>
            </a:r>
            <a:br>
              <a:rPr lang="es-AR" dirty="0">
                <a:solidFill>
                  <a:srgbClr val="FFFFFF"/>
                </a:solidFill>
                <a:latin typeface="RSNBJV+Trebuchet MS"/>
                <a:cs typeface="RSNBJV+Trebuchet MS"/>
              </a:rPr>
            </a:br>
            <a:endParaRPr lang="es-AR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560A7E57-20C8-4B5F-B641-877DB0D7EE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DR. Luis Alberto Raya</a:t>
            </a:r>
          </a:p>
          <a:p>
            <a:r>
              <a:rPr lang="es-ES" dirty="0"/>
              <a:t>Diplomatura Infectología </a:t>
            </a:r>
          </a:p>
          <a:p>
            <a:r>
              <a:rPr lang="es-ES" dirty="0"/>
              <a:t>10-06-2023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55849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7070" y="866475"/>
            <a:ext cx="2313512" cy="62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42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Objetivos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051958"/>
            <a:ext cx="8087908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Conocer</a:t>
            </a:r>
            <a:r>
              <a:rPr sz="2600" spc="28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los</a:t>
            </a:r>
            <a:r>
              <a:rPr sz="2600" spc="28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cambios</a:t>
            </a:r>
            <a:r>
              <a:rPr sz="2600" spc="29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fisiológicos</a:t>
            </a:r>
            <a:r>
              <a:rPr sz="2600" spc="119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del</a:t>
            </a:r>
            <a:r>
              <a:rPr sz="2600" spc="29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embarazo</a:t>
            </a:r>
            <a:r>
              <a:rPr sz="2600" spc="26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que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4704" y="2448198"/>
            <a:ext cx="4049072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afectan la farmacocinética.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8368" y="3316598"/>
            <a:ext cx="7986586" cy="414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1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Describir</a:t>
            </a:r>
            <a:r>
              <a:rPr sz="2600" spc="-4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aspectos relevantes en la dismorfogénesis.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8368" y="4185812"/>
            <a:ext cx="8089581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Clasificación</a:t>
            </a:r>
            <a:r>
              <a:rPr sz="2600" spc="125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600" spc="124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antibióticos</a:t>
            </a:r>
            <a:r>
              <a:rPr sz="2600" spc="31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y</a:t>
            </a:r>
            <a:r>
              <a:rPr sz="2600" spc="124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su</a:t>
            </a:r>
            <a:r>
              <a:rPr sz="2600" spc="126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uso</a:t>
            </a:r>
            <a:r>
              <a:rPr sz="2600" spc="31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600" spc="125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4704" y="4582052"/>
            <a:ext cx="1671751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embarazo.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8368" y="5451062"/>
            <a:ext cx="808830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 err="1">
                <a:solidFill>
                  <a:srgbClr val="000000"/>
                </a:solidFill>
                <a:latin typeface="VKCWUM+Georgia"/>
                <a:cs typeface="VKCWUM+Georgia"/>
              </a:rPr>
              <a:t>Describir</a:t>
            </a:r>
            <a:r>
              <a:rPr lang="es-ES" sz="2600" spc="118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  <a:r>
              <a:rPr lang="es-ES" sz="2600" dirty="0">
                <a:solidFill>
                  <a:srgbClr val="000000"/>
                </a:solidFill>
                <a:latin typeface="VKCWUM+Georgia"/>
                <a:cs typeface="VKCWUM+Georgia"/>
              </a:rPr>
              <a:t>g</a:t>
            </a:r>
            <a:r>
              <a:rPr sz="2600" dirty="0" err="1">
                <a:solidFill>
                  <a:srgbClr val="000000"/>
                </a:solidFill>
                <a:latin typeface="VKCWUM+Georgia"/>
                <a:cs typeface="VKCWUM+Georgia"/>
              </a:rPr>
              <a:t>enda</a:t>
            </a:r>
            <a:r>
              <a:rPr sz="2600" spc="29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2015</a:t>
            </a:r>
            <a:r>
              <a:rPr sz="2600" spc="28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600" spc="28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  <a:r>
              <a:rPr sz="2600" spc="28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clasificación</a:t>
            </a:r>
            <a:r>
              <a:rPr sz="2600" spc="27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600" spc="28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riesgo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14704" y="5847302"/>
            <a:ext cx="910521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FDA.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082788"/>
            <a:ext cx="3400239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Generalidades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411876"/>
            <a:ext cx="8089167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OMS:</a:t>
            </a:r>
            <a:r>
              <a:rPr sz="2600" spc="22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  <a:r>
              <a:rPr sz="2600" spc="2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uso</a:t>
            </a:r>
            <a:r>
              <a:rPr sz="2600" spc="2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600" spc="2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medicamentos</a:t>
            </a:r>
            <a:r>
              <a:rPr sz="2600" spc="2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durante</a:t>
            </a:r>
            <a:r>
              <a:rPr sz="2600" spc="22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  <a:r>
              <a:rPr sz="2600" spc="2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embarazo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4704" y="2807836"/>
            <a:ext cx="5850904" cy="414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1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se ha duplicado en</a:t>
            </a:r>
            <a:r>
              <a:rPr sz="2600" spc="-3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los últimos</a:t>
            </a:r>
            <a:r>
              <a:rPr sz="26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30 años.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8368" y="3677177"/>
            <a:ext cx="8089093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Un</a:t>
            </a:r>
            <a:r>
              <a:rPr sz="2600" spc="120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86</a:t>
            </a:r>
            <a:r>
              <a:rPr sz="2600" spc="120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%</a:t>
            </a:r>
            <a:r>
              <a:rPr sz="2600" spc="304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600" spc="119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gestantes</a:t>
            </a:r>
            <a:r>
              <a:rPr sz="2600" spc="12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reciben</a:t>
            </a:r>
            <a:r>
              <a:rPr sz="2600" spc="12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al</a:t>
            </a:r>
            <a:r>
              <a:rPr sz="2600" spc="120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menos</a:t>
            </a:r>
            <a:r>
              <a:rPr sz="2600" spc="120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2.9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4704" y="4073417"/>
            <a:ext cx="4311200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medicamentos</a:t>
            </a:r>
            <a:r>
              <a:rPr sz="2600" spc="-3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en promedio.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8368" y="4942351"/>
            <a:ext cx="3581078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Automedicación</a:t>
            </a:r>
            <a:r>
              <a:rPr sz="2600" spc="-3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32 %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8731" y="1477250"/>
            <a:ext cx="6599055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Las</a:t>
            </a:r>
            <a:r>
              <a:rPr sz="2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infecciones constituye</a:t>
            </a:r>
            <a:r>
              <a:rPr sz="28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un problema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4763" y="1904630"/>
            <a:ext cx="4172585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frecuente en el embarazo.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8731" y="2834270"/>
            <a:ext cx="6654857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916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2 - 5% anomalías</a:t>
            </a:r>
            <a:r>
              <a:rPr sz="2800" spc="2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congénitas</a:t>
            </a:r>
            <a:r>
              <a:rPr sz="2800" spc="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:</a:t>
            </a:r>
            <a:r>
              <a:rPr sz="2800" spc="68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debido</a:t>
            </a:r>
            <a:r>
              <a:rPr sz="2800" spc="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4763" y="3260711"/>
            <a:ext cx="1687131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fármacos.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20317" y="4930802"/>
            <a:ext cx="2283594" cy="572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Metabolito</a:t>
            </a:r>
            <a:r>
              <a:rPr sz="1800" spc="10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CPS49 de</a:t>
            </a:r>
          </a:p>
          <a:p>
            <a:pPr marL="486156" marR="0">
              <a:lnSpc>
                <a:spcPts val="2045"/>
              </a:lnSpc>
              <a:spcBef>
                <a:spcPts val="167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Talidomida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78689" y="6376035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9144000" cy="544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4805" y="1113675"/>
            <a:ext cx="3913320" cy="406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2000" b="0" i="0" u="none" strike="noStrike" kern="1200" cap="none" spc="707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Chlamydia, Gonorrhea: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60124" y="1113675"/>
            <a:ext cx="1291591" cy="20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1-5 %</a:t>
            </a:r>
          </a:p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147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15-40%</a:t>
            </a:r>
          </a:p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147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15-40%</a:t>
            </a:r>
          </a:p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14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5%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4805" y="1669173"/>
            <a:ext cx="5919127" cy="962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2000" b="0" i="0" u="none" strike="noStrike" kern="1200" cap="none" spc="707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Colonización Estreptococos grupo B:</a:t>
            </a:r>
          </a:p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147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2000" b="0" i="0" u="none" strike="noStrike" kern="1200" cap="none" spc="707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Vaginosis bacteriana: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4805" y="2780169"/>
            <a:ext cx="6469049" cy="9660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2000" b="0" i="0" u="none" strike="noStrike" kern="1200" cap="none" spc="707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Corioamnionitis (a término)</a:t>
            </a:r>
          </a:p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15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2000" b="0" i="0" u="none" strike="noStrike" kern="1200" cap="none" spc="707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Infección intraparto (RPMO, pretérmino):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60124" y="3306450"/>
            <a:ext cx="1087322" cy="4423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18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DKRC+SymbolMT"/>
                <a:ea typeface="+mn-ea"/>
                <a:cs typeface="TWDKRC+SymbolMT"/>
              </a:rPr>
              <a:t>≅</a:t>
            </a:r>
            <a:r>
              <a:rPr kumimoji="0" sz="2600" b="0" i="0" u="none" strike="noStrike" kern="1200" cap="none" spc="7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25%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44805" y="3891697"/>
            <a:ext cx="5838669" cy="883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2000" b="0" i="0" u="none" strike="noStrike" kern="1200" cap="none" spc="707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Postcesárea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:</a:t>
            </a:r>
            <a:r>
              <a:rPr kumimoji="0" sz="2600" b="0" i="0" u="none" strike="noStrike" kern="1200" cap="none" spc="2977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Endometritis :</a:t>
            </a:r>
          </a:p>
          <a:p>
            <a:pPr marL="2743174" marR="0" lvl="0" indent="0" algn="l" defTabSz="914400" rtl="0" eaLnBrk="1" fontAlgn="auto" latinLnBrk="0" hangingPunct="1">
              <a:lnSpc>
                <a:spcPts val="2902"/>
              </a:lnSpc>
              <a:spcBef>
                <a:spcPts val="8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Infección herida Qx: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660041" y="3891927"/>
            <a:ext cx="1291426" cy="1358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10-20%</a:t>
            </a:r>
          </a:p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8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3-5%</a:t>
            </a:r>
          </a:p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84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1%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087979" y="4844151"/>
            <a:ext cx="3791846" cy="406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TV o Abscesos Pélvicos: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502533" y="6102862"/>
            <a:ext cx="5380479" cy="4841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7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Duff</a:t>
            </a:r>
            <a:r>
              <a:rPr kumimoji="0" sz="1600" b="0" i="0" u="none" strike="noStrike" kern="1200" cap="none" spc="8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Patrick</a:t>
            </a:r>
            <a:r>
              <a:rPr kumimoji="0" sz="1600" b="0" i="0" u="none" strike="noStrike" kern="1200" cap="none" spc="7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:</a:t>
            </a:r>
            <a:r>
              <a:rPr kumimoji="0" sz="1600" b="0" i="0" u="none" strike="noStrike" kern="1200" cap="none" spc="54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Antibiotic</a:t>
            </a:r>
            <a:r>
              <a:rPr kumimoji="0" sz="1600" b="0" i="0" u="none" strike="noStrike" kern="1200" cap="none" spc="7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selection</a:t>
            </a:r>
            <a:r>
              <a:rPr kumimoji="0" sz="1600" b="0" i="0" u="none" strike="noStrike" kern="1200" cap="none" spc="8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in</a:t>
            </a:r>
            <a:r>
              <a:rPr kumimoji="0" sz="1600" b="0" i="0" u="none" strike="noStrike" kern="1200" cap="none" spc="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Obstetric</a:t>
            </a:r>
            <a:r>
              <a:rPr kumimoji="0" sz="1600" b="0" i="0" u="none" strike="noStrike" kern="1200" cap="none" spc="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Patients</a:t>
            </a:r>
          </a:p>
          <a:p>
            <a:pPr marL="1582465" marR="0" lvl="0" indent="0" algn="l" defTabSz="914400" rtl="0" eaLnBrk="1" fontAlgn="auto" latinLnBrk="0" hangingPunct="1">
              <a:lnSpc>
                <a:spcPts val="17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Inf</a:t>
            </a:r>
            <a:r>
              <a:rPr kumimoji="0" sz="1600" b="0" i="0" u="none" strike="noStrike" kern="1200" cap="none" spc="8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Dis</a:t>
            </a:r>
            <a:r>
              <a:rPr kumimoji="0" sz="1600" b="0" i="0" u="none" strike="noStrike" kern="1200" cap="none" spc="67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Clin</a:t>
            </a:r>
            <a:r>
              <a:rPr kumimoji="0" sz="1600" b="0" i="0" u="none" strike="noStrike" kern="1200" cap="none" spc="7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of</a:t>
            </a:r>
            <a:r>
              <a:rPr kumimoji="0" sz="1600" b="0" i="0" u="none" strike="noStrike" kern="1200" cap="none" spc="7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North</a:t>
            </a:r>
            <a:r>
              <a:rPr kumimoji="0" sz="1600" b="0" i="0" u="none" strike="noStrike" kern="1200" cap="none" spc="77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Am.</a:t>
            </a:r>
            <a:r>
              <a:rPr kumimoji="0" sz="1600" b="0" i="0" u="none" strike="noStrike" kern="1200" cap="none" spc="54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March</a:t>
            </a:r>
            <a:r>
              <a:rPr kumimoji="0" sz="1600" b="0" i="0" u="none" strike="noStrike" kern="1200" cap="none" spc="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1997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78689" y="6376035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3841" y="1943050"/>
            <a:ext cx="7271991" cy="2671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“25 a 40% de las pacientes</a:t>
            </a:r>
          </a:p>
          <a:p>
            <a:pPr marL="856251" marR="0" lvl="0" indent="0" algn="l" defTabSz="914400" rtl="0" eaLnBrk="1" fontAlgn="auto" latinLnBrk="0" hangingPunct="1">
              <a:lnSpc>
                <a:spcPts val="4913"/>
              </a:lnSpc>
              <a:spcBef>
                <a:spcPts val="3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reciben al menos un</a:t>
            </a:r>
          </a:p>
          <a:p>
            <a:pPr marL="732812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antibiótico durante el</a:t>
            </a:r>
          </a:p>
          <a:p>
            <a:pPr marL="2115213" marR="0" lvl="0" indent="0" algn="l" defTabSz="914400" rtl="0" eaLnBrk="1" fontAlgn="auto" latinLnBrk="0" hangingPunct="1">
              <a:lnSpc>
                <a:spcPts val="4913"/>
              </a:lnSpc>
              <a:spcBef>
                <a:spcPts val="3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embarazo”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89401" y="5964285"/>
            <a:ext cx="5293753" cy="5653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95727" marR="0" lvl="0" indent="0" algn="l" defTabSz="914400" rtl="0" eaLnBrk="1" fontAlgn="auto" latinLnBrk="0" hangingPunct="1">
              <a:lnSpc>
                <a:spcPts val="19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Sweet</a:t>
            </a:r>
            <a:r>
              <a:rPr kumimoji="0" sz="1800" b="0" i="0" u="none" strike="noStrike" kern="1200" cap="none" spc="9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RL</a:t>
            </a:r>
            <a:r>
              <a:rPr kumimoji="0" sz="1800" b="0" i="0" u="none" strike="noStrike" kern="1200" cap="none" spc="9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and</a:t>
            </a:r>
            <a:r>
              <a:rPr kumimoji="0" sz="1800" b="0" i="0" u="none" strike="noStrike" kern="1200" cap="none" spc="8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Gibbs</a:t>
            </a:r>
            <a:r>
              <a:rPr kumimoji="0" sz="1800" b="0" i="0" u="none" strike="noStrike" kern="1200" cap="none" spc="9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RS</a:t>
            </a:r>
            <a:r>
              <a:rPr kumimoji="0" sz="1800" b="0" i="0" u="none" strike="noStrike" kern="1200" cap="none" spc="9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ts val="1991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Infectious</a:t>
            </a:r>
            <a:r>
              <a:rPr kumimoji="0" sz="1800" b="0" i="0" u="none" strike="noStrike" kern="1200" cap="none" spc="9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Diseases</a:t>
            </a:r>
            <a:r>
              <a:rPr kumimoji="0" sz="1800" b="0" i="0" u="none" strike="noStrike" kern="1200" cap="none" spc="9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of</a:t>
            </a:r>
            <a:r>
              <a:rPr kumimoji="0" sz="1800" b="0" i="0" u="none" strike="noStrike" kern="1200" cap="none" spc="9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the</a:t>
            </a:r>
            <a:r>
              <a:rPr kumimoji="0" sz="1800" b="0" i="0" u="none" strike="noStrike" kern="1200" cap="none" spc="8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Female</a:t>
            </a:r>
            <a:r>
              <a:rPr kumimoji="0" sz="1800" b="0" i="0" u="none" strike="noStrike" kern="1200" cap="none" spc="9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Genital</a:t>
            </a:r>
            <a:r>
              <a:rPr kumimoji="0" sz="1800" b="0" i="0" u="none" strike="noStrike" kern="1200" cap="none" spc="9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MDKWD+BookmanOldStyle-Italic"/>
                <a:ea typeface="+mn-ea"/>
                <a:cs typeface="FMDKWD+BookmanOldStyle-Italic"/>
              </a:rPr>
              <a:t>Tract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9536" y="3759370"/>
            <a:ext cx="3981348" cy="782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DTVOCB+Arial"/>
                <a:cs typeface="DTVOCB+Arial"/>
              </a:rPr>
              <a:t>•</a:t>
            </a:r>
            <a:r>
              <a:rPr sz="2400" spc="1260" dirty="0">
                <a:solidFill>
                  <a:srgbClr val="9BBB59"/>
                </a:solidFill>
                <a:latin typeface="Times New Roman"/>
                <a:cs typeface="Times New Roman"/>
              </a:rPr>
              <a:t> </a:t>
            </a:r>
            <a:r>
              <a:rPr sz="2400" spc="-23" dirty="0">
                <a:solidFill>
                  <a:srgbClr val="1F497D"/>
                </a:solidFill>
                <a:latin typeface="SSAFEQ+Arial"/>
                <a:cs typeface="SSAFEQ+Arial"/>
              </a:rPr>
              <a:t>PACIENTE</a:t>
            </a:r>
          </a:p>
          <a:p>
            <a:pPr marL="0" marR="0">
              <a:lnSpc>
                <a:spcPts val="2681"/>
              </a:lnSpc>
              <a:spcBef>
                <a:spcPts val="498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DTVOCB+Arial"/>
                <a:cs typeface="DTVOCB+Arial"/>
              </a:rPr>
              <a:t>•</a:t>
            </a:r>
            <a:r>
              <a:rPr sz="2400" spc="1260" dirty="0">
                <a:solidFill>
                  <a:srgbClr val="9BBB59"/>
                </a:solidFill>
                <a:latin typeface="Times New Roman"/>
                <a:cs typeface="Times New Roman"/>
              </a:rPr>
              <a:t> </a:t>
            </a:r>
            <a:r>
              <a:rPr sz="2400" spc="-21" dirty="0">
                <a:solidFill>
                  <a:srgbClr val="1F497D"/>
                </a:solidFill>
                <a:latin typeface="SSAFEQ+Arial"/>
                <a:cs typeface="SSAFEQ+Arial"/>
              </a:rPr>
              <a:t>PRESTADOR</a:t>
            </a:r>
            <a:r>
              <a:rPr sz="2400" spc="50" dirty="0">
                <a:solidFill>
                  <a:srgbClr val="1F497D"/>
                </a:solidFill>
                <a:latin typeface="SSAFEQ+Arial"/>
                <a:cs typeface="SSAFEQ+Arial"/>
              </a:rPr>
              <a:t> </a:t>
            </a:r>
            <a:r>
              <a:rPr sz="2400" dirty="0">
                <a:solidFill>
                  <a:srgbClr val="1F497D"/>
                </a:solidFill>
                <a:latin typeface="SSAFEQ+Arial"/>
                <a:cs typeface="SSAFEQ+Arial"/>
              </a:rPr>
              <a:t>DE</a:t>
            </a:r>
            <a:r>
              <a:rPr sz="2400" spc="13" dirty="0">
                <a:solidFill>
                  <a:srgbClr val="1F497D"/>
                </a:solidFill>
                <a:latin typeface="SSAFEQ+Arial"/>
                <a:cs typeface="SSAFEQ+Arial"/>
              </a:rPr>
              <a:t> </a:t>
            </a:r>
            <a:r>
              <a:rPr sz="2400" dirty="0">
                <a:solidFill>
                  <a:srgbClr val="1F497D"/>
                </a:solidFill>
                <a:latin typeface="SSAFEQ+Arial"/>
                <a:cs typeface="SSAFEQ+Arial"/>
              </a:rPr>
              <a:t>SALUD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42816" y="1578166"/>
            <a:ext cx="1300888" cy="12302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344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Factores</a:t>
            </a:r>
            <a:r>
              <a:rPr sz="1500" spc="10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no</a:t>
            </a:r>
          </a:p>
          <a:p>
            <a:pPr marL="12192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dependientes</a:t>
            </a:r>
          </a:p>
          <a:p>
            <a:pPr marL="51816" marR="0">
              <a:lnSpc>
                <a:spcPts val="1538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de la madre:</a:t>
            </a:r>
          </a:p>
          <a:p>
            <a:pPr marL="192024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placenta,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medicamento</a:t>
            </a:r>
          </a:p>
          <a:p>
            <a:pPr marL="246888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y el feto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10230" y="3346007"/>
            <a:ext cx="1093875" cy="644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155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Cambios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fisiológicos</a:t>
            </a:r>
          </a:p>
          <a:p>
            <a:pPr marL="34290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del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71190" y="3931604"/>
            <a:ext cx="976256" cy="254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embarazo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26101" y="4470719"/>
            <a:ext cx="755547" cy="254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Cual 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83429" y="4665791"/>
            <a:ext cx="842373" cy="644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teratóge</a:t>
            </a:r>
          </a:p>
          <a:p>
            <a:pPr marL="19811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toxicida</a:t>
            </a:r>
          </a:p>
          <a:p>
            <a:pPr marL="54864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embrió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63775" y="1227061"/>
            <a:ext cx="4788230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Cambios</a:t>
            </a:r>
            <a:r>
              <a:rPr sz="4000" spc="16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Fisiológicos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6137" y="873948"/>
            <a:ext cx="2355487" cy="512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3069" marR="0">
              <a:lnSpc>
                <a:spcPts val="181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QIATQU+Georgia Bold"/>
                <a:cs typeface="QIATQU+Georgia Bold"/>
              </a:rPr>
              <a:t>ETAPA</a:t>
            </a:r>
          </a:p>
          <a:p>
            <a:pPr marL="0" marR="0">
              <a:lnSpc>
                <a:spcPts val="1813"/>
              </a:lnSpc>
              <a:spcBef>
                <a:spcPts val="106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QIATQU+Georgia Bold"/>
                <a:cs typeface="QIATQU+Georgia Bold"/>
              </a:rPr>
              <a:t>FARMACOCINETICA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22492" y="873948"/>
            <a:ext cx="2367958" cy="512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7512" marR="0">
              <a:lnSpc>
                <a:spcPts val="181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QIATQU+Georgia Bold"/>
                <a:cs typeface="QIATQU+Georgia Bold"/>
              </a:rPr>
              <a:t>EFECTO</a:t>
            </a:r>
          </a:p>
          <a:p>
            <a:pPr marL="0" marR="0">
              <a:lnSpc>
                <a:spcPts val="1813"/>
              </a:lnSpc>
              <a:spcBef>
                <a:spcPts val="106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QIATQU+Georgia Bold"/>
                <a:cs typeface="QIATQU+Georgia Bold"/>
              </a:rPr>
              <a:t>FARMACOCINETICO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85693" y="995867"/>
            <a:ext cx="2605748" cy="268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1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QIATQU+Georgia Bold"/>
                <a:cs typeface="QIATQU+Georgia Bold"/>
              </a:rPr>
              <a:t>CAMBIO</a:t>
            </a:r>
            <a:r>
              <a:rPr sz="1600" b="1" spc="19" dirty="0">
                <a:solidFill>
                  <a:srgbClr val="FFFFFF"/>
                </a:solidFill>
                <a:latin typeface="QIATQU+Georgia Bold"/>
                <a:cs typeface="QIATQU+Georgia Bold"/>
              </a:rPr>
              <a:t> </a:t>
            </a:r>
            <a:r>
              <a:rPr sz="1600" b="1" dirty="0">
                <a:solidFill>
                  <a:srgbClr val="FFFFFF"/>
                </a:solidFill>
                <a:latin typeface="QIATQU+Georgia Bold"/>
                <a:cs typeface="QIATQU+Georgia Bold"/>
              </a:rPr>
              <a:t>FISIOLOGICO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47339" y="1463092"/>
            <a:ext cx="2562849" cy="11208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Vaciamiento gástrico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lento</a:t>
            </a:r>
          </a:p>
          <a:p>
            <a:pPr marL="0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Hipomotilidad</a:t>
            </a:r>
          </a:p>
          <a:p>
            <a:pPr marL="286511" marR="0">
              <a:lnSpc>
                <a:spcPts val="2045"/>
              </a:lnSpc>
              <a:spcBef>
                <a:spcPts val="11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intestinal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63361" y="1600252"/>
            <a:ext cx="2021793" cy="8464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Alteración de</a:t>
            </a:r>
            <a:r>
              <a:rPr sz="1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velocidad</a:t>
            </a:r>
            <a:r>
              <a:rPr sz="1800" spc="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absorción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1240" y="1874572"/>
            <a:ext cx="1495313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ABSORCION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63361" y="2651812"/>
            <a:ext cx="2121056" cy="846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Alteración de</a:t>
            </a:r>
            <a:r>
              <a:rPr sz="1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las</a:t>
            </a:r>
          </a:p>
          <a:p>
            <a:pPr marL="286511" marR="0">
              <a:lnSpc>
                <a:spcPts val="2047"/>
              </a:lnSpc>
              <a:spcBef>
                <a:spcPts val="162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concentraciones</a:t>
            </a:r>
          </a:p>
          <a:p>
            <a:pPr marL="286511" marR="0">
              <a:lnSpc>
                <a:spcPts val="2045"/>
              </a:lnSpc>
              <a:spcBef>
                <a:spcPts val="167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inhibitorias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347339" y="2925853"/>
            <a:ext cx="1909603" cy="572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Aumento</a:t>
            </a:r>
            <a:r>
              <a:rPr sz="18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18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</a:p>
          <a:p>
            <a:pPr marL="286511" marR="0">
              <a:lnSpc>
                <a:spcPts val="2045"/>
              </a:lnSpc>
              <a:spcBef>
                <a:spcPts val="167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Volemia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347339" y="3475153"/>
            <a:ext cx="2674649" cy="11208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Disminución de la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albúmina</a:t>
            </a:r>
            <a:r>
              <a:rPr sz="1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plasmática</a:t>
            </a:r>
          </a:p>
          <a:p>
            <a:pPr marL="0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Disminución a la</a:t>
            </a:r>
          </a:p>
          <a:p>
            <a:pPr marL="286511" marR="0">
              <a:lnSpc>
                <a:spcPts val="2045"/>
              </a:lnSpc>
              <a:spcBef>
                <a:spcPts val="11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unión de</a:t>
            </a:r>
            <a:r>
              <a:rPr sz="1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las proteínas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063361" y="3475153"/>
            <a:ext cx="2576529" cy="572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Aumento</a:t>
            </a:r>
            <a:r>
              <a:rPr sz="18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1800" spc="1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la forma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activa</a:t>
            </a:r>
            <a:r>
              <a:rPr sz="18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31240" y="3612313"/>
            <a:ext cx="1835534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DISTRIBUCION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49873" y="4023793"/>
            <a:ext cx="1534073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medicamento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347339" y="5035983"/>
            <a:ext cx="2579590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Aumento</a:t>
            </a:r>
            <a:r>
              <a:rPr sz="1800" spc="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1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lípidos</a:t>
            </a:r>
            <a:r>
              <a:rPr sz="18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y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063361" y="5172864"/>
            <a:ext cx="1832498" cy="2981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Medicamento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31240" y="5310557"/>
            <a:ext cx="1866246" cy="1172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METABOLISMO</a:t>
            </a:r>
          </a:p>
          <a:p>
            <a:pPr marL="0" marR="0">
              <a:lnSpc>
                <a:spcPts val="2045"/>
              </a:lnSpc>
              <a:spcBef>
                <a:spcPts val="4895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ELIMINACION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633851" y="5310557"/>
            <a:ext cx="1127180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colesterol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349873" y="5447768"/>
            <a:ext cx="2065705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liposolubles</a:t>
            </a:r>
            <a:r>
              <a:rPr sz="18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mayor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347339" y="6048529"/>
            <a:ext cx="4925470" cy="572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Aumento del</a:t>
            </a:r>
            <a:r>
              <a:rPr sz="1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filtrado</a:t>
            </a:r>
            <a:r>
              <a:rPr sz="1800" spc="212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Aumento</a:t>
            </a:r>
            <a:r>
              <a:rPr sz="18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1800" spc="1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glomerular</a:t>
            </a:r>
            <a:r>
              <a:rPr sz="1800" spc="1216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eliminación</a:t>
            </a:r>
            <a:r>
              <a:rPr sz="18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renal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62093" y="2788710"/>
            <a:ext cx="690604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62421" y="2788710"/>
            <a:ext cx="1074370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mayoría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8702" y="2788710"/>
            <a:ext cx="421732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1060" y="2788710"/>
            <a:ext cx="47239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18125" y="3093510"/>
            <a:ext cx="3635046" cy="6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medicamentos</a:t>
            </a:r>
            <a:r>
              <a:rPr sz="2000" spc="264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pasan</a:t>
            </a:r>
            <a:r>
              <a:rPr sz="2000" spc="264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por</a:t>
            </a:r>
          </a:p>
          <a:p>
            <a:pPr marL="0" marR="0">
              <a:lnSpc>
                <a:spcPts val="2277"/>
              </a:lnSpc>
              <a:spcBef>
                <a:spcPts val="1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difusión simple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62093" y="4084363"/>
            <a:ext cx="379988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Liposolubles</a:t>
            </a:r>
            <a:r>
              <a:rPr sz="2000" spc="-2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pasan</a:t>
            </a:r>
            <a:r>
              <a:rPr sz="20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fácilmente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62093" y="4770164"/>
            <a:ext cx="3890992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  <a:r>
              <a:rPr sz="2000" spc="27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mayor</a:t>
            </a:r>
            <a:r>
              <a:rPr sz="2000" spc="273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superficie</a:t>
            </a:r>
            <a:r>
              <a:rPr sz="2000" spc="272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18125" y="5074964"/>
            <a:ext cx="3457946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intercambio mayor</a:t>
            </a:r>
            <a:r>
              <a:rPr sz="20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absorción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2272" y="1183446"/>
            <a:ext cx="8018925" cy="569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82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F497D"/>
                </a:solidFill>
                <a:latin typeface="RSNBJV+Trebuchet MS"/>
                <a:cs typeface="RSNBJV+Trebuchet MS"/>
              </a:rPr>
              <a:t>Factores no dependientes</a:t>
            </a:r>
            <a:r>
              <a:rPr sz="3600" spc="-35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3600" dirty="0">
                <a:solidFill>
                  <a:srgbClr val="1F497D"/>
                </a:solidFill>
                <a:latin typeface="RSNBJV+Trebuchet MS"/>
                <a:cs typeface="RSNBJV+Trebuchet MS"/>
              </a:rPr>
              <a:t>de la madre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75409" y="2341674"/>
            <a:ext cx="1251719" cy="31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b="1" dirty="0">
                <a:solidFill>
                  <a:srgbClr val="3F3F3F"/>
                </a:solidFill>
                <a:latin typeface="QIATQU+Georgia Bold"/>
                <a:cs typeface="QIATQU+Georgia Bold"/>
              </a:rPr>
              <a:t>Fármaco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92240" y="2341674"/>
            <a:ext cx="700531" cy="31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b="1" dirty="0">
                <a:solidFill>
                  <a:srgbClr val="3F3F3F"/>
                </a:solidFill>
                <a:latin typeface="QIATQU+Georgia Bold"/>
                <a:cs typeface="QIATQU+Georgia Bold"/>
              </a:rPr>
              <a:t>Feto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2168" y="2841415"/>
            <a:ext cx="2692672" cy="792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Alta Liposolubilidad</a:t>
            </a:r>
          </a:p>
          <a:p>
            <a:pPr marL="0" marR="0">
              <a:lnSpc>
                <a:spcPts val="2277"/>
              </a:lnSpc>
              <a:spcBef>
                <a:spcPts val="1335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Peso</a:t>
            </a:r>
            <a:r>
              <a:rPr sz="20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Molecular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20361" y="2864275"/>
            <a:ext cx="3822503" cy="784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Mayor cantidad de fármaco</a:t>
            </a:r>
            <a:r>
              <a:rPr sz="2000" spc="2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  <a:p>
            <a:pPr marL="256032" marR="0">
              <a:lnSpc>
                <a:spcPts val="2277"/>
              </a:lnSpc>
              <a:spcBef>
                <a:spcPts val="1325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manera libre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2168" y="3771436"/>
            <a:ext cx="3048063" cy="1256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9676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( menor a 500</a:t>
            </a:r>
            <a:r>
              <a:rPr sz="2000" spc="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daltons)</a:t>
            </a:r>
          </a:p>
          <a:p>
            <a:pPr marL="0" marR="0">
              <a:lnSpc>
                <a:spcPts val="2277"/>
              </a:lnSpc>
              <a:spcBef>
                <a:spcPts val="1332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Grado</a:t>
            </a:r>
            <a:r>
              <a:rPr sz="20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 Ionización</a:t>
            </a:r>
          </a:p>
          <a:p>
            <a:pPr marL="309676" marR="0">
              <a:lnSpc>
                <a:spcPts val="2279"/>
              </a:lnSpc>
              <a:spcBef>
                <a:spcPts val="138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(no ionizados)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20361" y="3817156"/>
            <a:ext cx="3480552" cy="1241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Las proteínas</a:t>
            </a:r>
            <a:r>
              <a:rPr sz="20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fetales</a:t>
            </a:r>
            <a:r>
              <a:rPr sz="20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tienen</a:t>
            </a:r>
          </a:p>
          <a:p>
            <a:pPr marL="256032" marR="0">
              <a:lnSpc>
                <a:spcPts val="2277"/>
              </a:lnSpc>
              <a:spcBef>
                <a:spcPts val="13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menor afinidad por los</a:t>
            </a:r>
          </a:p>
          <a:p>
            <a:pPr marL="256032" marR="0">
              <a:lnSpc>
                <a:spcPts val="2279"/>
              </a:lnSpc>
              <a:spcBef>
                <a:spcPts val="132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fármacos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82168" y="5166150"/>
            <a:ext cx="3006991" cy="753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Fracción</a:t>
            </a:r>
            <a:r>
              <a:rPr sz="2000" spc="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 unión</a:t>
            </a:r>
            <a:r>
              <a:rPr sz="20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  <a:r>
              <a:rPr sz="20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las</a:t>
            </a:r>
          </a:p>
          <a:p>
            <a:pPr marL="256032" marR="0">
              <a:lnSpc>
                <a:spcPts val="2277"/>
              </a:lnSpc>
              <a:spcBef>
                <a:spcPts val="103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proteínas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920361" y="5227110"/>
            <a:ext cx="3189162" cy="1241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Tratamientos</a:t>
            </a:r>
            <a:r>
              <a:rPr sz="20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crónicos la</a:t>
            </a:r>
          </a:p>
          <a:p>
            <a:pPr marL="256032" marR="0">
              <a:lnSpc>
                <a:spcPts val="2277"/>
              </a:lnSpc>
              <a:spcBef>
                <a:spcPts val="13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relación concentración</a:t>
            </a:r>
          </a:p>
          <a:p>
            <a:pPr marL="256032" marR="0">
              <a:lnSpc>
                <a:spcPts val="2279"/>
              </a:lnSpc>
              <a:spcBef>
                <a:spcPts val="132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materna y fetal es de</a:t>
            </a:r>
            <a:r>
              <a:rPr sz="20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1</a:t>
            </a:r>
            <a:r>
              <a:rPr sz="20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:1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29056" y="6057690"/>
            <a:ext cx="273641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(pasa la</a:t>
            </a:r>
            <a:r>
              <a:rPr sz="2000" spc="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fracción</a:t>
            </a:r>
            <a:r>
              <a:rPr sz="2000" spc="5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libre)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8731" y="1477250"/>
            <a:ext cx="8090081" cy="129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Existe</a:t>
            </a:r>
            <a:r>
              <a:rPr sz="2800" spc="248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escasa</a:t>
            </a:r>
            <a:r>
              <a:rPr sz="2800" spc="249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información</a:t>
            </a:r>
            <a:r>
              <a:rPr sz="2800" spc="249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respecto</a:t>
            </a:r>
            <a:r>
              <a:rPr sz="2800" spc="248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  <a:r>
              <a:rPr sz="2800" spc="247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</a:p>
          <a:p>
            <a:pPr marL="256032" marR="0">
              <a:lnSpc>
                <a:spcPts val="3176"/>
              </a:lnSpc>
              <a:spcBef>
                <a:spcPts val="135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farmacocinética</a:t>
            </a:r>
            <a:r>
              <a:rPr sz="2800" spc="221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spc="12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800" spc="223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los</a:t>
            </a:r>
            <a:r>
              <a:rPr sz="2800" spc="224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antibióticos</a:t>
            </a:r>
            <a:r>
              <a:rPr sz="2800" spc="225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800" spc="224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</a:p>
          <a:p>
            <a:pPr marL="256032" marR="0">
              <a:lnSpc>
                <a:spcPts val="3176"/>
              </a:lnSpc>
              <a:spcBef>
                <a:spcPts val="183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embarazo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8731" y="3260711"/>
            <a:ext cx="8090767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Fuentes</a:t>
            </a:r>
            <a:r>
              <a:rPr sz="2800" spc="9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800" spc="93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información</a:t>
            </a:r>
            <a:r>
              <a:rPr sz="2800" spc="95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800" spc="9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los</a:t>
            </a:r>
            <a:r>
              <a:rPr sz="2800" spc="93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efectos</a:t>
            </a:r>
            <a:r>
              <a:rPr sz="2800" spc="93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tienen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4763" y="3687964"/>
            <a:ext cx="3020592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veracidad</a:t>
            </a:r>
            <a:r>
              <a:rPr sz="2800" spc="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variable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8731" y="4617325"/>
            <a:ext cx="7905790" cy="1371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28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serie</a:t>
            </a:r>
            <a:r>
              <a:rPr sz="28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 casos</a:t>
            </a:r>
            <a:r>
              <a:rPr sz="2800" spc="2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o de forma retrospectiva</a:t>
            </a:r>
          </a:p>
          <a:p>
            <a:pPr marL="0" marR="0">
              <a:lnSpc>
                <a:spcPts val="3176"/>
              </a:lnSpc>
              <a:spcBef>
                <a:spcPts val="4145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2800" spc="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800" spc="-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animales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010906"/>
            <a:ext cx="3805725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Dismorfogénesis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884" y="3702115"/>
            <a:ext cx="1462815" cy="254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Administración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0456" y="3897187"/>
            <a:ext cx="1457436" cy="644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768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de un fármaco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potencialmente</a:t>
            </a:r>
          </a:p>
          <a:p>
            <a:pPr marL="128016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teratogénico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29709" y="3896806"/>
            <a:ext cx="1236942" cy="449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Duración</a:t>
            </a:r>
            <a:r>
              <a:rPr sz="1500" spc="-18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del</a:t>
            </a:r>
          </a:p>
          <a:p>
            <a:pPr marL="44196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tratamiento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02703" y="3896806"/>
            <a:ext cx="1135215" cy="449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1271" marR="0">
              <a:lnSpc>
                <a:spcPts val="1704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Edad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Gestacional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78557" y="3993808"/>
            <a:ext cx="618977" cy="254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7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Dosis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54726" y="3993808"/>
            <a:ext cx="1509097" cy="254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7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FF"/>
                </a:solidFill>
                <a:latin typeface="VKCWUM+Georgia"/>
                <a:cs typeface="VKCWUM+Georgia"/>
              </a:rPr>
              <a:t>Feto susceptible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612867"/>
            <a:ext cx="4378201" cy="568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80"/>
              </a:lnSpc>
              <a:spcBef>
                <a:spcPts val="0"/>
              </a:spcBef>
              <a:spcAft>
                <a:spcPts val="0"/>
              </a:spcAft>
            </a:pPr>
            <a:r>
              <a:rPr sz="3600" spc="-20" dirty="0">
                <a:solidFill>
                  <a:srgbClr val="1F497D"/>
                </a:solidFill>
                <a:latin typeface="RSNBJV+Trebuchet MS"/>
                <a:cs typeface="RSNBJV+Trebuchet MS"/>
              </a:rPr>
              <a:t>Periodos</a:t>
            </a:r>
            <a:r>
              <a:rPr sz="3600" spc="20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3600" spc="-21" dirty="0">
                <a:solidFill>
                  <a:srgbClr val="1F497D"/>
                </a:solidFill>
                <a:latin typeface="RSNBJV+Trebuchet MS"/>
                <a:cs typeface="RSNBJV+Trebuchet MS"/>
              </a:rPr>
              <a:t>Vulnerables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11859" y="3562910"/>
            <a:ext cx="1000748" cy="572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LIBFVU+Georgia"/>
                <a:cs typeface="LIBFVU+Georgia"/>
              </a:rPr>
              <a:t>“Todo</a:t>
            </a:r>
            <a:r>
              <a:rPr sz="1800" spc="444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LIBFVU+Georgia"/>
                <a:cs typeface="LIBFVU+Georgia"/>
              </a:rPr>
              <a:t>o</a:t>
            </a:r>
          </a:p>
          <a:p>
            <a:pPr marL="128016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LIBFVU+Georgia"/>
                <a:cs typeface="LIBFVU+Georgia"/>
              </a:rPr>
              <a:t>nada”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6612" y="1413614"/>
            <a:ext cx="2758260" cy="471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11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VKCWUM+Georgia"/>
                <a:cs typeface="VKCWUM+Georgia"/>
              </a:rPr>
              <a:t>Según su efecto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6612" y="2775079"/>
            <a:ext cx="3763830" cy="3193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08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VKCWUM+Georgia"/>
                <a:cs typeface="VKCWUM+Georgia"/>
              </a:rPr>
              <a:t>Espectro de Acción</a:t>
            </a:r>
          </a:p>
          <a:p>
            <a:pPr marL="0" marR="0">
              <a:lnSpc>
                <a:spcPts val="3411"/>
              </a:lnSpc>
              <a:spcBef>
                <a:spcPts val="7305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VKCWUM+Georgia"/>
                <a:cs typeface="VKCWUM+Georgia"/>
              </a:rPr>
              <a:t>Farmacocinética</a:t>
            </a:r>
          </a:p>
          <a:p>
            <a:pPr marL="0" marR="0">
              <a:lnSpc>
                <a:spcPts val="3408"/>
              </a:lnSpc>
              <a:spcBef>
                <a:spcPts val="7309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VKCWUM+Georgia"/>
                <a:cs typeface="VKCWUM+Georgia"/>
              </a:rPr>
              <a:t>Mecanismo</a:t>
            </a:r>
            <a:r>
              <a:rPr sz="3000" spc="-17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3000" dirty="0">
                <a:solidFill>
                  <a:srgbClr val="FFFFFF"/>
                </a:solidFill>
                <a:latin typeface="VKCWUM+Georgia"/>
                <a:cs typeface="VKCWUM+Georgia"/>
              </a:rPr>
              <a:t>de acción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3079" y="993342"/>
            <a:ext cx="5803003" cy="2516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9078" marR="0">
              <a:lnSpc>
                <a:spcPts val="4202"/>
              </a:lnSpc>
              <a:spcBef>
                <a:spcPts val="0"/>
              </a:spcBef>
              <a:spcAft>
                <a:spcPts val="0"/>
              </a:spcAft>
            </a:pP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Betalactámicos</a:t>
            </a:r>
          </a:p>
          <a:p>
            <a:pPr marL="0" marR="0">
              <a:lnSpc>
                <a:spcPts val="4199"/>
              </a:lnSpc>
              <a:spcBef>
                <a:spcPts val="3457"/>
              </a:spcBef>
              <a:spcAft>
                <a:spcPts val="0"/>
              </a:spcAft>
            </a:pP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Macrólidos</a:t>
            </a:r>
            <a:r>
              <a:rPr sz="3700" spc="17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y Lincosamidas</a:t>
            </a:r>
          </a:p>
          <a:p>
            <a:pPr marL="1630934" marR="0">
              <a:lnSpc>
                <a:spcPts val="4199"/>
              </a:lnSpc>
              <a:spcBef>
                <a:spcPts val="3409"/>
              </a:spcBef>
              <a:spcAft>
                <a:spcPts val="0"/>
              </a:spcAft>
            </a:pP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Quinolonas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0868" y="3911447"/>
            <a:ext cx="6147409" cy="1543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99"/>
              </a:lnSpc>
              <a:spcBef>
                <a:spcPts val="0"/>
              </a:spcBef>
              <a:spcAft>
                <a:spcPts val="0"/>
              </a:spcAft>
            </a:pP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Sulfonamidas</a:t>
            </a:r>
            <a:r>
              <a:rPr sz="3700" spc="40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y Trimetoprim</a:t>
            </a:r>
          </a:p>
          <a:p>
            <a:pPr marL="1667510" marR="0">
              <a:lnSpc>
                <a:spcPts val="4202"/>
              </a:lnSpc>
              <a:spcBef>
                <a:spcPts val="3454"/>
              </a:spcBef>
              <a:spcAft>
                <a:spcPts val="0"/>
              </a:spcAft>
            </a:pP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Tetraciclinas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22702" y="5856096"/>
            <a:ext cx="3726269" cy="571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2"/>
              </a:lnSpc>
              <a:spcBef>
                <a:spcPts val="0"/>
              </a:spcBef>
              <a:spcAft>
                <a:spcPts val="0"/>
              </a:spcAft>
            </a:pPr>
            <a:r>
              <a:rPr sz="3700" dirty="0">
                <a:solidFill>
                  <a:srgbClr val="FFFFFF"/>
                </a:solidFill>
                <a:latin typeface="VKCWUM+Georgia"/>
                <a:cs typeface="VKCWUM+Georgia"/>
              </a:rPr>
              <a:t>Aminoglucósidos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78689" y="2131694"/>
            <a:ext cx="8581644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3193" y="773421"/>
            <a:ext cx="6972805" cy="97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7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MECANISMOS DE ACCION DE LOS</a:t>
            </a:r>
          </a:p>
          <a:p>
            <a:pPr marL="429702" marR="0" lvl="0" indent="0" algn="l" defTabSz="914400" rtl="0" eaLnBrk="1" fontAlgn="auto" latinLnBrk="0" hangingPunct="1">
              <a:lnSpc>
                <a:spcPts val="3572"/>
              </a:lnSpc>
              <a:spcBef>
                <a:spcPts val="21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AGENTES ANTIMICROBIANOS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8655" y="2376150"/>
            <a:ext cx="6871259" cy="642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9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300" b="0" i="0" u="none" strike="noStrike" kern="1200" cap="none" spc="14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INHIBICION DE LA SINTESIS DE METABOLITOS ESENCIALES</a:t>
            </a:r>
          </a:p>
          <a:p>
            <a:pPr marL="457200" marR="0" lvl="0" indent="0" algn="l" defTabSz="914400" rtl="0" eaLnBrk="1" fontAlgn="auto" latinLnBrk="0" hangingPunct="1">
              <a:lnSpc>
                <a:spcPts val="1896"/>
              </a:lnSpc>
              <a:spcBef>
                <a:spcPts val="9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Sulfonamidas, Trimetoprim, Isoniazida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8655" y="3103098"/>
            <a:ext cx="6447726" cy="1006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9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300" b="0" i="0" u="none" strike="noStrike" kern="1200" cap="none" spc="14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INHIBICION DE LA SINTESIS DE LA PARED BACTERIANA</a:t>
            </a:r>
          </a:p>
          <a:p>
            <a:pPr marL="457200" marR="0" lvl="0" indent="0" algn="l" defTabSz="914400" rtl="0" eaLnBrk="1" fontAlgn="auto" latinLnBrk="0" hangingPunct="1">
              <a:lnSpc>
                <a:spcPts val="1896"/>
              </a:lnSpc>
              <a:spcBef>
                <a:spcPts val="97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Betalactámicos, Carbapenemes, Vancomicina.</a:t>
            </a:r>
          </a:p>
          <a:p>
            <a:pPr marL="0" marR="0" lvl="0" indent="0" algn="l" defTabSz="914400" rtl="0" eaLnBrk="1" fontAlgn="auto" latinLnBrk="0" hangingPunct="1">
              <a:lnSpc>
                <a:spcPts val="1896"/>
              </a:lnSpc>
              <a:spcBef>
                <a:spcPts val="9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300" b="0" i="0" u="none" strike="noStrike" kern="1200" cap="none" spc="14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INHIBICION DE LA SINTESIS PROTEICA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25855" y="4194282"/>
            <a:ext cx="3370245" cy="279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9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Bactericidas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: Aminoglucósidos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8655" y="4557756"/>
            <a:ext cx="7660509" cy="1732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ts val="189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Bacteriostáticos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: Macrólidos, Clindamicina, Cloranfenicol, Tetraciclinas</a:t>
            </a:r>
          </a:p>
          <a:p>
            <a:pPr marL="0" marR="0" lvl="0" indent="0" algn="l" defTabSz="914400" rtl="0" eaLnBrk="1" fontAlgn="auto" latinLnBrk="0" hangingPunct="1">
              <a:lnSpc>
                <a:spcPts val="1896"/>
              </a:lnSpc>
              <a:spcBef>
                <a:spcPts val="9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300" b="0" i="0" u="none" strike="noStrike" kern="1200" cap="none" spc="14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ALTERACION DE LA MEMBRANA CELULAR</a:t>
            </a:r>
          </a:p>
          <a:p>
            <a:pPr marL="457200" marR="0" lvl="0" indent="0" algn="l" defTabSz="914400" rtl="0" eaLnBrk="1" fontAlgn="auto" latinLnBrk="0" hangingPunct="1">
              <a:lnSpc>
                <a:spcPts val="1896"/>
              </a:lnSpc>
              <a:spcBef>
                <a:spcPts val="9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Polimixina B, Colistina, Anfotericina B, Nistatina</a:t>
            </a:r>
          </a:p>
          <a:p>
            <a:pPr marL="0" marR="0" lvl="0" indent="0" algn="l" defTabSz="914400" rtl="0" eaLnBrk="1" fontAlgn="auto" latinLnBrk="0" hangingPunct="1">
              <a:lnSpc>
                <a:spcPts val="1896"/>
              </a:lnSpc>
              <a:spcBef>
                <a:spcPts val="9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300" b="0" i="0" u="none" strike="noStrike" kern="1200" cap="none" spc="14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INTERFERENCIA CON LA SINTESIS DE ACIDOS NUCLEICOS</a:t>
            </a:r>
          </a:p>
          <a:p>
            <a:pPr marL="457200" marR="0" lvl="0" indent="0" algn="l" defTabSz="914400" rtl="0" eaLnBrk="1" fontAlgn="auto" latinLnBrk="0" hangingPunct="1">
              <a:lnSpc>
                <a:spcPts val="1896"/>
              </a:lnSpc>
              <a:spcBef>
                <a:spcPts val="9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Quinolonas, Ácido nalidixico, Rifampicina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905" y="0"/>
            <a:ext cx="9142095" cy="68560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134" y="576633"/>
            <a:ext cx="7932554" cy="862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206" marR="0" lvl="0" indent="0" algn="l" defTabSz="914400" rtl="0" eaLnBrk="1" fontAlgn="auto" latinLnBrk="0" hangingPunct="1">
              <a:lnSpc>
                <a:spcPts val="31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CCEBFE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CATEGORIAS DE RIESGO SEGÚN LA F.D.A.</a:t>
            </a:r>
          </a:p>
          <a:p>
            <a:pPr marL="0" marR="0" lvl="0" indent="0" algn="l" defTabSz="914400" rtl="0" eaLnBrk="1" fontAlgn="auto" latinLnBrk="0" hangingPunct="1">
              <a:lnSpc>
                <a:spcPts val="3130"/>
              </a:lnSpc>
              <a:spcBef>
                <a:spcPts val="2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CCEBFE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PARA LOS ANTIBIOTICOS EN EL EMBARAZO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1307" y="2036859"/>
            <a:ext cx="6603600" cy="321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A.</a:t>
            </a:r>
            <a:r>
              <a:rPr kumimoji="0" sz="2000" b="0" i="0" u="none" strike="noStrike" kern="1200" cap="none" spc="23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CC65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Estudios en mujeres embarazadas: No riesgo (Vitaminas)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307" y="2558829"/>
            <a:ext cx="7758663" cy="7832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B.</a:t>
            </a:r>
            <a:r>
              <a:rPr kumimoji="0" sz="2000" b="0" i="0" u="none" strike="noStrike" kern="1200" cap="none" spc="23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9A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Estudios hechos en animales más no en humanos:</a:t>
            </a:r>
            <a:r>
              <a:rPr kumimoji="0" sz="1800" b="0" i="0" u="none" strike="noStrike" kern="1200" cap="none" spc="496" normalizeH="0" baseline="0" noProof="0" dirty="0">
                <a:ln>
                  <a:noFill/>
                </a:ln>
                <a:solidFill>
                  <a:srgbClr val="009A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9A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no riesgo para el</a:t>
            </a:r>
          </a:p>
          <a:p>
            <a:pPr marL="609600" marR="0" lvl="0" indent="0" algn="l" defTabSz="914400" rtl="0" eaLnBrk="1" fontAlgn="auto" latinLnBrk="0" hangingPunct="1">
              <a:lnSpc>
                <a:spcPts val="2010"/>
              </a:lnSpc>
              <a:spcBef>
                <a:spcPts val="16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9A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feto; O toxicidad en animales más no en estudios en humanos.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1307" y="3547905"/>
            <a:ext cx="7744115" cy="7832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C.</a:t>
            </a:r>
            <a:r>
              <a:rPr kumimoji="0" sz="2000" b="0" i="0" u="none" strike="noStrike" kern="1200" cap="none" spc="22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Estudios en animales muestran toxicidad; No estudios adecuados en</a:t>
            </a:r>
          </a:p>
          <a:p>
            <a:pPr marL="609600" marR="0" lvl="0" indent="0" algn="l" defTabSz="914400" rtl="0" eaLnBrk="1" fontAlgn="auto" latinLnBrk="0" hangingPunct="1">
              <a:lnSpc>
                <a:spcPts val="2010"/>
              </a:lnSpc>
              <a:spcBef>
                <a:spcPts val="16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humanos; pero el beneficio puede exceder el riesgo.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1307" y="4536981"/>
            <a:ext cx="6666588" cy="7832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D.</a:t>
            </a:r>
            <a:r>
              <a:rPr kumimoji="0" sz="2000" b="0" i="0" u="none" strike="noStrike" kern="1200" cap="none" spc="22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65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Evidencia de toxicidad en fetos humanos; debe sopesarse</a:t>
            </a:r>
          </a:p>
          <a:p>
            <a:pPr marL="609600" marR="0" lvl="0" indent="0" algn="l" defTabSz="914400" rtl="0" eaLnBrk="1" fontAlgn="auto" latinLnBrk="0" hangingPunct="1">
              <a:lnSpc>
                <a:spcPts val="2010"/>
              </a:lnSpc>
              <a:spcBef>
                <a:spcPts val="16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65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riesgo/beneficio.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1307" y="5526057"/>
            <a:ext cx="7466059" cy="782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X.</a:t>
            </a:r>
            <a:r>
              <a:rPr kumimoji="0" sz="2000" b="0" i="0" u="none" strike="noStrike" kern="1200" cap="none" spc="23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Efectos adversos comprobados en el feto, claramente superan los</a:t>
            </a:r>
          </a:p>
          <a:p>
            <a:pPr marL="609600" marR="0" lvl="0" indent="0" algn="l" defTabSz="914400" rtl="0" eaLnBrk="1" fontAlgn="auto" latinLnBrk="0" hangingPunct="1">
              <a:lnSpc>
                <a:spcPts val="2010"/>
              </a:lnSpc>
              <a:spcBef>
                <a:spcPts val="16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beneficios.</a:t>
            </a:r>
            <a:r>
              <a:rPr kumimoji="0" sz="1800" b="0" i="0" u="none" strike="noStrike" kern="1200" cap="none" spc="496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NO DEBEN USARSE EN EL EMBARAZO.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381" y="0"/>
            <a:ext cx="9143619" cy="68560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1241" y="403187"/>
            <a:ext cx="5858016" cy="1172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65FF9A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Categoría 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8037" y="3817314"/>
            <a:ext cx="4443457" cy="9745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3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Desértica</a:t>
            </a:r>
            <a:r>
              <a:rPr kumimoji="0" sz="6600" b="1" i="0" u="none" strike="noStrike" kern="1200" cap="none" spc="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 </a:t>
            </a:r>
            <a:r>
              <a:rPr kumimoji="0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5366B1-6AA2-4709-AF2F-B4903D4D9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8" y="116632"/>
            <a:ext cx="898849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3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1241" y="115913"/>
            <a:ext cx="5858016" cy="1172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9A33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Categoría 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9957" y="1292595"/>
            <a:ext cx="6937069" cy="180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Estudios en animales muestran toxicidad; No estudios adecuados en humanos; pero</a:t>
            </a:r>
            <a:r>
              <a:rPr kumimoji="0" sz="1000" b="0" i="1" u="none" strike="noStrike" kern="1200" cap="none" spc="-1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 </a:t>
            </a:r>
            <a:r>
              <a:rPr kumimoji="0" sz="1000" b="0" i="1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el</a:t>
            </a:r>
            <a:r>
              <a:rPr kumimoji="0" sz="1000" b="0" i="1" u="none" strike="noStrike" kern="1200" cap="none" spc="-1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 </a:t>
            </a:r>
            <a:r>
              <a:rPr kumimoji="0" sz="1000" b="0" i="1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beneficio puede exceder el riesgo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5661" y="1759569"/>
            <a:ext cx="2497481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3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Imipenem cilastatina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31055" y="1759339"/>
            <a:ext cx="2795987" cy="558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Sulfadoxina/Pirimetamina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Quinidina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78601" y="2052939"/>
            <a:ext cx="1452399" cy="558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Cloranfenicol</a:t>
            </a:r>
          </a:p>
          <a:p>
            <a:pPr marL="0" marR="0" lvl="0" indent="0" algn="l" defTabSz="914400" rtl="0" eaLnBrk="1" fontAlgn="auto" latinLnBrk="0" hangingPunct="1">
              <a:lnSpc>
                <a:spcPts val="1787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Quinolonas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31055" y="2346079"/>
            <a:ext cx="1307071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Dapsona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35661" y="2640211"/>
            <a:ext cx="1293643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Linezolid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31055" y="2640211"/>
            <a:ext cx="3982512" cy="558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Rifampicina / Isoniazida / Pirazinamida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Abacavir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35661" y="2933581"/>
            <a:ext cx="2101306" cy="852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Claritromicina</a:t>
            </a:r>
          </a:p>
          <a:p>
            <a:pPr marL="0" marR="0" lvl="0" indent="0" algn="l" defTabSz="914400" rtl="0" eaLnBrk="1" fontAlgn="auto" latinLnBrk="0" hangingPunct="1">
              <a:lnSpc>
                <a:spcPts val="1787"/>
              </a:lnSpc>
              <a:spcBef>
                <a:spcPts val="52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Trimetoprim sulf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Telitromicina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631055" y="3227713"/>
            <a:ext cx="1579170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Amantadina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631055" y="3521083"/>
            <a:ext cx="2414442" cy="558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Indinavir, Amprenavir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Cidofovir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35661" y="3814683"/>
            <a:ext cx="1747325" cy="559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Vancomicina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Caspofungina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631055" y="4108585"/>
            <a:ext cx="2897645" cy="852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Inhibidores no nucleósidos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Ganciclovir, Valganciclovir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Foscarnet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35661" y="4401955"/>
            <a:ext cx="3824656" cy="265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Fluconazol, itraconazol, ketoconazol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,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78630" y="4646507"/>
            <a:ext cx="2430684" cy="2654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flucitosina (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carcinogénesis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35661" y="4940689"/>
            <a:ext cx="2658741" cy="558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Albendazol/Mebendazol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Atovaquona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631055" y="5036602"/>
            <a:ext cx="266179" cy="1382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</a:p>
          <a:p>
            <a:pPr marL="0" marR="0" lvl="0" indent="0" algn="l" defTabSz="914400" rtl="0" eaLnBrk="1" fontAlgn="auto" latinLnBrk="0" hangingPunct="1">
              <a:lnSpc>
                <a:spcPts val="1331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</a:p>
          <a:p>
            <a:pPr marL="0" marR="0" lvl="0" indent="0" algn="l" defTabSz="914400" rtl="0" eaLnBrk="1" fontAlgn="auto" latinLnBrk="0" hangingPunct="1">
              <a:lnSpc>
                <a:spcPts val="1331"/>
              </a:lnSpc>
              <a:spcBef>
                <a:spcPts val="102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</a:p>
          <a:p>
            <a:pPr marL="0" marR="0" lvl="0" indent="0" algn="l" defTabSz="914400" rtl="0" eaLnBrk="1" fontAlgn="auto" latinLnBrk="0" hangingPunct="1">
              <a:lnSpc>
                <a:spcPts val="1331"/>
              </a:lnSpc>
              <a:spcBef>
                <a:spcPts val="97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</a:p>
          <a:p>
            <a:pPr marL="0" marR="0" lvl="0" indent="0" algn="l" defTabSz="914400" rtl="0" eaLnBrk="1" fontAlgn="auto" latinLnBrk="0" hangingPunct="1">
              <a:lnSpc>
                <a:spcPts val="1331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973995" y="4989457"/>
            <a:ext cx="1238253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Interferones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973995" y="5283589"/>
            <a:ext cx="2364567" cy="852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Lamivudina / Estavudina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Lopinavir</a:t>
            </a:r>
            <a:r>
              <a:rPr kumimoji="0" sz="1600" b="0" i="0" u="none" strike="noStrike" kern="1200" cap="none" spc="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/ Ritonavir</a:t>
            </a:r>
          </a:p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Oseltamivir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35661" y="5527429"/>
            <a:ext cx="1475409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Cloroquina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35661" y="5821561"/>
            <a:ext cx="1546414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Ivermectina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35661" y="6114931"/>
            <a:ext cx="1487718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Mefloquina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973995" y="6164462"/>
            <a:ext cx="1147715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Zidovudina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35661" y="6409064"/>
            <a:ext cx="1623320" cy="26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200" b="0" i="0" u="none" strike="noStrike" kern="1200" cap="none" spc="1504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Pentamidina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60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09377" y="687413"/>
            <a:ext cx="5858016" cy="1172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FFFE9A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Categoría 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32478" y="2012685"/>
            <a:ext cx="4329229" cy="180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Evidencia de toxicidad</a:t>
            </a:r>
            <a:r>
              <a:rPr kumimoji="0" sz="1000" b="0" i="1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 </a:t>
            </a:r>
            <a:r>
              <a:rPr kumimoji="0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OQNWE+Arial Italic"/>
                <a:ea typeface="+mn-ea"/>
                <a:cs typeface="FOQNWE+Arial Italic"/>
              </a:rPr>
              <a:t>en fetos humanos; debe sopesarse riesgo/beneficio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57375" y="3293619"/>
            <a:ext cx="4792196" cy="1520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3000" b="0" i="0" u="none" strike="noStrike" kern="1200" cap="none" spc="3308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Aminoglucósidos</a:t>
            </a:r>
          </a:p>
          <a:p>
            <a:pPr marL="799835" marR="0" lvl="0" indent="0" algn="l" defTabSz="914400" rtl="0" eaLnBrk="1" fontAlgn="auto" latinLnBrk="0" hangingPunct="1">
              <a:lnSpc>
                <a:spcPts val="4468"/>
              </a:lnSpc>
              <a:spcBef>
                <a:spcPts val="2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Tetraciclinas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57375" y="5122419"/>
            <a:ext cx="3889462" cy="60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3000" b="0" i="0" u="none" strike="noStrike" kern="1200" cap="none" spc="3308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Voriconazole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381" y="0"/>
            <a:ext cx="9143619" cy="68576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49435" y="618833"/>
            <a:ext cx="5801972" cy="1172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Categoría X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6044" y="1791711"/>
            <a:ext cx="6986356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Efectos adversos comprobados en el feto, claramente</a:t>
            </a:r>
            <a:r>
              <a:rPr kumimoji="0" sz="1200" b="0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superan los beneficios.</a:t>
            </a:r>
            <a:r>
              <a:rPr kumimoji="0" sz="1200" b="0" i="0" u="none" strike="noStrike" kern="1200" cap="none" spc="26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NO DEBEN USARSE EN EL EMBARAZO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10316" y="2965197"/>
            <a:ext cx="2270290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QUININA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10316" y="4072683"/>
            <a:ext cx="3258755" cy="171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TALIDOMIDA</a:t>
            </a:r>
          </a:p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ts val="424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RIBAVIRIN</a:t>
            </a:r>
            <a:r>
              <a:rPr kumimoji="0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109347" y="6356223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593978" y="651890"/>
            <a:ext cx="1163573" cy="1163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9912" y="657099"/>
            <a:ext cx="5178357" cy="1215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CONTRAINDICADOS</a:t>
            </a:r>
          </a:p>
          <a:p>
            <a:pPr marL="820322" marR="0" lvl="0" indent="0" algn="l" defTabSz="914400" rtl="0" eaLnBrk="1" fontAlgn="auto" latinLnBrk="0" hangingPunct="1">
              <a:lnSpc>
                <a:spcPts val="4470"/>
              </a:lnSpc>
              <a:spcBef>
                <a:spcPts val="3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Y SU EFECTO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8581" y="2530635"/>
            <a:ext cx="2699398" cy="321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CLORANFENICOL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8581" y="2861247"/>
            <a:ext cx="3618868" cy="932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Aplasia medular</a:t>
            </a:r>
          </a:p>
          <a:p>
            <a:pPr marL="457200" marR="0" lvl="0" indent="0" algn="l" defTabSz="914400" rtl="0" eaLnBrk="1" fontAlgn="auto" latinLnBrk="0" hangingPunct="1">
              <a:lnSpc>
                <a:spcPts val="2010"/>
              </a:lnSpc>
              <a:spcBef>
                <a:spcPts val="37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</a:t>
            </a:r>
            <a:r>
              <a:rPr kumimoji="0" sz="1800" b="0" i="0" u="none" strike="noStrike" kern="1200" cap="none" spc="44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Síndrome Gris</a:t>
            </a:r>
          </a:p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40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TETRACICLINAS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95781" y="3802317"/>
            <a:ext cx="7009980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Hepatotoxicidad, Pancreatitis hemorrágica, Falla renal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95781" y="4105593"/>
            <a:ext cx="958999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67495" y="4105593"/>
            <a:ext cx="5459888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Decoloración dientes y displasia; Inhib. crecim. óseo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8581" y="4413537"/>
            <a:ext cx="3811448" cy="321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ESTOLATO ERITROMICINA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95781" y="4744149"/>
            <a:ext cx="3162182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Hepatotoxicidad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95781" y="5046663"/>
            <a:ext cx="958908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Feto: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667381" y="5046663"/>
            <a:ext cx="1981234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Ninguno conocido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38581" y="5354607"/>
            <a:ext cx="2217015" cy="321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QUINOLONAS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295781" y="5685218"/>
            <a:ext cx="2158595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R.A.M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295781" y="5988495"/>
            <a:ext cx="959091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Feto: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667609" y="5988495"/>
            <a:ext cx="4533645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Alteración cartílago – Artropatia irreversible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78689" y="6296787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4578" y="790865"/>
            <a:ext cx="5490318" cy="66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CON PRECAUCION: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307" y="1978185"/>
            <a:ext cx="3050165" cy="321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AMINOGLUCOSIDOS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08507" y="2335467"/>
            <a:ext cx="4457201" cy="624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Ototoxicidad - Nefrotoxicidad</a:t>
            </a:r>
          </a:p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5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Feto:</a:t>
            </a:r>
            <a:r>
              <a:rPr kumimoji="0" sz="1800" b="0" i="0" u="none" strike="noStrike" kern="1200" cap="none" spc="39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Toxicidad VIII par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1307" y="3003837"/>
            <a:ext cx="2359437" cy="321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CLINDAMICINA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8507" y="3361119"/>
            <a:ext cx="6590633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Reacciones alérgicas; Colitis pseudomembranosa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08507" y="3691827"/>
            <a:ext cx="958908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80107" y="3691827"/>
            <a:ext cx="1981234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Ninguno conocido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51307" y="4029489"/>
            <a:ext cx="3330192" cy="321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TRIMETOPRIM / SULFA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51307" y="4386771"/>
            <a:ext cx="7974338" cy="659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Vasculitis/Alergia</a:t>
            </a:r>
            <a:r>
              <a:rPr kumimoji="0" sz="1800" b="0" i="0" u="none" strike="noStrike" kern="1200" cap="none" spc="49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/</a:t>
            </a:r>
            <a:r>
              <a:rPr kumimoji="0" sz="1800" b="0" i="0" u="none" strike="noStrike" kern="1200" cap="none" spc="49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Feto:</a:t>
            </a:r>
            <a:r>
              <a:rPr kumimoji="0" sz="1800" b="0" i="0" u="none" strike="noStrike" kern="1200" cap="none" spc="49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Antagonismo folatos/Kernicterus</a:t>
            </a:r>
          </a:p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6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ISONIAZIDA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51307" y="5082477"/>
            <a:ext cx="8190706" cy="659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Madre:</a:t>
            </a:r>
            <a:r>
              <a:rPr kumimoji="0" sz="1800" b="0" i="0" u="none" strike="noStrike" kern="1200" cap="none" spc="24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Hepatotoxicidad</a:t>
            </a:r>
            <a:r>
              <a:rPr kumimoji="0" sz="1800" b="0" i="0" u="none" strike="noStrike" kern="1200" cap="none" spc="997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/</a:t>
            </a:r>
            <a:r>
              <a:rPr kumimoji="0" sz="1800" b="0" i="0" u="none" strike="noStrike" kern="1200" cap="none" spc="997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Feto:</a:t>
            </a:r>
            <a:r>
              <a:rPr kumimoji="0" sz="1800" b="0" i="0" u="none" strike="noStrike" kern="1200" cap="none" spc="59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Posible neuropatía y convulsiones</a:t>
            </a:r>
          </a:p>
          <a:p>
            <a:pPr marL="0" marR="0" lvl="0" indent="0" algn="l" defTabSz="914400" rtl="0" eaLnBrk="1" fontAlgn="auto" latinLnBrk="0" hangingPunct="1">
              <a:lnSpc>
                <a:spcPts val="2232"/>
              </a:lnSpc>
              <a:spcBef>
                <a:spcPts val="6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500" b="0" i="0" u="none" strike="noStrike" kern="1200" cap="none" spc="1205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METRONIDAZOL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08507" y="5777421"/>
            <a:ext cx="6293006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ꢀ</a:t>
            </a:r>
            <a:r>
              <a:rPr kumimoji="0" sz="1400" b="0" i="0" u="none" strike="noStrike" kern="1200" cap="none" spc="652" normalizeH="0" baseline="0" noProof="0" dirty="0">
                <a:ln>
                  <a:noFill/>
                </a:ln>
                <a:solidFill>
                  <a:srgbClr val="9A9ACC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Evitar principalmente en primer trimestre:</a:t>
            </a:r>
            <a:r>
              <a:rPr kumimoji="0" sz="1800" b="0" i="0" u="none" strike="noStrike" kern="1200" cap="none" spc="49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Organogénesis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178689" y="6376035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5942457" y="3119246"/>
            <a:ext cx="2684525" cy="26845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9167" y="976211"/>
            <a:ext cx="7042205" cy="1172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6500CC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Antibióticos…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397" y="3159201"/>
            <a:ext cx="4720833" cy="2002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837" marR="0" lvl="0" indent="0" algn="l" defTabSz="914400" rtl="0" eaLnBrk="1" fontAlgn="auto" latinLnBrk="0" hangingPunct="1">
              <a:lnSpc>
                <a:spcPts val="49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Consideraciones</a:t>
            </a:r>
          </a:p>
          <a:p>
            <a:pPr marL="0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farmacocinéticas</a:t>
            </a:r>
          </a:p>
          <a:p>
            <a:pPr marL="591500" marR="0" lvl="0" indent="0" algn="l" defTabSz="914400" rtl="0" eaLnBrk="1" fontAlgn="auto" latinLnBrk="0" hangingPunct="1">
              <a:lnSpc>
                <a:spcPts val="4913"/>
              </a:lnSpc>
              <a:spcBef>
                <a:spcPts val="3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en pacientes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99091" y="5168850"/>
            <a:ext cx="3135120" cy="66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obstétricas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" y="380"/>
            <a:ext cx="288664" cy="536200"/>
          </a:xfrm>
          <a:prstGeom prst="rect">
            <a:avLst/>
          </a:prstGeom>
        </p:spPr>
      </p:pic>
      <p:pic>
        <p:nvPicPr>
          <p:cNvPr id="53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22" y="135194"/>
            <a:ext cx="8730002" cy="278000"/>
          </a:xfrm>
          <a:prstGeom prst="rect">
            <a:avLst/>
          </a:prstGeom>
        </p:spPr>
      </p:pic>
      <p:sp>
        <p:nvSpPr>
          <p:cNvPr id="147" name="object 147"/>
          <p:cNvSpPr/>
          <p:nvPr/>
        </p:nvSpPr>
        <p:spPr>
          <a:xfrm>
            <a:off x="412200" y="136717"/>
            <a:ext cx="137858" cy="141667"/>
          </a:xfrm>
          <a:custGeom>
            <a:avLst/>
            <a:gdLst/>
            <a:ahLst/>
            <a:cxnLst/>
            <a:rect l="l" t="t" r="r" b="b"/>
            <a:pathLst>
              <a:path w="137922" h="141733">
                <a:moveTo>
                  <a:pt x="0" y="141732"/>
                </a:moveTo>
                <a:lnTo>
                  <a:pt x="0" y="0"/>
                </a:lnTo>
                <a:lnTo>
                  <a:pt x="137922" y="0"/>
                </a:lnTo>
                <a:lnTo>
                  <a:pt x="137922" y="14173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550058" y="1905"/>
            <a:ext cx="139381" cy="137859"/>
          </a:xfrm>
          <a:custGeom>
            <a:avLst/>
            <a:gdLst/>
            <a:ahLst/>
            <a:cxnLst/>
            <a:rect l="l" t="t" r="r" b="b"/>
            <a:pathLst>
              <a:path w="139446" h="137923">
                <a:moveTo>
                  <a:pt x="0" y="137922"/>
                </a:moveTo>
                <a:lnTo>
                  <a:pt x="0" y="0"/>
                </a:lnTo>
                <a:lnTo>
                  <a:pt x="139446" y="0"/>
                </a:lnTo>
                <a:lnTo>
                  <a:pt x="139446" y="137922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550058" y="136717"/>
            <a:ext cx="139381" cy="141667"/>
          </a:xfrm>
          <a:custGeom>
            <a:avLst/>
            <a:gdLst/>
            <a:ahLst/>
            <a:cxnLst/>
            <a:rect l="l" t="t" r="r" b="b"/>
            <a:pathLst>
              <a:path w="139446" h="141733">
                <a:moveTo>
                  <a:pt x="0" y="141732"/>
                </a:moveTo>
                <a:lnTo>
                  <a:pt x="0" y="0"/>
                </a:lnTo>
                <a:lnTo>
                  <a:pt x="139446" y="0"/>
                </a:lnTo>
                <a:lnTo>
                  <a:pt x="139446" y="141732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276627" y="276098"/>
            <a:ext cx="137098" cy="138620"/>
          </a:xfrm>
          <a:custGeom>
            <a:avLst/>
            <a:gdLst/>
            <a:ahLst/>
            <a:cxnLst/>
            <a:rect l="l" t="t" r="r" b="b"/>
            <a:pathLst>
              <a:path w="137161" h="138684">
                <a:moveTo>
                  <a:pt x="0" y="138684"/>
                </a:moveTo>
                <a:lnTo>
                  <a:pt x="0" y="0"/>
                </a:lnTo>
                <a:lnTo>
                  <a:pt x="137160" y="0"/>
                </a:lnTo>
                <a:lnTo>
                  <a:pt x="137160" y="138684"/>
                </a:lnTo>
                <a:close/>
              </a:path>
            </a:pathLst>
          </a:custGeom>
          <a:solidFill>
            <a:srgbClr val="CCCCE6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134199" y="138240"/>
            <a:ext cx="140906" cy="137859"/>
          </a:xfrm>
          <a:custGeom>
            <a:avLst/>
            <a:gdLst/>
            <a:ahLst/>
            <a:cxnLst/>
            <a:rect l="l" t="t" r="r" b="b"/>
            <a:pathLst>
              <a:path w="140971" h="137923">
                <a:moveTo>
                  <a:pt x="0" y="137922"/>
                </a:moveTo>
                <a:lnTo>
                  <a:pt x="0" y="0"/>
                </a:lnTo>
                <a:lnTo>
                  <a:pt x="140970" y="0"/>
                </a:lnTo>
                <a:lnTo>
                  <a:pt x="140970" y="137922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412200" y="273051"/>
            <a:ext cx="137858" cy="138621"/>
          </a:xfrm>
          <a:custGeom>
            <a:avLst/>
            <a:gdLst/>
            <a:ahLst/>
            <a:cxnLst/>
            <a:rect l="l" t="t" r="r" b="b"/>
            <a:pathLst>
              <a:path w="137922" h="138685">
                <a:moveTo>
                  <a:pt x="0" y="138684"/>
                </a:moveTo>
                <a:lnTo>
                  <a:pt x="0" y="0"/>
                </a:lnTo>
                <a:lnTo>
                  <a:pt x="137922" y="0"/>
                </a:lnTo>
                <a:lnTo>
                  <a:pt x="137922" y="138684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276627" y="411671"/>
            <a:ext cx="137098" cy="136335"/>
          </a:xfrm>
          <a:custGeom>
            <a:avLst/>
            <a:gdLst/>
            <a:ahLst/>
            <a:cxnLst/>
            <a:rect l="l" t="t" r="r" b="b"/>
            <a:pathLst>
              <a:path w="137161" h="136398">
                <a:moveTo>
                  <a:pt x="0" y="136398"/>
                </a:moveTo>
                <a:lnTo>
                  <a:pt x="0" y="0"/>
                </a:lnTo>
                <a:lnTo>
                  <a:pt x="137160" y="0"/>
                </a:lnTo>
                <a:lnTo>
                  <a:pt x="137160" y="136398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4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823" y="4435454"/>
            <a:ext cx="4319302" cy="1943724"/>
          </a:xfrm>
          <a:prstGeom prst="rect">
            <a:avLst/>
          </a:prstGeom>
        </p:spPr>
      </p:pic>
      <p:pic>
        <p:nvPicPr>
          <p:cNvPr id="55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823" y="3356200"/>
            <a:ext cx="4319302" cy="1007659"/>
          </a:xfrm>
          <a:prstGeom prst="rect">
            <a:avLst/>
          </a:prstGeom>
        </p:spPr>
      </p:pic>
      <p:pic>
        <p:nvPicPr>
          <p:cNvPr id="56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823" y="2851988"/>
            <a:ext cx="4319302" cy="431092"/>
          </a:xfrm>
          <a:prstGeom prst="rect">
            <a:avLst/>
          </a:prstGeom>
        </p:spPr>
      </p:pic>
      <p:pic>
        <p:nvPicPr>
          <p:cNvPr id="57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823" y="2277707"/>
            <a:ext cx="4319302" cy="431092"/>
          </a:xfrm>
          <a:prstGeom prst="rect">
            <a:avLst/>
          </a:prstGeom>
        </p:spPr>
      </p:pic>
      <p:pic>
        <p:nvPicPr>
          <p:cNvPr id="58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7" y="4436977"/>
            <a:ext cx="4461730" cy="1943724"/>
          </a:xfrm>
          <a:prstGeom prst="rect">
            <a:avLst/>
          </a:prstGeom>
        </p:spPr>
      </p:pic>
      <p:pic>
        <p:nvPicPr>
          <p:cNvPr id="59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7" y="3357722"/>
            <a:ext cx="4461730" cy="1007659"/>
          </a:xfrm>
          <a:prstGeom prst="rect">
            <a:avLst/>
          </a:prstGeom>
        </p:spPr>
      </p:pic>
      <p:pic>
        <p:nvPicPr>
          <p:cNvPr id="60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7" y="2853513"/>
            <a:ext cx="4461730" cy="431091"/>
          </a:xfrm>
          <a:prstGeom prst="rect">
            <a:avLst/>
          </a:prstGeom>
        </p:spPr>
      </p:pic>
      <p:pic>
        <p:nvPicPr>
          <p:cNvPr id="61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7" y="2279231"/>
            <a:ext cx="4461730" cy="431091"/>
          </a:xfrm>
          <a:prstGeom prst="rect">
            <a:avLst/>
          </a:prstGeom>
        </p:spPr>
      </p:pic>
      <p:pic>
        <p:nvPicPr>
          <p:cNvPr id="62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2458217"/>
            <a:ext cx="12948" cy="12948"/>
          </a:xfrm>
          <a:prstGeom prst="rect">
            <a:avLst/>
          </a:prstGeom>
        </p:spPr>
      </p:pic>
      <p:pic>
        <p:nvPicPr>
          <p:cNvPr id="63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2" y="2471164"/>
            <a:ext cx="25895" cy="12948"/>
          </a:xfrm>
          <a:prstGeom prst="rect">
            <a:avLst/>
          </a:prstGeom>
        </p:spPr>
      </p:pic>
      <p:pic>
        <p:nvPicPr>
          <p:cNvPr id="64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2484113"/>
            <a:ext cx="38844" cy="12948"/>
          </a:xfrm>
          <a:prstGeom prst="rect">
            <a:avLst/>
          </a:prstGeom>
        </p:spPr>
      </p:pic>
      <p:pic>
        <p:nvPicPr>
          <p:cNvPr id="65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2497061"/>
            <a:ext cx="129479" cy="12948"/>
          </a:xfrm>
          <a:prstGeom prst="rect">
            <a:avLst/>
          </a:prstGeom>
        </p:spPr>
      </p:pic>
      <p:pic>
        <p:nvPicPr>
          <p:cNvPr id="66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2510009"/>
            <a:ext cx="142428" cy="12948"/>
          </a:xfrm>
          <a:prstGeom prst="rect">
            <a:avLst/>
          </a:prstGeom>
        </p:spPr>
      </p:pic>
      <p:pic>
        <p:nvPicPr>
          <p:cNvPr id="67" name="Image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2522957"/>
            <a:ext cx="155376" cy="12948"/>
          </a:xfrm>
          <a:prstGeom prst="rect">
            <a:avLst/>
          </a:prstGeom>
        </p:spPr>
      </p:pic>
      <p:pic>
        <p:nvPicPr>
          <p:cNvPr id="68" name="Image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2535905"/>
            <a:ext cx="168323" cy="12948"/>
          </a:xfrm>
          <a:prstGeom prst="rect">
            <a:avLst/>
          </a:prstGeom>
        </p:spPr>
      </p:pic>
      <p:pic>
        <p:nvPicPr>
          <p:cNvPr id="69" name="Image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2548853"/>
            <a:ext cx="155376" cy="12948"/>
          </a:xfrm>
          <a:prstGeom prst="rect">
            <a:avLst/>
          </a:prstGeom>
        </p:spPr>
      </p:pic>
      <p:pic>
        <p:nvPicPr>
          <p:cNvPr id="70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2561800"/>
            <a:ext cx="142428" cy="12948"/>
          </a:xfrm>
          <a:prstGeom prst="rect">
            <a:avLst/>
          </a:prstGeom>
        </p:spPr>
      </p:pic>
      <p:pic>
        <p:nvPicPr>
          <p:cNvPr id="71" name="Image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2574749"/>
            <a:ext cx="129479" cy="12948"/>
          </a:xfrm>
          <a:prstGeom prst="rect">
            <a:avLst/>
          </a:prstGeom>
        </p:spPr>
      </p:pic>
      <p:pic>
        <p:nvPicPr>
          <p:cNvPr id="72" name="Image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2587697"/>
            <a:ext cx="38844" cy="12948"/>
          </a:xfrm>
          <a:prstGeom prst="rect">
            <a:avLst/>
          </a:prstGeom>
        </p:spPr>
      </p:pic>
      <p:pic>
        <p:nvPicPr>
          <p:cNvPr id="73" name="Image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2" y="2600646"/>
            <a:ext cx="25895" cy="12948"/>
          </a:xfrm>
          <a:prstGeom prst="rect">
            <a:avLst/>
          </a:prstGeom>
        </p:spPr>
      </p:pic>
      <p:pic>
        <p:nvPicPr>
          <p:cNvPr id="74" name="Image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2613594"/>
            <a:ext cx="12948" cy="12948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607182" y="2336354"/>
            <a:ext cx="3431723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↑ Vol. Sanguíneo (±50%)</a:t>
            </a:r>
            <a:endParaRPr kumimoji="0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75" name="Image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3002033"/>
            <a:ext cx="12948" cy="12948"/>
          </a:xfrm>
          <a:prstGeom prst="rect">
            <a:avLst/>
          </a:prstGeom>
        </p:spPr>
      </p:pic>
      <p:pic>
        <p:nvPicPr>
          <p:cNvPr id="76" name="Image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2" y="3014981"/>
            <a:ext cx="25895" cy="12948"/>
          </a:xfrm>
          <a:prstGeom prst="rect">
            <a:avLst/>
          </a:prstGeom>
        </p:spPr>
      </p:pic>
      <p:pic>
        <p:nvPicPr>
          <p:cNvPr id="77" name="Image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3027930"/>
            <a:ext cx="38844" cy="12948"/>
          </a:xfrm>
          <a:prstGeom prst="rect">
            <a:avLst/>
          </a:prstGeom>
        </p:spPr>
      </p:pic>
      <p:pic>
        <p:nvPicPr>
          <p:cNvPr id="78" name="Image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3040878"/>
            <a:ext cx="129479" cy="12948"/>
          </a:xfrm>
          <a:prstGeom prst="rect">
            <a:avLst/>
          </a:prstGeom>
        </p:spPr>
      </p:pic>
      <p:pic>
        <p:nvPicPr>
          <p:cNvPr id="79" name="Image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3053825"/>
            <a:ext cx="142428" cy="12948"/>
          </a:xfrm>
          <a:prstGeom prst="rect">
            <a:avLst/>
          </a:prstGeom>
        </p:spPr>
      </p:pic>
      <p:pic>
        <p:nvPicPr>
          <p:cNvPr id="80" name="Image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3066774"/>
            <a:ext cx="155376" cy="12948"/>
          </a:xfrm>
          <a:prstGeom prst="rect">
            <a:avLst/>
          </a:prstGeom>
        </p:spPr>
      </p:pic>
      <p:pic>
        <p:nvPicPr>
          <p:cNvPr id="81" name="Image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3079721"/>
            <a:ext cx="168323" cy="12948"/>
          </a:xfrm>
          <a:prstGeom prst="rect">
            <a:avLst/>
          </a:prstGeom>
        </p:spPr>
      </p:pic>
      <p:pic>
        <p:nvPicPr>
          <p:cNvPr id="82" name="Image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3092669"/>
            <a:ext cx="155376" cy="12948"/>
          </a:xfrm>
          <a:prstGeom prst="rect">
            <a:avLst/>
          </a:prstGeom>
        </p:spPr>
      </p:pic>
      <p:pic>
        <p:nvPicPr>
          <p:cNvPr id="83" name="Image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3105618"/>
            <a:ext cx="142428" cy="12948"/>
          </a:xfrm>
          <a:prstGeom prst="rect">
            <a:avLst/>
          </a:prstGeom>
        </p:spPr>
      </p:pic>
      <p:pic>
        <p:nvPicPr>
          <p:cNvPr id="84" name="Image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3118566"/>
            <a:ext cx="129479" cy="12947"/>
          </a:xfrm>
          <a:prstGeom prst="rect">
            <a:avLst/>
          </a:prstGeom>
        </p:spPr>
      </p:pic>
      <p:pic>
        <p:nvPicPr>
          <p:cNvPr id="85" name="Image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3131513"/>
            <a:ext cx="38844" cy="12948"/>
          </a:xfrm>
          <a:prstGeom prst="rect">
            <a:avLst/>
          </a:prstGeom>
        </p:spPr>
      </p:pic>
      <p:pic>
        <p:nvPicPr>
          <p:cNvPr id="86" name="Image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2" y="3144462"/>
            <a:ext cx="25895" cy="12947"/>
          </a:xfrm>
          <a:prstGeom prst="rect">
            <a:avLst/>
          </a:prstGeom>
        </p:spPr>
      </p:pic>
      <p:pic>
        <p:nvPicPr>
          <p:cNvPr id="87" name="Image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3157410"/>
            <a:ext cx="12948" cy="12947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607182" y="2883978"/>
            <a:ext cx="5989573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↓ [ ] plasmática de proteínas        ↓ [ ] sérica</a:t>
            </a:r>
            <a:endParaRPr kumimoji="0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8" name="Image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3558798"/>
            <a:ext cx="12948" cy="12947"/>
          </a:xfrm>
          <a:prstGeom prst="rect">
            <a:avLst/>
          </a:prstGeom>
        </p:spPr>
      </p:pic>
      <p:pic>
        <p:nvPicPr>
          <p:cNvPr id="89" name="Image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2" y="3571746"/>
            <a:ext cx="25895" cy="12947"/>
          </a:xfrm>
          <a:prstGeom prst="rect">
            <a:avLst/>
          </a:prstGeom>
        </p:spPr>
      </p:pic>
      <p:pic>
        <p:nvPicPr>
          <p:cNvPr id="90" name="Image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3" y="3584694"/>
            <a:ext cx="51792" cy="12947"/>
          </a:xfrm>
          <a:prstGeom prst="rect">
            <a:avLst/>
          </a:prstGeom>
        </p:spPr>
      </p:pic>
      <p:pic>
        <p:nvPicPr>
          <p:cNvPr id="91" name="Image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3597642"/>
            <a:ext cx="129479" cy="12948"/>
          </a:xfrm>
          <a:prstGeom prst="rect">
            <a:avLst/>
          </a:prstGeom>
        </p:spPr>
      </p:pic>
      <p:pic>
        <p:nvPicPr>
          <p:cNvPr id="92" name="Image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3610590"/>
            <a:ext cx="142428" cy="12948"/>
          </a:xfrm>
          <a:prstGeom prst="rect">
            <a:avLst/>
          </a:prstGeom>
        </p:spPr>
      </p:pic>
      <p:pic>
        <p:nvPicPr>
          <p:cNvPr id="93" name="Image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3623537"/>
            <a:ext cx="168323" cy="25896"/>
          </a:xfrm>
          <a:prstGeom prst="rect">
            <a:avLst/>
          </a:prstGeom>
        </p:spPr>
      </p:pic>
      <p:pic>
        <p:nvPicPr>
          <p:cNvPr id="94" name="Image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" y="3649433"/>
            <a:ext cx="142428" cy="12948"/>
          </a:xfrm>
          <a:prstGeom prst="rect">
            <a:avLst/>
          </a:prstGeom>
        </p:spPr>
      </p:pic>
      <p:pic>
        <p:nvPicPr>
          <p:cNvPr id="95" name="Image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3" y="3662381"/>
            <a:ext cx="129479" cy="12948"/>
          </a:xfrm>
          <a:prstGeom prst="rect">
            <a:avLst/>
          </a:prstGeom>
        </p:spPr>
      </p:pic>
      <p:pic>
        <p:nvPicPr>
          <p:cNvPr id="96" name="Image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3675330"/>
            <a:ext cx="38844" cy="12948"/>
          </a:xfrm>
          <a:prstGeom prst="rect">
            <a:avLst/>
          </a:prstGeom>
        </p:spPr>
      </p:pic>
      <p:pic>
        <p:nvPicPr>
          <p:cNvPr id="97" name="Image"/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2" y="3688278"/>
            <a:ext cx="25895" cy="12948"/>
          </a:xfrm>
          <a:prstGeom prst="rect">
            <a:avLst/>
          </a:prstGeom>
        </p:spPr>
      </p:pic>
      <p:pic>
        <p:nvPicPr>
          <p:cNvPr id="98" name="Image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1" y="3701225"/>
            <a:ext cx="12948" cy="129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7181" y="3431603"/>
            <a:ext cx="3472101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↑ Flujo sanguíneo renal y</a:t>
            </a:r>
            <a:endParaRPr kumimoji="0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607181" y="3929720"/>
            <a:ext cx="1892014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T.F.G. (±50%)</a:t>
            </a:r>
            <a:endParaRPr kumimoji="0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264441" y="5000596"/>
            <a:ext cx="3294890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99" b="0" i="0" u="none" strike="noStrike" kern="1200" cap="none" spc="1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</a:t>
            </a: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↑ Niveles progesterona</a:t>
            </a:r>
            <a:endParaRPr kumimoji="0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99" name="Image"/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7" y="2458217"/>
            <a:ext cx="12948" cy="12948"/>
          </a:xfrm>
          <a:prstGeom prst="rect">
            <a:avLst/>
          </a:prstGeom>
        </p:spPr>
      </p:pic>
      <p:pic>
        <p:nvPicPr>
          <p:cNvPr id="100" name="Image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2471164"/>
            <a:ext cx="25896" cy="12948"/>
          </a:xfrm>
          <a:prstGeom prst="rect">
            <a:avLst/>
          </a:prstGeom>
        </p:spPr>
      </p:pic>
      <p:pic>
        <p:nvPicPr>
          <p:cNvPr id="101" name="Image"/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2484113"/>
            <a:ext cx="38844" cy="12948"/>
          </a:xfrm>
          <a:prstGeom prst="rect">
            <a:avLst/>
          </a:prstGeom>
        </p:spPr>
      </p:pic>
      <p:pic>
        <p:nvPicPr>
          <p:cNvPr id="102" name="Image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2497061"/>
            <a:ext cx="129480" cy="12948"/>
          </a:xfrm>
          <a:prstGeom prst="rect">
            <a:avLst/>
          </a:prstGeom>
        </p:spPr>
      </p:pic>
      <p:pic>
        <p:nvPicPr>
          <p:cNvPr id="103" name="Image"/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2510009"/>
            <a:ext cx="142428" cy="12948"/>
          </a:xfrm>
          <a:prstGeom prst="rect">
            <a:avLst/>
          </a:prstGeom>
        </p:spPr>
      </p:pic>
      <p:pic>
        <p:nvPicPr>
          <p:cNvPr id="104" name="Image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00" y="2522957"/>
            <a:ext cx="155375" cy="38844"/>
          </a:xfrm>
          <a:prstGeom prst="rect">
            <a:avLst/>
          </a:prstGeom>
        </p:spPr>
      </p:pic>
      <p:pic>
        <p:nvPicPr>
          <p:cNvPr id="105" name="Image"/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2561800"/>
            <a:ext cx="142428" cy="12948"/>
          </a:xfrm>
          <a:prstGeom prst="rect">
            <a:avLst/>
          </a:prstGeom>
        </p:spPr>
      </p:pic>
      <p:pic>
        <p:nvPicPr>
          <p:cNvPr id="106" name="Image"/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2574749"/>
            <a:ext cx="129480" cy="12948"/>
          </a:xfrm>
          <a:prstGeom prst="rect">
            <a:avLst/>
          </a:prstGeom>
        </p:spPr>
      </p:pic>
      <p:pic>
        <p:nvPicPr>
          <p:cNvPr id="107" name="Image"/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2587697"/>
            <a:ext cx="38844" cy="12948"/>
          </a:xfrm>
          <a:prstGeom prst="rect">
            <a:avLst/>
          </a:prstGeom>
        </p:spPr>
      </p:pic>
      <p:pic>
        <p:nvPicPr>
          <p:cNvPr id="108" name="Image"/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2600646"/>
            <a:ext cx="25896" cy="12948"/>
          </a:xfrm>
          <a:prstGeom prst="rect">
            <a:avLst/>
          </a:prstGeom>
        </p:spPr>
      </p:pic>
      <p:pic>
        <p:nvPicPr>
          <p:cNvPr id="109" name="Image"/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7" y="2613594"/>
            <a:ext cx="12948" cy="12948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367478" y="2336354"/>
            <a:ext cx="2471649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↑ Vol. Distribución</a:t>
            </a:r>
            <a:endParaRPr kumimoji="0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10" name="Image"/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7" y="3002033"/>
            <a:ext cx="12948" cy="12948"/>
          </a:xfrm>
          <a:prstGeom prst="rect">
            <a:avLst/>
          </a:prstGeom>
        </p:spPr>
      </p:pic>
      <p:pic>
        <p:nvPicPr>
          <p:cNvPr id="111" name="Image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014981"/>
            <a:ext cx="25896" cy="12948"/>
          </a:xfrm>
          <a:prstGeom prst="rect">
            <a:avLst/>
          </a:prstGeom>
        </p:spPr>
      </p:pic>
      <p:pic>
        <p:nvPicPr>
          <p:cNvPr id="112" name="Image"/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027930"/>
            <a:ext cx="38844" cy="12948"/>
          </a:xfrm>
          <a:prstGeom prst="rect">
            <a:avLst/>
          </a:prstGeom>
        </p:spPr>
      </p:pic>
      <p:pic>
        <p:nvPicPr>
          <p:cNvPr id="113" name="Image"/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3040878"/>
            <a:ext cx="129480" cy="12948"/>
          </a:xfrm>
          <a:prstGeom prst="rect">
            <a:avLst/>
          </a:prstGeom>
        </p:spPr>
      </p:pic>
      <p:pic>
        <p:nvPicPr>
          <p:cNvPr id="114" name="Image"/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3053825"/>
            <a:ext cx="142428" cy="12948"/>
          </a:xfrm>
          <a:prstGeom prst="rect">
            <a:avLst/>
          </a:prstGeom>
        </p:spPr>
      </p:pic>
      <p:pic>
        <p:nvPicPr>
          <p:cNvPr id="115" name="Image"/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00" y="3066774"/>
            <a:ext cx="155375" cy="38844"/>
          </a:xfrm>
          <a:prstGeom prst="rect">
            <a:avLst/>
          </a:prstGeom>
        </p:spPr>
      </p:pic>
      <p:pic>
        <p:nvPicPr>
          <p:cNvPr id="116" name="Image"/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3105618"/>
            <a:ext cx="142428" cy="12948"/>
          </a:xfrm>
          <a:prstGeom prst="rect">
            <a:avLst/>
          </a:prstGeom>
        </p:spPr>
      </p:pic>
      <p:pic>
        <p:nvPicPr>
          <p:cNvPr id="117" name="Image"/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3118566"/>
            <a:ext cx="129480" cy="12947"/>
          </a:xfrm>
          <a:prstGeom prst="rect">
            <a:avLst/>
          </a:prstGeom>
        </p:spPr>
      </p:pic>
      <p:pic>
        <p:nvPicPr>
          <p:cNvPr id="118" name="Image"/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131513"/>
            <a:ext cx="38844" cy="12948"/>
          </a:xfrm>
          <a:prstGeom prst="rect">
            <a:avLst/>
          </a:prstGeom>
        </p:spPr>
      </p:pic>
      <p:pic>
        <p:nvPicPr>
          <p:cNvPr id="119" name="Image"/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144462"/>
            <a:ext cx="25896" cy="12947"/>
          </a:xfrm>
          <a:prstGeom prst="rect">
            <a:avLst/>
          </a:prstGeom>
        </p:spPr>
      </p:pic>
      <p:pic>
        <p:nvPicPr>
          <p:cNvPr id="120" name="Image"/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7" y="3157410"/>
            <a:ext cx="12948" cy="12947"/>
          </a:xfrm>
          <a:prstGeom prst="rect">
            <a:avLst/>
          </a:prstGeom>
        </p:spPr>
      </p:pic>
      <p:pic>
        <p:nvPicPr>
          <p:cNvPr id="121" name="Image"/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558798"/>
            <a:ext cx="25896" cy="12947"/>
          </a:xfrm>
          <a:prstGeom prst="rect">
            <a:avLst/>
          </a:prstGeom>
        </p:spPr>
      </p:pic>
      <p:pic>
        <p:nvPicPr>
          <p:cNvPr id="122" name="Image"/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571746"/>
            <a:ext cx="38844" cy="12947"/>
          </a:xfrm>
          <a:prstGeom prst="rect">
            <a:avLst/>
          </a:prstGeom>
        </p:spPr>
      </p:pic>
      <p:pic>
        <p:nvPicPr>
          <p:cNvPr id="123" name="Image"/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584694"/>
            <a:ext cx="51792" cy="12947"/>
          </a:xfrm>
          <a:prstGeom prst="rect">
            <a:avLst/>
          </a:prstGeom>
        </p:spPr>
      </p:pic>
      <p:pic>
        <p:nvPicPr>
          <p:cNvPr id="124" name="Image"/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3597642"/>
            <a:ext cx="142428" cy="12948"/>
          </a:xfrm>
          <a:prstGeom prst="rect">
            <a:avLst/>
          </a:prstGeom>
        </p:spPr>
      </p:pic>
      <p:pic>
        <p:nvPicPr>
          <p:cNvPr id="125" name="Image"/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00" y="3610589"/>
            <a:ext cx="155375" cy="51792"/>
          </a:xfrm>
          <a:prstGeom prst="rect">
            <a:avLst/>
          </a:prstGeom>
        </p:spPr>
      </p:pic>
      <p:pic>
        <p:nvPicPr>
          <p:cNvPr id="126" name="Image"/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99" y="3662381"/>
            <a:ext cx="142428" cy="12948"/>
          </a:xfrm>
          <a:prstGeom prst="rect">
            <a:avLst/>
          </a:prstGeom>
        </p:spPr>
      </p:pic>
      <p:pic>
        <p:nvPicPr>
          <p:cNvPr id="127" name="Image"/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675330"/>
            <a:ext cx="51792" cy="12948"/>
          </a:xfrm>
          <a:prstGeom prst="rect">
            <a:avLst/>
          </a:prstGeom>
        </p:spPr>
      </p:pic>
      <p:pic>
        <p:nvPicPr>
          <p:cNvPr id="128" name="Image"/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688278"/>
            <a:ext cx="38844" cy="12948"/>
          </a:xfrm>
          <a:prstGeom prst="rect">
            <a:avLst/>
          </a:prstGeom>
        </p:spPr>
      </p:pic>
      <p:pic>
        <p:nvPicPr>
          <p:cNvPr id="129" name="Image"/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88" y="3701225"/>
            <a:ext cx="25896" cy="12948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5367478" y="3431603"/>
            <a:ext cx="3118418" cy="3692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↑ Aclaramiento de A</a:t>
            </a:r>
            <a:r>
              <a:rPr kumimoji="0" lang="es-ES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5367478" y="3929720"/>
            <a:ext cx="2540225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excreción renal</a:t>
            </a:r>
            <a:endParaRPr kumimoji="0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1124035" y="906741"/>
            <a:ext cx="2676417" cy="11068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3491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98" b="1" i="0" u="none" strike="noStrike" kern="1200" cap="none" spc="10" normalizeH="0" baseline="0" noProof="0" dirty="0">
                <a:ln>
                  <a:noFill/>
                </a:ln>
                <a:solidFill>
                  <a:srgbClr val="CBCBC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CAMBIO</a:t>
            </a:r>
            <a:endParaRPr kumimoji="0" sz="3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98" b="1" i="0" u="none" strike="noStrike" kern="1200" cap="none" spc="10" normalizeH="0" baseline="0" noProof="0" dirty="0">
                <a:ln>
                  <a:noFill/>
                </a:ln>
                <a:solidFill>
                  <a:srgbClr val="65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EMBARAZO</a:t>
            </a:r>
            <a:endParaRPr kumimoji="0" sz="3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1453981" y="887547"/>
            <a:ext cx="1879132" cy="55342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98" b="1" i="0" u="none" strike="noStrike" kern="1200" cap="none" spc="10" normalizeH="0" baseline="0" noProof="0" dirty="0">
                <a:ln>
                  <a:noFill/>
                </a:ln>
                <a:solidFill>
                  <a:srgbClr val="65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CAMBIO</a:t>
            </a:r>
            <a:endParaRPr kumimoji="0" sz="3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5462227" y="1180477"/>
            <a:ext cx="3013533" cy="55342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98" b="1" i="0" u="none" strike="noStrike" kern="1200" cap="none" spc="10" normalizeH="0" baseline="0" noProof="0" dirty="0">
                <a:ln>
                  <a:noFill/>
                </a:ln>
                <a:solidFill>
                  <a:srgbClr val="CBCBC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ANTIBIOTICO</a:t>
            </a:r>
            <a:endParaRPr kumimoji="0" sz="3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443033" y="1161284"/>
            <a:ext cx="3013533" cy="55342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98" b="1" i="0" u="none" strike="noStrike" kern="1200" cap="none" spc="10" normalizeH="0" baseline="0" noProof="0" dirty="0">
                <a:ln>
                  <a:noFill/>
                </a:ln>
                <a:solidFill>
                  <a:srgbClr val="65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ANTIBIOTICO</a:t>
            </a:r>
            <a:endParaRPr kumimoji="0" sz="35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30" name="Image"/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11" y="4685274"/>
            <a:ext cx="12948" cy="12948"/>
          </a:xfrm>
          <a:prstGeom prst="rect">
            <a:avLst/>
          </a:prstGeom>
        </p:spPr>
      </p:pic>
      <p:pic>
        <p:nvPicPr>
          <p:cNvPr id="131" name="Image"/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12" y="4698221"/>
            <a:ext cx="25895" cy="12948"/>
          </a:xfrm>
          <a:prstGeom prst="rect">
            <a:avLst/>
          </a:prstGeom>
        </p:spPr>
      </p:pic>
      <p:pic>
        <p:nvPicPr>
          <p:cNvPr id="132" name="Image"/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11" y="4711170"/>
            <a:ext cx="38844" cy="12948"/>
          </a:xfrm>
          <a:prstGeom prst="rect">
            <a:avLst/>
          </a:prstGeom>
        </p:spPr>
      </p:pic>
      <p:pic>
        <p:nvPicPr>
          <p:cNvPr id="133" name="Image"/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24" y="4724118"/>
            <a:ext cx="129479" cy="12948"/>
          </a:xfrm>
          <a:prstGeom prst="rect">
            <a:avLst/>
          </a:prstGeom>
        </p:spPr>
      </p:pic>
      <p:pic>
        <p:nvPicPr>
          <p:cNvPr id="134" name="Image"/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23" y="4737066"/>
            <a:ext cx="142428" cy="12948"/>
          </a:xfrm>
          <a:prstGeom prst="rect">
            <a:avLst/>
          </a:prstGeom>
        </p:spPr>
      </p:pic>
      <p:pic>
        <p:nvPicPr>
          <p:cNvPr id="135" name="Image"/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23" y="4750013"/>
            <a:ext cx="155376" cy="12948"/>
          </a:xfrm>
          <a:prstGeom prst="rect">
            <a:avLst/>
          </a:prstGeom>
        </p:spPr>
      </p:pic>
      <p:pic>
        <p:nvPicPr>
          <p:cNvPr id="136" name="Image"/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24" y="4762962"/>
            <a:ext cx="168323" cy="12948"/>
          </a:xfrm>
          <a:prstGeom prst="rect">
            <a:avLst/>
          </a:prstGeom>
        </p:spPr>
      </p:pic>
      <p:pic>
        <p:nvPicPr>
          <p:cNvPr id="137" name="Image"/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23" y="4775910"/>
            <a:ext cx="155376" cy="12948"/>
          </a:xfrm>
          <a:prstGeom prst="rect">
            <a:avLst/>
          </a:prstGeom>
        </p:spPr>
      </p:pic>
      <p:pic>
        <p:nvPicPr>
          <p:cNvPr id="138" name="Image"/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23" y="4788857"/>
            <a:ext cx="142428" cy="12948"/>
          </a:xfrm>
          <a:prstGeom prst="rect">
            <a:avLst/>
          </a:prstGeom>
        </p:spPr>
      </p:pic>
      <p:pic>
        <p:nvPicPr>
          <p:cNvPr id="139" name="Image"/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24" y="4801806"/>
            <a:ext cx="129479" cy="12948"/>
          </a:xfrm>
          <a:prstGeom prst="rect">
            <a:avLst/>
          </a:prstGeom>
        </p:spPr>
      </p:pic>
      <p:pic>
        <p:nvPicPr>
          <p:cNvPr id="140" name="Image"/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11" y="4814754"/>
            <a:ext cx="38844" cy="12948"/>
          </a:xfrm>
          <a:prstGeom prst="rect">
            <a:avLst/>
          </a:prstGeom>
        </p:spPr>
      </p:pic>
      <p:pic>
        <p:nvPicPr>
          <p:cNvPr id="141" name="Image"/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12" y="4827701"/>
            <a:ext cx="25895" cy="25896"/>
          </a:xfrm>
          <a:prstGeom prst="rect">
            <a:avLst/>
          </a:prstGeom>
        </p:spPr>
      </p:pic>
      <p:sp>
        <p:nvSpPr>
          <p:cNvPr id="14" name="text 1"/>
          <p:cNvSpPr txBox="1"/>
          <p:nvPr/>
        </p:nvSpPr>
        <p:spPr>
          <a:xfrm>
            <a:off x="5244853" y="4567219"/>
            <a:ext cx="3485559" cy="3690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↑</a:t>
            </a:r>
            <a:r>
              <a:rPr kumimoji="0" sz="21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metabolismo hepático,      </a:t>
            </a:r>
            <a:endParaRPr kumimoji="0" sz="21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7414786" y="5058379"/>
            <a:ext cx="1520225" cy="3382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vaciamiento</a:t>
            </a:r>
            <a:endParaRPr kumimoji="0" sz="21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5244836" y="5461174"/>
            <a:ext cx="3786871" cy="6768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gástrico:  A</a:t>
            </a:r>
            <a:r>
              <a:rPr kumimoji="0" lang="es-ES" sz="21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21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 V.O.: Absorción</a:t>
            </a:r>
            <a:endParaRPr kumimoji="0" sz="21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99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impredecible.</a:t>
            </a:r>
            <a:endParaRPr kumimoji="0" sz="21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42" name="Image"/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023" y="6446203"/>
            <a:ext cx="316845" cy="31684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78689" y="6376035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9144000" cy="1842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1307" y="689597"/>
            <a:ext cx="5402049" cy="605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UNION A PROTEINAS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54905" y="2051505"/>
            <a:ext cx="3424552" cy="1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Gentamicina</a:t>
            </a:r>
            <a:r>
              <a:rPr kumimoji="0" sz="2200" b="0" i="0" u="none" strike="noStrike" kern="1200" cap="none" spc="3793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45%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Tetraciclina</a:t>
            </a:r>
            <a:r>
              <a:rPr kumimoji="0" sz="2200" b="0" i="0" u="none" strike="noStrike" kern="1200" cap="none" spc="4889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40%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Ciprofloxacina</a:t>
            </a:r>
            <a:r>
              <a:rPr kumimoji="0" sz="2200" b="0" i="0" u="none" strike="noStrike" kern="1200" cap="none" spc="2203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&lt; 30%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8185" y="2074365"/>
            <a:ext cx="1925213" cy="35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Ceftriaxona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89531" y="2074365"/>
            <a:ext cx="712117" cy="35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97%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18185" y="2475939"/>
            <a:ext cx="3182680" cy="35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Dicloxacilina</a:t>
            </a:r>
            <a:r>
              <a:rPr kumimoji="0" sz="2200" b="0" i="0" u="none" strike="noStrike" kern="1200" cap="none" spc="3932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97%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18185" y="2877513"/>
            <a:ext cx="1816176" cy="1153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Oxacilina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Cefazolina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Amikacina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189531" y="2877513"/>
            <a:ext cx="712311" cy="1153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87%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84%</a:t>
            </a:r>
          </a:p>
          <a:p>
            <a:pPr marL="279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84%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954905" y="3256989"/>
            <a:ext cx="1925940" cy="1153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Imipenem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Cefuroxima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I.B.L.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426224" y="3256989"/>
            <a:ext cx="712619" cy="19568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25%</a:t>
            </a:r>
          </a:p>
          <a:p>
            <a:pPr marL="27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20%</a:t>
            </a:r>
          </a:p>
          <a:p>
            <a:pPr marL="586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20%</a:t>
            </a:r>
          </a:p>
          <a:p>
            <a:pPr marL="27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18%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13%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18185" y="4082235"/>
            <a:ext cx="3183491" cy="35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Clindamicina</a:t>
            </a:r>
            <a:r>
              <a:rPr kumimoji="0" sz="2200" b="0" i="0" u="none" strike="noStrike" kern="1200" cap="none" spc="3559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84%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954905" y="4461711"/>
            <a:ext cx="1768943" cy="752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Ampicilina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Cefradina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18185" y="4483809"/>
            <a:ext cx="1970433" cy="1153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Cefalotina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Eritromicina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Penicilinas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189084" y="4483809"/>
            <a:ext cx="712648" cy="1153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7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70%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60%</a:t>
            </a:r>
          </a:p>
          <a:p>
            <a:pPr marL="279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50%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954905" y="5264859"/>
            <a:ext cx="3424971" cy="1153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Metronidazol</a:t>
            </a:r>
            <a:r>
              <a:rPr kumimoji="0" sz="2200" b="0" i="0" u="none" strike="noStrike" kern="1200" cap="none" spc="3537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&lt; 10%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Vancomicina</a:t>
            </a:r>
            <a:r>
              <a:rPr kumimoji="0" sz="2200" b="0" i="0" u="none" strike="noStrike" kern="1200" cap="none" spc="3559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&lt; 10%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7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Nitrofurantoína</a:t>
            </a:r>
            <a:r>
              <a:rPr kumimoji="0" sz="2200" b="0" i="0" u="none" strike="noStrike" kern="1200" cap="none" spc="1578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0%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18185" y="5688530"/>
            <a:ext cx="3589716" cy="752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Cloranfenicol</a:t>
            </a:r>
            <a:r>
              <a:rPr kumimoji="0" sz="2200" b="0" i="0" u="none" strike="noStrike" kern="1200" cap="none" spc="3303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50%</a:t>
            </a:r>
          </a:p>
          <a:p>
            <a:pPr marL="0" marR="0" lvl="0" indent="0" algn="l" defTabSz="914400" rtl="0" eaLnBrk="1" fontAlgn="auto" latinLnBrk="0" hangingPunct="1">
              <a:lnSpc>
                <a:spcPts val="2460"/>
              </a:lnSpc>
              <a:spcBef>
                <a:spcPts val="6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UMMOM+Wingdings-Regular"/>
                <a:ea typeface="+mn-ea"/>
                <a:cs typeface="TUMMOM+Wingdings-Regular"/>
              </a:rPr>
              <a:t></a:t>
            </a:r>
            <a:r>
              <a:rPr kumimoji="0" sz="1700" b="0" i="0" u="none" strike="noStrike" kern="1200" cap="none" spc="1006" normalizeH="0" baseline="0" noProof="0" dirty="0">
                <a:ln>
                  <a:noFill/>
                </a:ln>
                <a:solidFill>
                  <a:srgbClr val="00007B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TMP/SMX</a:t>
            </a:r>
            <a:r>
              <a:rPr kumimoji="0" sz="2200" b="0" i="0" u="none" strike="noStrike" kern="1200" cap="none" spc="61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AFOGL+Arial"/>
                <a:ea typeface="+mn-ea"/>
                <a:cs typeface="IAFOGL+Arial"/>
              </a:rPr>
              <a:t>45-60%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89534" y="6425564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4137" y="2014677"/>
            <a:ext cx="7951562" cy="2671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6749" marR="0" lvl="0" indent="0" algn="l" defTabSz="914400" rtl="0" eaLnBrk="1" fontAlgn="auto" latinLnBrk="0" hangingPunct="1">
              <a:lnSpc>
                <a:spcPts val="49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HPDJG+Arial Bold Italic"/>
                <a:ea typeface="+mn-ea"/>
                <a:cs typeface="VHPDJG+Arial Bold Italic"/>
              </a:rPr>
              <a:t>Un significativo porcentaje</a:t>
            </a:r>
          </a:p>
          <a:p>
            <a:pPr marL="0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HPDJG+Arial Bold Italic"/>
                <a:ea typeface="+mn-ea"/>
                <a:cs typeface="VHPDJG+Arial Bold Italic"/>
              </a:rPr>
              <a:t>del antibiótico se queda en el</a:t>
            </a:r>
          </a:p>
          <a:p>
            <a:pPr marL="654615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HPDJG+Arial Bold Italic"/>
                <a:ea typeface="+mn-ea"/>
                <a:cs typeface="VHPDJG+Arial Bold Italic"/>
              </a:rPr>
              <a:t>compartimiento fetal, no</a:t>
            </a:r>
          </a:p>
          <a:p>
            <a:pPr marL="606022" marR="0" lvl="0" indent="0" algn="l" defTabSz="914400" rtl="0" eaLnBrk="1" fontAlgn="auto" latinLnBrk="0" hangingPunct="1">
              <a:lnSpc>
                <a:spcPts val="4913"/>
              </a:lnSpc>
              <a:spcBef>
                <a:spcPts val="3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HPDJG+Arial Bold Italic"/>
                <a:ea typeface="+mn-ea"/>
                <a:cs typeface="VHPDJG+Arial Bold Italic"/>
              </a:rPr>
              <a:t>disponible para la madre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178689" y="6376035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6257316" y="4278248"/>
            <a:ext cx="2512161" cy="19467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5755" y="1080896"/>
            <a:ext cx="3528821" cy="24178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444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22553" y="1076425"/>
            <a:ext cx="4527528" cy="2491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7709" marR="0" lvl="0" indent="0" algn="l" defTabSz="914400" rtl="0" eaLnBrk="1" fontAlgn="auto" latinLnBrk="0" hangingPunct="1">
              <a:lnSpc>
                <a:spcPts val="49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Resultado neto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:</a:t>
            </a:r>
          </a:p>
          <a:p>
            <a:pPr marL="27445" marR="0" lvl="0" indent="0" algn="l" defTabSz="914400" rtl="0" eaLnBrk="1" fontAlgn="auto" latinLnBrk="0" hangingPunct="1">
              <a:lnSpc>
                <a:spcPts val="4470"/>
              </a:lnSpc>
              <a:spcBef>
                <a:spcPts val="3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Disminución de la</a:t>
            </a:r>
          </a:p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ts val="3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cantidad de droga</a:t>
            </a:r>
          </a:p>
          <a:p>
            <a:pPr marL="1328067" marR="0" lvl="0" indent="0" algn="l" defTabSz="914400" rtl="0" eaLnBrk="1" fontAlgn="auto" latinLnBrk="0" hangingPunct="1">
              <a:lnSpc>
                <a:spcPts val="4470"/>
              </a:lnSpc>
              <a:spcBef>
                <a:spcPts val="3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disponible…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29003" y="2618031"/>
            <a:ext cx="1381398" cy="435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1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10-50%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48536" y="4561546"/>
            <a:ext cx="4699377" cy="1450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1376" marR="0" lvl="0" indent="0" algn="l" defTabSz="914400" rtl="0" eaLnBrk="1" fontAlgn="auto" latinLnBrk="0" hangingPunct="1">
              <a:lnSpc>
                <a:spcPts val="53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Aumento de la</a:t>
            </a:r>
          </a:p>
          <a:p>
            <a:pPr marL="0" marR="0" lvl="0" indent="0" algn="l" defTabSz="914400" rtl="0" eaLnBrk="1" fontAlgn="auto" latinLnBrk="0" hangingPunct="1">
              <a:lnSpc>
                <a:spcPts val="5362"/>
              </a:lnSpc>
              <a:spcBef>
                <a:spcPts val="34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dosis requerida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109347" y="6425564"/>
            <a:ext cx="316992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4789550" y="3554349"/>
            <a:ext cx="4300728" cy="31523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2484" y="984453"/>
            <a:ext cx="5811226" cy="4011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0416" marR="0" lvl="0" indent="0" algn="l" defTabSz="914400" rtl="0" eaLnBrk="1" fontAlgn="auto" latinLnBrk="0" hangingPunct="1">
              <a:lnSpc>
                <a:spcPts val="49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Irónicamente, el</a:t>
            </a:r>
          </a:p>
          <a:p>
            <a:pPr marL="156951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miedo a la toxicidad</a:t>
            </a:r>
          </a:p>
          <a:p>
            <a:pPr marL="188229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materna o fetal, nos</a:t>
            </a:r>
          </a:p>
          <a:p>
            <a:pPr marL="48034" marR="0" lvl="0" indent="0" algn="l" defTabSz="914400" rtl="0" eaLnBrk="1" fontAlgn="auto" latinLnBrk="0" hangingPunct="1">
              <a:lnSpc>
                <a:spcPts val="4913"/>
              </a:lnSpc>
              <a:spcBef>
                <a:spcPts val="3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lleva frecuentemente</a:t>
            </a:r>
          </a:p>
          <a:p>
            <a:pPr marL="0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 usar dosis bajas de</a:t>
            </a:r>
          </a:p>
          <a:p>
            <a:pPr marL="1182441" marR="0" lvl="0" indent="0" algn="l" defTabSz="914400" rtl="0" eaLnBrk="1" fontAlgn="auto" latinLnBrk="0" hangingPunct="1">
              <a:lnSpc>
                <a:spcPts val="4913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VABLB+Arial Bold"/>
                <a:ea typeface="+mn-ea"/>
                <a:cs typeface="SVABLB+Arial Bold"/>
              </a:rPr>
              <a:t>antibióticos.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B6E593A-C147-406D-92A9-AA571B051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31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683AEAD-25AE-4974-B478-682AC75B9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96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8D712AD-3322-4A71-A52C-838642D5D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59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23288" y="2121444"/>
            <a:ext cx="1500042" cy="354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Penicilinas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97931" y="2121444"/>
            <a:ext cx="1981131" cy="354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Cefalosporinas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75532" y="3473232"/>
            <a:ext cx="1710326" cy="354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VKCWUM+Georgia"/>
                <a:cs typeface="VKCWUM+Georgia"/>
              </a:rPr>
              <a:t>B lactámicos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615051" y="4340108"/>
            <a:ext cx="2351075" cy="355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7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Monobactámicos: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52346" y="4427764"/>
            <a:ext cx="1843636" cy="75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Carbapenems</a:t>
            </a:r>
          </a:p>
          <a:p>
            <a:pPr marL="251714" marR="0">
              <a:lnSpc>
                <a:spcPts val="2495"/>
              </a:lnSpc>
              <a:spcBef>
                <a:spcPts val="636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Gram +/-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07534" y="4738406"/>
            <a:ext cx="3762262" cy="639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Uso</a:t>
            </a:r>
            <a:r>
              <a:rPr sz="2200" spc="12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ev, actividad</a:t>
            </a:r>
            <a:r>
              <a:rPr sz="2200" spc="14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comparable</a:t>
            </a:r>
          </a:p>
          <a:p>
            <a:pPr marL="559688" marR="0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a aminoglucosidos</a:t>
            </a:r>
            <a:r>
              <a:rPr sz="2200" spc="29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35659" y="5221488"/>
            <a:ext cx="2875163" cy="355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7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Aerobios y anaerobios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70855" y="5309906"/>
            <a:ext cx="2435836" cy="354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5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cefalosporinas</a:t>
            </a:r>
            <a:r>
              <a:rPr sz="2200" spc="18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200" dirty="0">
                <a:solidFill>
                  <a:srgbClr val="FFFFFF"/>
                </a:solidFill>
                <a:latin typeface="VKCWUM+Georgia"/>
                <a:cs typeface="VKCWUM+Georgia"/>
              </a:rPr>
              <a:t>3 g.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640" y="1388826"/>
            <a:ext cx="7845499" cy="62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42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INHIBIDORES</a:t>
            </a:r>
            <a:r>
              <a:rPr sz="4000" spc="-14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DE LA</a:t>
            </a:r>
            <a:r>
              <a:rPr sz="4000" spc="-216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B</a:t>
            </a:r>
            <a:r>
              <a:rPr sz="4000" spc="-18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4000" spc="-41" dirty="0">
                <a:solidFill>
                  <a:srgbClr val="1F497D"/>
                </a:solidFill>
                <a:latin typeface="RSNBJV+Trebuchet MS"/>
                <a:cs typeface="RSNBJV+Trebuchet MS"/>
              </a:rPr>
              <a:t>LACTAMASAS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42378" y="3802788"/>
            <a:ext cx="1255354" cy="5315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Se unen de</a:t>
            </a:r>
          </a:p>
          <a:p>
            <a:pPr marL="164591" marR="0">
              <a:lnSpc>
                <a:spcPts val="183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manera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0501" y="4153841"/>
            <a:ext cx="1334467" cy="531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1292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Ac.</a:t>
            </a:r>
          </a:p>
          <a:p>
            <a:pPr marL="0" marR="0">
              <a:lnSpc>
                <a:spcPts val="1835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Clavulánico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639054" y="4153841"/>
            <a:ext cx="1339777" cy="531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7744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No son</a:t>
            </a:r>
          </a:p>
          <a:p>
            <a:pPr marL="0" marR="0">
              <a:lnSpc>
                <a:spcPts val="1835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antibióticos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10968" y="4270402"/>
            <a:ext cx="1155088" cy="2981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Sulbactan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58717" y="4270402"/>
            <a:ext cx="1379068" cy="2981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Tazobactam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32650" y="4269665"/>
            <a:ext cx="1474372" cy="532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irreversible a</a:t>
            </a:r>
          </a:p>
          <a:p>
            <a:pPr marL="277368" marR="0">
              <a:lnSpc>
                <a:spcPts val="184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las</a:t>
            </a:r>
            <a:r>
              <a:rPr sz="1800" spc="-14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beta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337806" y="4737533"/>
            <a:ext cx="1262510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KCWUM+Georgia"/>
                <a:cs typeface="VKCWUM+Georgia"/>
              </a:rPr>
              <a:t>lactamasas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082788"/>
            <a:ext cx="6392329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Betalactámicos</a:t>
            </a:r>
            <a:r>
              <a:rPr sz="4000" spc="19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y Embarazo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277281"/>
            <a:ext cx="2488871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Categoria FDA :</a:t>
            </a:r>
            <a:r>
              <a:rPr sz="2000" spc="48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B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902121"/>
            <a:ext cx="3751558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1435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Concentraciones</a:t>
            </a:r>
            <a:r>
              <a:rPr sz="20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plasmáticas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844" y="3176441"/>
            <a:ext cx="1124907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menores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3801535"/>
            <a:ext cx="2974234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1435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Atraviesan</a:t>
            </a:r>
            <a:r>
              <a:rPr sz="20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  <a:r>
              <a:rPr sz="20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placenta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40" y="4426375"/>
            <a:ext cx="3041147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1435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Mayor experiencia</a:t>
            </a:r>
            <a:r>
              <a:rPr sz="2000" spc="-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1844" y="4700695"/>
            <a:ext cx="1340932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ampicilina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" y="5325916"/>
            <a:ext cx="328300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1435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No se asocia a anomalías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91844" y="5600185"/>
            <a:ext cx="1361091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congénitas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154511"/>
            <a:ext cx="6108747" cy="62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42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Macrólidos y Lincosamidas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307761"/>
            <a:ext cx="803713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Inhiben la</a:t>
            </a:r>
            <a:r>
              <a:rPr sz="20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síntesis</a:t>
            </a:r>
            <a:r>
              <a:rPr sz="2000" spc="-2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proteica mediante</a:t>
            </a:r>
            <a:r>
              <a:rPr sz="2000" spc="-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  <a:r>
              <a:rPr sz="20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unión a la unidad</a:t>
            </a:r>
            <a:r>
              <a:rPr sz="20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ribosomal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4704" y="2612561"/>
            <a:ext cx="62164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50s.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8368" y="3298361"/>
            <a:ext cx="4183361" cy="1013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Su absorción</a:t>
            </a:r>
            <a:r>
              <a:rPr sz="20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mejora con el ayuno</a:t>
            </a:r>
          </a:p>
          <a:p>
            <a:pPr marL="0" marR="0">
              <a:lnSpc>
                <a:spcPts val="2277"/>
              </a:lnSpc>
              <a:spcBef>
                <a:spcPts val="3124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Espectro: gram</a:t>
            </a:r>
            <a:r>
              <a:rPr sz="20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+</a:t>
            </a:r>
            <a:r>
              <a:rPr sz="20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/-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8368" y="4670215"/>
            <a:ext cx="1829273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Descripción: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64056" y="5012209"/>
            <a:ext cx="4207555" cy="610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Eritromicina, Azitromicina (chlamydia),</a:t>
            </a:r>
          </a:p>
          <a:p>
            <a:pPr marL="0" marR="0">
              <a:lnSpc>
                <a:spcPts val="2045"/>
              </a:lnSpc>
              <a:spcBef>
                <a:spcPts val="467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Claritromicina © ,</a:t>
            </a:r>
            <a:r>
              <a:rPr sz="1800" spc="45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Josamicina,</a:t>
            </a:r>
            <a:r>
              <a:rPr sz="1800" spc="42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etc.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8368" y="5981185"/>
            <a:ext cx="8036896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Lincosamidas tener</a:t>
            </a:r>
            <a:r>
              <a:rPr sz="2000" spc="-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presente</a:t>
            </a:r>
            <a:r>
              <a:rPr sz="2000" spc="-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el riesgo de</a:t>
            </a:r>
            <a:r>
              <a:rPr sz="2000" spc="2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coliti</a:t>
            </a:r>
            <a:r>
              <a:rPr sz="2000" spc="85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pseudomembranosa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8731" y="1474879"/>
            <a:ext cx="3314372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Categoría</a:t>
            </a:r>
            <a:r>
              <a:rPr sz="24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FDA :</a:t>
            </a:r>
            <a:r>
              <a:rPr sz="2400" spc="56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B/ 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8731" y="2282979"/>
            <a:ext cx="7691337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Concentraciones</a:t>
            </a:r>
            <a:r>
              <a:rPr sz="2400" spc="-4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fetales entre 5</a:t>
            </a:r>
            <a:r>
              <a:rPr sz="2400" spc="-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 20%</a:t>
            </a:r>
            <a:r>
              <a:rPr sz="24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las maternas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8731" y="3090699"/>
            <a:ext cx="8088186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Concentraciones</a:t>
            </a:r>
            <a:r>
              <a:rPr sz="2400" spc="9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fetales</a:t>
            </a:r>
            <a:r>
              <a:rPr sz="2400" spc="94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95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Clindamicina</a:t>
            </a:r>
            <a:r>
              <a:rPr sz="2400" spc="9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50%</a:t>
            </a:r>
            <a:r>
              <a:rPr sz="2400" spc="9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9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las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4763" y="3456713"/>
            <a:ext cx="1418883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maternas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9003" y="4264433"/>
            <a:ext cx="8199826" cy="1116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1179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No</a:t>
            </a:r>
            <a:r>
              <a:rPr sz="2400" spc="114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se</a:t>
            </a:r>
            <a:r>
              <a:rPr sz="2400" spc="114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recomienda</a:t>
            </a:r>
            <a:r>
              <a:rPr sz="2400" spc="114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  <a:r>
              <a:rPr sz="2400" spc="114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uso</a:t>
            </a:r>
            <a:r>
              <a:rPr sz="2400" spc="113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113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Sales</a:t>
            </a:r>
            <a:r>
              <a:rPr sz="2400" spc="11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114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Estolato</a:t>
            </a:r>
            <a:r>
              <a:rPr sz="2400" spc="114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  <a:p>
            <a:pPr marL="34290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Eritromicina,</a:t>
            </a:r>
            <a:r>
              <a:rPr sz="2400" spc="228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dado</a:t>
            </a:r>
            <a:r>
              <a:rPr sz="2400" spc="227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que</a:t>
            </a:r>
            <a:r>
              <a:rPr sz="2400" spc="228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aumenta</a:t>
            </a:r>
            <a:r>
              <a:rPr sz="2400" spc="228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  <a:r>
              <a:rPr sz="2400" spc="226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riesgo</a:t>
            </a:r>
            <a:r>
              <a:rPr sz="2400" spc="229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  <a:p>
            <a:pPr marL="342900" marR="0">
              <a:lnSpc>
                <a:spcPts val="2726"/>
              </a:lnSpc>
              <a:spcBef>
                <a:spcPts val="15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hepatotoxicidad</a:t>
            </a:r>
            <a:r>
              <a:rPr sz="2400" spc="-3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400" spc="-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el embarazo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640" y="1388826"/>
            <a:ext cx="3100646" cy="62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42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QUINOLONAS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405297"/>
            <a:ext cx="2967451" cy="1813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Categoría FDA: C</a:t>
            </a:r>
          </a:p>
          <a:p>
            <a:pPr marL="0" marR="0">
              <a:lnSpc>
                <a:spcPts val="2277"/>
              </a:lnSpc>
              <a:spcBef>
                <a:spcPts val="1622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Mecanismo</a:t>
            </a:r>
            <a:r>
              <a:rPr sz="20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0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acción:</a:t>
            </a:r>
          </a:p>
          <a:p>
            <a:pPr marL="309676" marR="0">
              <a:lnSpc>
                <a:spcPts val="2279"/>
              </a:lnSpc>
              <a:spcBef>
                <a:spcPts val="162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Inhiben la DNA girasa</a:t>
            </a:r>
          </a:p>
          <a:p>
            <a:pPr marL="0" marR="0">
              <a:lnSpc>
                <a:spcPts val="2277"/>
              </a:lnSpc>
              <a:spcBef>
                <a:spcPts val="1624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Espectro: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40529" y="2405297"/>
            <a:ext cx="3134852" cy="230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Se dividen</a:t>
            </a:r>
            <a:r>
              <a:rPr sz="2000" spc="-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4 generaciones:</a:t>
            </a:r>
          </a:p>
          <a:p>
            <a:pPr marL="109728" marR="0">
              <a:lnSpc>
                <a:spcPts val="2277"/>
              </a:lnSpc>
              <a:spcBef>
                <a:spcPts val="1622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1G (ac. nalidíxico)</a:t>
            </a:r>
          </a:p>
          <a:p>
            <a:pPr marL="109728" marR="0">
              <a:lnSpc>
                <a:spcPts val="2279"/>
              </a:lnSpc>
              <a:spcBef>
                <a:spcPts val="162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2G (ciprofloxacina)</a:t>
            </a:r>
          </a:p>
          <a:p>
            <a:pPr marL="109728" marR="0">
              <a:lnSpc>
                <a:spcPts val="2277"/>
              </a:lnSpc>
              <a:spcBef>
                <a:spcPts val="1624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3G (levofloxacina)</a:t>
            </a:r>
          </a:p>
          <a:p>
            <a:pPr marL="109728" marR="0">
              <a:lnSpc>
                <a:spcPts val="2277"/>
              </a:lnSpc>
              <a:spcBef>
                <a:spcPts val="1622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4G (</a:t>
            </a:r>
            <a:r>
              <a:rPr sz="2000" dirty="0" err="1">
                <a:solidFill>
                  <a:srgbClr val="000000"/>
                </a:solidFill>
                <a:latin typeface="VKCWUM+Georgia"/>
                <a:cs typeface="VKCWUM+Georgia"/>
              </a:rPr>
              <a:t>mo</a:t>
            </a:r>
            <a:r>
              <a:rPr lang="es-ES" sz="2000" dirty="0">
                <a:solidFill>
                  <a:srgbClr val="000000"/>
                </a:solidFill>
                <a:latin typeface="VKCWUM+Georgia"/>
                <a:cs typeface="VKCWUM+Georgia"/>
              </a:rPr>
              <a:t>x</a:t>
            </a:r>
            <a:r>
              <a:rPr sz="2000" dirty="0" err="1">
                <a:solidFill>
                  <a:srgbClr val="000000"/>
                </a:solidFill>
                <a:latin typeface="VKCWUM+Georgia"/>
                <a:cs typeface="VKCWUM+Georgia"/>
              </a:rPr>
              <a:t>ifloxacina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8012" y="4386751"/>
            <a:ext cx="1021307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Gram</a:t>
            </a:r>
            <a:r>
              <a:rPr sz="2000" spc="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+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8012" y="4881771"/>
            <a:ext cx="1020603" cy="327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Gram</a:t>
            </a:r>
            <a:r>
              <a:rPr sz="20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LIBFVU+Georgia"/>
                <a:cs typeface="LIBFVU+Georgia"/>
              </a:rPr>
              <a:t>–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8012" y="5377681"/>
            <a:ext cx="1432608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Anaerobios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8012" y="5872981"/>
            <a:ext cx="1940097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Enterobacterias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227061"/>
            <a:ext cx="2638317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Quinolonas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314586"/>
            <a:ext cx="8028587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Tienen alta afinidad</a:t>
            </a:r>
            <a:r>
              <a:rPr sz="2800" spc="4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por</a:t>
            </a:r>
            <a:r>
              <a:rPr sz="28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el tejido</a:t>
            </a:r>
            <a:r>
              <a:rPr sz="2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óseo</a:t>
            </a:r>
            <a:r>
              <a:rPr sz="28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y cartílago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8368" y="3243947"/>
            <a:ext cx="8086671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2800" spc="17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800" spc="15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animales</a:t>
            </a:r>
            <a:r>
              <a:rPr sz="2800" spc="99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han</a:t>
            </a:r>
            <a:r>
              <a:rPr sz="2800" spc="15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reportado</a:t>
            </a:r>
            <a:r>
              <a:rPr sz="2800" spc="18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artropatías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4704" y="3671200"/>
            <a:ext cx="3370226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800" spc="-1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todas</a:t>
            </a:r>
            <a:r>
              <a:rPr sz="2800" spc="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las</a:t>
            </a:r>
            <a:r>
              <a:rPr sz="2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especies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8368" y="4600840"/>
            <a:ext cx="8088621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Escasos</a:t>
            </a:r>
            <a:r>
              <a:rPr sz="2800" spc="188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2800" spc="189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con</a:t>
            </a:r>
            <a:r>
              <a:rPr sz="2800" spc="188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grupos</a:t>
            </a:r>
            <a:r>
              <a:rPr sz="2800" spc="187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pequeños</a:t>
            </a:r>
            <a:r>
              <a:rPr sz="2800" spc="185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4704" y="5027281"/>
            <a:ext cx="1706740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humanos.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154511"/>
            <a:ext cx="3885500" cy="62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42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Aminoglucósidos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307761"/>
            <a:ext cx="2734437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Categoría FDA:</a:t>
            </a:r>
            <a:r>
              <a:rPr sz="2000" spc="48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C/D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05984" y="2362625"/>
            <a:ext cx="1610957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Amikacina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8368" y="2993561"/>
            <a:ext cx="3851235" cy="1356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Mecanismo</a:t>
            </a:r>
            <a:r>
              <a:rPr sz="20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0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Acción:</a:t>
            </a:r>
          </a:p>
          <a:p>
            <a:pPr marL="199643" marR="0">
              <a:lnSpc>
                <a:spcPts val="2279"/>
              </a:lnSpc>
              <a:spcBef>
                <a:spcPts val="42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Se unen de manera irreversible</a:t>
            </a:r>
          </a:p>
          <a:p>
            <a:pPr marL="199643" marR="0">
              <a:lnSpc>
                <a:spcPts val="2277"/>
              </a:lnSpc>
              <a:spcBef>
                <a:spcPts val="424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  <a:r>
              <a:rPr sz="20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</a:t>
            </a:r>
            <a:r>
              <a:rPr sz="2000" spc="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subunidad 30S</a:t>
            </a:r>
            <a:r>
              <a:rPr sz="2000" spc="49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del</a:t>
            </a:r>
          </a:p>
          <a:p>
            <a:pPr marL="199643" marR="0">
              <a:lnSpc>
                <a:spcPts val="2277"/>
              </a:lnSpc>
              <a:spcBef>
                <a:spcPts val="4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ribosoma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05984" y="3048425"/>
            <a:ext cx="2579385" cy="1699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Gentamicina</a:t>
            </a:r>
          </a:p>
          <a:p>
            <a:pPr marL="0" marR="0">
              <a:lnSpc>
                <a:spcPts val="2277"/>
              </a:lnSpc>
              <a:spcBef>
                <a:spcPts val="3124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Estreptomicina</a:t>
            </a:r>
            <a:r>
              <a:rPr sz="2000" spc="-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(D)</a:t>
            </a:r>
          </a:p>
          <a:p>
            <a:pPr marL="0" marR="0">
              <a:lnSpc>
                <a:spcPts val="2277"/>
              </a:lnSpc>
              <a:spcBef>
                <a:spcPts val="3122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Neomicina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8368" y="4708315"/>
            <a:ext cx="1477288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Espectro: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05560" y="5050935"/>
            <a:ext cx="2809879" cy="975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Enterobacterias, gram -</a:t>
            </a:r>
          </a:p>
          <a:p>
            <a:pPr marL="9144" marR="0">
              <a:lnSpc>
                <a:spcPts val="2277"/>
              </a:lnSpc>
              <a:spcBef>
                <a:spcPts val="125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aerobios</a:t>
            </a:r>
          </a:p>
          <a:p>
            <a:pPr marL="15239" marR="0">
              <a:lnSpc>
                <a:spcPts val="2277"/>
              </a:lnSpc>
              <a:spcBef>
                <a:spcPts val="4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Staphyloccocus</a:t>
            </a:r>
            <a:r>
              <a:rPr sz="20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sp.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8368" y="1179950"/>
            <a:ext cx="6897954" cy="414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1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Concentraciones</a:t>
            </a:r>
            <a:r>
              <a:rPr sz="2600" spc="-2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plasmáticas</a:t>
            </a:r>
            <a:r>
              <a:rPr sz="26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menores</a:t>
            </a:r>
            <a:r>
              <a:rPr sz="26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en las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704" y="1497476"/>
            <a:ext cx="2070442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embarazadas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8368" y="2207660"/>
            <a:ext cx="7829999" cy="1124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La Gentamicina</a:t>
            </a:r>
            <a:r>
              <a:rPr sz="2600" spc="-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es el</a:t>
            </a:r>
            <a:r>
              <a:rPr sz="26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más evaluado en la gestación.</a:t>
            </a:r>
          </a:p>
          <a:p>
            <a:pPr marL="0" marR="0">
              <a:lnSpc>
                <a:spcPts val="2961"/>
              </a:lnSpc>
              <a:spcBef>
                <a:spcPts val="2631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Cruza la barrera</a:t>
            </a:r>
            <a:r>
              <a:rPr sz="2600" spc="-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placentaria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8368" y="3628409"/>
            <a:ext cx="7457103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Sordera</a:t>
            </a:r>
            <a:r>
              <a:rPr sz="2600" spc="-2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congénita:</a:t>
            </a:r>
            <a:r>
              <a:rPr sz="2600" spc="-2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estreptomicina</a:t>
            </a:r>
            <a:r>
              <a:rPr sz="2600" spc="-2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y kanamicina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8368" y="4338314"/>
            <a:ext cx="5877863" cy="414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1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37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Cefalosporinas : riesgo</a:t>
            </a:r>
            <a:r>
              <a:rPr sz="2600" spc="-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aumentado</a:t>
            </a:r>
            <a:r>
              <a:rPr sz="26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4704" y="4655839"/>
            <a:ext cx="2369370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nefrotoxicidad.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8368" y="5366023"/>
            <a:ext cx="6449347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600" spc="995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Sulfato de magnesio:</a:t>
            </a:r>
            <a:r>
              <a:rPr sz="2600" spc="-2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potencia</a:t>
            </a:r>
            <a:r>
              <a:rPr sz="2600" spc="-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el bloqueo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14704" y="5683015"/>
            <a:ext cx="2463563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VKCWUM+Georgia"/>
                <a:cs typeface="VKCWUM+Georgia"/>
              </a:rPr>
              <a:t>neuromuscular.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322" y="1082788"/>
            <a:ext cx="6467267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Sulfonamidas</a:t>
            </a:r>
            <a:r>
              <a:rPr sz="4000" spc="23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y trimetoprim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8050" y="2047157"/>
            <a:ext cx="3004699" cy="670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Categoría FDA:</a:t>
            </a:r>
            <a:r>
              <a:rPr sz="2000" spc="48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</a:t>
            </a:r>
          </a:p>
          <a:p>
            <a:pPr marL="0" marR="0">
              <a:lnSpc>
                <a:spcPts val="2277"/>
              </a:lnSpc>
              <a:spcBef>
                <a:spcPts val="422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1240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Mecanismo</a:t>
            </a:r>
            <a:r>
              <a:rPr sz="2000" spc="-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 Acción: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7422" y="2732957"/>
            <a:ext cx="5800754" cy="670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interfieren con la síntesis</a:t>
            </a:r>
            <a:r>
              <a:rPr sz="20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 ac. Tetrahidrofolínico</a:t>
            </a:r>
          </a:p>
          <a:p>
            <a:pPr marL="0" marR="0">
              <a:lnSpc>
                <a:spcPts val="2277"/>
              </a:lnSpc>
              <a:spcBef>
                <a:spcPts val="4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(esencial en la producción de</a:t>
            </a:r>
            <a:r>
              <a:rPr sz="20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ácidos nucleicos)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8050" y="3761911"/>
            <a:ext cx="6863943" cy="1013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48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Contraindicado en 3</a:t>
            </a:r>
            <a:r>
              <a:rPr sz="2000" spc="49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trimestre</a:t>
            </a:r>
            <a:r>
              <a:rPr sz="2000" spc="-3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( riesgo</a:t>
            </a:r>
            <a:r>
              <a:rPr sz="2000" spc="-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 kernicterus)</a:t>
            </a:r>
          </a:p>
          <a:p>
            <a:pPr marL="246888" marR="0">
              <a:lnSpc>
                <a:spcPts val="2277"/>
              </a:lnSpc>
              <a:spcBef>
                <a:spcPts val="4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Las sulfonamidas</a:t>
            </a:r>
            <a:r>
              <a:rPr sz="2000" spc="-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compiten</a:t>
            </a:r>
            <a:r>
              <a:rPr sz="20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con la bilirrubina</a:t>
            </a:r>
            <a:r>
              <a:rPr sz="2000" spc="3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en su unión</a:t>
            </a:r>
          </a:p>
          <a:p>
            <a:pPr marL="246888" marR="0">
              <a:lnSpc>
                <a:spcPts val="2277"/>
              </a:lnSpc>
              <a:spcBef>
                <a:spcPts val="4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por la albúmina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6798" y="2061221"/>
            <a:ext cx="8087618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800" spc="66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  <a:r>
              <a:rPr sz="2800" spc="64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embarazo</a:t>
            </a:r>
            <a:r>
              <a:rPr sz="2800" spc="65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,</a:t>
            </a:r>
            <a:r>
              <a:rPr sz="2800" spc="65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se</a:t>
            </a:r>
            <a:r>
              <a:rPr sz="2800" spc="65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debe</a:t>
            </a:r>
            <a:r>
              <a:rPr sz="2800" spc="65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tomar</a:t>
            </a:r>
            <a:r>
              <a:rPr sz="2800" spc="65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800" spc="64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cuenta</a:t>
            </a:r>
            <a:r>
              <a:rPr sz="2800" spc="65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su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2830" y="2487941"/>
            <a:ext cx="2786178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efecto</a:t>
            </a:r>
            <a:r>
              <a:rPr sz="28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antifolato.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6798" y="3417962"/>
            <a:ext cx="6411493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Concentraciones</a:t>
            </a:r>
            <a:r>
              <a:rPr sz="2800" spc="2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fetales hasta del 90%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6798" y="4347323"/>
            <a:ext cx="8087594" cy="1295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Trimetoprim</a:t>
            </a:r>
            <a:r>
              <a:rPr sz="2800" spc="26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se</a:t>
            </a:r>
            <a:r>
              <a:rPr sz="2800" spc="26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ha</a:t>
            </a:r>
            <a:r>
              <a:rPr sz="2800" spc="260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asociado</a:t>
            </a:r>
            <a:r>
              <a:rPr sz="2800" spc="26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  <a:r>
              <a:rPr sz="2800" spc="260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defectos</a:t>
            </a:r>
          </a:p>
          <a:p>
            <a:pPr marL="256032" marR="0">
              <a:lnSpc>
                <a:spcPts val="3176"/>
              </a:lnSpc>
              <a:spcBef>
                <a:spcPts val="1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cardiovasculares</a:t>
            </a:r>
            <a:r>
              <a:rPr sz="2800" spc="65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y</a:t>
            </a:r>
            <a:r>
              <a:rPr sz="2800" spc="63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800" spc="6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tubo</a:t>
            </a:r>
            <a:r>
              <a:rPr sz="2800" spc="65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neural,</a:t>
            </a:r>
            <a:r>
              <a:rPr sz="2800" spc="64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800" spc="6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</a:p>
          <a:p>
            <a:pPr marL="256032" marR="0">
              <a:lnSpc>
                <a:spcPts val="3176"/>
              </a:lnSpc>
              <a:spcBef>
                <a:spcPts val="183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poco</a:t>
            </a:r>
            <a:r>
              <a:rPr sz="2800" spc="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concluyentes.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154511"/>
            <a:ext cx="3081653" cy="62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42"/>
              </a:lnSpc>
              <a:spcBef>
                <a:spcPts val="0"/>
              </a:spcBef>
              <a:spcAft>
                <a:spcPts val="0"/>
              </a:spcAft>
            </a:pPr>
            <a:r>
              <a:rPr sz="4000" spc="-40" dirty="0">
                <a:solidFill>
                  <a:srgbClr val="1F497D"/>
                </a:solidFill>
                <a:latin typeface="RSNBJV+Trebuchet MS"/>
                <a:cs typeface="RSNBJV+Trebuchet MS"/>
              </a:rPr>
              <a:t>Tetraciclinas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314586"/>
            <a:ext cx="3265460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Categoría</a:t>
            </a:r>
            <a:r>
              <a:rPr sz="2800" spc="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FDA:</a:t>
            </a:r>
            <a:r>
              <a:rPr sz="2800" spc="67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8368" y="3243947"/>
            <a:ext cx="7906620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Inhiben</a:t>
            </a:r>
            <a:r>
              <a:rPr sz="2800" spc="-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la síntesis</a:t>
            </a:r>
            <a:r>
              <a:rPr sz="2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proteica</a:t>
            </a:r>
            <a:r>
              <a:rPr sz="2800" spc="2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al unirse a la unidad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4704" y="3671200"/>
            <a:ext cx="2986222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30S del ribosoma.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8368" y="4600840"/>
            <a:ext cx="6147036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Deben</a:t>
            </a:r>
            <a:r>
              <a:rPr sz="28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evitarse</a:t>
            </a:r>
            <a:r>
              <a:rPr sz="28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 pacientes</a:t>
            </a:r>
            <a:r>
              <a:rPr sz="28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con LES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8368" y="1470704"/>
            <a:ext cx="3896972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Se</a:t>
            </a:r>
            <a:r>
              <a:rPr sz="2000" spc="15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ha</a:t>
            </a:r>
            <a:r>
              <a:rPr sz="2000" spc="15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descrito</a:t>
            </a:r>
            <a:r>
              <a:rPr sz="2000" spc="15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hepatotoxicidad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704" y="1775224"/>
            <a:ext cx="3383150" cy="327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  <a:r>
              <a:rPr sz="20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dosis</a:t>
            </a:r>
            <a:r>
              <a:rPr sz="20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altas en embarazadas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8368" y="2461685"/>
            <a:ext cx="3698061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Cruzan</a:t>
            </a:r>
            <a:r>
              <a:rPr sz="2000" spc="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 barrera</a:t>
            </a:r>
            <a:r>
              <a:rPr sz="2000" spc="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placentaria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8368" y="3147485"/>
            <a:ext cx="389764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Se</a:t>
            </a:r>
            <a:r>
              <a:rPr sz="2000" spc="144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unen</a:t>
            </a:r>
            <a:r>
              <a:rPr sz="2000" spc="146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al</a:t>
            </a:r>
            <a:r>
              <a:rPr sz="2000" spc="145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calcio</a:t>
            </a:r>
            <a:r>
              <a:rPr sz="2000" spc="144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000" spc="143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las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4704" y="3452006"/>
            <a:ext cx="3643183" cy="327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estructuras</a:t>
            </a:r>
            <a:r>
              <a:rPr sz="2000" spc="97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óseas</a:t>
            </a:r>
            <a:r>
              <a:rPr sz="2000" spc="96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y</a:t>
            </a:r>
            <a:r>
              <a:rPr sz="2000" spc="96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dentales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4704" y="3757338"/>
            <a:ext cx="494395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del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95170" y="3757338"/>
            <a:ext cx="651847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feto,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229991" y="3757338"/>
            <a:ext cx="1326400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coloración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14704" y="4062138"/>
            <a:ext cx="3642275" cy="632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amarillenta</a:t>
            </a:r>
            <a:r>
              <a:rPr sz="2000" spc="236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o</a:t>
            </a:r>
            <a:r>
              <a:rPr sz="2000" spc="236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marrón</a:t>
            </a:r>
            <a:r>
              <a:rPr sz="2000" spc="236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</a:t>
            </a:r>
          </a:p>
          <a:p>
            <a:pPr marL="0" marR="0">
              <a:lnSpc>
                <a:spcPts val="2277"/>
              </a:lnSpc>
              <a:spcBef>
                <a:spcPts val="12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hipoplasia del esmalte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58368" y="5053120"/>
            <a:ext cx="1538276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000" spc="751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Asociados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580386" y="5053120"/>
            <a:ext cx="280648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249803" y="5053120"/>
            <a:ext cx="1307899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anomalías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14704" y="5357869"/>
            <a:ext cx="1510233" cy="327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KCWUM+Georgia"/>
                <a:cs typeface="VKCWUM+Georgia"/>
              </a:rPr>
              <a:t>esqueléticas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873492"/>
            <a:ext cx="3659992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Nitrofurantoína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8731" y="1870610"/>
            <a:ext cx="5202856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Profármaco</a:t>
            </a:r>
            <a:r>
              <a:rPr sz="2400" spc="-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activado por</a:t>
            </a:r>
            <a:r>
              <a:rPr sz="24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la bacteria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8731" y="2604899"/>
            <a:ext cx="8088903" cy="3847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Producción</a:t>
            </a:r>
            <a:r>
              <a:rPr sz="2400" spc="43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44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proteínas</a:t>
            </a:r>
            <a:r>
              <a:rPr sz="2400" spc="4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que</a:t>
            </a:r>
            <a:r>
              <a:rPr sz="2400" spc="44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alteran</a:t>
            </a:r>
            <a:r>
              <a:rPr sz="2400" spc="43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los</a:t>
            </a:r>
            <a:r>
              <a:rPr sz="2400" spc="44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ribosomas</a:t>
            </a:r>
            <a:r>
              <a:rPr sz="2400" spc="45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4763" y="2934616"/>
            <a:ext cx="1398746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patógeno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8731" y="3669184"/>
            <a:ext cx="8088727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Bacteriostático</a:t>
            </a:r>
            <a:r>
              <a:rPr sz="2400" spc="316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/</a:t>
            </a:r>
            <a:r>
              <a:rPr sz="2400" spc="318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bactericida:</a:t>
            </a:r>
            <a:r>
              <a:rPr sz="2400" spc="318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318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acuerdo</a:t>
            </a:r>
            <a:r>
              <a:rPr sz="2400" spc="319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24763" y="3998089"/>
            <a:ext cx="2340956" cy="3847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concentraciones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8731" y="4733191"/>
            <a:ext cx="6317654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Espectro: gram +</a:t>
            </a:r>
            <a:r>
              <a:rPr sz="24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, gram </a:t>
            </a:r>
            <a:r>
              <a:rPr sz="2400" dirty="0">
                <a:solidFill>
                  <a:srgbClr val="000000"/>
                </a:solidFill>
                <a:latin typeface="LIBFVU+Georgia"/>
                <a:cs typeface="LIBFVU+Georgia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y enterobacterias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8731" y="5467809"/>
            <a:ext cx="8087814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Contraindicada</a:t>
            </a:r>
            <a:r>
              <a:rPr sz="2400" spc="72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2400" spc="7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pacientes</a:t>
            </a:r>
            <a:r>
              <a:rPr sz="2400" spc="8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con</a:t>
            </a:r>
            <a:r>
              <a:rPr sz="2400" spc="7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deficiencia</a:t>
            </a:r>
            <a:r>
              <a:rPr sz="2400" spc="9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2400" spc="74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glucosa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24763" y="5797298"/>
            <a:ext cx="6214542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6 fosfatodeshidrogenasa</a:t>
            </a:r>
            <a:r>
              <a:rPr sz="2400" spc="9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anemia hemolítica)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1010906"/>
            <a:ext cx="4189897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Otros</a:t>
            </a:r>
            <a:r>
              <a:rPr sz="4000" spc="11" dirty="0">
                <a:solidFill>
                  <a:srgbClr val="1F497D"/>
                </a:solidFill>
                <a:latin typeface="RSNBJV+Trebuchet MS"/>
                <a:cs typeface="RSNBJV+Trebuchet MS"/>
              </a:rPr>
              <a:t> </a:t>
            </a:r>
            <a:r>
              <a:rPr sz="4000" dirty="0">
                <a:solidFill>
                  <a:srgbClr val="1F497D"/>
                </a:solidFill>
                <a:latin typeface="RSNBJV+Trebuchet MS"/>
                <a:cs typeface="RSNBJV+Trebuchet MS"/>
              </a:rPr>
              <a:t>antibióticos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91917" y="1715895"/>
            <a:ext cx="5478514" cy="723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38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VKCWUM+Georgia"/>
                <a:cs typeface="VKCWUM+Georgia"/>
              </a:rPr>
              <a:t>Inhibe</a:t>
            </a:r>
            <a:r>
              <a:rPr sz="25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500" dirty="0">
                <a:solidFill>
                  <a:srgbClr val="000000"/>
                </a:solidFill>
                <a:latin typeface="VKCWUM+Georgia"/>
                <a:cs typeface="VKCWUM+Georgia"/>
              </a:rPr>
              <a:t>la síntesis proteica a</a:t>
            </a:r>
            <a:r>
              <a:rPr sz="25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500" dirty="0">
                <a:solidFill>
                  <a:srgbClr val="000000"/>
                </a:solidFill>
                <a:latin typeface="VKCWUM+Georgia"/>
                <a:cs typeface="VKCWUM+Georgia"/>
              </a:rPr>
              <a:t>nivel de la</a:t>
            </a:r>
          </a:p>
          <a:p>
            <a:pPr marL="0" marR="0">
              <a:lnSpc>
                <a:spcPts val="2558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VKCWUM+Georgia"/>
                <a:cs typeface="VKCWUM+Georgia"/>
              </a:rPr>
              <a:t>unidad 50</a:t>
            </a:r>
            <a:r>
              <a:rPr sz="25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500" dirty="0">
                <a:solidFill>
                  <a:srgbClr val="000000"/>
                </a:solidFill>
                <a:latin typeface="VKCWUM+Georgia"/>
                <a:cs typeface="VKCWUM+Georgia"/>
              </a:rPr>
              <a:t>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4664" y="1878607"/>
            <a:ext cx="2038544" cy="39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36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VKCWUM+Georgia"/>
                <a:cs typeface="VKCWUM+Georgia"/>
              </a:rPr>
              <a:t>Cloranfenicol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3283" y="2815638"/>
            <a:ext cx="5294959" cy="8877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LIBFVU+Georgia"/>
                <a:cs typeface="LIBFVU+Georgia"/>
              </a:rPr>
              <a:t>•</a:t>
            </a:r>
            <a:r>
              <a:rPr sz="1900" spc="152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Categoría</a:t>
            </a:r>
            <a:r>
              <a:rPr sz="1900" spc="48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</a:t>
            </a:r>
          </a:p>
          <a:p>
            <a:pPr marL="0" marR="0">
              <a:lnSpc>
                <a:spcPts val="2154"/>
              </a:lnSpc>
              <a:spcBef>
                <a:spcPts val="63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LIBFVU+Georgia"/>
                <a:cs typeface="LIBFVU+Georgia"/>
              </a:rPr>
              <a:t>•</a:t>
            </a:r>
            <a:r>
              <a:rPr sz="1900" spc="152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Contraindicado</a:t>
            </a:r>
            <a:r>
              <a:rPr sz="1900" spc="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9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el tercer trimestre</a:t>
            </a:r>
          </a:p>
          <a:p>
            <a:pPr marL="0" marR="0">
              <a:lnSpc>
                <a:spcPts val="2154"/>
              </a:lnSpc>
              <a:spcBef>
                <a:spcPts val="113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LIBFVU+Georgia"/>
                <a:cs typeface="LIBFVU+Georgia"/>
              </a:rPr>
              <a:t>•</a:t>
            </a:r>
            <a:r>
              <a:rPr sz="1900" spc="152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Síndrome</a:t>
            </a:r>
            <a:r>
              <a:rPr sz="1900" spc="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del niño</a:t>
            </a:r>
            <a:r>
              <a:rPr sz="1900" spc="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gris:</a:t>
            </a:r>
            <a:r>
              <a:rPr sz="1900" spc="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colapso</a:t>
            </a:r>
            <a:r>
              <a:rPr sz="1900" spc="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cardiovascular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73912" y="4164862"/>
            <a:ext cx="7322106" cy="39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36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VKCWUM+Georgia"/>
                <a:cs typeface="VKCWUM+Georgia"/>
              </a:rPr>
              <a:t>Fosfomicina</a:t>
            </a:r>
            <a:r>
              <a:rPr sz="2500" spc="2695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500" dirty="0">
                <a:solidFill>
                  <a:srgbClr val="000000"/>
                </a:solidFill>
                <a:latin typeface="VKCWUM+Georgia"/>
                <a:cs typeface="VKCWUM+Georgia"/>
              </a:rPr>
              <a:t>Inhibe la síntesis de</a:t>
            </a:r>
            <a:r>
              <a:rPr sz="25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500" dirty="0">
                <a:solidFill>
                  <a:srgbClr val="000000"/>
                </a:solidFill>
                <a:latin typeface="VKCWUM+Georgia"/>
                <a:cs typeface="VKCWUM+Georgia"/>
              </a:rPr>
              <a:t>la pared celular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3283" y="4904763"/>
            <a:ext cx="7911573" cy="11763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7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LIBFVU+Georgia"/>
                <a:cs typeface="LIBFVU+Georgia"/>
              </a:rPr>
              <a:t>•</a:t>
            </a:r>
            <a:r>
              <a:rPr sz="1900" spc="152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El avance de la resistencia</a:t>
            </a:r>
            <a:r>
              <a:rPr sz="1900" spc="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bacteriana</a:t>
            </a:r>
            <a:r>
              <a:rPr sz="19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ha renovado</a:t>
            </a:r>
            <a:r>
              <a:rPr sz="1900" spc="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el interés</a:t>
            </a:r>
            <a:r>
              <a:rPr sz="19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por</a:t>
            </a:r>
            <a:r>
              <a:rPr sz="19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su uso.</a:t>
            </a:r>
          </a:p>
          <a:p>
            <a:pPr marL="0" marR="0">
              <a:lnSpc>
                <a:spcPts val="2154"/>
              </a:lnSpc>
              <a:spcBef>
                <a:spcPts val="65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LIBFVU+Georgia"/>
                <a:cs typeface="LIBFVU+Georgia"/>
              </a:rPr>
              <a:t>•</a:t>
            </a:r>
            <a:r>
              <a:rPr sz="1900" spc="152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Categoría</a:t>
            </a:r>
            <a:r>
              <a:rPr sz="1900" spc="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B</a:t>
            </a:r>
          </a:p>
          <a:p>
            <a:pPr marL="0" marR="0">
              <a:lnSpc>
                <a:spcPts val="2154"/>
              </a:lnSpc>
              <a:spcBef>
                <a:spcPts val="113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LIBFVU+Georgia"/>
                <a:cs typeface="LIBFVU+Georgia"/>
              </a:rPr>
              <a:t>•</a:t>
            </a:r>
            <a:r>
              <a:rPr sz="1900" spc="152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Sinergia</a:t>
            </a:r>
            <a:r>
              <a:rPr sz="1900" spc="2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con antibióticos</a:t>
            </a:r>
            <a:r>
              <a:rPr sz="1900" spc="2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betalactámicos</a:t>
            </a:r>
          </a:p>
          <a:p>
            <a:pPr marL="0" marR="0">
              <a:lnSpc>
                <a:spcPts val="2154"/>
              </a:lnSpc>
              <a:spcBef>
                <a:spcPts val="113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LIBFVU+Georgia"/>
                <a:cs typeface="LIBFVU+Georgia"/>
              </a:rPr>
              <a:t>•</a:t>
            </a:r>
            <a:r>
              <a:rPr sz="1900" spc="152" dirty="0">
                <a:solidFill>
                  <a:srgbClr val="000000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Reacciones</a:t>
            </a:r>
            <a:r>
              <a:rPr sz="1900" spc="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adversas gastrointestinales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003" y="722870"/>
            <a:ext cx="3023892" cy="62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39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9" dirty="0">
                <a:solidFill>
                  <a:srgbClr val="1F497D"/>
                </a:solidFill>
                <a:latin typeface="RSNBJV+Trebuchet MS"/>
                <a:cs typeface="RSNBJV+Trebuchet MS"/>
              </a:rPr>
              <a:t>Vancomicina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8731" y="1907186"/>
            <a:ext cx="1968426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Categorìa</a:t>
            </a:r>
            <a:r>
              <a:rPr sz="24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8731" y="2715160"/>
            <a:ext cx="7171283" cy="280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Inhibe la síntesis de la pared</a:t>
            </a:r>
            <a:r>
              <a:rPr sz="24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bacteriana</a:t>
            </a:r>
          </a:p>
          <a:p>
            <a:pPr marL="0" marR="0">
              <a:lnSpc>
                <a:spcPts val="2726"/>
              </a:lnSpc>
              <a:spcBef>
                <a:spcPts val="3683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Bacterias resistentes</a:t>
            </a:r>
            <a:r>
              <a:rPr sz="2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a betalactámicos</a:t>
            </a:r>
          </a:p>
          <a:p>
            <a:pPr marL="0" marR="0">
              <a:lnSpc>
                <a:spcPts val="2726"/>
              </a:lnSpc>
              <a:spcBef>
                <a:spcPts val="3635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Espectro:</a:t>
            </a:r>
            <a:r>
              <a:rPr sz="2400" spc="57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bacteria</a:t>
            </a:r>
            <a:r>
              <a:rPr sz="2400" spc="-2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gram +</a:t>
            </a:r>
            <a:r>
              <a:rPr sz="24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(aerobias y anaerobias)</a:t>
            </a:r>
          </a:p>
          <a:p>
            <a:pPr marL="0" marR="0">
              <a:lnSpc>
                <a:spcPts val="2726"/>
              </a:lnSpc>
              <a:spcBef>
                <a:spcPts val="3683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Uso</a:t>
            </a:r>
            <a:r>
              <a:rPr sz="24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riesgo beneficio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8731" y="5946650"/>
            <a:ext cx="3267800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24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VKCWUM+Georgia"/>
                <a:cs typeface="VKCWUM+Georgia"/>
              </a:rPr>
              <a:t>en animales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B19EB2E-F3A4-4724-8B69-383EF6892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21089"/>
            <a:ext cx="8154962" cy="61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203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905" y="2851023"/>
            <a:ext cx="9142095" cy="3842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381" y="0"/>
            <a:ext cx="9143619" cy="544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01877" y="934731"/>
            <a:ext cx="6697082" cy="1215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7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dirty="0">
                <a:solidFill>
                  <a:srgbClr val="000000"/>
                </a:solidFill>
                <a:latin typeface="SVABLB+Arial Bold"/>
                <a:cs typeface="SVABLB+Arial Bold"/>
              </a:rPr>
              <a:t>PRINCIPALES CAUSAS DE</a:t>
            </a:r>
          </a:p>
          <a:p>
            <a:pPr marL="564670" marR="0">
              <a:lnSpc>
                <a:spcPts val="4470"/>
              </a:lnSpc>
              <a:spcBef>
                <a:spcPts val="327"/>
              </a:spcBef>
              <a:spcAft>
                <a:spcPts val="0"/>
              </a:spcAft>
            </a:pPr>
            <a:r>
              <a:rPr sz="4000" b="1" dirty="0">
                <a:solidFill>
                  <a:srgbClr val="000000"/>
                </a:solidFill>
                <a:latin typeface="SVABLB+Arial Bold"/>
                <a:cs typeface="SVABLB+Arial Bold"/>
              </a:rPr>
              <a:t>FALLA TERAPEUTICA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9185" y="3278379"/>
            <a:ext cx="7545686" cy="137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FF0064"/>
                </a:solidFill>
                <a:latin typeface="SVABLB+Arial Bold"/>
                <a:cs typeface="SVABLB+Arial Bold"/>
              </a:rPr>
              <a:t>MICROORGANISMO RESISTENTE</a:t>
            </a:r>
          </a:p>
          <a:p>
            <a:pPr marL="0" marR="0">
              <a:lnSpc>
                <a:spcPts val="4021"/>
              </a:lnSpc>
              <a:spcBef>
                <a:spcPts val="2464"/>
              </a:spcBef>
              <a:spcAft>
                <a:spcPts val="0"/>
              </a:spcAft>
            </a:pPr>
            <a:r>
              <a:rPr sz="3600" b="1" dirty="0">
                <a:solidFill>
                  <a:srgbClr val="6400CC"/>
                </a:solidFill>
                <a:latin typeface="SVABLB+Arial Bold"/>
                <a:cs typeface="SVABLB+Arial Bold"/>
              </a:rPr>
              <a:t>ABSCESOS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9185" y="4926585"/>
            <a:ext cx="6325362" cy="1263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FF00FF"/>
                </a:solidFill>
                <a:latin typeface="SVABLB+Arial Bold"/>
                <a:cs typeface="SVABLB+Arial Bold"/>
              </a:rPr>
              <a:t>TROMBOFLEBITIS PELVICA</a:t>
            </a:r>
          </a:p>
          <a:p>
            <a:pPr marL="0" marR="0">
              <a:lnSpc>
                <a:spcPts val="4021"/>
              </a:lnSpc>
              <a:spcBef>
                <a:spcPts val="1601"/>
              </a:spcBef>
              <a:spcAft>
                <a:spcPts val="0"/>
              </a:spcAft>
            </a:pPr>
            <a:r>
              <a:rPr sz="3600" b="1" dirty="0">
                <a:solidFill>
                  <a:srgbClr val="FF00FF"/>
                </a:solidFill>
                <a:latin typeface="SVABLB+Arial Bold"/>
                <a:cs typeface="SVABLB+Arial Bold"/>
              </a:rPr>
              <a:t>SEPTICA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640" y="1398460"/>
            <a:ext cx="5287272" cy="615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4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KCWUM+Georgia"/>
                <a:cs typeface="VKCWUM+Georgia"/>
              </a:rPr>
              <a:t>Clasificación de Riesgo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630054"/>
            <a:ext cx="6468728" cy="441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Food</a:t>
            </a:r>
            <a:r>
              <a:rPr sz="28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and Drugs</a:t>
            </a:r>
            <a:r>
              <a:rPr sz="2800" spc="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Administracion</a:t>
            </a:r>
            <a:r>
              <a:rPr sz="2800" spc="73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(FDA):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8368" y="3559948"/>
            <a:ext cx="5231952" cy="1371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Tragedia</a:t>
            </a:r>
            <a:r>
              <a:rPr sz="2800" spc="4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de Talidomida</a:t>
            </a:r>
            <a:r>
              <a:rPr sz="2800" spc="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(1979)</a:t>
            </a:r>
          </a:p>
          <a:p>
            <a:pPr marL="0" marR="0">
              <a:lnSpc>
                <a:spcPts val="3176"/>
              </a:lnSpc>
              <a:spcBef>
                <a:spcPts val="433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Categoría</a:t>
            </a:r>
            <a:r>
              <a:rPr sz="2800" spc="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 letras</a:t>
            </a:r>
          </a:p>
          <a:p>
            <a:pPr marL="0" marR="0">
              <a:lnSpc>
                <a:spcPts val="3176"/>
              </a:lnSpc>
              <a:spcBef>
                <a:spcPts val="483"/>
              </a:spcBef>
              <a:spcAft>
                <a:spcPts val="0"/>
              </a:spcAft>
            </a:pPr>
            <a:r>
              <a:rPr sz="28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800" spc="24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Surge</a:t>
            </a:r>
            <a:r>
              <a:rPr sz="2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la pregunta: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01572" y="4954129"/>
            <a:ext cx="4310014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¿útil</a:t>
            </a:r>
            <a:r>
              <a:rPr sz="2800" spc="2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en la práctica</a:t>
            </a:r>
            <a:r>
              <a:rPr sz="2800" spc="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2800" dirty="0">
                <a:solidFill>
                  <a:srgbClr val="000000"/>
                </a:solidFill>
                <a:latin typeface="VKCWUM+Georgia"/>
                <a:cs typeface="VKCWUM+Georgia"/>
              </a:rPr>
              <a:t>clínica?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683" y="1779195"/>
            <a:ext cx="1642255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CATEGORIA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55036" y="1779195"/>
            <a:ext cx="1679488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SEGURIDAD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85967" y="1779195"/>
            <a:ext cx="1908981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DESCRIPCION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4706" y="2462582"/>
            <a:ext cx="3073084" cy="13951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Estudios en</a:t>
            </a:r>
            <a:r>
              <a:rPr sz="18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embarazadas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no han</a:t>
            </a:r>
            <a:r>
              <a:rPr sz="1800" spc="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evidenciado riesgo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para el feto</a:t>
            </a:r>
            <a:r>
              <a:rPr sz="1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durante</a:t>
            </a:r>
            <a:r>
              <a:rPr sz="1800" spc="3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</a:p>
          <a:p>
            <a:pPr marL="286511" marR="0">
              <a:lnSpc>
                <a:spcPts val="2045"/>
              </a:lnSpc>
              <a:spcBef>
                <a:spcPts val="11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primer trimestre de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gestación.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25929" y="2736902"/>
            <a:ext cx="2763102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Riesgo remoto</a:t>
            </a:r>
            <a:r>
              <a:rPr sz="1800" spc="2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1800" spc="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daño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87500" y="3011222"/>
            <a:ext cx="305767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512441" y="3011222"/>
            <a:ext cx="598200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fetal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94706" y="4102025"/>
            <a:ext cx="3217962" cy="1669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1800" spc="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800" spc="-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mujeres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embarazadas y</a:t>
            </a:r>
            <a:r>
              <a:rPr sz="1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animales</a:t>
            </a:r>
          </a:p>
          <a:p>
            <a:pPr marL="286511" marR="0">
              <a:lnSpc>
                <a:spcPts val="2047"/>
              </a:lnSpc>
              <a:spcBef>
                <a:spcPts val="162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han</a:t>
            </a:r>
            <a:r>
              <a:rPr sz="1800" spc="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demostrado</a:t>
            </a:r>
            <a:r>
              <a:rPr sz="1800" spc="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que</a:t>
            </a:r>
            <a:r>
              <a:rPr sz="1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los</a:t>
            </a:r>
          </a:p>
          <a:p>
            <a:pPr marL="286511" marR="0">
              <a:lnSpc>
                <a:spcPts val="2045"/>
              </a:lnSpc>
              <a:spcBef>
                <a:spcPts val="117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riesgos potenciales</a:t>
            </a:r>
            <a:r>
              <a:rPr sz="1800" spc="-2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superan</a:t>
            </a:r>
          </a:p>
          <a:p>
            <a:pPr marL="286511" marR="0">
              <a:lnSpc>
                <a:spcPts val="2045"/>
              </a:lnSpc>
              <a:spcBef>
                <a:spcPts val="16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claramente a</a:t>
            </a:r>
            <a:r>
              <a:rPr sz="1800" spc="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los posibles</a:t>
            </a:r>
          </a:p>
          <a:p>
            <a:pPr marL="286511" marR="0">
              <a:lnSpc>
                <a:spcPts val="2045"/>
              </a:lnSpc>
              <a:spcBef>
                <a:spcPts val="114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beneficios.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225929" y="4650386"/>
            <a:ext cx="2540746" cy="2981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  <a:r>
              <a:rPr sz="18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Contraindicado en el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82928" y="4788206"/>
            <a:ext cx="314808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X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512441" y="4925367"/>
            <a:ext cx="1142480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embarazo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5462" y="1193979"/>
            <a:ext cx="645653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CAT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96414" y="1193979"/>
            <a:ext cx="1679488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SEGURIDAD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32678" y="1193979"/>
            <a:ext cx="1910187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DESCRIPCION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24374" y="1970128"/>
            <a:ext cx="214931" cy="10912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5102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10886" y="1968035"/>
            <a:ext cx="3231199" cy="1521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7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1400" spc="-1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2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animales</a:t>
            </a:r>
            <a:r>
              <a:rPr sz="1400" b="1" spc="-20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no</a:t>
            </a:r>
            <a:r>
              <a:rPr sz="1400" b="1" spc="-12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han</a:t>
            </a:r>
          </a:p>
          <a:p>
            <a:pPr marL="0" marR="0">
              <a:lnSpc>
                <a:spcPts val="1595"/>
              </a:lnSpc>
              <a:spcBef>
                <a:spcPts val="86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evidenciado</a:t>
            </a:r>
            <a:r>
              <a:rPr sz="1400" b="1" spc="-36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riesgo</a:t>
            </a:r>
            <a:r>
              <a:rPr sz="1400" b="1" spc="355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pero</a:t>
            </a:r>
            <a:r>
              <a:rPr sz="1400" spc="-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no</a:t>
            </a:r>
            <a:r>
              <a:rPr sz="1400" spc="-1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existen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1400" spc="-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adecuados</a:t>
            </a:r>
            <a:r>
              <a:rPr sz="1400" spc="-4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la mujer</a:t>
            </a:r>
          </a:p>
          <a:p>
            <a:pPr marL="0" marR="0">
              <a:lnSpc>
                <a:spcPts val="1595"/>
              </a:lnSpc>
              <a:spcBef>
                <a:spcPts val="3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embarazada</a:t>
            </a:r>
            <a:r>
              <a:rPr sz="1400" spc="-4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o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Existen estudios</a:t>
            </a:r>
            <a:r>
              <a:rPr sz="1400" spc="-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animales</a:t>
            </a:r>
            <a:r>
              <a:rPr sz="1400" b="1" spc="-22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se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detectan</a:t>
            </a:r>
            <a:r>
              <a:rPr sz="1400" b="1" spc="-27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efectos</a:t>
            </a:r>
            <a:r>
              <a:rPr sz="1400" b="1" spc="-19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adversos</a:t>
            </a:r>
            <a:r>
              <a:rPr sz="1400" b="1" spc="-56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pero</a:t>
            </a:r>
            <a:r>
              <a:rPr sz="1400" b="1" spc="-10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no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se</a:t>
            </a:r>
            <a:r>
              <a:rPr sz="1400" b="1" spc="-18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han</a:t>
            </a:r>
            <a:r>
              <a:rPr sz="1400" b="1" spc="-17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confirmado</a:t>
            </a:r>
            <a:r>
              <a:rPr sz="1400" b="1" spc="-37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en</a:t>
            </a:r>
            <a:r>
              <a:rPr sz="1400" b="1" spc="-15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humanos.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79271" y="2504058"/>
            <a:ext cx="214825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65783" y="2501969"/>
            <a:ext cx="3051949" cy="4540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5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No</a:t>
            </a:r>
            <a:r>
              <a:rPr sz="14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hay</a:t>
            </a:r>
            <a:r>
              <a:rPr sz="1400" spc="-1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descritos</a:t>
            </a:r>
            <a:r>
              <a:rPr sz="1400" spc="-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riesgos</a:t>
            </a:r>
            <a:r>
              <a:rPr sz="1400" spc="-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humanos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Se</a:t>
            </a:r>
            <a:r>
              <a:rPr sz="14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acepta</a:t>
            </a:r>
            <a:r>
              <a:rPr sz="1400" spc="-2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su</a:t>
            </a:r>
            <a:r>
              <a:rPr sz="1400" spc="-2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uso</a:t>
            </a:r>
            <a:r>
              <a:rPr sz="1400" spc="-1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  <a:r>
              <a:rPr sz="1400" spc="-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embarazo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47674" y="2580819"/>
            <a:ext cx="301860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B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024374" y="3903344"/>
            <a:ext cx="214825" cy="8773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342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10886" y="3901255"/>
            <a:ext cx="2376038" cy="240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5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1400" spc="-2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en</a:t>
            </a:r>
            <a:r>
              <a:rPr sz="1400" b="1" spc="-13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animales</a:t>
            </a:r>
            <a:r>
              <a:rPr sz="1400" b="1" spc="-19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han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310886" y="4114614"/>
            <a:ext cx="3429723" cy="8807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5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demostrado</a:t>
            </a:r>
            <a:r>
              <a:rPr sz="1400" b="1" spc="-52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efecto</a:t>
            </a:r>
            <a:r>
              <a:rPr sz="1400" b="1" spc="-13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adverso</a:t>
            </a:r>
            <a:r>
              <a:rPr sz="1400" b="1" spc="-55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pero</a:t>
            </a:r>
            <a:r>
              <a:rPr sz="1400" spc="-2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no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existen</a:t>
            </a:r>
            <a:r>
              <a:rPr sz="14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1400" spc="-3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mujeres</a:t>
            </a:r>
            <a:r>
              <a:rPr sz="1400" spc="316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embarazadas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No</a:t>
            </a:r>
            <a:r>
              <a:rPr sz="1400" b="1" spc="-14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se</a:t>
            </a:r>
            <a:r>
              <a:rPr sz="1400" b="1" spc="-18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dispone</a:t>
            </a:r>
            <a:r>
              <a:rPr sz="1400" b="1" spc="-26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de</a:t>
            </a:r>
            <a:r>
              <a:rPr sz="1400" b="1" spc="-23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estudios</a:t>
            </a:r>
            <a:r>
              <a:rPr sz="1400" b="1" spc="-20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en</a:t>
            </a:r>
          </a:p>
          <a:p>
            <a:pPr marL="0" marR="0">
              <a:lnSpc>
                <a:spcPts val="1595"/>
              </a:lnSpc>
              <a:spcBef>
                <a:spcPts val="3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humanos</a:t>
            </a:r>
            <a:r>
              <a:rPr sz="1400" b="1" spc="-32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ni en</a:t>
            </a:r>
            <a:r>
              <a:rPr sz="1400" b="1" spc="-15" dirty="0">
                <a:solidFill>
                  <a:srgbClr val="000000"/>
                </a:solidFill>
                <a:latin typeface="QIATQU+Georgia Bold"/>
                <a:cs typeface="QIATQU+Georgia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QIATQU+Georgia Bold"/>
                <a:cs typeface="QIATQU+Georgia Bold"/>
              </a:rPr>
              <a:t>animales.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279271" y="4223384"/>
            <a:ext cx="214825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565783" y="4221295"/>
            <a:ext cx="2743060" cy="4540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5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No</a:t>
            </a:r>
            <a:r>
              <a:rPr sz="1400" spc="-1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puede</a:t>
            </a:r>
            <a:r>
              <a:rPr sz="1400" spc="-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descartarse</a:t>
            </a:r>
            <a:r>
              <a:rPr sz="1400" spc="-4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riesgo</a:t>
            </a:r>
            <a:r>
              <a:rPr sz="1400" spc="-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fetal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Utilización</a:t>
            </a:r>
            <a:r>
              <a:rPr sz="1400" spc="2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riesgo/beneficio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49198" y="4300145"/>
            <a:ext cx="299181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C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279271" y="5360034"/>
            <a:ext cx="214825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565783" y="5357945"/>
            <a:ext cx="2678485" cy="6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5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Existen indicios de</a:t>
            </a:r>
            <a:r>
              <a:rPr sz="14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riesgo</a:t>
            </a:r>
            <a:r>
              <a:rPr sz="1400" spc="-4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fetal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Uso</a:t>
            </a:r>
            <a:r>
              <a:rPr sz="14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casos</a:t>
            </a:r>
            <a:r>
              <a:rPr sz="1400" spc="-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14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no existencia</a:t>
            </a:r>
            <a:r>
              <a:rPr sz="1400" spc="-2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alternativa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024374" y="5360034"/>
            <a:ext cx="214825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TVOCB+Arial"/>
                <a:cs typeface="DTVOCB+Arial"/>
              </a:rPr>
              <a:t>•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310886" y="5357945"/>
            <a:ext cx="2479108" cy="240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5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Estudios</a:t>
            </a:r>
            <a:r>
              <a:rPr sz="1400" spc="-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embarazadas</a:t>
            </a:r>
            <a:r>
              <a:rPr sz="1400" spc="-4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han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310886" y="5571305"/>
            <a:ext cx="3332724" cy="667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5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demostrado</a:t>
            </a:r>
            <a:r>
              <a:rPr sz="1400" spc="-4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el</a:t>
            </a:r>
            <a:r>
              <a:rPr sz="1400" spc="-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riesgo</a:t>
            </a:r>
            <a:r>
              <a:rPr sz="1400" spc="-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de</a:t>
            </a:r>
            <a:r>
              <a:rPr sz="1400" spc="-1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efectos</a:t>
            </a:r>
            <a:r>
              <a:rPr sz="1400" spc="-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adversos</a:t>
            </a:r>
          </a:p>
          <a:p>
            <a:pPr marL="0" marR="0">
              <a:lnSpc>
                <a:spcPts val="1595"/>
              </a:lnSpc>
              <a:spcBef>
                <a:spcPts val="8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pero</a:t>
            </a:r>
            <a:r>
              <a:rPr sz="1400" spc="-2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existen</a:t>
            </a:r>
            <a:r>
              <a:rPr sz="1400" spc="-1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ocasiones</a:t>
            </a:r>
            <a:r>
              <a:rPr sz="1400" spc="-4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400" spc="-18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que los</a:t>
            </a:r>
          </a:p>
          <a:p>
            <a:pPr marL="0" marR="0">
              <a:lnSpc>
                <a:spcPts val="1597"/>
              </a:lnSpc>
              <a:spcBef>
                <a:spcPts val="82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beneficios</a:t>
            </a:r>
            <a:r>
              <a:rPr sz="1400" spc="-3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pueden</a:t>
            </a:r>
            <a:r>
              <a:rPr sz="1400" spc="-37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superar</a:t>
            </a:r>
            <a:r>
              <a:rPr sz="1400" spc="-40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estos</a:t>
            </a:r>
            <a:r>
              <a:rPr sz="1400" spc="-23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400" dirty="0">
                <a:solidFill>
                  <a:srgbClr val="000000"/>
                </a:solidFill>
                <a:latin typeface="VKCWUM+Georgia"/>
                <a:cs typeface="VKCWUM+Georgia"/>
              </a:rPr>
              <a:t>riesgos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37006" y="5650155"/>
            <a:ext cx="323626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KCWUM+Georgia"/>
                <a:cs typeface="VKCWUM+Georgia"/>
              </a:rPr>
              <a:t>D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8368" y="1653969"/>
            <a:ext cx="2531655" cy="11990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1900" spc="81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Mayo ,2008</a:t>
            </a:r>
            <a:r>
              <a:rPr sz="1900" spc="471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FDA:</a:t>
            </a:r>
          </a:p>
          <a:p>
            <a:pPr marL="0" marR="0">
              <a:lnSpc>
                <a:spcPts val="2154"/>
              </a:lnSpc>
              <a:spcBef>
                <a:spcPts val="1290"/>
              </a:spcBef>
              <a:spcAft>
                <a:spcPts val="0"/>
              </a:spcAft>
            </a:pPr>
            <a:r>
              <a:rPr sz="19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1900" spc="81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Clasificación</a:t>
            </a:r>
            <a:r>
              <a:rPr sz="1900" spc="52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simple</a:t>
            </a:r>
          </a:p>
          <a:p>
            <a:pPr marL="0" marR="0">
              <a:lnSpc>
                <a:spcPts val="2154"/>
              </a:lnSpc>
              <a:spcBef>
                <a:spcPts val="1337"/>
              </a:spcBef>
              <a:spcAft>
                <a:spcPts val="0"/>
              </a:spcAft>
            </a:pPr>
            <a:r>
              <a:rPr sz="19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1900" spc="81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Dosis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368" y="2984802"/>
            <a:ext cx="2727279" cy="755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1900" spc="81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Tiempo</a:t>
            </a:r>
            <a:r>
              <a:rPr sz="1900" spc="2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de exposición</a:t>
            </a:r>
          </a:p>
          <a:p>
            <a:pPr marL="0" marR="0">
              <a:lnSpc>
                <a:spcPts val="2157"/>
              </a:lnSpc>
              <a:spcBef>
                <a:spcPts val="1285"/>
              </a:spcBef>
              <a:spcAft>
                <a:spcPts val="0"/>
              </a:spcAft>
            </a:pPr>
            <a:r>
              <a:rPr sz="19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1900" spc="81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Riesgos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8368" y="3872025"/>
            <a:ext cx="4216358" cy="31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1900" spc="81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Mujeres embarazadas</a:t>
            </a:r>
            <a:r>
              <a:rPr sz="1900" spc="2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con patología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4704" y="4277408"/>
            <a:ext cx="940608" cy="311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de base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8368" y="4720892"/>
            <a:ext cx="3915038" cy="112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5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1900" spc="81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Se propone</a:t>
            </a:r>
            <a:r>
              <a:rPr sz="1900" spc="24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descripciones</a:t>
            </a:r>
            <a:r>
              <a:rPr sz="1900" spc="49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mas</a:t>
            </a:r>
          </a:p>
          <a:p>
            <a:pPr marL="256336" marR="0">
              <a:lnSpc>
                <a:spcPts val="2157"/>
              </a:lnSpc>
              <a:spcBef>
                <a:spcPts val="985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detalladas </a:t>
            </a:r>
            <a:r>
              <a:rPr sz="1900" spc="-13" dirty="0">
                <a:solidFill>
                  <a:srgbClr val="000000"/>
                </a:solidFill>
                <a:latin typeface="VKCWUM+Georgia"/>
                <a:cs typeface="VKCWUM+Georgia"/>
              </a:rPr>
              <a:t>en</a:t>
            </a:r>
            <a:r>
              <a:rPr sz="1900" spc="15" dirty="0">
                <a:solidFill>
                  <a:srgbClr val="000000"/>
                </a:solidFill>
                <a:latin typeface="VKCWUM+Georgia"/>
                <a:cs typeface="VKCWUM+Georgia"/>
              </a:rPr>
              <a:t> </a:t>
            </a: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el etiquetado de los</a:t>
            </a:r>
          </a:p>
          <a:p>
            <a:pPr marL="256336" marR="0">
              <a:lnSpc>
                <a:spcPts val="2154"/>
              </a:lnSpc>
              <a:spcBef>
                <a:spcPts val="1039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VKCWUM+Georgia"/>
                <a:cs typeface="VKCWUM+Georgia"/>
              </a:rPr>
              <a:t>medicamentos.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0968" y="1834288"/>
            <a:ext cx="7938586" cy="38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Reemplaza</a:t>
            </a:r>
            <a:r>
              <a:rPr sz="2400" spc="22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las actuales</a:t>
            </a:r>
            <a:r>
              <a:rPr sz="2400" spc="-16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categorías de</a:t>
            </a:r>
            <a:r>
              <a:rPr sz="2400" spc="-13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letras del</a:t>
            </a:r>
            <a:r>
              <a:rPr sz="2400" spc="17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producto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3576" y="2237869"/>
            <a:ext cx="2334914" cy="3847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- A, B, C,</a:t>
            </a:r>
            <a:r>
              <a:rPr sz="2400" spc="15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D y X -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0968" y="3046122"/>
            <a:ext cx="8061420" cy="1482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BBB59"/>
                </a:solidFill>
                <a:latin typeface="LIBFVU+Georgia"/>
                <a:cs typeface="LIBFVU+Georgia"/>
              </a:rPr>
              <a:t>•</a:t>
            </a:r>
            <a:r>
              <a:rPr sz="2400" spc="494" dirty="0">
                <a:solidFill>
                  <a:srgbClr val="9BBB59"/>
                </a:solidFill>
                <a:latin typeface="LIBFVU+Georgia"/>
                <a:cs typeface="LIBFVU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Las decisiones</a:t>
            </a:r>
            <a:r>
              <a:rPr sz="2400" spc="-19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de prescripción de</a:t>
            </a:r>
            <a:r>
              <a:rPr sz="2400" spc="-11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medicamentos</a:t>
            </a:r>
            <a:r>
              <a:rPr sz="2400" spc="-13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durante</a:t>
            </a:r>
          </a:p>
          <a:p>
            <a:pPr marL="256031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el embarazo</a:t>
            </a:r>
            <a:r>
              <a:rPr sz="2400" spc="591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son individualizadas</a:t>
            </a:r>
            <a:r>
              <a:rPr sz="2400" spc="-29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e</a:t>
            </a:r>
            <a:r>
              <a:rPr sz="2400" spc="-11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involucran</a:t>
            </a:r>
          </a:p>
          <a:p>
            <a:pPr marL="256031" marR="0">
              <a:lnSpc>
                <a:spcPts val="2729"/>
              </a:lnSpc>
              <a:spcBef>
                <a:spcPts val="15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consideraciones</a:t>
            </a:r>
            <a:r>
              <a:rPr sz="2400" spc="-15" dirty="0">
                <a:solidFill>
                  <a:srgbClr val="FFFFFF"/>
                </a:solidFill>
                <a:latin typeface="VKCWUM+Georgia"/>
                <a:cs typeface="VKCWUM+Georgia"/>
              </a:rPr>
              <a:t> </a:t>
            </a: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complejas del riesgo y beneficio</a:t>
            </a:r>
          </a:p>
          <a:p>
            <a:pPr marL="256031" marR="0">
              <a:lnSpc>
                <a:spcPts val="2726"/>
              </a:lnSpc>
              <a:spcBef>
                <a:spcPts val="155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VKCWUM+Georgia"/>
                <a:cs typeface="VKCWUM+Georgia"/>
              </a:rPr>
              <a:t>maternal, fetal e infantil.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1663" y="4238628"/>
            <a:ext cx="5829300" cy="702469"/>
          </a:xfrm>
        </p:spPr>
        <p:txBody>
          <a:bodyPr/>
          <a:lstStyle/>
          <a:p>
            <a:pPr eaLnBrk="1" hangingPunct="1"/>
            <a:endParaRPr lang="es-AR" sz="2700"/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275410" y="5049441"/>
            <a:ext cx="4800600" cy="733425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s-ES" sz="3000" b="1" i="1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GRACIAS</a:t>
            </a:r>
          </a:p>
        </p:txBody>
      </p:sp>
      <p:pic>
        <p:nvPicPr>
          <p:cNvPr id="90116" name="Picture 3" descr="Casa Historica (Efrain Davi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8352"/>
            <a:ext cx="8382903" cy="63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126301" y="4833156"/>
            <a:ext cx="45365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AR" sz="495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GRACIAS</a:t>
            </a:r>
          </a:p>
        </p:txBody>
      </p:sp>
      <p:sp>
        <p:nvSpPr>
          <p:cNvPr id="6" name="1 CuadroTexto"/>
          <p:cNvSpPr txBox="1">
            <a:spLocks noChangeArrowheads="1"/>
          </p:cNvSpPr>
          <p:nvPr/>
        </p:nvSpPr>
        <p:spPr bwMode="auto">
          <a:xfrm>
            <a:off x="2686050" y="5482699"/>
            <a:ext cx="37719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685800" eaLnBrk="1" hangingPunct="1"/>
            <a:r>
              <a:rPr lang="es-AR" sz="1350" dirty="0">
                <a:solidFill>
                  <a:prstClr val="white"/>
                </a:solidFill>
              </a:rPr>
              <a:t>Dr. Raya Luis Alberto</a:t>
            </a:r>
          </a:p>
        </p:txBody>
      </p:sp>
    </p:spTree>
    <p:extLst>
      <p:ext uri="{BB962C8B-B14F-4D97-AF65-F5344CB8AC3E}">
        <p14:creationId xmlns:p14="http://schemas.microsoft.com/office/powerpoint/2010/main" val="26181164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8" grpId="0" build="p"/>
    </p:bldLst>
  </p:timing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2205</Words>
  <Application>Microsoft Office PowerPoint</Application>
  <PresentationFormat>Presentación en pantalla (4:3)</PresentationFormat>
  <Paragraphs>581</Paragraphs>
  <Slides>63</Slides>
  <Notes>0</Notes>
  <HiddenSlides>5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63</vt:i4>
      </vt:variant>
    </vt:vector>
  </HeadingPairs>
  <TitlesOfParts>
    <vt:vector size="85" baseType="lpstr">
      <vt:lpstr>SVABLB+Arial Bold</vt:lpstr>
      <vt:lpstr>Times New Roman</vt:lpstr>
      <vt:lpstr>FMDKWD+BookmanOldStyle-Italic</vt:lpstr>
      <vt:lpstr>IAFOGL+Arial</vt:lpstr>
      <vt:lpstr>SSAFEQ+Arial</vt:lpstr>
      <vt:lpstr>QIATQU+Georgia Bold</vt:lpstr>
      <vt:lpstr>VHPDJG+Arial Bold Italic</vt:lpstr>
      <vt:lpstr>FOQNWE+Arial Italic</vt:lpstr>
      <vt:lpstr>RSNBJV+Trebuchet MS</vt:lpstr>
      <vt:lpstr>TWDKRC+SymbolMT</vt:lpstr>
      <vt:lpstr>Calibri</vt:lpstr>
      <vt:lpstr>VKCWUM+Georgia</vt:lpstr>
      <vt:lpstr>TUMMOM+Wingdings-Regular</vt:lpstr>
      <vt:lpstr>Calibri Light</vt:lpstr>
      <vt:lpstr>Arial</vt:lpstr>
      <vt:lpstr>LIBFVU+Georgia</vt:lpstr>
      <vt:lpstr>DTVOCB+Arial</vt:lpstr>
      <vt:lpstr>Wingdings</vt:lpstr>
      <vt:lpstr>Arial Narrow</vt:lpstr>
      <vt:lpstr>Theme Office</vt:lpstr>
      <vt:lpstr>1_Theme Office</vt:lpstr>
      <vt:lpstr>Tema de Office</vt:lpstr>
      <vt:lpstr>ANTIBIOTICOS Y EMBARAZO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Luis Raya</cp:lastModifiedBy>
  <cp:revision>10</cp:revision>
  <dcterms:modified xsi:type="dcterms:W3CDTF">2023-06-10T03:47:03Z</dcterms:modified>
</cp:coreProperties>
</file>