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6" r:id="rId2"/>
    <p:sldId id="257" r:id="rId3"/>
    <p:sldId id="298" r:id="rId4"/>
    <p:sldId id="296" r:id="rId5"/>
    <p:sldId id="258" r:id="rId6"/>
    <p:sldId id="307" r:id="rId7"/>
    <p:sldId id="306" r:id="rId8"/>
    <p:sldId id="292" r:id="rId9"/>
    <p:sldId id="295" r:id="rId10"/>
    <p:sldId id="291" r:id="rId11"/>
    <p:sldId id="293" r:id="rId12"/>
    <p:sldId id="294" r:id="rId13"/>
    <p:sldId id="259" r:id="rId14"/>
    <p:sldId id="270" r:id="rId15"/>
    <p:sldId id="308" r:id="rId16"/>
    <p:sldId id="309" r:id="rId17"/>
    <p:sldId id="310" r:id="rId18"/>
    <p:sldId id="303" r:id="rId19"/>
    <p:sldId id="304" r:id="rId20"/>
    <p:sldId id="305" r:id="rId21"/>
    <p:sldId id="278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FC6C86-66DD-4F3A-B7A8-E600F30B6803}" type="doc">
      <dgm:prSet loTypeId="urn:microsoft.com/office/officeart/2008/layout/RadialCluster" loCatId="cycle" qsTypeId="urn:microsoft.com/office/officeart/2005/8/quickstyle/3d1" qsCatId="3D" csTypeId="urn:microsoft.com/office/officeart/2005/8/colors/accent1_1" csCatId="accent1" phldr="1"/>
      <dgm:spPr/>
      <dgm:t>
        <a:bodyPr/>
        <a:lstStyle/>
        <a:p>
          <a:endParaRPr lang="es-AR"/>
        </a:p>
      </dgm:t>
    </dgm:pt>
    <dgm:pt modelId="{15F93CE4-D4FF-4F48-B2EA-4FB2ACE031E1}">
      <dgm:prSet phldrT="[Texto]" custT="1"/>
      <dgm:spPr/>
      <dgm:t>
        <a:bodyPr/>
        <a:lstStyle/>
        <a:p>
          <a:r>
            <a:rPr lang="es-AR" sz="2400" dirty="0"/>
            <a:t>Selección del ATB </a:t>
          </a:r>
        </a:p>
      </dgm:t>
    </dgm:pt>
    <dgm:pt modelId="{E0AA5DF9-E57F-4D69-A46A-E35D2B5B189D}" type="parTrans" cxnId="{AE0AA3EA-4335-410A-80B0-49924375B1B2}">
      <dgm:prSet/>
      <dgm:spPr/>
      <dgm:t>
        <a:bodyPr/>
        <a:lstStyle/>
        <a:p>
          <a:endParaRPr lang="es-AR"/>
        </a:p>
      </dgm:t>
    </dgm:pt>
    <dgm:pt modelId="{12ADEC78-EF21-4554-A89F-46E29DD5320C}" type="sibTrans" cxnId="{AE0AA3EA-4335-410A-80B0-49924375B1B2}">
      <dgm:prSet/>
      <dgm:spPr/>
      <dgm:t>
        <a:bodyPr/>
        <a:lstStyle/>
        <a:p>
          <a:endParaRPr lang="es-AR"/>
        </a:p>
      </dgm:t>
    </dgm:pt>
    <dgm:pt modelId="{1FFFBD91-2704-48B0-B9B6-548B73039398}">
      <dgm:prSet phldrT="[Texto]" custT="1"/>
      <dgm:spPr/>
      <dgm:t>
        <a:bodyPr/>
        <a:lstStyle/>
        <a:p>
          <a:r>
            <a:rPr lang="es-AR" sz="2400" dirty="0"/>
            <a:t>Huésped: edad, inmunizaciones, comorbilidades, internación, ARM,CVC, urgencia, sepsis, foco probable, paciente de la comunidad, paciente internado, </a:t>
          </a:r>
          <a:r>
            <a:rPr lang="es-AR" sz="2400" dirty="0" err="1"/>
            <a:t>etc</a:t>
          </a:r>
          <a:endParaRPr lang="es-AR" sz="2400" dirty="0"/>
        </a:p>
      </dgm:t>
    </dgm:pt>
    <dgm:pt modelId="{AF3F5DAF-F05B-437E-804A-7B58459DD991}" type="parTrans" cxnId="{A6656574-396D-4315-B214-AD79901A1806}">
      <dgm:prSet/>
      <dgm:spPr/>
      <dgm:t>
        <a:bodyPr/>
        <a:lstStyle/>
        <a:p>
          <a:endParaRPr lang="es-AR"/>
        </a:p>
      </dgm:t>
    </dgm:pt>
    <dgm:pt modelId="{3510FD5A-52D4-40AA-99E0-BB1118E9291C}" type="sibTrans" cxnId="{A6656574-396D-4315-B214-AD79901A1806}">
      <dgm:prSet/>
      <dgm:spPr/>
      <dgm:t>
        <a:bodyPr/>
        <a:lstStyle/>
        <a:p>
          <a:endParaRPr lang="es-AR"/>
        </a:p>
      </dgm:t>
    </dgm:pt>
    <dgm:pt modelId="{CEFD8607-8194-46C6-AF01-3DCD1D1CB103}">
      <dgm:prSet phldrT="[Texto]"/>
      <dgm:spPr/>
      <dgm:t>
        <a:bodyPr/>
        <a:lstStyle/>
        <a:p>
          <a:r>
            <a:rPr lang="es-AR" dirty="0"/>
            <a:t>Epidemiología local: patología regional, SAMR, BLEE, </a:t>
          </a:r>
        </a:p>
      </dgm:t>
    </dgm:pt>
    <dgm:pt modelId="{785325F8-5FC5-458C-B7C4-A501AD34F96C}" type="parTrans" cxnId="{87B4F9E9-4027-4CB7-96A3-D69A768ABCC5}">
      <dgm:prSet/>
      <dgm:spPr/>
      <dgm:t>
        <a:bodyPr/>
        <a:lstStyle/>
        <a:p>
          <a:endParaRPr lang="es-AR"/>
        </a:p>
      </dgm:t>
    </dgm:pt>
    <dgm:pt modelId="{9B068B96-4BF6-4355-98C7-415B8656B28A}" type="sibTrans" cxnId="{87B4F9E9-4027-4CB7-96A3-D69A768ABCC5}">
      <dgm:prSet/>
      <dgm:spPr/>
      <dgm:t>
        <a:bodyPr/>
        <a:lstStyle/>
        <a:p>
          <a:endParaRPr lang="es-AR"/>
        </a:p>
      </dgm:t>
    </dgm:pt>
    <dgm:pt modelId="{B437D3FC-F9C6-4A9C-8059-6A7CD2CE872E}">
      <dgm:prSet phldrT="[Texto]" custT="1"/>
      <dgm:spPr/>
      <dgm:t>
        <a:bodyPr/>
        <a:lstStyle/>
        <a:p>
          <a:r>
            <a:rPr lang="es-AR" sz="2000" dirty="0"/>
            <a:t>Farmacocinética y Farmacodinamia, vía de administración, interacciones,  </a:t>
          </a:r>
        </a:p>
      </dgm:t>
    </dgm:pt>
    <dgm:pt modelId="{8F7C7CEC-0EE0-41C6-94CD-23EFF4F7B6E2}" type="parTrans" cxnId="{1637EB75-F22C-4DFE-BA53-DB266D3648CE}">
      <dgm:prSet/>
      <dgm:spPr/>
      <dgm:t>
        <a:bodyPr/>
        <a:lstStyle/>
        <a:p>
          <a:endParaRPr lang="es-AR"/>
        </a:p>
      </dgm:t>
    </dgm:pt>
    <dgm:pt modelId="{077C0D8A-BA69-495E-851E-CEE14ADC3621}" type="sibTrans" cxnId="{1637EB75-F22C-4DFE-BA53-DB266D3648CE}">
      <dgm:prSet/>
      <dgm:spPr/>
      <dgm:t>
        <a:bodyPr/>
        <a:lstStyle/>
        <a:p>
          <a:endParaRPr lang="es-AR"/>
        </a:p>
      </dgm:t>
    </dgm:pt>
    <dgm:pt modelId="{EF58B80C-1937-4476-B228-17A5F2C360AA}" type="pres">
      <dgm:prSet presAssocID="{E2FC6C86-66DD-4F3A-B7A8-E600F30B680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C66185C4-F347-48B4-B747-0B4D417294E4}" type="pres">
      <dgm:prSet presAssocID="{15F93CE4-D4FF-4F48-B2EA-4FB2ACE031E1}" presName="singleCycle" presStyleCnt="0"/>
      <dgm:spPr/>
    </dgm:pt>
    <dgm:pt modelId="{5635AC97-6A65-4249-A138-843F8A3148CB}" type="pres">
      <dgm:prSet presAssocID="{15F93CE4-D4FF-4F48-B2EA-4FB2ACE031E1}" presName="singleCenter" presStyleLbl="node1" presStyleIdx="0" presStyleCnt="4" custScaleX="266816" custScaleY="61392" custLinFactNeighborX="-4376" custLinFactNeighborY="-13899">
        <dgm:presLayoutVars>
          <dgm:chMax val="7"/>
          <dgm:chPref val="7"/>
        </dgm:presLayoutVars>
      </dgm:prSet>
      <dgm:spPr/>
    </dgm:pt>
    <dgm:pt modelId="{D8761257-BE7D-4F94-A844-098FD0F9AC3C}" type="pres">
      <dgm:prSet presAssocID="{AF3F5DAF-F05B-437E-804A-7B58459DD991}" presName="Name56" presStyleLbl="parChTrans1D2" presStyleIdx="0" presStyleCnt="3"/>
      <dgm:spPr/>
    </dgm:pt>
    <dgm:pt modelId="{F5E3A214-4F52-4130-9A62-2913959B416D}" type="pres">
      <dgm:prSet presAssocID="{1FFFBD91-2704-48B0-B9B6-548B73039398}" presName="text0" presStyleLbl="node1" presStyleIdx="1" presStyleCnt="4" custScaleX="1226957" custScaleY="147660">
        <dgm:presLayoutVars>
          <dgm:bulletEnabled val="1"/>
        </dgm:presLayoutVars>
      </dgm:prSet>
      <dgm:spPr/>
    </dgm:pt>
    <dgm:pt modelId="{DF353654-98D0-4FBD-AAF4-946C537B9B7C}" type="pres">
      <dgm:prSet presAssocID="{785325F8-5FC5-458C-B7C4-A501AD34F96C}" presName="Name56" presStyleLbl="parChTrans1D2" presStyleIdx="1" presStyleCnt="3"/>
      <dgm:spPr/>
    </dgm:pt>
    <dgm:pt modelId="{525A8D1C-F547-4B13-AAF0-102AD922731E}" type="pres">
      <dgm:prSet presAssocID="{CEFD8607-8194-46C6-AF01-3DCD1D1CB103}" presName="text0" presStyleLbl="node1" presStyleIdx="2" presStyleCnt="4" custScaleX="554600" custRadScaleRad="167392" custRadScaleInc="-15441">
        <dgm:presLayoutVars>
          <dgm:bulletEnabled val="1"/>
        </dgm:presLayoutVars>
      </dgm:prSet>
      <dgm:spPr/>
    </dgm:pt>
    <dgm:pt modelId="{4FD88BBB-63F7-4FDD-A2D7-95D81F33C9FF}" type="pres">
      <dgm:prSet presAssocID="{8F7C7CEC-0EE0-41C6-94CD-23EFF4F7B6E2}" presName="Name56" presStyleLbl="parChTrans1D2" presStyleIdx="2" presStyleCnt="3"/>
      <dgm:spPr/>
    </dgm:pt>
    <dgm:pt modelId="{C5A35632-F632-4EC5-9CE2-C60EDA21E08C}" type="pres">
      <dgm:prSet presAssocID="{B437D3FC-F9C6-4A9C-8059-6A7CD2CE872E}" presName="text0" presStyleLbl="node1" presStyleIdx="3" presStyleCnt="4" custScaleX="629369" custRadScaleRad="182079" custRadScaleInc="18341">
        <dgm:presLayoutVars>
          <dgm:bulletEnabled val="1"/>
        </dgm:presLayoutVars>
      </dgm:prSet>
      <dgm:spPr/>
    </dgm:pt>
  </dgm:ptLst>
  <dgm:cxnLst>
    <dgm:cxn modelId="{6EFD000E-988F-464C-BC11-B608F2AC3D49}" type="presOf" srcId="{15F93CE4-D4FF-4F48-B2EA-4FB2ACE031E1}" destId="{5635AC97-6A65-4249-A138-843F8A3148CB}" srcOrd="0" destOrd="0" presId="urn:microsoft.com/office/officeart/2008/layout/RadialCluster"/>
    <dgm:cxn modelId="{DC0E5016-11A1-4A10-ACA8-D2571ABBA756}" type="presOf" srcId="{8F7C7CEC-0EE0-41C6-94CD-23EFF4F7B6E2}" destId="{4FD88BBB-63F7-4FDD-A2D7-95D81F33C9FF}" srcOrd="0" destOrd="0" presId="urn:microsoft.com/office/officeart/2008/layout/RadialCluster"/>
    <dgm:cxn modelId="{5F903223-8A90-41FC-AEA7-527F7EE78B46}" type="presOf" srcId="{CEFD8607-8194-46C6-AF01-3DCD1D1CB103}" destId="{525A8D1C-F547-4B13-AAF0-102AD922731E}" srcOrd="0" destOrd="0" presId="urn:microsoft.com/office/officeart/2008/layout/RadialCluster"/>
    <dgm:cxn modelId="{A6656574-396D-4315-B214-AD79901A1806}" srcId="{15F93CE4-D4FF-4F48-B2EA-4FB2ACE031E1}" destId="{1FFFBD91-2704-48B0-B9B6-548B73039398}" srcOrd="0" destOrd="0" parTransId="{AF3F5DAF-F05B-437E-804A-7B58459DD991}" sibTransId="{3510FD5A-52D4-40AA-99E0-BB1118E9291C}"/>
    <dgm:cxn modelId="{1637EB75-F22C-4DFE-BA53-DB266D3648CE}" srcId="{15F93CE4-D4FF-4F48-B2EA-4FB2ACE031E1}" destId="{B437D3FC-F9C6-4A9C-8059-6A7CD2CE872E}" srcOrd="2" destOrd="0" parTransId="{8F7C7CEC-0EE0-41C6-94CD-23EFF4F7B6E2}" sibTransId="{077C0D8A-BA69-495E-851E-CEE14ADC3621}"/>
    <dgm:cxn modelId="{9A65DAC2-A5FC-458D-8033-AD40783A2909}" type="presOf" srcId="{E2FC6C86-66DD-4F3A-B7A8-E600F30B6803}" destId="{EF58B80C-1937-4476-B228-17A5F2C360AA}" srcOrd="0" destOrd="0" presId="urn:microsoft.com/office/officeart/2008/layout/RadialCluster"/>
    <dgm:cxn modelId="{96D1EFC5-C925-434B-A350-5A71A0CCF0E0}" type="presOf" srcId="{B437D3FC-F9C6-4A9C-8059-6A7CD2CE872E}" destId="{C5A35632-F632-4EC5-9CE2-C60EDA21E08C}" srcOrd="0" destOrd="0" presId="urn:microsoft.com/office/officeart/2008/layout/RadialCluster"/>
    <dgm:cxn modelId="{FFD80EC7-EC7B-4E07-B6F7-D156971FFB60}" type="presOf" srcId="{AF3F5DAF-F05B-437E-804A-7B58459DD991}" destId="{D8761257-BE7D-4F94-A844-098FD0F9AC3C}" srcOrd="0" destOrd="0" presId="urn:microsoft.com/office/officeart/2008/layout/RadialCluster"/>
    <dgm:cxn modelId="{87B4F9E9-4027-4CB7-96A3-D69A768ABCC5}" srcId="{15F93CE4-D4FF-4F48-B2EA-4FB2ACE031E1}" destId="{CEFD8607-8194-46C6-AF01-3DCD1D1CB103}" srcOrd="1" destOrd="0" parTransId="{785325F8-5FC5-458C-B7C4-A501AD34F96C}" sibTransId="{9B068B96-4BF6-4355-98C7-415B8656B28A}"/>
    <dgm:cxn modelId="{AE0AA3EA-4335-410A-80B0-49924375B1B2}" srcId="{E2FC6C86-66DD-4F3A-B7A8-E600F30B6803}" destId="{15F93CE4-D4FF-4F48-B2EA-4FB2ACE031E1}" srcOrd="0" destOrd="0" parTransId="{E0AA5DF9-E57F-4D69-A46A-E35D2B5B189D}" sibTransId="{12ADEC78-EF21-4554-A89F-46E29DD5320C}"/>
    <dgm:cxn modelId="{5C2904F2-7EC9-4A16-9E9E-E494A8CDEAB8}" type="presOf" srcId="{785325F8-5FC5-458C-B7C4-A501AD34F96C}" destId="{DF353654-98D0-4FBD-AAF4-946C537B9B7C}" srcOrd="0" destOrd="0" presId="urn:microsoft.com/office/officeart/2008/layout/RadialCluster"/>
    <dgm:cxn modelId="{13DAC2F3-F1FF-465B-B43E-229449CEB682}" type="presOf" srcId="{1FFFBD91-2704-48B0-B9B6-548B73039398}" destId="{F5E3A214-4F52-4130-9A62-2913959B416D}" srcOrd="0" destOrd="0" presId="urn:microsoft.com/office/officeart/2008/layout/RadialCluster"/>
    <dgm:cxn modelId="{83F6B5C6-31E0-42A9-AC78-B7F66DFFA3EF}" type="presParOf" srcId="{EF58B80C-1937-4476-B228-17A5F2C360AA}" destId="{C66185C4-F347-48B4-B747-0B4D417294E4}" srcOrd="0" destOrd="0" presId="urn:microsoft.com/office/officeart/2008/layout/RadialCluster"/>
    <dgm:cxn modelId="{AB325DF6-A998-4B65-A3EA-F7CFC93865D6}" type="presParOf" srcId="{C66185C4-F347-48B4-B747-0B4D417294E4}" destId="{5635AC97-6A65-4249-A138-843F8A3148CB}" srcOrd="0" destOrd="0" presId="urn:microsoft.com/office/officeart/2008/layout/RadialCluster"/>
    <dgm:cxn modelId="{BFEDB231-10AB-4C2F-9905-619A7FB4929B}" type="presParOf" srcId="{C66185C4-F347-48B4-B747-0B4D417294E4}" destId="{D8761257-BE7D-4F94-A844-098FD0F9AC3C}" srcOrd="1" destOrd="0" presId="urn:microsoft.com/office/officeart/2008/layout/RadialCluster"/>
    <dgm:cxn modelId="{F14FC54B-1AAB-44CB-896E-72D39C695E73}" type="presParOf" srcId="{C66185C4-F347-48B4-B747-0B4D417294E4}" destId="{F5E3A214-4F52-4130-9A62-2913959B416D}" srcOrd="2" destOrd="0" presId="urn:microsoft.com/office/officeart/2008/layout/RadialCluster"/>
    <dgm:cxn modelId="{E7987185-F7AB-4584-95C9-01DA291FEB8F}" type="presParOf" srcId="{C66185C4-F347-48B4-B747-0B4D417294E4}" destId="{DF353654-98D0-4FBD-AAF4-946C537B9B7C}" srcOrd="3" destOrd="0" presId="urn:microsoft.com/office/officeart/2008/layout/RadialCluster"/>
    <dgm:cxn modelId="{76B91E56-0B08-4589-9061-16B9C2556662}" type="presParOf" srcId="{C66185C4-F347-48B4-B747-0B4D417294E4}" destId="{525A8D1C-F547-4B13-AAF0-102AD922731E}" srcOrd="4" destOrd="0" presId="urn:microsoft.com/office/officeart/2008/layout/RadialCluster"/>
    <dgm:cxn modelId="{72F6C358-19E8-4F51-8C0F-702E57B4F454}" type="presParOf" srcId="{C66185C4-F347-48B4-B747-0B4D417294E4}" destId="{4FD88BBB-63F7-4FDD-A2D7-95D81F33C9FF}" srcOrd="5" destOrd="0" presId="urn:microsoft.com/office/officeart/2008/layout/RadialCluster"/>
    <dgm:cxn modelId="{33DB7634-B44C-449B-A6B5-B0750D735BD7}" type="presParOf" srcId="{C66185C4-F347-48B4-B747-0B4D417294E4}" destId="{C5A35632-F632-4EC5-9CE2-C60EDA21E08C}" srcOrd="6" destOrd="0" presId="urn:microsoft.com/office/officeart/2008/layout/RadialCluster"/>
  </dgm:cxnLst>
  <dgm:bg>
    <a:solidFill>
      <a:schemeClr val="accent5">
        <a:lumMod val="20000"/>
        <a:lumOff val="80000"/>
      </a:schemeClr>
    </a:solidFill>
    <a:effectLst>
      <a:innerShdw blurRad="114300">
        <a:prstClr val="black"/>
      </a:innerShdw>
    </a:effectLst>
  </dgm:bg>
  <dgm:whole>
    <a:ln w="19050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0FE0D4-BB76-40C8-8E5C-7EDF0126A74E}" type="doc">
      <dgm:prSet loTypeId="urn:microsoft.com/office/officeart/2008/layout/LinedList" loCatId="list" qsTypeId="urn:microsoft.com/office/officeart/2005/8/quickstyle/simple2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7DF44DD7-3143-4EC6-978B-E7BCAAABCF29}">
      <dgm:prSet custT="1"/>
      <dgm:spPr/>
      <dgm:t>
        <a:bodyPr/>
        <a:lstStyle/>
        <a:p>
          <a:pPr algn="ctr"/>
          <a:r>
            <a:rPr lang="es-A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¿</a:t>
          </a:r>
          <a:r>
            <a:rPr lang="es-AR" sz="2000" b="1" dirty="0">
              <a:effectLst/>
            </a:rPr>
            <a:t>Ha recibido previamente</a:t>
          </a:r>
          <a:r>
            <a:rPr lang="es-A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s-AR" sz="2000" b="1" dirty="0">
              <a:effectLst/>
            </a:rPr>
            <a:t>ATB el niño?</a:t>
          </a:r>
          <a:endParaRPr lang="en-US" sz="1200" b="1" dirty="0">
            <a:effectLst/>
          </a:endParaRPr>
        </a:p>
      </dgm:t>
    </dgm:pt>
    <dgm:pt modelId="{9B6FE790-BA19-45E8-B9E6-32086EDB7531}" type="parTrans" cxnId="{7C5748EF-BCC3-4EF7-86AF-FF731C6450FA}">
      <dgm:prSet/>
      <dgm:spPr/>
      <dgm:t>
        <a:bodyPr/>
        <a:lstStyle/>
        <a:p>
          <a:endParaRPr lang="en-US"/>
        </a:p>
      </dgm:t>
    </dgm:pt>
    <dgm:pt modelId="{A3B260BE-F319-4BF4-BC7A-84C18F0065F1}" type="sibTrans" cxnId="{7C5748EF-BCC3-4EF7-86AF-FF731C6450FA}">
      <dgm:prSet/>
      <dgm:spPr/>
      <dgm:t>
        <a:bodyPr/>
        <a:lstStyle/>
        <a:p>
          <a:endParaRPr lang="en-US"/>
        </a:p>
      </dgm:t>
    </dgm:pt>
    <dgm:pt modelId="{3E3C131B-1205-4194-8B6B-4831D720BFDB}">
      <dgm:prSet custT="1"/>
      <dgm:spPr/>
      <dgm:t>
        <a:bodyPr/>
        <a:lstStyle/>
        <a:p>
          <a:pPr algn="ctr"/>
          <a:r>
            <a:rPr lang="es-AR" sz="1200" b="1" dirty="0"/>
            <a:t>¿</a:t>
          </a:r>
          <a:r>
            <a:rPr lang="es-AR" sz="2000" b="1" dirty="0"/>
            <a:t>Presentó signos de intolerancia, toxicidad o alergias?</a:t>
          </a:r>
          <a:endParaRPr lang="en-US" sz="2000" b="1" dirty="0"/>
        </a:p>
      </dgm:t>
    </dgm:pt>
    <dgm:pt modelId="{D42B9ACA-A0ED-437C-B6C8-9B306241390A}" type="parTrans" cxnId="{EFE102B3-F570-49C1-91A6-C771ED698658}">
      <dgm:prSet/>
      <dgm:spPr/>
      <dgm:t>
        <a:bodyPr/>
        <a:lstStyle/>
        <a:p>
          <a:endParaRPr lang="en-US"/>
        </a:p>
      </dgm:t>
    </dgm:pt>
    <dgm:pt modelId="{D10D5052-8180-412E-B429-9E45A30B1C1E}" type="sibTrans" cxnId="{EFE102B3-F570-49C1-91A6-C771ED698658}">
      <dgm:prSet/>
      <dgm:spPr/>
      <dgm:t>
        <a:bodyPr/>
        <a:lstStyle/>
        <a:p>
          <a:endParaRPr lang="en-US"/>
        </a:p>
      </dgm:t>
    </dgm:pt>
    <dgm:pt modelId="{93175E59-EB11-49FF-96BA-96B084FB405E}">
      <dgm:prSet custT="1"/>
      <dgm:spPr/>
      <dgm:t>
        <a:bodyPr/>
        <a:lstStyle/>
        <a:p>
          <a:pPr algn="ctr"/>
          <a:r>
            <a:rPr lang="es-AR" sz="2000" b="1" dirty="0"/>
            <a:t>¿Presenta comorbilidades que desaconsejen ciertos ATB (nefrotoxicidad, intolerancia digestiva, hepatotoxicidad) o cambio de dosis?</a:t>
          </a:r>
          <a:endParaRPr lang="en-US" sz="2000" b="1" dirty="0"/>
        </a:p>
      </dgm:t>
    </dgm:pt>
    <dgm:pt modelId="{B1DB4334-6C9B-4CCA-A055-151F5C31067B}" type="parTrans" cxnId="{0812AFD3-AB64-45AA-B0E0-417EB5186AB7}">
      <dgm:prSet/>
      <dgm:spPr/>
      <dgm:t>
        <a:bodyPr/>
        <a:lstStyle/>
        <a:p>
          <a:endParaRPr lang="en-US"/>
        </a:p>
      </dgm:t>
    </dgm:pt>
    <dgm:pt modelId="{56D9F209-EB13-4F78-93B3-73CEC0AF6875}" type="sibTrans" cxnId="{0812AFD3-AB64-45AA-B0E0-417EB5186AB7}">
      <dgm:prSet/>
      <dgm:spPr/>
      <dgm:t>
        <a:bodyPr/>
        <a:lstStyle/>
        <a:p>
          <a:endParaRPr lang="en-US"/>
        </a:p>
      </dgm:t>
    </dgm:pt>
    <dgm:pt modelId="{39216DEC-D2BD-4512-BFBC-C71E3ADDFE14}">
      <dgm:prSet custT="1"/>
      <dgm:spPr/>
      <dgm:t>
        <a:bodyPr/>
        <a:lstStyle/>
        <a:p>
          <a:pPr algn="ctr"/>
          <a:r>
            <a:rPr lang="es-AR" sz="2000" b="1" dirty="0"/>
            <a:t>¿Presenta el ATB adecuada llegada al foco? </a:t>
          </a:r>
          <a:endParaRPr lang="en-US" sz="2000" b="1" dirty="0"/>
        </a:p>
      </dgm:t>
    </dgm:pt>
    <dgm:pt modelId="{24A903AF-0680-464C-A702-E7E01AB52D8F}" type="parTrans" cxnId="{70468932-CC22-422A-82C7-008F607811F6}">
      <dgm:prSet/>
      <dgm:spPr/>
      <dgm:t>
        <a:bodyPr/>
        <a:lstStyle/>
        <a:p>
          <a:endParaRPr lang="en-US"/>
        </a:p>
      </dgm:t>
    </dgm:pt>
    <dgm:pt modelId="{BCDE80EA-E3C1-41B7-B763-7DA558409CA6}" type="sibTrans" cxnId="{70468932-CC22-422A-82C7-008F607811F6}">
      <dgm:prSet/>
      <dgm:spPr/>
      <dgm:t>
        <a:bodyPr/>
        <a:lstStyle/>
        <a:p>
          <a:endParaRPr lang="en-US"/>
        </a:p>
      </dgm:t>
    </dgm:pt>
    <dgm:pt modelId="{36502867-0C7E-478D-B770-55A73C1AA5D0}">
      <dgm:prSet custT="1"/>
      <dgm:spPr/>
      <dgm:t>
        <a:bodyPr/>
        <a:lstStyle/>
        <a:p>
          <a:pPr algn="ctr"/>
          <a:r>
            <a:rPr lang="es-AR" sz="2000" b="1" dirty="0"/>
            <a:t>¿Requiere el foco drenaje quirúrgico para bajar la carga bacteriana?</a:t>
          </a:r>
          <a:endParaRPr lang="en-US" sz="2000" dirty="0"/>
        </a:p>
      </dgm:t>
    </dgm:pt>
    <dgm:pt modelId="{C44B529D-7842-4368-A4D6-91E86833F281}" type="parTrans" cxnId="{F42A126B-8646-4DE3-9131-C68F83A38FC0}">
      <dgm:prSet/>
      <dgm:spPr/>
      <dgm:t>
        <a:bodyPr/>
        <a:lstStyle/>
        <a:p>
          <a:endParaRPr lang="en-US"/>
        </a:p>
      </dgm:t>
    </dgm:pt>
    <dgm:pt modelId="{44996AD2-5F1D-46CF-A266-2AA7CEA25136}" type="sibTrans" cxnId="{F42A126B-8646-4DE3-9131-C68F83A38FC0}">
      <dgm:prSet/>
      <dgm:spPr/>
      <dgm:t>
        <a:bodyPr/>
        <a:lstStyle/>
        <a:p>
          <a:endParaRPr lang="en-US"/>
        </a:p>
      </dgm:t>
    </dgm:pt>
    <dgm:pt modelId="{F34A395C-0DCB-4BF5-A06D-D5E748689B30}">
      <dgm:prSet custT="1"/>
      <dgm:spPr/>
      <dgm:t>
        <a:bodyPr/>
        <a:lstStyle/>
        <a:p>
          <a:pPr algn="ctr"/>
          <a:r>
            <a:rPr lang="es-AR" sz="2000" b="1" dirty="0"/>
            <a:t>¿Es adecuado el ATB para la edad del niño? (ATB no autorizados en Pediatría)</a:t>
          </a:r>
          <a:endParaRPr lang="en-US" sz="2000" b="1" dirty="0"/>
        </a:p>
      </dgm:t>
    </dgm:pt>
    <dgm:pt modelId="{307CB1CD-BF02-43AD-85DA-096D4AF267D2}" type="parTrans" cxnId="{F44C33B0-3D20-4657-BEE6-DE5A25663EA1}">
      <dgm:prSet/>
      <dgm:spPr/>
      <dgm:t>
        <a:bodyPr/>
        <a:lstStyle/>
        <a:p>
          <a:endParaRPr lang="en-US"/>
        </a:p>
      </dgm:t>
    </dgm:pt>
    <dgm:pt modelId="{E8511EB4-5D1F-4254-B641-4DF697455379}" type="sibTrans" cxnId="{F44C33B0-3D20-4657-BEE6-DE5A25663EA1}">
      <dgm:prSet/>
      <dgm:spPr/>
      <dgm:t>
        <a:bodyPr/>
        <a:lstStyle/>
        <a:p>
          <a:endParaRPr lang="en-US"/>
        </a:p>
      </dgm:t>
    </dgm:pt>
    <dgm:pt modelId="{16A85ED4-AACF-4C33-BF6C-F8EA0CE9B662}">
      <dgm:prSet custT="1"/>
      <dgm:spPr/>
      <dgm:t>
        <a:bodyPr/>
        <a:lstStyle/>
        <a:p>
          <a:pPr algn="ctr"/>
          <a:r>
            <a:rPr lang="es-AR" sz="2000" b="1" dirty="0"/>
            <a:t>¿Está el niño recibiendo otras medicaciones que puedan interferir entre ellas y requerir cambio de dosis?</a:t>
          </a:r>
          <a:endParaRPr lang="en-US" sz="2000" b="1" dirty="0"/>
        </a:p>
      </dgm:t>
    </dgm:pt>
    <dgm:pt modelId="{E6691E66-B7DD-4A96-AE73-3F1B13350369}" type="parTrans" cxnId="{639B0C6B-6849-4406-AD23-FC8F4ADC5D94}">
      <dgm:prSet/>
      <dgm:spPr/>
      <dgm:t>
        <a:bodyPr/>
        <a:lstStyle/>
        <a:p>
          <a:endParaRPr lang="en-US"/>
        </a:p>
      </dgm:t>
    </dgm:pt>
    <dgm:pt modelId="{0038E976-2125-4918-ABB0-144BFC55EE8D}" type="sibTrans" cxnId="{639B0C6B-6849-4406-AD23-FC8F4ADC5D94}">
      <dgm:prSet/>
      <dgm:spPr/>
      <dgm:t>
        <a:bodyPr/>
        <a:lstStyle/>
        <a:p>
          <a:endParaRPr lang="en-US"/>
        </a:p>
      </dgm:t>
    </dgm:pt>
    <dgm:pt modelId="{A63AF3B1-9CF2-4230-9203-6AA4E1A8A142}" type="pres">
      <dgm:prSet presAssocID="{A00FE0D4-BB76-40C8-8E5C-7EDF0126A74E}" presName="vert0" presStyleCnt="0">
        <dgm:presLayoutVars>
          <dgm:dir/>
          <dgm:animOne val="branch"/>
          <dgm:animLvl val="lvl"/>
        </dgm:presLayoutVars>
      </dgm:prSet>
      <dgm:spPr/>
    </dgm:pt>
    <dgm:pt modelId="{846386C3-8769-4505-8CE0-985CDCED18BB}" type="pres">
      <dgm:prSet presAssocID="{7DF44DD7-3143-4EC6-978B-E7BCAAABCF29}" presName="thickLine" presStyleLbl="alignNode1" presStyleIdx="0" presStyleCnt="7"/>
      <dgm:spPr/>
    </dgm:pt>
    <dgm:pt modelId="{09DE9300-0B5B-4C49-B66B-5DB43FED4711}" type="pres">
      <dgm:prSet presAssocID="{7DF44DD7-3143-4EC6-978B-E7BCAAABCF29}" presName="horz1" presStyleCnt="0"/>
      <dgm:spPr/>
    </dgm:pt>
    <dgm:pt modelId="{FAC4BAFC-3851-4E75-A5EA-D5366E39C622}" type="pres">
      <dgm:prSet presAssocID="{7DF44DD7-3143-4EC6-978B-E7BCAAABCF29}" presName="tx1" presStyleLbl="revTx" presStyleIdx="0" presStyleCnt="7"/>
      <dgm:spPr/>
    </dgm:pt>
    <dgm:pt modelId="{8DD6D1B0-C4C5-4303-9604-713991E3EF28}" type="pres">
      <dgm:prSet presAssocID="{7DF44DD7-3143-4EC6-978B-E7BCAAABCF29}" presName="vert1" presStyleCnt="0"/>
      <dgm:spPr/>
    </dgm:pt>
    <dgm:pt modelId="{001304F3-3804-4919-AA5B-43AFF518E4DD}" type="pres">
      <dgm:prSet presAssocID="{3E3C131B-1205-4194-8B6B-4831D720BFDB}" presName="thickLine" presStyleLbl="alignNode1" presStyleIdx="1" presStyleCnt="7"/>
      <dgm:spPr/>
    </dgm:pt>
    <dgm:pt modelId="{D4C1C5F4-3609-4A40-B11C-D7D187F70C44}" type="pres">
      <dgm:prSet presAssocID="{3E3C131B-1205-4194-8B6B-4831D720BFDB}" presName="horz1" presStyleCnt="0"/>
      <dgm:spPr/>
    </dgm:pt>
    <dgm:pt modelId="{A76595EF-58FB-4249-ACA5-BE421E315D5D}" type="pres">
      <dgm:prSet presAssocID="{3E3C131B-1205-4194-8B6B-4831D720BFDB}" presName="tx1" presStyleLbl="revTx" presStyleIdx="1" presStyleCnt="7"/>
      <dgm:spPr/>
    </dgm:pt>
    <dgm:pt modelId="{E491F091-E5DF-434F-A079-CA3894EF3F7E}" type="pres">
      <dgm:prSet presAssocID="{3E3C131B-1205-4194-8B6B-4831D720BFDB}" presName="vert1" presStyleCnt="0"/>
      <dgm:spPr/>
    </dgm:pt>
    <dgm:pt modelId="{EF1FCBF0-95A4-495B-81A7-28F3404082DB}" type="pres">
      <dgm:prSet presAssocID="{93175E59-EB11-49FF-96BA-96B084FB405E}" presName="thickLine" presStyleLbl="alignNode1" presStyleIdx="2" presStyleCnt="7"/>
      <dgm:spPr/>
    </dgm:pt>
    <dgm:pt modelId="{8516F0D9-D401-46C1-97F3-0890CF076B38}" type="pres">
      <dgm:prSet presAssocID="{93175E59-EB11-49FF-96BA-96B084FB405E}" presName="horz1" presStyleCnt="0"/>
      <dgm:spPr/>
    </dgm:pt>
    <dgm:pt modelId="{589BAFB1-6BAD-45B0-BC51-D9ACC1D45379}" type="pres">
      <dgm:prSet presAssocID="{93175E59-EB11-49FF-96BA-96B084FB405E}" presName="tx1" presStyleLbl="revTx" presStyleIdx="2" presStyleCnt="7" custScaleY="192495"/>
      <dgm:spPr/>
    </dgm:pt>
    <dgm:pt modelId="{9D71A4A2-123D-485F-8DFF-2F3070E2685B}" type="pres">
      <dgm:prSet presAssocID="{93175E59-EB11-49FF-96BA-96B084FB405E}" presName="vert1" presStyleCnt="0"/>
      <dgm:spPr/>
    </dgm:pt>
    <dgm:pt modelId="{919E8E48-CD3C-49C1-9C04-E6DD00EF058D}" type="pres">
      <dgm:prSet presAssocID="{39216DEC-D2BD-4512-BFBC-C71E3ADDFE14}" presName="thickLine" presStyleLbl="alignNode1" presStyleIdx="3" presStyleCnt="7"/>
      <dgm:spPr/>
    </dgm:pt>
    <dgm:pt modelId="{265EFA82-1563-40E7-8AC5-E78F769CA8A3}" type="pres">
      <dgm:prSet presAssocID="{39216DEC-D2BD-4512-BFBC-C71E3ADDFE14}" presName="horz1" presStyleCnt="0"/>
      <dgm:spPr/>
    </dgm:pt>
    <dgm:pt modelId="{24A59755-CBB5-4F4D-8F95-286BE87DC220}" type="pres">
      <dgm:prSet presAssocID="{39216DEC-D2BD-4512-BFBC-C71E3ADDFE14}" presName="tx1" presStyleLbl="revTx" presStyleIdx="3" presStyleCnt="7"/>
      <dgm:spPr/>
    </dgm:pt>
    <dgm:pt modelId="{9977BD76-CB9B-431B-A088-47EED88AFD40}" type="pres">
      <dgm:prSet presAssocID="{39216DEC-D2BD-4512-BFBC-C71E3ADDFE14}" presName="vert1" presStyleCnt="0"/>
      <dgm:spPr/>
    </dgm:pt>
    <dgm:pt modelId="{47B6252A-DBCF-4E5A-A354-C73D368FD265}" type="pres">
      <dgm:prSet presAssocID="{36502867-0C7E-478D-B770-55A73C1AA5D0}" presName="thickLine" presStyleLbl="alignNode1" presStyleIdx="4" presStyleCnt="7"/>
      <dgm:spPr/>
    </dgm:pt>
    <dgm:pt modelId="{4B3EBA56-95AC-4F96-B173-DD7C67E0DFE2}" type="pres">
      <dgm:prSet presAssocID="{36502867-0C7E-478D-B770-55A73C1AA5D0}" presName="horz1" presStyleCnt="0"/>
      <dgm:spPr/>
    </dgm:pt>
    <dgm:pt modelId="{5C88A98D-ED95-4224-931D-06D162BF4D41}" type="pres">
      <dgm:prSet presAssocID="{36502867-0C7E-478D-B770-55A73C1AA5D0}" presName="tx1" presStyleLbl="revTx" presStyleIdx="4" presStyleCnt="7"/>
      <dgm:spPr/>
    </dgm:pt>
    <dgm:pt modelId="{F6E18283-DD0F-40ED-A93A-70488A973F4F}" type="pres">
      <dgm:prSet presAssocID="{36502867-0C7E-478D-B770-55A73C1AA5D0}" presName="vert1" presStyleCnt="0"/>
      <dgm:spPr/>
    </dgm:pt>
    <dgm:pt modelId="{C20FBDE0-2AEF-48B4-A64A-CA9E0412FDF5}" type="pres">
      <dgm:prSet presAssocID="{F34A395C-0DCB-4BF5-A06D-D5E748689B30}" presName="thickLine" presStyleLbl="alignNode1" presStyleIdx="5" presStyleCnt="7"/>
      <dgm:spPr/>
    </dgm:pt>
    <dgm:pt modelId="{FDD49868-AE9C-49D8-91BD-695F0DC503CE}" type="pres">
      <dgm:prSet presAssocID="{F34A395C-0DCB-4BF5-A06D-D5E748689B30}" presName="horz1" presStyleCnt="0"/>
      <dgm:spPr/>
    </dgm:pt>
    <dgm:pt modelId="{C9184CB4-EF49-4671-BE6E-083F5BF09610}" type="pres">
      <dgm:prSet presAssocID="{F34A395C-0DCB-4BF5-A06D-D5E748689B30}" presName="tx1" presStyleLbl="revTx" presStyleIdx="5" presStyleCnt="7"/>
      <dgm:spPr/>
    </dgm:pt>
    <dgm:pt modelId="{E09168B3-5FCB-4888-9AED-7215C045F87B}" type="pres">
      <dgm:prSet presAssocID="{F34A395C-0DCB-4BF5-A06D-D5E748689B30}" presName="vert1" presStyleCnt="0"/>
      <dgm:spPr/>
    </dgm:pt>
    <dgm:pt modelId="{08697F97-543F-4C88-B2DA-05C6CFDBE4AC}" type="pres">
      <dgm:prSet presAssocID="{16A85ED4-AACF-4C33-BF6C-F8EA0CE9B662}" presName="thickLine" presStyleLbl="alignNode1" presStyleIdx="6" presStyleCnt="7"/>
      <dgm:spPr/>
    </dgm:pt>
    <dgm:pt modelId="{1908711F-BAE3-44EC-80E6-D999749DC83C}" type="pres">
      <dgm:prSet presAssocID="{16A85ED4-AACF-4C33-BF6C-F8EA0CE9B662}" presName="horz1" presStyleCnt="0"/>
      <dgm:spPr/>
    </dgm:pt>
    <dgm:pt modelId="{3CEF88E5-E206-4B57-A693-13B7EFB6179C}" type="pres">
      <dgm:prSet presAssocID="{16A85ED4-AACF-4C33-BF6C-F8EA0CE9B662}" presName="tx1" presStyleLbl="revTx" presStyleIdx="6" presStyleCnt="7"/>
      <dgm:spPr/>
    </dgm:pt>
    <dgm:pt modelId="{D6D182F5-33FA-4E12-A7D0-59EF3B9E8C4E}" type="pres">
      <dgm:prSet presAssocID="{16A85ED4-AACF-4C33-BF6C-F8EA0CE9B662}" presName="vert1" presStyleCnt="0"/>
      <dgm:spPr/>
    </dgm:pt>
  </dgm:ptLst>
  <dgm:cxnLst>
    <dgm:cxn modelId="{A8A18527-F579-4C32-8FA9-6F39580A17EA}" type="presOf" srcId="{A00FE0D4-BB76-40C8-8E5C-7EDF0126A74E}" destId="{A63AF3B1-9CF2-4230-9203-6AA4E1A8A142}" srcOrd="0" destOrd="0" presId="urn:microsoft.com/office/officeart/2008/layout/LinedList"/>
    <dgm:cxn modelId="{2E53D12D-116E-428B-A629-F4772DCE0454}" type="presOf" srcId="{F34A395C-0DCB-4BF5-A06D-D5E748689B30}" destId="{C9184CB4-EF49-4671-BE6E-083F5BF09610}" srcOrd="0" destOrd="0" presId="urn:microsoft.com/office/officeart/2008/layout/LinedList"/>
    <dgm:cxn modelId="{70468932-CC22-422A-82C7-008F607811F6}" srcId="{A00FE0D4-BB76-40C8-8E5C-7EDF0126A74E}" destId="{39216DEC-D2BD-4512-BFBC-C71E3ADDFE14}" srcOrd="3" destOrd="0" parTransId="{24A903AF-0680-464C-A702-E7E01AB52D8F}" sibTransId="{BCDE80EA-E3C1-41B7-B763-7DA558409CA6}"/>
    <dgm:cxn modelId="{C12FB336-54CC-48B1-8119-6AAB6789A370}" type="presOf" srcId="{16A85ED4-AACF-4C33-BF6C-F8EA0CE9B662}" destId="{3CEF88E5-E206-4B57-A693-13B7EFB6179C}" srcOrd="0" destOrd="0" presId="urn:microsoft.com/office/officeart/2008/layout/LinedList"/>
    <dgm:cxn modelId="{639B0C6B-6849-4406-AD23-FC8F4ADC5D94}" srcId="{A00FE0D4-BB76-40C8-8E5C-7EDF0126A74E}" destId="{16A85ED4-AACF-4C33-BF6C-F8EA0CE9B662}" srcOrd="6" destOrd="0" parTransId="{E6691E66-B7DD-4A96-AE73-3F1B13350369}" sibTransId="{0038E976-2125-4918-ABB0-144BFC55EE8D}"/>
    <dgm:cxn modelId="{F42A126B-8646-4DE3-9131-C68F83A38FC0}" srcId="{A00FE0D4-BB76-40C8-8E5C-7EDF0126A74E}" destId="{36502867-0C7E-478D-B770-55A73C1AA5D0}" srcOrd="4" destOrd="0" parTransId="{C44B529D-7842-4368-A4D6-91E86833F281}" sibTransId="{44996AD2-5F1D-46CF-A266-2AA7CEA25136}"/>
    <dgm:cxn modelId="{8467B96E-7EEC-495C-A9CE-480E187B6043}" type="presOf" srcId="{7DF44DD7-3143-4EC6-978B-E7BCAAABCF29}" destId="{FAC4BAFC-3851-4E75-A5EA-D5366E39C622}" srcOrd="0" destOrd="0" presId="urn:microsoft.com/office/officeart/2008/layout/LinedList"/>
    <dgm:cxn modelId="{CA8A4682-8389-48F6-AB3A-6BAAD0E611A6}" type="presOf" srcId="{3E3C131B-1205-4194-8B6B-4831D720BFDB}" destId="{A76595EF-58FB-4249-ACA5-BE421E315D5D}" srcOrd="0" destOrd="0" presId="urn:microsoft.com/office/officeart/2008/layout/LinedList"/>
    <dgm:cxn modelId="{F44C33B0-3D20-4657-BEE6-DE5A25663EA1}" srcId="{A00FE0D4-BB76-40C8-8E5C-7EDF0126A74E}" destId="{F34A395C-0DCB-4BF5-A06D-D5E748689B30}" srcOrd="5" destOrd="0" parTransId="{307CB1CD-BF02-43AD-85DA-096D4AF267D2}" sibTransId="{E8511EB4-5D1F-4254-B641-4DF697455379}"/>
    <dgm:cxn modelId="{EFE102B3-F570-49C1-91A6-C771ED698658}" srcId="{A00FE0D4-BB76-40C8-8E5C-7EDF0126A74E}" destId="{3E3C131B-1205-4194-8B6B-4831D720BFDB}" srcOrd="1" destOrd="0" parTransId="{D42B9ACA-A0ED-437C-B6C8-9B306241390A}" sibTransId="{D10D5052-8180-412E-B429-9E45A30B1C1E}"/>
    <dgm:cxn modelId="{949EE0B6-66D1-4C82-925C-FD1ADC8B73A9}" type="presOf" srcId="{36502867-0C7E-478D-B770-55A73C1AA5D0}" destId="{5C88A98D-ED95-4224-931D-06D162BF4D41}" srcOrd="0" destOrd="0" presId="urn:microsoft.com/office/officeart/2008/layout/LinedList"/>
    <dgm:cxn modelId="{245E6ED0-1DA0-4FFF-ACF8-295F70D453E3}" type="presOf" srcId="{39216DEC-D2BD-4512-BFBC-C71E3ADDFE14}" destId="{24A59755-CBB5-4F4D-8F95-286BE87DC220}" srcOrd="0" destOrd="0" presId="urn:microsoft.com/office/officeart/2008/layout/LinedList"/>
    <dgm:cxn modelId="{0812AFD3-AB64-45AA-B0E0-417EB5186AB7}" srcId="{A00FE0D4-BB76-40C8-8E5C-7EDF0126A74E}" destId="{93175E59-EB11-49FF-96BA-96B084FB405E}" srcOrd="2" destOrd="0" parTransId="{B1DB4334-6C9B-4CCA-A055-151F5C31067B}" sibTransId="{56D9F209-EB13-4F78-93B3-73CEC0AF6875}"/>
    <dgm:cxn modelId="{008C56DA-E7BC-421F-825F-7E7C5D4B9864}" type="presOf" srcId="{93175E59-EB11-49FF-96BA-96B084FB405E}" destId="{589BAFB1-6BAD-45B0-BC51-D9ACC1D45379}" srcOrd="0" destOrd="0" presId="urn:microsoft.com/office/officeart/2008/layout/LinedList"/>
    <dgm:cxn modelId="{7C5748EF-BCC3-4EF7-86AF-FF731C6450FA}" srcId="{A00FE0D4-BB76-40C8-8E5C-7EDF0126A74E}" destId="{7DF44DD7-3143-4EC6-978B-E7BCAAABCF29}" srcOrd="0" destOrd="0" parTransId="{9B6FE790-BA19-45E8-B9E6-32086EDB7531}" sibTransId="{A3B260BE-F319-4BF4-BC7A-84C18F0065F1}"/>
    <dgm:cxn modelId="{DADF8D10-AA85-4BA2-818C-A82D471CAFFA}" type="presParOf" srcId="{A63AF3B1-9CF2-4230-9203-6AA4E1A8A142}" destId="{846386C3-8769-4505-8CE0-985CDCED18BB}" srcOrd="0" destOrd="0" presId="urn:microsoft.com/office/officeart/2008/layout/LinedList"/>
    <dgm:cxn modelId="{2D52ED32-89C3-4F24-A03C-876C9FBDCDC8}" type="presParOf" srcId="{A63AF3B1-9CF2-4230-9203-6AA4E1A8A142}" destId="{09DE9300-0B5B-4C49-B66B-5DB43FED4711}" srcOrd="1" destOrd="0" presId="urn:microsoft.com/office/officeart/2008/layout/LinedList"/>
    <dgm:cxn modelId="{EE6AB20A-AF5F-4089-BA07-9A83385FA883}" type="presParOf" srcId="{09DE9300-0B5B-4C49-B66B-5DB43FED4711}" destId="{FAC4BAFC-3851-4E75-A5EA-D5366E39C622}" srcOrd="0" destOrd="0" presId="urn:microsoft.com/office/officeart/2008/layout/LinedList"/>
    <dgm:cxn modelId="{B092DED9-7E2B-4A09-A542-A44C0AF53B94}" type="presParOf" srcId="{09DE9300-0B5B-4C49-B66B-5DB43FED4711}" destId="{8DD6D1B0-C4C5-4303-9604-713991E3EF28}" srcOrd="1" destOrd="0" presId="urn:microsoft.com/office/officeart/2008/layout/LinedList"/>
    <dgm:cxn modelId="{F3B2065B-7A46-4565-8D29-37E8200394A0}" type="presParOf" srcId="{A63AF3B1-9CF2-4230-9203-6AA4E1A8A142}" destId="{001304F3-3804-4919-AA5B-43AFF518E4DD}" srcOrd="2" destOrd="0" presId="urn:microsoft.com/office/officeart/2008/layout/LinedList"/>
    <dgm:cxn modelId="{E7C68339-F931-4293-B501-5F10D49DF725}" type="presParOf" srcId="{A63AF3B1-9CF2-4230-9203-6AA4E1A8A142}" destId="{D4C1C5F4-3609-4A40-B11C-D7D187F70C44}" srcOrd="3" destOrd="0" presId="urn:microsoft.com/office/officeart/2008/layout/LinedList"/>
    <dgm:cxn modelId="{D6D6DEF2-7770-4815-8A64-BAA9BA0790CD}" type="presParOf" srcId="{D4C1C5F4-3609-4A40-B11C-D7D187F70C44}" destId="{A76595EF-58FB-4249-ACA5-BE421E315D5D}" srcOrd="0" destOrd="0" presId="urn:microsoft.com/office/officeart/2008/layout/LinedList"/>
    <dgm:cxn modelId="{3A461CD6-E236-4279-91B3-AAAC52A85BBC}" type="presParOf" srcId="{D4C1C5F4-3609-4A40-B11C-D7D187F70C44}" destId="{E491F091-E5DF-434F-A079-CA3894EF3F7E}" srcOrd="1" destOrd="0" presId="urn:microsoft.com/office/officeart/2008/layout/LinedList"/>
    <dgm:cxn modelId="{DB1C8EBA-0E69-4CD9-A6B4-A998FCAC7D90}" type="presParOf" srcId="{A63AF3B1-9CF2-4230-9203-6AA4E1A8A142}" destId="{EF1FCBF0-95A4-495B-81A7-28F3404082DB}" srcOrd="4" destOrd="0" presId="urn:microsoft.com/office/officeart/2008/layout/LinedList"/>
    <dgm:cxn modelId="{02C119C3-7889-4DDC-8F47-C6AEE8DA2EEA}" type="presParOf" srcId="{A63AF3B1-9CF2-4230-9203-6AA4E1A8A142}" destId="{8516F0D9-D401-46C1-97F3-0890CF076B38}" srcOrd="5" destOrd="0" presId="urn:microsoft.com/office/officeart/2008/layout/LinedList"/>
    <dgm:cxn modelId="{CF91BEAD-541D-440B-8E70-1135EA40424C}" type="presParOf" srcId="{8516F0D9-D401-46C1-97F3-0890CF076B38}" destId="{589BAFB1-6BAD-45B0-BC51-D9ACC1D45379}" srcOrd="0" destOrd="0" presId="urn:microsoft.com/office/officeart/2008/layout/LinedList"/>
    <dgm:cxn modelId="{2CF8E1C5-855F-4889-9D85-1EA9471426E3}" type="presParOf" srcId="{8516F0D9-D401-46C1-97F3-0890CF076B38}" destId="{9D71A4A2-123D-485F-8DFF-2F3070E2685B}" srcOrd="1" destOrd="0" presId="urn:microsoft.com/office/officeart/2008/layout/LinedList"/>
    <dgm:cxn modelId="{69992C86-868A-4DE5-98D0-2FBBA8053D75}" type="presParOf" srcId="{A63AF3B1-9CF2-4230-9203-6AA4E1A8A142}" destId="{919E8E48-CD3C-49C1-9C04-E6DD00EF058D}" srcOrd="6" destOrd="0" presId="urn:microsoft.com/office/officeart/2008/layout/LinedList"/>
    <dgm:cxn modelId="{8F796034-6456-48F0-B9E2-EC9F9A3D0F5F}" type="presParOf" srcId="{A63AF3B1-9CF2-4230-9203-6AA4E1A8A142}" destId="{265EFA82-1563-40E7-8AC5-E78F769CA8A3}" srcOrd="7" destOrd="0" presId="urn:microsoft.com/office/officeart/2008/layout/LinedList"/>
    <dgm:cxn modelId="{8FE411ED-5D6A-4DB5-8601-7C0E8CFC3169}" type="presParOf" srcId="{265EFA82-1563-40E7-8AC5-E78F769CA8A3}" destId="{24A59755-CBB5-4F4D-8F95-286BE87DC220}" srcOrd="0" destOrd="0" presId="urn:microsoft.com/office/officeart/2008/layout/LinedList"/>
    <dgm:cxn modelId="{C8B6C463-C9EA-46BB-B054-1A90834C00E0}" type="presParOf" srcId="{265EFA82-1563-40E7-8AC5-E78F769CA8A3}" destId="{9977BD76-CB9B-431B-A088-47EED88AFD40}" srcOrd="1" destOrd="0" presId="urn:microsoft.com/office/officeart/2008/layout/LinedList"/>
    <dgm:cxn modelId="{39058E3C-2409-4DEA-9675-D296801D2797}" type="presParOf" srcId="{A63AF3B1-9CF2-4230-9203-6AA4E1A8A142}" destId="{47B6252A-DBCF-4E5A-A354-C73D368FD265}" srcOrd="8" destOrd="0" presId="urn:microsoft.com/office/officeart/2008/layout/LinedList"/>
    <dgm:cxn modelId="{C8DD7051-3686-4711-B6D8-F9E0DC412087}" type="presParOf" srcId="{A63AF3B1-9CF2-4230-9203-6AA4E1A8A142}" destId="{4B3EBA56-95AC-4F96-B173-DD7C67E0DFE2}" srcOrd="9" destOrd="0" presId="urn:microsoft.com/office/officeart/2008/layout/LinedList"/>
    <dgm:cxn modelId="{BA49D0B0-9B3D-43F9-A4BD-861DF262D66E}" type="presParOf" srcId="{4B3EBA56-95AC-4F96-B173-DD7C67E0DFE2}" destId="{5C88A98D-ED95-4224-931D-06D162BF4D41}" srcOrd="0" destOrd="0" presId="urn:microsoft.com/office/officeart/2008/layout/LinedList"/>
    <dgm:cxn modelId="{D9FCF245-3EFB-48F5-97AE-E45B0CA633A8}" type="presParOf" srcId="{4B3EBA56-95AC-4F96-B173-DD7C67E0DFE2}" destId="{F6E18283-DD0F-40ED-A93A-70488A973F4F}" srcOrd="1" destOrd="0" presId="urn:microsoft.com/office/officeart/2008/layout/LinedList"/>
    <dgm:cxn modelId="{51B625D6-38C8-45EF-9B81-9ABEA87CAEDC}" type="presParOf" srcId="{A63AF3B1-9CF2-4230-9203-6AA4E1A8A142}" destId="{C20FBDE0-2AEF-48B4-A64A-CA9E0412FDF5}" srcOrd="10" destOrd="0" presId="urn:microsoft.com/office/officeart/2008/layout/LinedList"/>
    <dgm:cxn modelId="{C9EF3C03-80C3-479F-810F-36899F23B9D3}" type="presParOf" srcId="{A63AF3B1-9CF2-4230-9203-6AA4E1A8A142}" destId="{FDD49868-AE9C-49D8-91BD-695F0DC503CE}" srcOrd="11" destOrd="0" presId="urn:microsoft.com/office/officeart/2008/layout/LinedList"/>
    <dgm:cxn modelId="{DED2169D-B62C-42E1-AD91-3AD4A36C161E}" type="presParOf" srcId="{FDD49868-AE9C-49D8-91BD-695F0DC503CE}" destId="{C9184CB4-EF49-4671-BE6E-083F5BF09610}" srcOrd="0" destOrd="0" presId="urn:microsoft.com/office/officeart/2008/layout/LinedList"/>
    <dgm:cxn modelId="{4DC6F986-E243-45C3-8F49-3505C094486C}" type="presParOf" srcId="{FDD49868-AE9C-49D8-91BD-695F0DC503CE}" destId="{E09168B3-5FCB-4888-9AED-7215C045F87B}" srcOrd="1" destOrd="0" presId="urn:microsoft.com/office/officeart/2008/layout/LinedList"/>
    <dgm:cxn modelId="{30A39E9C-AAAD-46E5-8883-5E23A69A0023}" type="presParOf" srcId="{A63AF3B1-9CF2-4230-9203-6AA4E1A8A142}" destId="{08697F97-543F-4C88-B2DA-05C6CFDBE4AC}" srcOrd="12" destOrd="0" presId="urn:microsoft.com/office/officeart/2008/layout/LinedList"/>
    <dgm:cxn modelId="{4C0B061B-28AE-419F-A73B-ACBCB472DD44}" type="presParOf" srcId="{A63AF3B1-9CF2-4230-9203-6AA4E1A8A142}" destId="{1908711F-BAE3-44EC-80E6-D999749DC83C}" srcOrd="13" destOrd="0" presId="urn:microsoft.com/office/officeart/2008/layout/LinedList"/>
    <dgm:cxn modelId="{15CCE12A-7C71-4113-9A32-F68DE60B960A}" type="presParOf" srcId="{1908711F-BAE3-44EC-80E6-D999749DC83C}" destId="{3CEF88E5-E206-4B57-A693-13B7EFB6179C}" srcOrd="0" destOrd="0" presId="urn:microsoft.com/office/officeart/2008/layout/LinedList"/>
    <dgm:cxn modelId="{8C56E286-BEF0-4F7B-ADD3-69C34B9F10E3}" type="presParOf" srcId="{1908711F-BAE3-44EC-80E6-D999749DC83C}" destId="{D6D182F5-33FA-4E12-A7D0-59EF3B9E8C4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FBE759-84C1-4FBA-B31A-B995BAA7CBB3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09F611C-DE61-4C62-A104-F98296BB5232}">
      <dgm:prSet/>
      <dgm:spPr/>
      <dgm:t>
        <a:bodyPr/>
        <a:lstStyle/>
        <a:p>
          <a:pPr algn="ctr"/>
          <a:r>
            <a:rPr lang="es-AR" b="1" dirty="0"/>
            <a:t>Cumplimiento de la familia: directamente relacionado con una correcta relación entre el profesional y la familia</a:t>
          </a:r>
          <a:endParaRPr lang="en-US" b="1" dirty="0"/>
        </a:p>
      </dgm:t>
    </dgm:pt>
    <dgm:pt modelId="{529A5D7E-97A9-4D71-A9D7-7A6EDD781F3B}" type="parTrans" cxnId="{817E3BC8-57CD-4EDF-845A-C2C37488A6D9}">
      <dgm:prSet/>
      <dgm:spPr/>
      <dgm:t>
        <a:bodyPr/>
        <a:lstStyle/>
        <a:p>
          <a:endParaRPr lang="en-US"/>
        </a:p>
      </dgm:t>
    </dgm:pt>
    <dgm:pt modelId="{FF396762-65D6-4C0F-8484-5F83C41E559C}" type="sibTrans" cxnId="{817E3BC8-57CD-4EDF-845A-C2C37488A6D9}">
      <dgm:prSet/>
      <dgm:spPr/>
      <dgm:t>
        <a:bodyPr/>
        <a:lstStyle/>
        <a:p>
          <a:endParaRPr lang="en-US"/>
        </a:p>
      </dgm:t>
    </dgm:pt>
    <dgm:pt modelId="{EC22BE97-D3EB-4B86-A2A7-1AF40502398F}">
      <dgm:prSet/>
      <dgm:spPr/>
      <dgm:t>
        <a:bodyPr/>
        <a:lstStyle/>
        <a:p>
          <a:pPr algn="ctr"/>
          <a:r>
            <a:rPr lang="es-AR" b="1" dirty="0"/>
            <a:t>Duración del tratamiento y sabor del ATB: a mayor duración o número de tomas mayor riesgo de abandono</a:t>
          </a:r>
          <a:endParaRPr lang="en-US" b="1" dirty="0"/>
        </a:p>
      </dgm:t>
    </dgm:pt>
    <dgm:pt modelId="{ED6DC8F2-9EA2-4E36-A49A-90F0322E6627}" type="parTrans" cxnId="{605F9E6B-4BDC-4165-A416-CBEE0034DAD2}">
      <dgm:prSet/>
      <dgm:spPr/>
      <dgm:t>
        <a:bodyPr/>
        <a:lstStyle/>
        <a:p>
          <a:endParaRPr lang="en-US"/>
        </a:p>
      </dgm:t>
    </dgm:pt>
    <dgm:pt modelId="{433A4D6C-3C75-43E5-99FF-C248A0143F6B}" type="sibTrans" cxnId="{605F9E6B-4BDC-4165-A416-CBEE0034DAD2}">
      <dgm:prSet/>
      <dgm:spPr/>
      <dgm:t>
        <a:bodyPr/>
        <a:lstStyle/>
        <a:p>
          <a:endParaRPr lang="en-US"/>
        </a:p>
      </dgm:t>
    </dgm:pt>
    <dgm:pt modelId="{237A272A-D6A2-497B-82AE-FCBFEDF0DF54}">
      <dgm:prSet/>
      <dgm:spPr/>
      <dgm:t>
        <a:bodyPr/>
        <a:lstStyle/>
        <a:p>
          <a:pPr algn="ctr"/>
          <a:r>
            <a:rPr lang="es-AR" b="1" dirty="0"/>
            <a:t>Acondicionar las tomas a los horarios del niño y la familia (Recordar que dependemos de la Familia para que se cumpla el tratamiento)</a:t>
          </a:r>
          <a:endParaRPr lang="en-US" b="1" dirty="0"/>
        </a:p>
      </dgm:t>
    </dgm:pt>
    <dgm:pt modelId="{7F0B2180-E635-4118-9652-F7EF4465B578}" type="parTrans" cxnId="{AC2A2A83-DEE8-4921-BC9A-B52CC3F7270E}">
      <dgm:prSet/>
      <dgm:spPr/>
      <dgm:t>
        <a:bodyPr/>
        <a:lstStyle/>
        <a:p>
          <a:endParaRPr lang="en-US"/>
        </a:p>
      </dgm:t>
    </dgm:pt>
    <dgm:pt modelId="{4CB958F8-B24D-4638-862C-2D7B2DBF9E98}" type="sibTrans" cxnId="{AC2A2A83-DEE8-4921-BC9A-B52CC3F7270E}">
      <dgm:prSet/>
      <dgm:spPr/>
      <dgm:t>
        <a:bodyPr/>
        <a:lstStyle/>
        <a:p>
          <a:endParaRPr lang="en-US"/>
        </a:p>
      </dgm:t>
    </dgm:pt>
    <dgm:pt modelId="{D0853581-EC34-43A3-8DB7-3721822C98DB}">
      <dgm:prSet/>
      <dgm:spPr/>
      <dgm:t>
        <a:bodyPr/>
        <a:lstStyle/>
        <a:p>
          <a:pPr algn="ctr"/>
          <a:r>
            <a:rPr lang="es-AR" b="1" dirty="0"/>
            <a:t>¡Pautas claras y con letra clara!</a:t>
          </a:r>
          <a:endParaRPr lang="en-US" b="1" dirty="0"/>
        </a:p>
      </dgm:t>
    </dgm:pt>
    <dgm:pt modelId="{A393B89F-A895-43BB-AF09-DE97319A4A5A}" type="parTrans" cxnId="{5D49886B-1490-403E-B6E2-A3F28139CC5B}">
      <dgm:prSet/>
      <dgm:spPr/>
      <dgm:t>
        <a:bodyPr/>
        <a:lstStyle/>
        <a:p>
          <a:endParaRPr lang="en-US"/>
        </a:p>
      </dgm:t>
    </dgm:pt>
    <dgm:pt modelId="{B495521A-9E0D-44AC-ADAB-D6817F55B521}" type="sibTrans" cxnId="{5D49886B-1490-403E-B6E2-A3F28139CC5B}">
      <dgm:prSet/>
      <dgm:spPr/>
      <dgm:t>
        <a:bodyPr/>
        <a:lstStyle/>
        <a:p>
          <a:endParaRPr lang="en-US"/>
        </a:p>
      </dgm:t>
    </dgm:pt>
    <dgm:pt modelId="{9256D122-D0CE-41C4-8B70-ECD7330319F2}" type="pres">
      <dgm:prSet presAssocID="{DDFBE759-84C1-4FBA-B31A-B995BAA7CBB3}" presName="linear" presStyleCnt="0">
        <dgm:presLayoutVars>
          <dgm:animLvl val="lvl"/>
          <dgm:resizeHandles val="exact"/>
        </dgm:presLayoutVars>
      </dgm:prSet>
      <dgm:spPr/>
    </dgm:pt>
    <dgm:pt modelId="{F7FFD4C7-528D-45B3-B7DA-3E7B9E695FE4}" type="pres">
      <dgm:prSet presAssocID="{F09F611C-DE61-4C62-A104-F98296BB523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5EE4881-03A5-43F5-AB95-766A31EAC62F}" type="pres">
      <dgm:prSet presAssocID="{FF396762-65D6-4C0F-8484-5F83C41E559C}" presName="spacer" presStyleCnt="0"/>
      <dgm:spPr/>
    </dgm:pt>
    <dgm:pt modelId="{624E9034-FA05-4482-810B-9522C9AA73C6}" type="pres">
      <dgm:prSet presAssocID="{EC22BE97-D3EB-4B86-A2A7-1AF40502398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F955407-ED6F-4005-BB63-45037D7BEC69}" type="pres">
      <dgm:prSet presAssocID="{433A4D6C-3C75-43E5-99FF-C248A0143F6B}" presName="spacer" presStyleCnt="0"/>
      <dgm:spPr/>
    </dgm:pt>
    <dgm:pt modelId="{179AD979-382A-42CF-905A-6E1013C71FE3}" type="pres">
      <dgm:prSet presAssocID="{237A272A-D6A2-497B-82AE-FCBFEDF0DF5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19E5E90-47B1-422D-BC80-8BA882C1DBEC}" type="pres">
      <dgm:prSet presAssocID="{4CB958F8-B24D-4638-862C-2D7B2DBF9E98}" presName="spacer" presStyleCnt="0"/>
      <dgm:spPr/>
    </dgm:pt>
    <dgm:pt modelId="{D95A13FB-4798-4B32-B0C7-1E6512504CBE}" type="pres">
      <dgm:prSet presAssocID="{D0853581-EC34-43A3-8DB7-3721822C98DB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3C53401-8D0D-4F31-9333-B979A6A96BA7}" type="presOf" srcId="{EC22BE97-D3EB-4B86-A2A7-1AF40502398F}" destId="{624E9034-FA05-4482-810B-9522C9AA73C6}" srcOrd="0" destOrd="0" presId="urn:microsoft.com/office/officeart/2005/8/layout/vList2"/>
    <dgm:cxn modelId="{5D49886B-1490-403E-B6E2-A3F28139CC5B}" srcId="{DDFBE759-84C1-4FBA-B31A-B995BAA7CBB3}" destId="{D0853581-EC34-43A3-8DB7-3721822C98DB}" srcOrd="3" destOrd="0" parTransId="{A393B89F-A895-43BB-AF09-DE97319A4A5A}" sibTransId="{B495521A-9E0D-44AC-ADAB-D6817F55B521}"/>
    <dgm:cxn modelId="{605F9E6B-4BDC-4165-A416-CBEE0034DAD2}" srcId="{DDFBE759-84C1-4FBA-B31A-B995BAA7CBB3}" destId="{EC22BE97-D3EB-4B86-A2A7-1AF40502398F}" srcOrd="1" destOrd="0" parTransId="{ED6DC8F2-9EA2-4E36-A49A-90F0322E6627}" sibTransId="{433A4D6C-3C75-43E5-99FF-C248A0143F6B}"/>
    <dgm:cxn modelId="{94792852-6C6E-4ABB-8BD3-B926C5772CB6}" type="presOf" srcId="{237A272A-D6A2-497B-82AE-FCBFEDF0DF54}" destId="{179AD979-382A-42CF-905A-6E1013C71FE3}" srcOrd="0" destOrd="0" presId="urn:microsoft.com/office/officeart/2005/8/layout/vList2"/>
    <dgm:cxn modelId="{AC2A2A83-DEE8-4921-BC9A-B52CC3F7270E}" srcId="{DDFBE759-84C1-4FBA-B31A-B995BAA7CBB3}" destId="{237A272A-D6A2-497B-82AE-FCBFEDF0DF54}" srcOrd="2" destOrd="0" parTransId="{7F0B2180-E635-4118-9652-F7EF4465B578}" sibTransId="{4CB958F8-B24D-4638-862C-2D7B2DBF9E98}"/>
    <dgm:cxn modelId="{AC873696-2E56-4C72-8223-95402B61D80E}" type="presOf" srcId="{D0853581-EC34-43A3-8DB7-3721822C98DB}" destId="{D95A13FB-4798-4B32-B0C7-1E6512504CBE}" srcOrd="0" destOrd="0" presId="urn:microsoft.com/office/officeart/2005/8/layout/vList2"/>
    <dgm:cxn modelId="{817E3BC8-57CD-4EDF-845A-C2C37488A6D9}" srcId="{DDFBE759-84C1-4FBA-B31A-B995BAA7CBB3}" destId="{F09F611C-DE61-4C62-A104-F98296BB5232}" srcOrd="0" destOrd="0" parTransId="{529A5D7E-97A9-4D71-A9D7-7A6EDD781F3B}" sibTransId="{FF396762-65D6-4C0F-8484-5F83C41E559C}"/>
    <dgm:cxn modelId="{E1A38DD8-EFDA-4AB6-A40B-6A163CF8EA83}" type="presOf" srcId="{DDFBE759-84C1-4FBA-B31A-B995BAA7CBB3}" destId="{9256D122-D0CE-41C4-8B70-ECD7330319F2}" srcOrd="0" destOrd="0" presId="urn:microsoft.com/office/officeart/2005/8/layout/vList2"/>
    <dgm:cxn modelId="{A25B70DA-8F24-4FBE-9B67-5FB5CC9D5F23}" type="presOf" srcId="{F09F611C-DE61-4C62-A104-F98296BB5232}" destId="{F7FFD4C7-528D-45B3-B7DA-3E7B9E695FE4}" srcOrd="0" destOrd="0" presId="urn:microsoft.com/office/officeart/2005/8/layout/vList2"/>
    <dgm:cxn modelId="{65AF1D29-F431-4C62-A2DF-55AC9FD938F2}" type="presParOf" srcId="{9256D122-D0CE-41C4-8B70-ECD7330319F2}" destId="{F7FFD4C7-528D-45B3-B7DA-3E7B9E695FE4}" srcOrd="0" destOrd="0" presId="urn:microsoft.com/office/officeart/2005/8/layout/vList2"/>
    <dgm:cxn modelId="{F1DD47AA-34A7-4C03-9576-2BB28F7318FE}" type="presParOf" srcId="{9256D122-D0CE-41C4-8B70-ECD7330319F2}" destId="{15EE4881-03A5-43F5-AB95-766A31EAC62F}" srcOrd="1" destOrd="0" presId="urn:microsoft.com/office/officeart/2005/8/layout/vList2"/>
    <dgm:cxn modelId="{7D251245-65D3-47D2-93AF-708243E99F5C}" type="presParOf" srcId="{9256D122-D0CE-41C4-8B70-ECD7330319F2}" destId="{624E9034-FA05-4482-810B-9522C9AA73C6}" srcOrd="2" destOrd="0" presId="urn:microsoft.com/office/officeart/2005/8/layout/vList2"/>
    <dgm:cxn modelId="{43F90286-4A00-499B-91B4-EA906A1DF943}" type="presParOf" srcId="{9256D122-D0CE-41C4-8B70-ECD7330319F2}" destId="{8F955407-ED6F-4005-BB63-45037D7BEC69}" srcOrd="3" destOrd="0" presId="urn:microsoft.com/office/officeart/2005/8/layout/vList2"/>
    <dgm:cxn modelId="{D95EAE83-AB0D-404E-A470-1E87B17E957D}" type="presParOf" srcId="{9256D122-D0CE-41C4-8B70-ECD7330319F2}" destId="{179AD979-382A-42CF-905A-6E1013C71FE3}" srcOrd="4" destOrd="0" presId="urn:microsoft.com/office/officeart/2005/8/layout/vList2"/>
    <dgm:cxn modelId="{318CC302-CA5D-4DC2-AE33-A0556904B570}" type="presParOf" srcId="{9256D122-D0CE-41C4-8B70-ECD7330319F2}" destId="{E19E5E90-47B1-422D-BC80-8BA882C1DBEC}" srcOrd="5" destOrd="0" presId="urn:microsoft.com/office/officeart/2005/8/layout/vList2"/>
    <dgm:cxn modelId="{0780639C-8996-46E9-BE78-F87859995E6B}" type="presParOf" srcId="{9256D122-D0CE-41C4-8B70-ECD7330319F2}" destId="{D95A13FB-4798-4B32-B0C7-1E6512504CB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CBBAEB4-B909-4A8B-9A79-D1F47AA5BCE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C2E8E8C-D1D6-44E1-B688-282168653EC4}">
      <dgm:prSet/>
      <dgm:spPr/>
      <dgm:t>
        <a:bodyPr/>
        <a:lstStyle/>
        <a:p>
          <a:pPr algn="ctr"/>
          <a:r>
            <a:rPr lang="es-AR" dirty="0"/>
            <a:t>El motivo más frecuente en esta franja etaria es la </a:t>
          </a:r>
          <a:r>
            <a:rPr lang="es-AR" b="1" dirty="0"/>
            <a:t>infección viral erróneamente considerada de etiología bacteriana</a:t>
          </a:r>
          <a:endParaRPr lang="en-US" b="1" dirty="0"/>
        </a:p>
      </dgm:t>
    </dgm:pt>
    <dgm:pt modelId="{DAE8EBB1-7154-4F87-84FE-0774607DA4F1}" type="parTrans" cxnId="{F12BEB47-2CCD-48F8-A937-C8E51E80BB75}">
      <dgm:prSet/>
      <dgm:spPr/>
      <dgm:t>
        <a:bodyPr/>
        <a:lstStyle/>
        <a:p>
          <a:endParaRPr lang="en-US"/>
        </a:p>
      </dgm:t>
    </dgm:pt>
    <dgm:pt modelId="{BEDFF712-65FC-4A93-87D8-E62EE6176611}" type="sibTrans" cxnId="{F12BEB47-2CCD-48F8-A937-C8E51E80BB75}">
      <dgm:prSet/>
      <dgm:spPr/>
      <dgm:t>
        <a:bodyPr/>
        <a:lstStyle/>
        <a:p>
          <a:endParaRPr lang="en-US"/>
        </a:p>
      </dgm:t>
    </dgm:pt>
    <dgm:pt modelId="{0946C07B-D68F-4E51-A6C5-7124D333D649}">
      <dgm:prSet/>
      <dgm:spPr/>
      <dgm:t>
        <a:bodyPr/>
        <a:lstStyle/>
        <a:p>
          <a:pPr algn="ctr"/>
          <a:r>
            <a:rPr lang="es-AR" dirty="0"/>
            <a:t>Otros motivos corresponden a no cumplimiento/no adherencia</a:t>
          </a:r>
          <a:endParaRPr lang="en-US" dirty="0"/>
        </a:p>
      </dgm:t>
    </dgm:pt>
    <dgm:pt modelId="{6A716BC5-38AA-491B-8D06-A374E9F784A2}" type="parTrans" cxnId="{1561D18E-770F-415B-873E-A79F5B204C84}">
      <dgm:prSet/>
      <dgm:spPr/>
      <dgm:t>
        <a:bodyPr/>
        <a:lstStyle/>
        <a:p>
          <a:endParaRPr lang="en-US"/>
        </a:p>
      </dgm:t>
    </dgm:pt>
    <dgm:pt modelId="{DF2168AD-0F25-4A59-A8E9-DB079F7DE934}" type="sibTrans" cxnId="{1561D18E-770F-415B-873E-A79F5B204C84}">
      <dgm:prSet/>
      <dgm:spPr/>
      <dgm:t>
        <a:bodyPr/>
        <a:lstStyle/>
        <a:p>
          <a:endParaRPr lang="en-US"/>
        </a:p>
      </dgm:t>
    </dgm:pt>
    <dgm:pt modelId="{1A34FF8A-AAD3-4750-857F-37CA7D410EA7}">
      <dgm:prSet/>
      <dgm:spPr/>
      <dgm:t>
        <a:bodyPr/>
        <a:lstStyle/>
        <a:p>
          <a:pPr algn="ctr"/>
          <a:r>
            <a:rPr lang="es-AR" b="1" dirty="0"/>
            <a:t>Inadecuado drenaje del foco si así correspondiera</a:t>
          </a:r>
          <a:endParaRPr lang="en-US" b="1" dirty="0"/>
        </a:p>
      </dgm:t>
    </dgm:pt>
    <dgm:pt modelId="{78972942-8929-4746-B04E-2087EA97B52D}" type="parTrans" cxnId="{2485C1D5-0A33-48F4-8E94-661999DFEA1D}">
      <dgm:prSet/>
      <dgm:spPr/>
      <dgm:t>
        <a:bodyPr/>
        <a:lstStyle/>
        <a:p>
          <a:endParaRPr lang="en-US"/>
        </a:p>
      </dgm:t>
    </dgm:pt>
    <dgm:pt modelId="{97CBB85F-5D7B-4076-B88B-47799820C827}" type="sibTrans" cxnId="{2485C1D5-0A33-48F4-8E94-661999DFEA1D}">
      <dgm:prSet/>
      <dgm:spPr/>
      <dgm:t>
        <a:bodyPr/>
        <a:lstStyle/>
        <a:p>
          <a:endParaRPr lang="en-US"/>
        </a:p>
      </dgm:t>
    </dgm:pt>
    <dgm:pt modelId="{B78D2A34-87B9-4CA8-8483-791FDEF1BD14}" type="pres">
      <dgm:prSet presAssocID="{8CBBAEB4-B909-4A8B-9A79-D1F47AA5BCE8}" presName="linear" presStyleCnt="0">
        <dgm:presLayoutVars>
          <dgm:animLvl val="lvl"/>
          <dgm:resizeHandles val="exact"/>
        </dgm:presLayoutVars>
      </dgm:prSet>
      <dgm:spPr/>
    </dgm:pt>
    <dgm:pt modelId="{DBF21653-A917-43EF-920C-8787EFB96338}" type="pres">
      <dgm:prSet presAssocID="{FC2E8E8C-D1D6-44E1-B688-282168653EC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C8156DF-FBBA-4225-B336-5C8A825C7408}" type="pres">
      <dgm:prSet presAssocID="{BEDFF712-65FC-4A93-87D8-E62EE6176611}" presName="spacer" presStyleCnt="0"/>
      <dgm:spPr/>
    </dgm:pt>
    <dgm:pt modelId="{D69C318A-5CEF-42DC-858C-744AC0FAA4A6}" type="pres">
      <dgm:prSet presAssocID="{0946C07B-D68F-4E51-A6C5-7124D333D64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6F8C688-4F7B-4AFD-8371-B4F969DF1CB1}" type="pres">
      <dgm:prSet presAssocID="{DF2168AD-0F25-4A59-A8E9-DB079F7DE934}" presName="spacer" presStyleCnt="0"/>
      <dgm:spPr/>
    </dgm:pt>
    <dgm:pt modelId="{185C8635-7354-4C90-A3F2-A75F5D679F22}" type="pres">
      <dgm:prSet presAssocID="{1A34FF8A-AAD3-4750-857F-37CA7D410EA7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F12BEB47-2CCD-48F8-A937-C8E51E80BB75}" srcId="{8CBBAEB4-B909-4A8B-9A79-D1F47AA5BCE8}" destId="{FC2E8E8C-D1D6-44E1-B688-282168653EC4}" srcOrd="0" destOrd="0" parTransId="{DAE8EBB1-7154-4F87-84FE-0774607DA4F1}" sibTransId="{BEDFF712-65FC-4A93-87D8-E62EE6176611}"/>
    <dgm:cxn modelId="{9C63114D-3B7E-4337-A04C-3AF26EA3A430}" type="presOf" srcId="{1A34FF8A-AAD3-4750-857F-37CA7D410EA7}" destId="{185C8635-7354-4C90-A3F2-A75F5D679F22}" srcOrd="0" destOrd="0" presId="urn:microsoft.com/office/officeart/2005/8/layout/vList2"/>
    <dgm:cxn modelId="{65640171-8251-4C18-A9F1-C97917821BE4}" type="presOf" srcId="{FC2E8E8C-D1D6-44E1-B688-282168653EC4}" destId="{DBF21653-A917-43EF-920C-8787EFB96338}" srcOrd="0" destOrd="0" presId="urn:microsoft.com/office/officeart/2005/8/layout/vList2"/>
    <dgm:cxn modelId="{1561D18E-770F-415B-873E-A79F5B204C84}" srcId="{8CBBAEB4-B909-4A8B-9A79-D1F47AA5BCE8}" destId="{0946C07B-D68F-4E51-A6C5-7124D333D649}" srcOrd="1" destOrd="0" parTransId="{6A716BC5-38AA-491B-8D06-A374E9F784A2}" sibTransId="{DF2168AD-0F25-4A59-A8E9-DB079F7DE934}"/>
    <dgm:cxn modelId="{C603568F-6619-433D-98FB-C86565520210}" type="presOf" srcId="{0946C07B-D68F-4E51-A6C5-7124D333D649}" destId="{D69C318A-5CEF-42DC-858C-744AC0FAA4A6}" srcOrd="0" destOrd="0" presId="urn:microsoft.com/office/officeart/2005/8/layout/vList2"/>
    <dgm:cxn modelId="{2485C1D5-0A33-48F4-8E94-661999DFEA1D}" srcId="{8CBBAEB4-B909-4A8B-9A79-D1F47AA5BCE8}" destId="{1A34FF8A-AAD3-4750-857F-37CA7D410EA7}" srcOrd="2" destOrd="0" parTransId="{78972942-8929-4746-B04E-2087EA97B52D}" sibTransId="{97CBB85F-5D7B-4076-B88B-47799820C827}"/>
    <dgm:cxn modelId="{2998BDFF-48ED-4405-A0F1-24DB46D4ECEC}" type="presOf" srcId="{8CBBAEB4-B909-4A8B-9A79-D1F47AA5BCE8}" destId="{B78D2A34-87B9-4CA8-8483-791FDEF1BD14}" srcOrd="0" destOrd="0" presId="urn:microsoft.com/office/officeart/2005/8/layout/vList2"/>
    <dgm:cxn modelId="{4B618E7E-FC7A-47F2-BD09-5AC54B995B99}" type="presParOf" srcId="{B78D2A34-87B9-4CA8-8483-791FDEF1BD14}" destId="{DBF21653-A917-43EF-920C-8787EFB96338}" srcOrd="0" destOrd="0" presId="urn:microsoft.com/office/officeart/2005/8/layout/vList2"/>
    <dgm:cxn modelId="{26A63330-D4A2-4D3E-8439-ADD6DEB32C16}" type="presParOf" srcId="{B78D2A34-87B9-4CA8-8483-791FDEF1BD14}" destId="{EC8156DF-FBBA-4225-B336-5C8A825C7408}" srcOrd="1" destOrd="0" presId="urn:microsoft.com/office/officeart/2005/8/layout/vList2"/>
    <dgm:cxn modelId="{C1D46782-70B1-415B-8AB3-C19ABB18D308}" type="presParOf" srcId="{B78D2A34-87B9-4CA8-8483-791FDEF1BD14}" destId="{D69C318A-5CEF-42DC-858C-744AC0FAA4A6}" srcOrd="2" destOrd="0" presId="urn:microsoft.com/office/officeart/2005/8/layout/vList2"/>
    <dgm:cxn modelId="{15DE0E2E-1C1B-47A7-88A1-24291C7DE40A}" type="presParOf" srcId="{B78D2A34-87B9-4CA8-8483-791FDEF1BD14}" destId="{26F8C688-4F7B-4AFD-8371-B4F969DF1CB1}" srcOrd="3" destOrd="0" presId="urn:microsoft.com/office/officeart/2005/8/layout/vList2"/>
    <dgm:cxn modelId="{FD64F5E9-2D0C-481A-9AE2-D3286E3CB233}" type="presParOf" srcId="{B78D2A34-87B9-4CA8-8483-791FDEF1BD14}" destId="{185C8635-7354-4C90-A3F2-A75F5D679F2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614A94-2CC3-4737-A780-2C5A77008157}" type="doc">
      <dgm:prSet loTypeId="urn:microsoft.com/office/officeart/2005/8/layout/defaul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s-AR"/>
        </a:p>
      </dgm:t>
    </dgm:pt>
    <dgm:pt modelId="{8D0AFCB2-C8C4-438C-80CB-479A0F3238DE}">
      <dgm:prSet phldrT="[Texto]" custT="1"/>
      <dgm:spPr>
        <a:ln w="12700"/>
        <a:effectLst>
          <a:innerShdw blurRad="114300">
            <a:prstClr val="black"/>
          </a:innerShdw>
        </a:effectLst>
      </dgm:spPr>
      <dgm:t>
        <a:bodyPr/>
        <a:lstStyle/>
        <a:p>
          <a:r>
            <a:rPr lang="es-AR" sz="1800" dirty="0"/>
            <a:t>1° G: MO Gram Negativos</a:t>
          </a:r>
        </a:p>
        <a:p>
          <a:r>
            <a:rPr lang="es-AR" sz="1800" dirty="0"/>
            <a:t> </a:t>
          </a:r>
          <a:r>
            <a:rPr lang="es-AR" sz="1800" b="1" dirty="0"/>
            <a:t>Acido </a:t>
          </a:r>
          <a:r>
            <a:rPr lang="es-AR" sz="1800" b="1" dirty="0" err="1"/>
            <a:t>Nalidíxico</a:t>
          </a:r>
          <a:endParaRPr lang="es-AR" sz="1800" b="1" dirty="0"/>
        </a:p>
      </dgm:t>
    </dgm:pt>
    <dgm:pt modelId="{BDFA69DA-C647-4A32-BD9A-C045E9F2D1F1}" type="parTrans" cxnId="{30D7D8D0-507A-4BF3-BC5B-6B50BF2A1E8D}">
      <dgm:prSet/>
      <dgm:spPr/>
      <dgm:t>
        <a:bodyPr/>
        <a:lstStyle/>
        <a:p>
          <a:endParaRPr lang="es-AR"/>
        </a:p>
      </dgm:t>
    </dgm:pt>
    <dgm:pt modelId="{A7510E5E-B820-4E16-93B4-EC7B26EF2D80}" type="sibTrans" cxnId="{30D7D8D0-507A-4BF3-BC5B-6B50BF2A1E8D}">
      <dgm:prSet/>
      <dgm:spPr/>
      <dgm:t>
        <a:bodyPr/>
        <a:lstStyle/>
        <a:p>
          <a:endParaRPr lang="es-AR"/>
        </a:p>
      </dgm:t>
    </dgm:pt>
    <dgm:pt modelId="{8F427834-FD67-43E7-9120-A6088D943866}">
      <dgm:prSet phldrT="[Texto]" custT="1"/>
      <dgm:spPr>
        <a:ln w="12700"/>
        <a:effectLst>
          <a:innerShdw blurRad="114300">
            <a:prstClr val="black"/>
          </a:innerShdw>
        </a:effectLst>
      </dgm:spPr>
      <dgm:t>
        <a:bodyPr/>
        <a:lstStyle/>
        <a:p>
          <a:r>
            <a:rPr lang="es-AR" sz="1600" dirty="0"/>
            <a:t>2° G:</a:t>
          </a:r>
        </a:p>
        <a:p>
          <a:r>
            <a:rPr lang="es-AR" sz="1600" dirty="0"/>
            <a:t>Mayor cobertura de </a:t>
          </a:r>
        </a:p>
        <a:p>
          <a:r>
            <a:rPr lang="es-AR" sz="1600" dirty="0"/>
            <a:t>MO Gram negativos</a:t>
          </a:r>
        </a:p>
        <a:p>
          <a:r>
            <a:rPr lang="es-AR" sz="1800" b="1" dirty="0"/>
            <a:t>Ciprofloxacina (PAE)</a:t>
          </a:r>
        </a:p>
        <a:p>
          <a:r>
            <a:rPr lang="es-AR" sz="1600" dirty="0" err="1"/>
            <a:t>Norfloxacina</a:t>
          </a:r>
          <a:endParaRPr lang="es-AR" sz="1600" dirty="0"/>
        </a:p>
        <a:p>
          <a:r>
            <a:rPr lang="es-AR" sz="1600" dirty="0" err="1"/>
            <a:t>Ofloxacina</a:t>
          </a:r>
          <a:r>
            <a:rPr lang="es-AR" sz="1600" dirty="0"/>
            <a:t> </a:t>
          </a:r>
        </a:p>
      </dgm:t>
    </dgm:pt>
    <dgm:pt modelId="{D8E05A27-8D80-4D88-A754-83D9EF56EC5F}" type="parTrans" cxnId="{688D04B7-2968-44CC-9F65-019705146592}">
      <dgm:prSet/>
      <dgm:spPr/>
      <dgm:t>
        <a:bodyPr/>
        <a:lstStyle/>
        <a:p>
          <a:endParaRPr lang="es-AR"/>
        </a:p>
      </dgm:t>
    </dgm:pt>
    <dgm:pt modelId="{651117CC-CEF7-4EF6-82D2-39B625DAF4C3}" type="sibTrans" cxnId="{688D04B7-2968-44CC-9F65-019705146592}">
      <dgm:prSet/>
      <dgm:spPr/>
      <dgm:t>
        <a:bodyPr/>
        <a:lstStyle/>
        <a:p>
          <a:endParaRPr lang="es-AR"/>
        </a:p>
      </dgm:t>
    </dgm:pt>
    <dgm:pt modelId="{BB1289FC-8EC4-4077-8B84-5BD3BC18CD1A}">
      <dgm:prSet phldrT="[Texto]"/>
      <dgm:spPr>
        <a:ln w="12700"/>
        <a:effectLst>
          <a:innerShdw blurRad="114300">
            <a:prstClr val="black"/>
          </a:innerShdw>
        </a:effectLst>
      </dgm:spPr>
      <dgm:t>
        <a:bodyPr/>
        <a:lstStyle/>
        <a:p>
          <a:r>
            <a:rPr lang="es-AR" dirty="0"/>
            <a:t>4° G:</a:t>
          </a:r>
        </a:p>
        <a:p>
          <a:r>
            <a:rPr lang="es-AR" dirty="0"/>
            <a:t>Mejoran la disponibilidad oral y cubren Anaerobios</a:t>
          </a:r>
        </a:p>
        <a:p>
          <a:r>
            <a:rPr lang="es-AR" b="1" dirty="0" err="1"/>
            <a:t>Moxifloxacina</a:t>
          </a:r>
          <a:endParaRPr lang="es-AR" b="1" dirty="0"/>
        </a:p>
        <a:p>
          <a:r>
            <a:rPr lang="es-AR" b="1" dirty="0" err="1"/>
            <a:t>Gatifloxacina</a:t>
          </a:r>
          <a:endParaRPr lang="es-AR" b="1" dirty="0"/>
        </a:p>
      </dgm:t>
    </dgm:pt>
    <dgm:pt modelId="{DA46055E-D609-4326-93B4-850CD97E6EA5}" type="parTrans" cxnId="{8568C794-05A9-4841-8DA6-B73C9CF82B91}">
      <dgm:prSet/>
      <dgm:spPr/>
      <dgm:t>
        <a:bodyPr/>
        <a:lstStyle/>
        <a:p>
          <a:endParaRPr lang="es-AR"/>
        </a:p>
      </dgm:t>
    </dgm:pt>
    <dgm:pt modelId="{D2C34357-A336-495D-83B2-C2E08FD9EB6E}" type="sibTrans" cxnId="{8568C794-05A9-4841-8DA6-B73C9CF82B91}">
      <dgm:prSet/>
      <dgm:spPr/>
      <dgm:t>
        <a:bodyPr/>
        <a:lstStyle/>
        <a:p>
          <a:endParaRPr lang="es-AR"/>
        </a:p>
      </dgm:t>
    </dgm:pt>
    <dgm:pt modelId="{3995396B-18D0-4678-9BBF-5C9FD196791A}">
      <dgm:prSet phldrT="[Texto]"/>
      <dgm:spPr>
        <a:ln w="12700"/>
        <a:effectLst>
          <a:innerShdw blurRad="114300">
            <a:prstClr val="black"/>
          </a:innerShdw>
        </a:effectLst>
      </dgm:spPr>
      <dgm:t>
        <a:bodyPr/>
        <a:lstStyle/>
        <a:p>
          <a:r>
            <a:rPr lang="es-AR" dirty="0"/>
            <a:t>3° G: </a:t>
          </a:r>
        </a:p>
        <a:p>
          <a:r>
            <a:rPr lang="es-AR" dirty="0"/>
            <a:t> MO Gram Negativos, Gram Positivos, MO Atípicos y Micobacterias</a:t>
          </a:r>
        </a:p>
        <a:p>
          <a:r>
            <a:rPr lang="es-AR" b="1" dirty="0"/>
            <a:t>Levofloxacina</a:t>
          </a:r>
        </a:p>
      </dgm:t>
    </dgm:pt>
    <dgm:pt modelId="{2AF760BD-BF99-4EBD-9C69-6187E537091B}" type="sibTrans" cxnId="{9A6597DC-A664-4D95-A6B4-9212F53C9D58}">
      <dgm:prSet/>
      <dgm:spPr/>
      <dgm:t>
        <a:bodyPr/>
        <a:lstStyle/>
        <a:p>
          <a:endParaRPr lang="es-AR"/>
        </a:p>
      </dgm:t>
    </dgm:pt>
    <dgm:pt modelId="{438A7988-3952-4115-94CD-72CDF1DB7111}" type="parTrans" cxnId="{9A6597DC-A664-4D95-A6B4-9212F53C9D58}">
      <dgm:prSet/>
      <dgm:spPr/>
      <dgm:t>
        <a:bodyPr/>
        <a:lstStyle/>
        <a:p>
          <a:endParaRPr lang="es-AR"/>
        </a:p>
      </dgm:t>
    </dgm:pt>
    <dgm:pt modelId="{8731427F-D5EC-420C-BC37-35A79C622B61}" type="pres">
      <dgm:prSet presAssocID="{0A614A94-2CC3-4737-A780-2C5A77008157}" presName="diagram" presStyleCnt="0">
        <dgm:presLayoutVars>
          <dgm:dir/>
          <dgm:resizeHandles val="exact"/>
        </dgm:presLayoutVars>
      </dgm:prSet>
      <dgm:spPr/>
    </dgm:pt>
    <dgm:pt modelId="{929B603E-66FC-403B-939C-3441844A7A4A}" type="pres">
      <dgm:prSet presAssocID="{8D0AFCB2-C8C4-438C-80CB-479A0F3238DE}" presName="node" presStyleLbl="node1" presStyleIdx="0" presStyleCnt="4">
        <dgm:presLayoutVars>
          <dgm:bulletEnabled val="1"/>
        </dgm:presLayoutVars>
      </dgm:prSet>
      <dgm:spPr/>
    </dgm:pt>
    <dgm:pt modelId="{13E2FFF8-4B10-480B-8C47-EDD0B968FDE5}" type="pres">
      <dgm:prSet presAssocID="{A7510E5E-B820-4E16-93B4-EC7B26EF2D80}" presName="sibTrans" presStyleCnt="0"/>
      <dgm:spPr/>
    </dgm:pt>
    <dgm:pt modelId="{157FF99A-8493-4CA6-96C9-0BE148B26464}" type="pres">
      <dgm:prSet presAssocID="{8F427834-FD67-43E7-9120-A6088D943866}" presName="node" presStyleLbl="node1" presStyleIdx="1" presStyleCnt="4">
        <dgm:presLayoutVars>
          <dgm:bulletEnabled val="1"/>
        </dgm:presLayoutVars>
      </dgm:prSet>
      <dgm:spPr/>
    </dgm:pt>
    <dgm:pt modelId="{C97F58F9-8A80-46E1-8077-5BCCFB6F8064}" type="pres">
      <dgm:prSet presAssocID="{651117CC-CEF7-4EF6-82D2-39B625DAF4C3}" presName="sibTrans" presStyleCnt="0"/>
      <dgm:spPr/>
    </dgm:pt>
    <dgm:pt modelId="{0E083A96-5C2E-450B-A840-142DFD95AB00}" type="pres">
      <dgm:prSet presAssocID="{3995396B-18D0-4678-9BBF-5C9FD196791A}" presName="node" presStyleLbl="node1" presStyleIdx="2" presStyleCnt="4" custLinFactY="13268" custLinFactNeighborX="4016" custLinFactNeighborY="100000">
        <dgm:presLayoutVars>
          <dgm:bulletEnabled val="1"/>
        </dgm:presLayoutVars>
      </dgm:prSet>
      <dgm:spPr/>
    </dgm:pt>
    <dgm:pt modelId="{87DC51EF-A342-438B-9998-EEB3761CA0A6}" type="pres">
      <dgm:prSet presAssocID="{2AF760BD-BF99-4EBD-9C69-6187E537091B}" presName="sibTrans" presStyleCnt="0"/>
      <dgm:spPr/>
    </dgm:pt>
    <dgm:pt modelId="{B28B9F77-7580-4CBF-98D7-6B0851BE4061}" type="pres">
      <dgm:prSet presAssocID="{BB1289FC-8EC4-4077-8B84-5BD3BC18CD1A}" presName="node" presStyleLbl="node1" presStyleIdx="3" presStyleCnt="4">
        <dgm:presLayoutVars>
          <dgm:bulletEnabled val="1"/>
        </dgm:presLayoutVars>
      </dgm:prSet>
      <dgm:spPr/>
    </dgm:pt>
  </dgm:ptLst>
  <dgm:cxnLst>
    <dgm:cxn modelId="{6B7D0A21-E8B0-4FA4-80C9-3F8D9B350738}" type="presOf" srcId="{3995396B-18D0-4678-9BBF-5C9FD196791A}" destId="{0E083A96-5C2E-450B-A840-142DFD95AB00}" srcOrd="0" destOrd="0" presId="urn:microsoft.com/office/officeart/2005/8/layout/default"/>
    <dgm:cxn modelId="{9F49584A-210F-42E0-924E-5B1227B3A5F4}" type="presOf" srcId="{8F427834-FD67-43E7-9120-A6088D943866}" destId="{157FF99A-8493-4CA6-96C9-0BE148B26464}" srcOrd="0" destOrd="0" presId="urn:microsoft.com/office/officeart/2005/8/layout/default"/>
    <dgm:cxn modelId="{1ECB4B80-3FAB-4BF3-8E2E-828527260223}" type="presOf" srcId="{8D0AFCB2-C8C4-438C-80CB-479A0F3238DE}" destId="{929B603E-66FC-403B-939C-3441844A7A4A}" srcOrd="0" destOrd="0" presId="urn:microsoft.com/office/officeart/2005/8/layout/default"/>
    <dgm:cxn modelId="{8568C794-05A9-4841-8DA6-B73C9CF82B91}" srcId="{0A614A94-2CC3-4737-A780-2C5A77008157}" destId="{BB1289FC-8EC4-4077-8B84-5BD3BC18CD1A}" srcOrd="3" destOrd="0" parTransId="{DA46055E-D609-4326-93B4-850CD97E6EA5}" sibTransId="{D2C34357-A336-495D-83B2-C2E08FD9EB6E}"/>
    <dgm:cxn modelId="{7D533BA4-17BA-4AA1-B879-239B8DAD1012}" type="presOf" srcId="{BB1289FC-8EC4-4077-8B84-5BD3BC18CD1A}" destId="{B28B9F77-7580-4CBF-98D7-6B0851BE4061}" srcOrd="0" destOrd="0" presId="urn:microsoft.com/office/officeart/2005/8/layout/default"/>
    <dgm:cxn modelId="{688D04B7-2968-44CC-9F65-019705146592}" srcId="{0A614A94-2CC3-4737-A780-2C5A77008157}" destId="{8F427834-FD67-43E7-9120-A6088D943866}" srcOrd="1" destOrd="0" parTransId="{D8E05A27-8D80-4D88-A754-83D9EF56EC5F}" sibTransId="{651117CC-CEF7-4EF6-82D2-39B625DAF4C3}"/>
    <dgm:cxn modelId="{EDADF0CC-7533-4069-B9C9-AB13AAB2BF44}" type="presOf" srcId="{0A614A94-2CC3-4737-A780-2C5A77008157}" destId="{8731427F-D5EC-420C-BC37-35A79C622B61}" srcOrd="0" destOrd="0" presId="urn:microsoft.com/office/officeart/2005/8/layout/default"/>
    <dgm:cxn modelId="{30D7D8D0-507A-4BF3-BC5B-6B50BF2A1E8D}" srcId="{0A614A94-2CC3-4737-A780-2C5A77008157}" destId="{8D0AFCB2-C8C4-438C-80CB-479A0F3238DE}" srcOrd="0" destOrd="0" parTransId="{BDFA69DA-C647-4A32-BD9A-C045E9F2D1F1}" sibTransId="{A7510E5E-B820-4E16-93B4-EC7B26EF2D80}"/>
    <dgm:cxn modelId="{9A6597DC-A664-4D95-A6B4-9212F53C9D58}" srcId="{0A614A94-2CC3-4737-A780-2C5A77008157}" destId="{3995396B-18D0-4678-9BBF-5C9FD196791A}" srcOrd="2" destOrd="0" parTransId="{438A7988-3952-4115-94CD-72CDF1DB7111}" sibTransId="{2AF760BD-BF99-4EBD-9C69-6187E537091B}"/>
    <dgm:cxn modelId="{64E277FA-E4F2-4DDF-BF9D-A4237E6D8C19}" type="presParOf" srcId="{8731427F-D5EC-420C-BC37-35A79C622B61}" destId="{929B603E-66FC-403B-939C-3441844A7A4A}" srcOrd="0" destOrd="0" presId="urn:microsoft.com/office/officeart/2005/8/layout/default"/>
    <dgm:cxn modelId="{0B640D34-43CB-40F1-B927-D504745D499D}" type="presParOf" srcId="{8731427F-D5EC-420C-BC37-35A79C622B61}" destId="{13E2FFF8-4B10-480B-8C47-EDD0B968FDE5}" srcOrd="1" destOrd="0" presId="urn:microsoft.com/office/officeart/2005/8/layout/default"/>
    <dgm:cxn modelId="{1ADD2EB0-21A7-46B5-AFA9-526D1CA783DA}" type="presParOf" srcId="{8731427F-D5EC-420C-BC37-35A79C622B61}" destId="{157FF99A-8493-4CA6-96C9-0BE148B26464}" srcOrd="2" destOrd="0" presId="urn:microsoft.com/office/officeart/2005/8/layout/default"/>
    <dgm:cxn modelId="{CCCB0E6D-0F9B-48E8-9CDA-881B22D0D69D}" type="presParOf" srcId="{8731427F-D5EC-420C-BC37-35A79C622B61}" destId="{C97F58F9-8A80-46E1-8077-5BCCFB6F8064}" srcOrd="3" destOrd="0" presId="urn:microsoft.com/office/officeart/2005/8/layout/default"/>
    <dgm:cxn modelId="{AF82DE60-5630-4259-867E-F3E5BE120182}" type="presParOf" srcId="{8731427F-D5EC-420C-BC37-35A79C622B61}" destId="{0E083A96-5C2E-450B-A840-142DFD95AB00}" srcOrd="4" destOrd="0" presId="urn:microsoft.com/office/officeart/2005/8/layout/default"/>
    <dgm:cxn modelId="{2A5AAF10-B191-4887-AC79-34479CAAE134}" type="presParOf" srcId="{8731427F-D5EC-420C-BC37-35A79C622B61}" destId="{87DC51EF-A342-438B-9998-EEB3761CA0A6}" srcOrd="5" destOrd="0" presId="urn:microsoft.com/office/officeart/2005/8/layout/default"/>
    <dgm:cxn modelId="{216C6760-33A5-46EE-BCAD-6DA27BFFFC0A}" type="presParOf" srcId="{8731427F-D5EC-420C-BC37-35A79C622B61}" destId="{B28B9F77-7580-4CBF-98D7-6B0851BE4061}" srcOrd="6" destOrd="0" presId="urn:microsoft.com/office/officeart/2005/8/layout/default"/>
  </dgm:cxnLst>
  <dgm:bg>
    <a:solidFill>
      <a:schemeClr val="accent3">
        <a:lumMod val="20000"/>
        <a:lumOff val="80000"/>
      </a:schemeClr>
    </a:solidFill>
    <a:effectLst>
      <a:innerShdw blurRad="114300">
        <a:prstClr val="black"/>
      </a:innerShdw>
    </a:effectLst>
  </dgm:bg>
  <dgm:whole>
    <a:ln w="12700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35AC97-6A65-4249-A138-843F8A3148CB}">
      <dsp:nvSpPr>
        <dsp:cNvPr id="0" name=""/>
        <dsp:cNvSpPr/>
      </dsp:nvSpPr>
      <dsp:spPr>
        <a:xfrm>
          <a:off x="3296793" y="1647466"/>
          <a:ext cx="3147551" cy="724223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400" kern="1200" dirty="0"/>
            <a:t>Selección del ATB </a:t>
          </a:r>
        </a:p>
      </dsp:txBody>
      <dsp:txXfrm>
        <a:off x="3332147" y="1682820"/>
        <a:ext cx="3076843" cy="653515"/>
      </dsp:txXfrm>
    </dsp:sp>
    <dsp:sp modelId="{D8761257-BE7D-4F94-A844-098FD0F9AC3C}">
      <dsp:nvSpPr>
        <dsp:cNvPr id="0" name=""/>
        <dsp:cNvSpPr/>
      </dsp:nvSpPr>
      <dsp:spPr>
        <a:xfrm rot="16614685">
          <a:off x="4753623" y="1465954"/>
          <a:ext cx="36568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568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E3A214-4F52-4130-9A62-2913959B416D}">
      <dsp:nvSpPr>
        <dsp:cNvPr id="0" name=""/>
        <dsp:cNvSpPr/>
      </dsp:nvSpPr>
      <dsp:spPr>
        <a:xfrm>
          <a:off x="180390" y="117368"/>
          <a:ext cx="9697618" cy="116707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400" kern="1200" dirty="0"/>
            <a:t>Huésped: edad, inmunizaciones, comorbilidades, internación, ARM,CVC, urgencia, sepsis, foco probable, paciente de la comunidad, paciente internado, </a:t>
          </a:r>
          <a:r>
            <a:rPr lang="es-AR" sz="2400" kern="1200" dirty="0" err="1"/>
            <a:t>etc</a:t>
          </a:r>
          <a:endParaRPr lang="es-AR" sz="2400" kern="1200" dirty="0"/>
        </a:p>
      </dsp:txBody>
      <dsp:txXfrm>
        <a:off x="237362" y="174340"/>
        <a:ext cx="9583674" cy="1053130"/>
      </dsp:txXfrm>
    </dsp:sp>
    <dsp:sp modelId="{DF353654-98D0-4FBD-AAF4-946C537B9B7C}">
      <dsp:nvSpPr>
        <dsp:cNvPr id="0" name=""/>
        <dsp:cNvSpPr/>
      </dsp:nvSpPr>
      <dsp:spPr>
        <a:xfrm rot="1620797">
          <a:off x="5488348" y="2756773"/>
          <a:ext cx="169566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9566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5A8D1C-F547-4B13-AAF0-102AD922731E}">
      <dsp:nvSpPr>
        <dsp:cNvPr id="0" name=""/>
        <dsp:cNvSpPr/>
      </dsp:nvSpPr>
      <dsp:spPr>
        <a:xfrm>
          <a:off x="5674954" y="3141857"/>
          <a:ext cx="4383445" cy="79037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100" kern="1200" dirty="0"/>
            <a:t>Epidemiología local: patología regional, SAMR, BLEE, </a:t>
          </a:r>
        </a:p>
      </dsp:txBody>
      <dsp:txXfrm>
        <a:off x="5713537" y="3180440"/>
        <a:ext cx="4306279" cy="713213"/>
      </dsp:txXfrm>
    </dsp:sp>
    <dsp:sp modelId="{4FD88BBB-63F7-4FDD-A2D7-95D81F33C9FF}">
      <dsp:nvSpPr>
        <dsp:cNvPr id="0" name=""/>
        <dsp:cNvSpPr/>
      </dsp:nvSpPr>
      <dsp:spPr>
        <a:xfrm rot="8840682">
          <a:off x="2991023" y="2756773"/>
          <a:ext cx="142733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27336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A35632-F632-4EC5-9CE2-C60EDA21E08C}">
      <dsp:nvSpPr>
        <dsp:cNvPr id="0" name=""/>
        <dsp:cNvSpPr/>
      </dsp:nvSpPr>
      <dsp:spPr>
        <a:xfrm>
          <a:off x="0" y="3141857"/>
          <a:ext cx="4974404" cy="79037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kern="1200" dirty="0"/>
            <a:t>Farmacocinética y Farmacodinamia, vía de administración, interacciones,  </a:t>
          </a:r>
        </a:p>
      </dsp:txBody>
      <dsp:txXfrm>
        <a:off x="38583" y="3180440"/>
        <a:ext cx="4897238" cy="7132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6386C3-8769-4505-8CE0-985CDCED18BB}">
      <dsp:nvSpPr>
        <dsp:cNvPr id="0" name=""/>
        <dsp:cNvSpPr/>
      </dsp:nvSpPr>
      <dsp:spPr>
        <a:xfrm>
          <a:off x="0" y="3343"/>
          <a:ext cx="1005839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AC4BAFC-3851-4E75-A5EA-D5366E39C622}">
      <dsp:nvSpPr>
        <dsp:cNvPr id="0" name=""/>
        <dsp:cNvSpPr/>
      </dsp:nvSpPr>
      <dsp:spPr>
        <a:xfrm>
          <a:off x="0" y="3343"/>
          <a:ext cx="10058399" cy="512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¿</a:t>
          </a:r>
          <a:r>
            <a:rPr lang="es-AR" sz="2000" b="1" kern="1200" dirty="0">
              <a:effectLst/>
            </a:rPr>
            <a:t>Ha recibido previamente</a:t>
          </a:r>
          <a:r>
            <a:rPr lang="es-AR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s-AR" sz="2000" b="1" kern="1200" dirty="0">
              <a:effectLst/>
            </a:rPr>
            <a:t>ATB el niño?</a:t>
          </a:r>
          <a:endParaRPr lang="en-US" sz="1200" b="1" kern="1200" dirty="0">
            <a:effectLst/>
          </a:endParaRPr>
        </a:p>
      </dsp:txBody>
      <dsp:txXfrm>
        <a:off x="0" y="3343"/>
        <a:ext cx="10058399" cy="512986"/>
      </dsp:txXfrm>
    </dsp:sp>
    <dsp:sp modelId="{001304F3-3804-4919-AA5B-43AFF518E4DD}">
      <dsp:nvSpPr>
        <dsp:cNvPr id="0" name=""/>
        <dsp:cNvSpPr/>
      </dsp:nvSpPr>
      <dsp:spPr>
        <a:xfrm>
          <a:off x="0" y="516329"/>
          <a:ext cx="1005839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6595EF-58FB-4249-ACA5-BE421E315D5D}">
      <dsp:nvSpPr>
        <dsp:cNvPr id="0" name=""/>
        <dsp:cNvSpPr/>
      </dsp:nvSpPr>
      <dsp:spPr>
        <a:xfrm>
          <a:off x="0" y="516329"/>
          <a:ext cx="10058399" cy="512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200" b="1" kern="1200" dirty="0"/>
            <a:t>¿</a:t>
          </a:r>
          <a:r>
            <a:rPr lang="es-AR" sz="2000" b="1" kern="1200" dirty="0"/>
            <a:t>Presentó signos de intolerancia, toxicidad o alergias?</a:t>
          </a:r>
          <a:endParaRPr lang="en-US" sz="2000" b="1" kern="1200" dirty="0"/>
        </a:p>
      </dsp:txBody>
      <dsp:txXfrm>
        <a:off x="0" y="516329"/>
        <a:ext cx="10058399" cy="512986"/>
      </dsp:txXfrm>
    </dsp:sp>
    <dsp:sp modelId="{EF1FCBF0-95A4-495B-81A7-28F3404082DB}">
      <dsp:nvSpPr>
        <dsp:cNvPr id="0" name=""/>
        <dsp:cNvSpPr/>
      </dsp:nvSpPr>
      <dsp:spPr>
        <a:xfrm>
          <a:off x="0" y="1029315"/>
          <a:ext cx="1005839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89BAFB1-6BAD-45B0-BC51-D9ACC1D45379}">
      <dsp:nvSpPr>
        <dsp:cNvPr id="0" name=""/>
        <dsp:cNvSpPr/>
      </dsp:nvSpPr>
      <dsp:spPr>
        <a:xfrm>
          <a:off x="0" y="1029315"/>
          <a:ext cx="10048577" cy="987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b="1" kern="1200" dirty="0"/>
            <a:t>¿Presenta comorbilidades que desaconsejen ciertos ATB (nefrotoxicidad, intolerancia digestiva, hepatotoxicidad) o cambio de dosis?</a:t>
          </a:r>
          <a:endParaRPr lang="en-US" sz="2000" b="1" kern="1200" dirty="0"/>
        </a:p>
      </dsp:txBody>
      <dsp:txXfrm>
        <a:off x="0" y="1029315"/>
        <a:ext cx="10048577" cy="987472"/>
      </dsp:txXfrm>
    </dsp:sp>
    <dsp:sp modelId="{919E8E48-CD3C-49C1-9C04-E6DD00EF058D}">
      <dsp:nvSpPr>
        <dsp:cNvPr id="0" name=""/>
        <dsp:cNvSpPr/>
      </dsp:nvSpPr>
      <dsp:spPr>
        <a:xfrm>
          <a:off x="0" y="2016788"/>
          <a:ext cx="1005839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4A59755-CBB5-4F4D-8F95-286BE87DC220}">
      <dsp:nvSpPr>
        <dsp:cNvPr id="0" name=""/>
        <dsp:cNvSpPr/>
      </dsp:nvSpPr>
      <dsp:spPr>
        <a:xfrm>
          <a:off x="0" y="2016788"/>
          <a:ext cx="10058399" cy="512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b="1" kern="1200" dirty="0"/>
            <a:t>¿Presenta el ATB adecuada llegada al foco? </a:t>
          </a:r>
          <a:endParaRPr lang="en-US" sz="2000" b="1" kern="1200" dirty="0"/>
        </a:p>
      </dsp:txBody>
      <dsp:txXfrm>
        <a:off x="0" y="2016788"/>
        <a:ext cx="10058399" cy="512986"/>
      </dsp:txXfrm>
    </dsp:sp>
    <dsp:sp modelId="{47B6252A-DBCF-4E5A-A354-C73D368FD265}">
      <dsp:nvSpPr>
        <dsp:cNvPr id="0" name=""/>
        <dsp:cNvSpPr/>
      </dsp:nvSpPr>
      <dsp:spPr>
        <a:xfrm>
          <a:off x="0" y="2529774"/>
          <a:ext cx="1005839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C88A98D-ED95-4224-931D-06D162BF4D41}">
      <dsp:nvSpPr>
        <dsp:cNvPr id="0" name=""/>
        <dsp:cNvSpPr/>
      </dsp:nvSpPr>
      <dsp:spPr>
        <a:xfrm>
          <a:off x="0" y="2529774"/>
          <a:ext cx="10058399" cy="512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b="1" kern="1200" dirty="0"/>
            <a:t>¿Requiere el foco drenaje quirúrgico para bajar la carga bacteriana?</a:t>
          </a:r>
          <a:endParaRPr lang="en-US" sz="2000" kern="1200" dirty="0"/>
        </a:p>
      </dsp:txBody>
      <dsp:txXfrm>
        <a:off x="0" y="2529774"/>
        <a:ext cx="10058399" cy="512986"/>
      </dsp:txXfrm>
    </dsp:sp>
    <dsp:sp modelId="{C20FBDE0-2AEF-48B4-A64A-CA9E0412FDF5}">
      <dsp:nvSpPr>
        <dsp:cNvPr id="0" name=""/>
        <dsp:cNvSpPr/>
      </dsp:nvSpPr>
      <dsp:spPr>
        <a:xfrm>
          <a:off x="0" y="3042760"/>
          <a:ext cx="1005839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9184CB4-EF49-4671-BE6E-083F5BF09610}">
      <dsp:nvSpPr>
        <dsp:cNvPr id="0" name=""/>
        <dsp:cNvSpPr/>
      </dsp:nvSpPr>
      <dsp:spPr>
        <a:xfrm>
          <a:off x="0" y="3042760"/>
          <a:ext cx="10058399" cy="512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b="1" kern="1200" dirty="0"/>
            <a:t>¿Es adecuado el ATB para la edad del niño? (ATB no autorizados en Pediatría)</a:t>
          </a:r>
          <a:endParaRPr lang="en-US" sz="2000" b="1" kern="1200" dirty="0"/>
        </a:p>
      </dsp:txBody>
      <dsp:txXfrm>
        <a:off x="0" y="3042760"/>
        <a:ext cx="10058399" cy="512986"/>
      </dsp:txXfrm>
    </dsp:sp>
    <dsp:sp modelId="{08697F97-543F-4C88-B2DA-05C6CFDBE4AC}">
      <dsp:nvSpPr>
        <dsp:cNvPr id="0" name=""/>
        <dsp:cNvSpPr/>
      </dsp:nvSpPr>
      <dsp:spPr>
        <a:xfrm>
          <a:off x="0" y="3555746"/>
          <a:ext cx="1005839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CEF88E5-E206-4B57-A693-13B7EFB6179C}">
      <dsp:nvSpPr>
        <dsp:cNvPr id="0" name=""/>
        <dsp:cNvSpPr/>
      </dsp:nvSpPr>
      <dsp:spPr>
        <a:xfrm>
          <a:off x="0" y="3555746"/>
          <a:ext cx="10058399" cy="512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b="1" kern="1200" dirty="0"/>
            <a:t>¿Está el niño recibiendo otras medicaciones que puedan interferir entre ellas y requerir cambio de dosis?</a:t>
          </a:r>
          <a:endParaRPr lang="en-US" sz="2000" b="1" kern="1200" dirty="0"/>
        </a:p>
      </dsp:txBody>
      <dsp:txXfrm>
        <a:off x="0" y="3555746"/>
        <a:ext cx="10058399" cy="5129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FFD4C7-528D-45B3-B7DA-3E7B9E695FE4}">
      <dsp:nvSpPr>
        <dsp:cNvPr id="0" name=""/>
        <dsp:cNvSpPr/>
      </dsp:nvSpPr>
      <dsp:spPr>
        <a:xfrm>
          <a:off x="0" y="486577"/>
          <a:ext cx="6055450" cy="1123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b="1" kern="1200" dirty="0"/>
            <a:t>Cumplimiento de la familia: directamente relacionado con una correcta relación entre el profesional y la familia</a:t>
          </a:r>
          <a:endParaRPr lang="en-US" sz="2000" b="1" kern="1200" dirty="0"/>
        </a:p>
      </dsp:txBody>
      <dsp:txXfrm>
        <a:off x="54830" y="541407"/>
        <a:ext cx="5945790" cy="1013540"/>
      </dsp:txXfrm>
    </dsp:sp>
    <dsp:sp modelId="{624E9034-FA05-4482-810B-9522C9AA73C6}">
      <dsp:nvSpPr>
        <dsp:cNvPr id="0" name=""/>
        <dsp:cNvSpPr/>
      </dsp:nvSpPr>
      <dsp:spPr>
        <a:xfrm>
          <a:off x="0" y="1667377"/>
          <a:ext cx="6055450" cy="1123200"/>
        </a:xfrm>
        <a:prstGeom prst="roundRect">
          <a:avLst/>
        </a:prstGeom>
        <a:solidFill>
          <a:schemeClr val="accent2">
            <a:hueOff val="-441124"/>
            <a:satOff val="497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b="1" kern="1200" dirty="0"/>
            <a:t>Duración del tratamiento y sabor del ATB: a mayor duración o número de tomas mayor riesgo de abandono</a:t>
          </a:r>
          <a:endParaRPr lang="en-US" sz="2000" b="1" kern="1200" dirty="0"/>
        </a:p>
      </dsp:txBody>
      <dsp:txXfrm>
        <a:off x="54830" y="1722207"/>
        <a:ext cx="5945790" cy="1013540"/>
      </dsp:txXfrm>
    </dsp:sp>
    <dsp:sp modelId="{179AD979-382A-42CF-905A-6E1013C71FE3}">
      <dsp:nvSpPr>
        <dsp:cNvPr id="0" name=""/>
        <dsp:cNvSpPr/>
      </dsp:nvSpPr>
      <dsp:spPr>
        <a:xfrm>
          <a:off x="0" y="2848177"/>
          <a:ext cx="6055450" cy="1123200"/>
        </a:xfrm>
        <a:prstGeom prst="roundRect">
          <a:avLst/>
        </a:prstGeom>
        <a:solidFill>
          <a:schemeClr val="accent2">
            <a:hueOff val="-882249"/>
            <a:satOff val="995"/>
            <a:lumOff val="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b="1" kern="1200" dirty="0"/>
            <a:t>Acondicionar las tomas a los horarios del niño y la familia (Recordar que dependemos de la Familia para que se cumpla el tratamiento)</a:t>
          </a:r>
          <a:endParaRPr lang="en-US" sz="2000" b="1" kern="1200" dirty="0"/>
        </a:p>
      </dsp:txBody>
      <dsp:txXfrm>
        <a:off x="54830" y="2903007"/>
        <a:ext cx="5945790" cy="1013540"/>
      </dsp:txXfrm>
    </dsp:sp>
    <dsp:sp modelId="{D95A13FB-4798-4B32-B0C7-1E6512504CBE}">
      <dsp:nvSpPr>
        <dsp:cNvPr id="0" name=""/>
        <dsp:cNvSpPr/>
      </dsp:nvSpPr>
      <dsp:spPr>
        <a:xfrm>
          <a:off x="0" y="4028977"/>
          <a:ext cx="6055450" cy="1123200"/>
        </a:xfrm>
        <a:prstGeom prst="roundRect">
          <a:avLst/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b="1" kern="1200" dirty="0"/>
            <a:t>¡Pautas claras y con letra clara!</a:t>
          </a:r>
          <a:endParaRPr lang="en-US" sz="2000" b="1" kern="1200" dirty="0"/>
        </a:p>
      </dsp:txBody>
      <dsp:txXfrm>
        <a:off x="54830" y="4083807"/>
        <a:ext cx="5945790" cy="10135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F21653-A917-43EF-920C-8787EFB96338}">
      <dsp:nvSpPr>
        <dsp:cNvPr id="0" name=""/>
        <dsp:cNvSpPr/>
      </dsp:nvSpPr>
      <dsp:spPr>
        <a:xfrm>
          <a:off x="0" y="86854"/>
          <a:ext cx="5906181" cy="164150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300" kern="1200" dirty="0"/>
            <a:t>El motivo más frecuente en esta franja etaria es la </a:t>
          </a:r>
          <a:r>
            <a:rPr lang="es-AR" sz="2300" b="1" kern="1200" dirty="0"/>
            <a:t>infección viral erróneamente considerada de etiología bacteriana</a:t>
          </a:r>
          <a:endParaRPr lang="en-US" sz="2300" b="1" kern="1200" dirty="0"/>
        </a:p>
      </dsp:txBody>
      <dsp:txXfrm>
        <a:off x="80132" y="166986"/>
        <a:ext cx="5745917" cy="1481245"/>
      </dsp:txXfrm>
    </dsp:sp>
    <dsp:sp modelId="{D69C318A-5CEF-42DC-858C-744AC0FAA4A6}">
      <dsp:nvSpPr>
        <dsp:cNvPr id="0" name=""/>
        <dsp:cNvSpPr/>
      </dsp:nvSpPr>
      <dsp:spPr>
        <a:xfrm>
          <a:off x="0" y="1794604"/>
          <a:ext cx="5906181" cy="1641509"/>
        </a:xfrm>
        <a:prstGeom prst="roundRect">
          <a:avLst/>
        </a:prstGeom>
        <a:solidFill>
          <a:schemeClr val="accent2">
            <a:hueOff val="-661686"/>
            <a:satOff val="746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300" kern="1200" dirty="0"/>
            <a:t>Otros motivos corresponden a no cumplimiento/no adherencia</a:t>
          </a:r>
          <a:endParaRPr lang="en-US" sz="2300" kern="1200" dirty="0"/>
        </a:p>
      </dsp:txBody>
      <dsp:txXfrm>
        <a:off x="80132" y="1874736"/>
        <a:ext cx="5745917" cy="1481245"/>
      </dsp:txXfrm>
    </dsp:sp>
    <dsp:sp modelId="{185C8635-7354-4C90-A3F2-A75F5D679F22}">
      <dsp:nvSpPr>
        <dsp:cNvPr id="0" name=""/>
        <dsp:cNvSpPr/>
      </dsp:nvSpPr>
      <dsp:spPr>
        <a:xfrm>
          <a:off x="0" y="3502354"/>
          <a:ext cx="5906181" cy="1641509"/>
        </a:xfrm>
        <a:prstGeom prst="roundRect">
          <a:avLst/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300" b="1" kern="1200" dirty="0"/>
            <a:t>Inadecuado drenaje del foco si así correspondiera</a:t>
          </a:r>
          <a:endParaRPr lang="en-US" sz="2300" b="1" kern="1200" dirty="0"/>
        </a:p>
      </dsp:txBody>
      <dsp:txXfrm>
        <a:off x="80132" y="3582486"/>
        <a:ext cx="5745917" cy="148124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9B603E-66FC-403B-939C-3441844A7A4A}">
      <dsp:nvSpPr>
        <dsp:cNvPr id="0" name=""/>
        <dsp:cNvSpPr/>
      </dsp:nvSpPr>
      <dsp:spPr>
        <a:xfrm>
          <a:off x="196453" y="2815"/>
          <a:ext cx="3020466" cy="181228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rgbClr r="0" g="0" b="0"/>
          </a:solidFill>
          <a:prstDash val="solid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kern="1200" dirty="0"/>
            <a:t>1° G: MO Gram Negativos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kern="1200" dirty="0"/>
            <a:t> </a:t>
          </a:r>
          <a:r>
            <a:rPr lang="es-AR" sz="1800" b="1" kern="1200" dirty="0"/>
            <a:t>Acido </a:t>
          </a:r>
          <a:r>
            <a:rPr lang="es-AR" sz="1800" b="1" kern="1200" dirty="0" err="1"/>
            <a:t>Nalidíxico</a:t>
          </a:r>
          <a:endParaRPr lang="es-AR" sz="1800" b="1" kern="1200" dirty="0"/>
        </a:p>
      </dsp:txBody>
      <dsp:txXfrm>
        <a:off x="196453" y="2815"/>
        <a:ext cx="3020466" cy="1812280"/>
      </dsp:txXfrm>
    </dsp:sp>
    <dsp:sp modelId="{157FF99A-8493-4CA6-96C9-0BE148B26464}">
      <dsp:nvSpPr>
        <dsp:cNvPr id="0" name=""/>
        <dsp:cNvSpPr/>
      </dsp:nvSpPr>
      <dsp:spPr>
        <a:xfrm>
          <a:off x="3518966" y="2815"/>
          <a:ext cx="3020466" cy="181228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rgbClr r="0" g="0" b="0"/>
          </a:solidFill>
          <a:prstDash val="solid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600" kern="1200" dirty="0"/>
            <a:t>2° G: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600" kern="1200" dirty="0"/>
            <a:t>Mayor cobertura de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600" kern="1200" dirty="0"/>
            <a:t>MO Gram negativos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b="1" kern="1200" dirty="0"/>
            <a:t>Ciprofloxacina (PAE)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600" kern="1200" dirty="0" err="1"/>
            <a:t>Norfloxacina</a:t>
          </a:r>
          <a:endParaRPr lang="es-AR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600" kern="1200" dirty="0" err="1"/>
            <a:t>Ofloxacina</a:t>
          </a:r>
          <a:r>
            <a:rPr lang="es-AR" sz="1600" kern="1200" dirty="0"/>
            <a:t> </a:t>
          </a:r>
        </a:p>
      </dsp:txBody>
      <dsp:txXfrm>
        <a:off x="3518966" y="2815"/>
        <a:ext cx="3020466" cy="1812280"/>
      </dsp:txXfrm>
    </dsp:sp>
    <dsp:sp modelId="{0E083A96-5C2E-450B-A840-142DFD95AB00}">
      <dsp:nvSpPr>
        <dsp:cNvPr id="0" name=""/>
        <dsp:cNvSpPr/>
      </dsp:nvSpPr>
      <dsp:spPr>
        <a:xfrm>
          <a:off x="6962782" y="2055548"/>
          <a:ext cx="3020466" cy="181228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rgbClr r="0" g="0" b="0"/>
          </a:solidFill>
          <a:prstDash val="solid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kern="1200" dirty="0"/>
            <a:t>3° G: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kern="1200" dirty="0"/>
            <a:t> MO Gram Negativos, Gram Positivos, MO Atípicos y Micobacterias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b="1" kern="1200" dirty="0"/>
            <a:t>Levofloxacina</a:t>
          </a:r>
        </a:p>
      </dsp:txBody>
      <dsp:txXfrm>
        <a:off x="6962782" y="2055548"/>
        <a:ext cx="3020466" cy="1812280"/>
      </dsp:txXfrm>
    </dsp:sp>
    <dsp:sp modelId="{B28B9F77-7580-4CBF-98D7-6B0851BE4061}">
      <dsp:nvSpPr>
        <dsp:cNvPr id="0" name=""/>
        <dsp:cNvSpPr/>
      </dsp:nvSpPr>
      <dsp:spPr>
        <a:xfrm>
          <a:off x="3518966" y="2117141"/>
          <a:ext cx="3020466" cy="181228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rgbClr r="0" g="0" b="0"/>
          </a:solidFill>
          <a:prstDash val="solid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kern="1200" dirty="0"/>
            <a:t>4° G: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kern="1200" dirty="0"/>
            <a:t>Mejoran la disponibilidad oral y cubren Anaerobios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b="1" kern="1200" dirty="0" err="1"/>
            <a:t>Moxifloxacina</a:t>
          </a:r>
          <a:endParaRPr lang="es-AR" sz="1800" b="1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b="1" kern="1200" dirty="0" err="1"/>
            <a:t>Gatifloxacina</a:t>
          </a:r>
          <a:endParaRPr lang="es-AR" sz="1800" b="1" kern="1200" dirty="0"/>
        </a:p>
      </dsp:txBody>
      <dsp:txXfrm>
        <a:off x="3518966" y="2117141"/>
        <a:ext cx="3020466" cy="1812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FB11F2-DE07-4CBC-BAF5-EE4B56DD2EAE}" type="datetimeFigureOut">
              <a:rPr lang="es-AR" smtClean="0"/>
              <a:t>8/6/2023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B5E8BB-9DE1-40DB-BDE6-78561E6534B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9996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97EB7C08-DD93-4F4A-814C-04E59E9FEBF5}" type="datetime1">
              <a:rPr lang="en-US" smtClean="0"/>
              <a:t>6/8/2023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4A918BC-4D43-4B42-B3C0-E7EBE25E6AF0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0916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3C20E-630F-4B1C-B1FC-0494FF34FE43}" type="datetime1">
              <a:rPr lang="en-US" smtClean="0"/>
              <a:t>6/8/2023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371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A25C32B-0FCA-4B55-B970-14AA4C531934}" type="datetime1">
              <a:rPr lang="en-US" smtClean="0"/>
              <a:t>6/8/2023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B4A918BC-4D43-4B42-B3C0-E7EBE25E6AF0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6786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3151C-801A-4380-B09D-941480BF283D}" type="datetime1">
              <a:rPr lang="en-US" smtClean="0"/>
              <a:t>6/8/2023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755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069CA-5E22-497C-AB60-ED48D321349F}" type="datetime1">
              <a:rPr lang="en-US" smtClean="0"/>
              <a:t>6/8/2023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01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4D278-8622-45E4-BEAE-216A30C8788A}" type="datetime1">
              <a:rPr lang="en-US" smtClean="0"/>
              <a:t>6/8/2023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796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862CD-A2D5-4125-9C7E-6B66F50B213A}" type="datetime1">
              <a:rPr lang="en-US" smtClean="0"/>
              <a:t>6/8/2023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53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9B47D-BDF5-490E-906F-BBA478899C78}" type="datetime1">
              <a:rPr lang="en-US" smtClean="0"/>
              <a:t>6/8/2023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4A918BC-4D43-4B42-B3C0-E7EBE25E6AF0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97836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163C10F9-1D60-4DC0-825B-65BB82194F95}" type="datetime1">
              <a:rPr lang="en-US" smtClean="0"/>
              <a:t>6/8/2023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4A918BC-4D43-4B42-B3C0-E7EBE25E6AF0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95397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B7E5E-2BC2-4C26-9270-0532054DC665}" type="datetime1">
              <a:rPr lang="en-US" smtClean="0"/>
              <a:t>6/8/2023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994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C7F69-566F-48D2-BFCF-7C1F89DE6541}" type="datetime1">
              <a:rPr lang="en-US" smtClean="0"/>
              <a:t>6/8/2023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889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8BC629B-91FF-4453-8542-D80E89C83312}" type="datetime1">
              <a:rPr lang="en-US" smtClean="0"/>
              <a:t>6/8/2023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4A918BC-4D43-4B42-B3C0-E7EBE25E6AF0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488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nalesdepediatria.org/es-tratamiento-las-meningitis-bacterianas-articulo-13036222" TargetMode="External"/><Relationship Id="rId3" Type="http://schemas.openxmlformats.org/officeDocument/2006/relationships/hyperlink" Target="https://doi.org/10.1016/j.anpedi.2023.03.012" TargetMode="External"/><Relationship Id="rId7" Type="http://schemas.openxmlformats.org/officeDocument/2006/relationships/hyperlink" Target="https://www.analesdepediatria.org/es-pdf-S1695403314005530" TargetMode="External"/><Relationship Id="rId2" Type="http://schemas.openxmlformats.org/officeDocument/2006/relationships/hyperlink" Target="https://www.sciencedirect.com/journal/anales-de-pediatria/vol/83/issue/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ho.int/es/news-room/fact-sheets/detail/antimicrobial-resistance" TargetMode="External"/><Relationship Id="rId5" Type="http://schemas.openxmlformats.org/officeDocument/2006/relationships/hyperlink" Target="http://www.seipweb.es/area-cientifica/recomendaciones-no-hacer-de-seip/" TargetMode="External"/><Relationship Id="rId4" Type="http://schemas.openxmlformats.org/officeDocument/2006/relationships/hyperlink" Target="https://www.seipweb.es/dosis-de-antibioticos/" TargetMode="External"/><Relationship Id="rId9" Type="http://schemas.openxmlformats.org/officeDocument/2006/relationships/hyperlink" Target="http://www.medicinainfantil.org.a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8AD58F8-A25B-4E55-9B70-759019A69F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FC0FAB-C447-4AF0-B2F8-1A6656A7C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E7DCD7-3AC5-4E2C-8260-56291A898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675873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C10AE8-8663-498F-85C5-BFE154BB6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1973" y="643464"/>
            <a:ext cx="4143830" cy="5566305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2DB11C-F5A8-4100-B4A3-1363129E5F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7364" y="806860"/>
            <a:ext cx="3813048" cy="523951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FF236D1-D192-A278-AAB3-ED9326A00D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57225" y="1559768"/>
            <a:ext cx="2978281" cy="3135379"/>
          </a:xfrm>
        </p:spPr>
        <p:txBody>
          <a:bodyPr>
            <a:normAutofit/>
          </a:bodyPr>
          <a:lstStyle/>
          <a:p>
            <a:r>
              <a:rPr lang="es-AR" sz="4400"/>
              <a:t>ATB en Pediatría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718E4D7-87C2-4370-87F9-EBFDFA18B2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7225" y="4708186"/>
            <a:ext cx="2978282" cy="99222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s-AR" sz="1400" dirty="0"/>
              <a:t>Diplomatura de Infectología 2023</a:t>
            </a:r>
          </a:p>
        </p:txBody>
      </p:sp>
      <p:pic>
        <p:nvPicPr>
          <p:cNvPr id="4" name="Picture 3" descr="Un mosaico de formas geométricas multicolores">
            <a:extLst>
              <a:ext uri="{FF2B5EF4-FFF2-40B4-BE49-F238E27FC236}">
                <a16:creationId xmlns:a16="http://schemas.microsoft.com/office/drawing/2014/main" id="{92213735-09BE-C83D-998B-48E865AF76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9953" b="1"/>
          <a:stretch/>
        </p:blipFill>
        <p:spPr>
          <a:xfrm>
            <a:off x="643192" y="645106"/>
            <a:ext cx="5451627" cy="556466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2A565BD-1766-4317-876F-8C88B84DC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03768" y="640856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B88B546-B69B-4542-AEA9-870C56B75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18068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641C125-D090-4512-84D4-62C8284A5A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09708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AF1C18B-2ECB-4214-8EB8-96470842B1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18068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0907CC5-5538-8146-0E41-0750370F8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089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E0DA41-7991-AB77-8E2E-88F3329966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35" r="24099" b="-1"/>
          <a:stretch/>
        </p:blipFill>
        <p:spPr>
          <a:xfrm>
            <a:off x="368423" y="1836939"/>
            <a:ext cx="5346777" cy="457319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48EA234-1B94-5996-DFE6-9862F0479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364460"/>
            <a:ext cx="9906799" cy="1161594"/>
          </a:xfrm>
        </p:spPr>
        <p:txBody>
          <a:bodyPr>
            <a:normAutofit/>
          </a:bodyPr>
          <a:lstStyle/>
          <a:p>
            <a:pPr algn="ctr"/>
            <a:r>
              <a:rPr kumimoji="0" lang="es-AR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ATB en Pediatría: Objetivos</a:t>
            </a:r>
            <a:endParaRPr lang="es-AR" sz="3200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9772F7E-31CE-5EB8-6D9F-79B400C06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7512" y="1595536"/>
            <a:ext cx="5111222" cy="4644544"/>
          </a:xfrm>
        </p:spPr>
        <p:txBody>
          <a:bodyPr anchor="ctr">
            <a:no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400" dirty="0"/>
              <a:t>Elección adecuada de los antibióticos, así como sus alternativas, en las patologías más habituales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400" dirty="0"/>
              <a:t>Recordar la importancia de un uso racional de los antibióticos y una prescripción razonada.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400" dirty="0"/>
              <a:t>Prevención de la resistencia microbiana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400" dirty="0"/>
              <a:t>Evitar el uso de ATB en las patologías evidentemente virales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C4E24A3-7C54-B6EB-1AF1-B7B603930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165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BCA62D-A9A7-F4B3-CE8A-DD31E8323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tabLst/>
              <a:defRPr/>
            </a:pPr>
            <a:r>
              <a:rPr kumimoji="0" lang="es-MX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Prevención de la resistencia microbiana</a:t>
            </a:r>
            <a:b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0482F1-EC19-DC64-4FD3-DB078CF587B1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s-MX" i="0" dirty="0">
                <a:solidFill>
                  <a:srgbClr val="3C4245"/>
                </a:solidFill>
                <a:effectLst/>
                <a:latin typeface="+mj-lt"/>
              </a:rPr>
              <a:t>La resistencia a los antimicrobianos (RAM) es una amenaza para la salud y el desarrollo mundiales. Requiere medidas multisectoriales urgentes para poder lograr los Objetivos de Desarrollo Sostenible (ODS).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MX" b="1" i="0" dirty="0">
                <a:solidFill>
                  <a:srgbClr val="3C4245"/>
                </a:solidFill>
                <a:effectLst/>
                <a:latin typeface="+mj-lt"/>
              </a:rPr>
              <a:t>La OMS ha declarado que la resistencia a los antimicrobianos es una de las 10 principales amenazas de salud pública a las que se enfrenta la humanidad.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MX" i="0" dirty="0">
                <a:solidFill>
                  <a:srgbClr val="3C4245"/>
                </a:solidFill>
                <a:effectLst/>
                <a:latin typeface="+mj-lt"/>
              </a:rPr>
              <a:t>El uso indebido y excesivo de los antimicrobianos es el principal factor que determina la aparición de patógenos farmacorresistentes.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MX" i="0" dirty="0">
                <a:solidFill>
                  <a:srgbClr val="3C4245"/>
                </a:solidFill>
                <a:effectLst/>
                <a:latin typeface="+mj-lt"/>
              </a:rPr>
              <a:t>El costo de la resistencia a los antimicrobianos para la economía es considerable. Además de muerte y discapacidad, la prolongación de las enfermedades se traduce en estancias hospitalarias más largas, la necesidad de medicamentos más caros y dificultades financieras para las personas afectadas</a:t>
            </a:r>
            <a:r>
              <a:rPr lang="es-MX" b="1" i="0" dirty="0">
                <a:solidFill>
                  <a:srgbClr val="3C4245"/>
                </a:solidFill>
                <a:effectLst/>
                <a:latin typeface="+mj-lt"/>
              </a:rPr>
              <a:t>.</a:t>
            </a:r>
          </a:p>
          <a:p>
            <a:pPr marL="0" indent="0" algn="r">
              <a:buNone/>
            </a:pPr>
            <a:r>
              <a:rPr lang="es-MX" sz="1200" b="0" i="0" dirty="0">
                <a:solidFill>
                  <a:srgbClr val="3C4245"/>
                </a:solidFill>
                <a:effectLst/>
                <a:latin typeface="+mj-lt"/>
              </a:rPr>
              <a:t>www.who.int/es/news-room/fact-sheets/detail/antimicrobial-resistance 2021</a:t>
            </a:r>
          </a:p>
          <a:p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F9F917F-644A-660C-0C23-5F9F1A309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464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F94748-BCA6-CAE8-D8DB-EA1F966B5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s-A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ATB en Pediatría: Pautas  de buena práctica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3476BB-5C9E-D483-CEA2-D6586F7BFCBD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/>
          <a:lstStyle/>
          <a:p>
            <a:pPr algn="just"/>
            <a:r>
              <a:rPr lang="es-AR" sz="2000" dirty="0"/>
              <a:t>Siempre, en la medida de lo posible, obtener muestras biológicas previo a instaurar tratamiento.</a:t>
            </a:r>
          </a:p>
          <a:p>
            <a:pPr algn="just"/>
            <a:r>
              <a:rPr lang="es-AR" sz="2000" dirty="0"/>
              <a:t>Readecuar ATB empírico con los resultados de los cultivos (</a:t>
            </a:r>
            <a:r>
              <a:rPr lang="es-AR" sz="2000" dirty="0" err="1"/>
              <a:t>des-escalar</a:t>
            </a:r>
            <a:r>
              <a:rPr lang="es-AR" sz="2000" dirty="0"/>
              <a:t>)</a:t>
            </a:r>
          </a:p>
          <a:p>
            <a:pPr algn="just"/>
            <a:r>
              <a:rPr lang="es-AR" sz="2000" dirty="0"/>
              <a:t>Diferenciar los resultados  de colonización/infección en las muestras</a:t>
            </a:r>
          </a:p>
          <a:p>
            <a:pPr algn="just"/>
            <a:r>
              <a:rPr lang="es-MX" sz="2000" dirty="0"/>
              <a:t>No mantener antibiótico de amplio espectro si hay opciones de menor espectro y toxicidad.</a:t>
            </a:r>
          </a:p>
          <a:p>
            <a:pPr algn="just"/>
            <a:r>
              <a:rPr lang="es-MX" sz="2000" dirty="0"/>
              <a:t>No mantener tratamiento antibiótico si se tiene evidencia de etiología viral</a:t>
            </a:r>
          </a:p>
          <a:p>
            <a:pPr algn="just"/>
            <a:r>
              <a:rPr lang="es-MX" sz="2000" dirty="0"/>
              <a:t>No indicar tratamiento empírico ante sospecha de ITU sin toma previa de urocultivo</a:t>
            </a:r>
          </a:p>
          <a:p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420EEB4-44DD-2254-1B42-2B9CE38CD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759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no de una persona&#10;&#10;Descripción generada automáticamente">
            <a:extLst>
              <a:ext uri="{FF2B5EF4-FFF2-40B4-BE49-F238E27FC236}">
                <a16:creationId xmlns:a16="http://schemas.microsoft.com/office/drawing/2014/main" id="{52AA2EC7-7F31-C481-A1A1-EF47E6F92E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53" r="14481" b="-1"/>
          <a:stretch/>
        </p:blipFill>
        <p:spPr>
          <a:xfrm>
            <a:off x="289269" y="1414087"/>
            <a:ext cx="5346777" cy="457319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945A667-33D2-E22C-442C-0850BD5D4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70" y="252493"/>
            <a:ext cx="9906799" cy="1161594"/>
          </a:xfrm>
        </p:spPr>
        <p:txBody>
          <a:bodyPr>
            <a:normAutofit/>
          </a:bodyPr>
          <a:lstStyle/>
          <a:p>
            <a:pPr algn="ctr"/>
            <a:r>
              <a:rPr lang="es-AR" sz="3200" dirty="0"/>
              <a:t>Criterios de selección del ATB: ¿Cuál?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AF4230-04BB-310C-907E-3EA185CA7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1307" y="1156996"/>
            <a:ext cx="6111423" cy="5249501"/>
          </a:xfrm>
        </p:spPr>
        <p:txBody>
          <a:bodyPr anchor="ctr">
            <a:normAutofit fontScale="92500" lnSpcReduction="10000"/>
          </a:bodyPr>
          <a:lstStyle/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AR" sz="1800" dirty="0"/>
              <a:t>Tipo de Huésped: HID, portador de neumopatías, cardiopatías, IRC, </a:t>
            </a:r>
            <a:r>
              <a:rPr lang="es-AR" sz="1800" dirty="0" err="1"/>
              <a:t>etc</a:t>
            </a:r>
            <a:endParaRPr lang="es-AR" sz="1800" dirty="0"/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AR" sz="1800" dirty="0"/>
              <a:t>Gravedad: </a:t>
            </a:r>
            <a:r>
              <a:rPr lang="es-AR" sz="1800" b="1" dirty="0"/>
              <a:t>Urgencias </a:t>
            </a:r>
            <a:r>
              <a:rPr lang="es-AR" sz="1800" b="1" dirty="0" err="1"/>
              <a:t>Infectológicas</a:t>
            </a:r>
            <a:r>
              <a:rPr lang="es-AR" sz="1800" dirty="0"/>
              <a:t>, paciente estable, paciente inestable, sepsis, requerimiento de </a:t>
            </a:r>
            <a:r>
              <a:rPr lang="es-AR" sz="1800" dirty="0" err="1"/>
              <a:t>fluídos</a:t>
            </a:r>
            <a:r>
              <a:rPr lang="es-AR" sz="1800" dirty="0"/>
              <a:t> u oxígeno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AR" sz="1800" dirty="0"/>
              <a:t>Edad: edades vulnerables, MO probables según la edad del niño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AR" sz="1800" dirty="0"/>
              <a:t>Foco clínico: VAS, VAI, IPPB, SNC, etc.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AR" sz="1800" dirty="0"/>
              <a:t>Inmunizaciones 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AR" sz="1800" dirty="0"/>
              <a:t>ATB previos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AR" dirty="0"/>
              <a:t>Comorbilidades del niño</a:t>
            </a:r>
            <a:r>
              <a:rPr lang="es-AR" sz="1800" dirty="0"/>
              <a:t>  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AR" sz="1800" dirty="0"/>
              <a:t>Resistencias bacterianas probables según epidemiología local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AR" sz="1800" dirty="0"/>
              <a:t>Farmacocinética y </a:t>
            </a:r>
            <a:r>
              <a:rPr lang="es-AR" sz="1800" dirty="0" err="1"/>
              <a:t>Fármacodinamia</a:t>
            </a:r>
            <a:r>
              <a:rPr lang="es-AR" sz="1800" dirty="0"/>
              <a:t> del ATB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AR" sz="1800" dirty="0"/>
              <a:t>Efectos secundarios y costos del ATB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AR" sz="1800" dirty="0"/>
              <a:t>Duración del tratamiento y vía de administración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s-AR" sz="12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956DE7F-A683-C6D4-DB65-2B8666183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723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E68E64-7EB8-7D7C-470F-4DDB7F26B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639773F7-E06D-2B23-1F5B-B62309105A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8837723"/>
              </p:ext>
            </p:extLst>
          </p:nvPr>
        </p:nvGraphicFramePr>
        <p:xfrm>
          <a:off x="1066800" y="2103438"/>
          <a:ext cx="10058400" cy="3932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7749E2B-150A-E54E-A92D-DFD39DD00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817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AD4EFC-B648-6972-BC41-43B85B721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893B31F-8F0B-C53F-4AA5-594318B7096A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/>
          <a:lstStyle/>
          <a:p>
            <a:pPr algn="ctr"/>
            <a:r>
              <a:rPr lang="es-AR" sz="3600" dirty="0"/>
              <a:t>Urgencias </a:t>
            </a:r>
            <a:r>
              <a:rPr lang="es-AR" sz="3600" dirty="0" err="1"/>
              <a:t>Infectológicas</a:t>
            </a:r>
            <a:endParaRPr lang="es-AR" sz="3600" dirty="0"/>
          </a:p>
          <a:p>
            <a:pPr algn="ctr"/>
            <a:r>
              <a:rPr lang="es-AR" sz="3600" dirty="0"/>
              <a:t>TEI: Tratamiento Empírico Inicial</a:t>
            </a:r>
          </a:p>
          <a:p>
            <a:pPr algn="ctr"/>
            <a:r>
              <a:rPr lang="es-AR" sz="3600" dirty="0" err="1"/>
              <a:t>Des-escalar</a:t>
            </a:r>
            <a:r>
              <a:rPr lang="es-AR" sz="3600" dirty="0"/>
              <a:t> </a:t>
            </a:r>
          </a:p>
          <a:p>
            <a:pPr algn="ctr"/>
            <a:r>
              <a:rPr lang="es-AR" sz="3600" dirty="0"/>
              <a:t>Tratamiento con germen documentado  </a:t>
            </a:r>
          </a:p>
          <a:p>
            <a:endParaRPr lang="es-AR" dirty="0"/>
          </a:p>
          <a:p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533875E-F36C-72F6-6A47-02A25BCBB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887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16DAE7-38BA-6269-982A-123439261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es-AR" sz="3200" dirty="0"/>
              <a:t>Elementos a considerar en la indicación para correcto tratamiento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250B46FC-2A4B-53BD-6023-655666BF9F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0325834"/>
              </p:ext>
            </p:extLst>
          </p:nvPr>
        </p:nvGraphicFramePr>
        <p:xfrm>
          <a:off x="973494" y="1880855"/>
          <a:ext cx="10058400" cy="40720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229EE7-17A1-A3B4-BAED-19537E11D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428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90376F-12B4-D348-B62F-E8220850C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570386"/>
          </a:xfrm>
        </p:spPr>
        <p:txBody>
          <a:bodyPr>
            <a:normAutofit fontScale="90000"/>
          </a:bodyPr>
          <a:lstStyle/>
          <a:p>
            <a:pPr algn="ctr"/>
            <a:r>
              <a:rPr lang="es-AR" sz="3200" dirty="0"/>
              <a:t>Errores comunes en la prescripción de ATB</a:t>
            </a:r>
            <a:br>
              <a:rPr lang="es-AR" sz="3200" dirty="0"/>
            </a:br>
            <a:endParaRPr lang="es-AR" sz="32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483D65-45EC-5681-F701-D354A6E41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212979"/>
            <a:ext cx="10058400" cy="4842587"/>
          </a:xfr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MX" sz="2400" b="1" dirty="0"/>
              <a:t>El uso de antibióticos betalactámicos en general, usar dosis bajas, duración mayor de 5 días y haber recibido antibióticos en los 2 meses previos contribuyen a la aparición de cepas de S. </a:t>
            </a:r>
            <a:r>
              <a:rPr lang="es-MX" sz="2400" b="1" dirty="0" err="1"/>
              <a:t>pneumoniae</a:t>
            </a:r>
            <a:r>
              <a:rPr lang="es-MX" sz="2400" b="1" dirty="0"/>
              <a:t> con sensibilidad disminuida a penicilinas</a:t>
            </a:r>
            <a:r>
              <a:rPr lang="es-MX" sz="2400" dirty="0"/>
              <a:t>. </a:t>
            </a:r>
          </a:p>
          <a:p>
            <a:pPr marL="0" indent="0" algn="ctr">
              <a:buNone/>
            </a:pPr>
            <a:r>
              <a:rPr lang="es-MX" sz="2400" b="1" dirty="0"/>
              <a:t>Cada día de uso de β-</a:t>
            </a:r>
            <a:r>
              <a:rPr lang="es-MX" sz="2400" b="1" dirty="0" err="1"/>
              <a:t>lactámicos</a:t>
            </a:r>
            <a:r>
              <a:rPr lang="es-MX" sz="2400" b="1" dirty="0"/>
              <a:t> en los 6 meses previos eleva hasta un 4% el riesgo de ser portador de un neumococo con sensibilidad disminuida</a:t>
            </a:r>
            <a:r>
              <a:rPr lang="es-MX" sz="2400" dirty="0"/>
              <a:t>.</a:t>
            </a:r>
          </a:p>
          <a:p>
            <a:pPr marL="0" indent="0" algn="ctr">
              <a:buNone/>
            </a:pPr>
            <a:endParaRPr lang="es-MX" sz="2400" dirty="0"/>
          </a:p>
          <a:p>
            <a:pPr marL="0" indent="0" algn="just">
              <a:buNone/>
            </a:pPr>
            <a:r>
              <a:rPr lang="es-MX" sz="2000" dirty="0"/>
              <a:t>La antibioticoterapia no previene la aparición de complicaciones. </a:t>
            </a:r>
          </a:p>
          <a:p>
            <a:pPr marL="0" indent="0" algn="just">
              <a:buNone/>
            </a:pPr>
            <a:r>
              <a:rPr lang="es-MX" sz="2000" dirty="0"/>
              <a:t>No mantener tratamiento ATB si se comprueba etiología viral </a:t>
            </a:r>
          </a:p>
          <a:p>
            <a:pPr marL="0" indent="0" algn="just">
              <a:buNone/>
            </a:pPr>
            <a:r>
              <a:rPr lang="es-MX" sz="2000" dirty="0"/>
              <a:t>Cualquier infección viral confirmada puede </a:t>
            </a:r>
            <a:r>
              <a:rPr lang="es-MX" sz="2000" dirty="0" err="1"/>
              <a:t>sobre-infectarse</a:t>
            </a:r>
            <a:r>
              <a:rPr lang="es-MX" sz="2000" dirty="0"/>
              <a:t>, pero el síndrome clínico variaría</a:t>
            </a:r>
            <a:endParaRPr lang="es-AR" sz="20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CD5F928-47D8-B46D-3809-9A0159095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141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F1F101-A746-6FEA-C5D1-D95B44D05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Criterios de selección del ATB en Pediatría Ambulatoria: </a:t>
            </a:r>
            <a:r>
              <a:rPr lang="es-AR" sz="2800" dirty="0"/>
              <a:t>¿Cómo? 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EB387E-739D-DA20-86A0-1F3FF50D9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88841"/>
            <a:ext cx="10058400" cy="4823926"/>
          </a:xfr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000" dirty="0"/>
              <a:t>Cuando administro una medicación el objetivo es la adecuada concentración de la medicación en el sitio de acción de forma rápida y eficiente.</a:t>
            </a:r>
          </a:p>
          <a:p>
            <a:pPr marL="0" indent="0" algn="just">
              <a:buNone/>
            </a:pPr>
            <a:r>
              <a:rPr lang="es-MX" sz="2000" dirty="0"/>
              <a:t>En general, esto se logra usando </a:t>
            </a:r>
            <a:r>
              <a:rPr lang="es-MX" sz="2000" b="1" dirty="0"/>
              <a:t>la </a:t>
            </a:r>
            <a:r>
              <a:rPr lang="es-MX" sz="2000" b="1" dirty="0" err="1"/>
              <a:t>vıa</a:t>
            </a:r>
            <a:r>
              <a:rPr lang="es-MX" sz="2000" b="1" dirty="0"/>
              <a:t> oral</a:t>
            </a:r>
            <a:r>
              <a:rPr lang="es-MX" sz="2000" dirty="0"/>
              <a:t>, que es fisiológica, cómoda, sencilla y segura. </a:t>
            </a:r>
          </a:p>
          <a:p>
            <a:pPr marL="0" indent="0" algn="just">
              <a:buNone/>
            </a:pPr>
            <a:r>
              <a:rPr lang="es-MX" sz="2000" b="1" dirty="0"/>
              <a:t>La vía intramuscular tiene escasísimas indicaciones en Pediatría Ambulatoria,</a:t>
            </a:r>
            <a:r>
              <a:rPr lang="es-MX" sz="2000" dirty="0"/>
              <a:t> generalmente siempre hay una alternativa oral apropiada y preferible</a:t>
            </a:r>
          </a:p>
          <a:p>
            <a:pPr marL="0" indent="0" algn="just">
              <a:buNone/>
            </a:pPr>
            <a:r>
              <a:rPr lang="es-MX" sz="2000" dirty="0"/>
              <a:t>Los niños pequeños aceptan muy bien los jarabes y debemos instruir a los cuidadores en:</a:t>
            </a:r>
          </a:p>
          <a:p>
            <a:pPr algn="just"/>
            <a:r>
              <a:rPr lang="es-MX" sz="2000" dirty="0"/>
              <a:t>Como prepararlos </a:t>
            </a:r>
          </a:p>
          <a:p>
            <a:pPr algn="just"/>
            <a:r>
              <a:rPr lang="es-MX" sz="2000" dirty="0"/>
              <a:t>Agitar antes de dar la dosis</a:t>
            </a:r>
          </a:p>
          <a:p>
            <a:pPr algn="just"/>
            <a:r>
              <a:rPr lang="es-MX" sz="2000" dirty="0"/>
              <a:t>Como conservarlos</a:t>
            </a:r>
          </a:p>
          <a:p>
            <a:pPr algn="just"/>
            <a:r>
              <a:rPr lang="es-MX" sz="2000" dirty="0"/>
              <a:t>Aclarar interferencias con la alimentación u otras medicaciones del niño</a:t>
            </a:r>
          </a:p>
          <a:p>
            <a:pPr algn="just"/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5AB483A-A56B-F70D-BF57-83B26CB56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552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2B5247-0D03-623F-0316-E61C21B64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s-A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Criterios de selección del ATB: ¿Cuánto?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255839-280D-B901-6698-583FF68B69D4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/>
          <a:lstStyle/>
          <a:p>
            <a:pPr algn="ctr"/>
            <a:r>
              <a:rPr lang="es-AR" sz="2400" dirty="0"/>
              <a:t>Se calcula la dosis según peso o superficie corporal, tener presente dosis máximas</a:t>
            </a:r>
          </a:p>
          <a:p>
            <a:pPr algn="ctr"/>
            <a:r>
              <a:rPr lang="es-MX" sz="2400" dirty="0"/>
              <a:t>El intervalo entre administraciones depende de la vida media del medicamento a administrar, en lo posible, disponer menos tomas diarias</a:t>
            </a:r>
          </a:p>
          <a:p>
            <a:pPr algn="ctr"/>
            <a:r>
              <a:rPr lang="es-MX" sz="2400" dirty="0"/>
              <a:t>La pauta de dosificación debe ser simple y adecuarse a los horarios del niño y la familia</a:t>
            </a:r>
          </a:p>
          <a:p>
            <a:pPr algn="ctr"/>
            <a:r>
              <a:rPr lang="es-MX" sz="2400" dirty="0"/>
              <a:t>Elegir jarabes de buen sabor</a:t>
            </a:r>
          </a:p>
          <a:p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0553B79-D3A3-3BBD-CCA8-970593A2C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604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6E25A8-522D-8EFA-CDE4-CED1AEEFC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A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Criterios de selección del ATB: ¿Cuánto tiempo?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26DDCA-3B6E-70B7-A184-F4657F265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97846"/>
            <a:ext cx="10058400" cy="4428309"/>
          </a:xfr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Autofit/>
          </a:bodyPr>
          <a:lstStyle/>
          <a:p>
            <a:pPr algn="just"/>
            <a:r>
              <a:rPr lang="es-AR" sz="2400" dirty="0"/>
              <a:t>Respetar las Guías internacionales y no prolongar innecesariamente los tiempos de tratamiento</a:t>
            </a:r>
          </a:p>
          <a:p>
            <a:pPr algn="just"/>
            <a:r>
              <a:rPr lang="es-MX" sz="2400" dirty="0"/>
              <a:t>La administración prolongada de ATB más allá de las recomendaciones es una de las causas de abandono</a:t>
            </a:r>
          </a:p>
          <a:p>
            <a:pPr algn="just"/>
            <a:r>
              <a:rPr lang="es-MX" sz="2400" dirty="0"/>
              <a:t>Hay actualmente suficiente evidencia científica que demuestra que tratamientos más cortos de los tradicionales son igualmente efectivos y se asocian a menos efectos adversos</a:t>
            </a:r>
          </a:p>
          <a:p>
            <a:pPr algn="just"/>
            <a:r>
              <a:rPr lang="es-MX" sz="2400" dirty="0"/>
              <a:t>El uso de pautas de tratamiento más cortas contribuye al control de la aparición de resistencias a antibióticos en la comunidad</a:t>
            </a:r>
            <a:endParaRPr lang="es-AR" sz="24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B28F97B-7F64-B91D-766A-08745280B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067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E63ACC-4B94-2E2C-73EC-80017083F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2" y="858982"/>
            <a:ext cx="3451060" cy="5152933"/>
          </a:xfrm>
        </p:spPr>
        <p:txBody>
          <a:bodyPr>
            <a:normAutofit/>
          </a:bodyPr>
          <a:lstStyle/>
          <a:p>
            <a:pPr algn="ctr"/>
            <a:r>
              <a:rPr lang="es-AR" sz="3200" dirty="0"/>
              <a:t>Circunstancias en la Pediatría a considerar para un buen resultado terapéutico</a:t>
            </a:r>
          </a:p>
        </p:txBody>
      </p:sp>
      <p:graphicFrame>
        <p:nvGraphicFramePr>
          <p:cNvPr id="22" name="Marcador de contenido 2">
            <a:extLst>
              <a:ext uri="{FF2B5EF4-FFF2-40B4-BE49-F238E27FC236}">
                <a16:creationId xmlns:a16="http://schemas.microsoft.com/office/drawing/2014/main" id="{FBD2E66D-59FF-EFBF-F0EE-53331483C4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9179443"/>
              </p:ext>
            </p:extLst>
          </p:nvPr>
        </p:nvGraphicFramePr>
        <p:xfrm>
          <a:off x="5088860" y="601324"/>
          <a:ext cx="6055450" cy="56387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F77285C-BA15-63FE-5D6C-C62A7286A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8738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55F7F3-3A58-4BBB-95C7-CF706F9F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E3D314-6F93-4D91-8C0F-E92657F46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218137D-65AD-AC92-D147-5C77C76BE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409" y="559477"/>
            <a:ext cx="3765200" cy="5709931"/>
          </a:xfrm>
        </p:spPr>
        <p:txBody>
          <a:bodyPr>
            <a:normAutofit/>
          </a:bodyPr>
          <a:lstStyle/>
          <a:p>
            <a:pPr algn="ctr"/>
            <a:r>
              <a:rPr lang="es-AR" sz="3200" dirty="0"/>
              <a:t>¿Por qué fracasan los ATB en Pediatría?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B7806A1C-53AB-1402-D94E-7B00C998445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478124" y="800947"/>
          <a:ext cx="5906181" cy="5230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B768CB98-D6B9-4C75-E490-16C779B8C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985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57061B-BF95-CCE4-7330-DADF59A2D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200" dirty="0"/>
              <a:t>Quinolonas en Pediatría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A13B19-C62B-5C36-1147-48E8CE212ACC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rmAutofit fontScale="92500"/>
          </a:bodyPr>
          <a:lstStyle/>
          <a:p>
            <a:pPr algn="just"/>
            <a:r>
              <a:rPr lang="es-AR" dirty="0"/>
              <a:t>Las Quinolonas son ATB bactericidas de amplio espectro para MO Gram Positivos y Gram  Negativos.</a:t>
            </a:r>
          </a:p>
          <a:p>
            <a:pPr algn="just"/>
            <a:r>
              <a:rPr lang="es-AR" dirty="0"/>
              <a:t>Tiene la ventaja que por su biodisponibilidad pueden tratarse VO patologías que solo permitían tratamiento con ATB de uso EV</a:t>
            </a:r>
          </a:p>
          <a:p>
            <a:pPr algn="just"/>
            <a:r>
              <a:rPr lang="es-AR" dirty="0"/>
              <a:t>Su uso debe reservarse para patologías de gravedad moderada a severa que no permita otras opciones y su uso es la excepción en Atención Primaria</a:t>
            </a:r>
          </a:p>
          <a:p>
            <a:pPr algn="just"/>
            <a:r>
              <a:rPr lang="es-MX" b="0" i="0" dirty="0">
                <a:solidFill>
                  <a:srgbClr val="231F20"/>
                </a:solidFill>
                <a:effectLst/>
                <a:latin typeface="Century Gothic" panose="020B0502020202020204" pitchFamily="34" charset="0"/>
              </a:rPr>
              <a:t>El uso de quinolonas en niños ha sido restringido por su potencial efecto adverso de inducir artropatía por afectación del cartílago de crecimiento, lo cual fue observado y estudiado en animales jóvenes. Esta asociación no pudo ser confirmada en distintos estudios.</a:t>
            </a:r>
          </a:p>
          <a:p>
            <a:pPr algn="just"/>
            <a:r>
              <a:rPr lang="es-MX" b="0" i="0" dirty="0">
                <a:solidFill>
                  <a:srgbClr val="231F20"/>
                </a:solidFill>
                <a:effectLst/>
                <a:latin typeface="Century Gothic" panose="020B0502020202020204" pitchFamily="34" charset="0"/>
              </a:rPr>
              <a:t> No se recomienda en Pediatría un uso indiscriminado pero en indicaciones precisas y siendo en ocasiones las únicas alternativas sus beneficios terapéuticos son considerados por sobre potenciales efectos adversos que la evidencia hasta ahora es inconsistente y no avala</a:t>
            </a:r>
          </a:p>
          <a:p>
            <a:pPr algn="l"/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D357F77-8912-F529-303B-A97B1B63D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896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22465C-1BD3-7BB3-6E1B-5165C7100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s-A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Quinolonas en Pediatría</a:t>
            </a:r>
            <a:endParaRPr lang="es-AR" dirty="0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F00C9360-AAD2-A869-B949-A3462BC04D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9583044"/>
              </p:ext>
            </p:extLst>
          </p:nvPr>
        </p:nvGraphicFramePr>
        <p:xfrm>
          <a:off x="1066800" y="2103438"/>
          <a:ext cx="10058400" cy="3932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9FAD293-3104-1467-89A8-9BD98C470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175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5EEA05-AD42-442F-B6C6-CB9FC2894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ADF668A-4F22-94FB-6B95-B8A84452F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835" y="1420706"/>
            <a:ext cx="3466540" cy="4016587"/>
          </a:xfrm>
        </p:spPr>
        <p:txBody>
          <a:bodyPr>
            <a:normAutofit/>
          </a:bodyPr>
          <a:lstStyle/>
          <a:p>
            <a:pPr algn="ctr"/>
            <a:r>
              <a:rPr kumimoji="0" lang="es-AR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Quinolonas en Pediatría:</a:t>
            </a:r>
            <a:br>
              <a:rPr kumimoji="0" lang="es-AR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es-AR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Indicaciones </a:t>
            </a:r>
            <a:endParaRPr lang="es-AR" sz="3200" dirty="0"/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02C26C72-06F0-D4A4-CC18-3C89C74EC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0519" y="777240"/>
            <a:ext cx="5514758" cy="5211127"/>
          </a:xfrm>
        </p:spPr>
        <p:txBody>
          <a:bodyPr anchor="ctr">
            <a:noAutofit/>
          </a:bodyPr>
          <a:lstStyle/>
          <a:p>
            <a:pPr algn="just">
              <a:lnSpc>
                <a:spcPct val="90000"/>
              </a:lnSpc>
            </a:pPr>
            <a:r>
              <a:rPr lang="es-A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OM Crónica supurada por PAE/</a:t>
            </a:r>
            <a:r>
              <a:rPr lang="es-AR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Stapfh</a:t>
            </a:r>
            <a:r>
              <a:rPr lang="es-A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AR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Aureus</a:t>
            </a:r>
            <a:r>
              <a:rPr lang="es-A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(Ciprofloxacina)</a:t>
            </a:r>
          </a:p>
          <a:p>
            <a:pPr algn="just">
              <a:lnSpc>
                <a:spcPct val="90000"/>
              </a:lnSpc>
            </a:pPr>
            <a:r>
              <a:rPr lang="es-A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Exacerbación de FQ por PAE/</a:t>
            </a:r>
            <a:r>
              <a:rPr lang="es-AR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Staph</a:t>
            </a:r>
            <a:r>
              <a:rPr lang="es-A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AR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Aureus</a:t>
            </a:r>
            <a:r>
              <a:rPr lang="es-A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(Ciprofloxacina)</a:t>
            </a:r>
          </a:p>
          <a:p>
            <a:pPr algn="just">
              <a:lnSpc>
                <a:spcPct val="90000"/>
              </a:lnSpc>
            </a:pPr>
            <a:r>
              <a:rPr lang="es-A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ITU complicada: </a:t>
            </a:r>
            <a:r>
              <a:rPr lang="es-MX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Las quinolonas por vía oral disminuyen los días de internación e inclusive la evitarían en ciertos casos.</a:t>
            </a:r>
          </a:p>
          <a:p>
            <a:pPr algn="just">
              <a:lnSpc>
                <a:spcPct val="90000"/>
              </a:lnSpc>
            </a:pPr>
            <a:r>
              <a:rPr lang="es-MX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Neutropenia Febril de causa Oncohematológica: los pacientes pueden requerir antibióticos profilácticos para evitar infecciones por Gram negativos o uso de quinolonas para el tratamiento ambulatorio de la neutropenia y fiebre en niños de bajo riesgo</a:t>
            </a:r>
          </a:p>
          <a:p>
            <a:pPr algn="just">
              <a:lnSpc>
                <a:spcPct val="90000"/>
              </a:lnSpc>
            </a:pPr>
            <a:r>
              <a:rPr lang="es-MX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Infecciones por Salmonella y </a:t>
            </a:r>
            <a:r>
              <a:rPr lang="es-MX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Shigella</a:t>
            </a:r>
            <a:endParaRPr lang="es-MX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lnSpc>
                <a:spcPct val="90000"/>
              </a:lnSpc>
            </a:pPr>
            <a:r>
              <a:rPr lang="es-MX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Infecciones del SNC por BGN </a:t>
            </a:r>
            <a:r>
              <a:rPr lang="es-MX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multi-resistentes</a:t>
            </a:r>
            <a:r>
              <a:rPr lang="es-MX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en casos debidamente seleccionados pueden ser la única alternativa de tratamiento (no está definido si penetran adecuadamente en el líquido cefalorraquídeo) . </a:t>
            </a:r>
            <a:endParaRPr lang="es-A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5731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E63E95B-06C9-1F6D-C598-5F7EA7FFC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22113" y="5714047"/>
            <a:ext cx="54864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4A918BC-4D43-4B42-B3C0-E7EBE25E6AF0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17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5781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87F1AF-AE10-8CC4-AE77-95E1F7A85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09B50CEB-4352-50B5-F93C-EA84B40500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9208450"/>
              </p:ext>
            </p:extLst>
          </p:nvPr>
        </p:nvGraphicFramePr>
        <p:xfrm>
          <a:off x="992155" y="447869"/>
          <a:ext cx="10058397" cy="576072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3352799">
                  <a:extLst>
                    <a:ext uri="{9D8B030D-6E8A-4147-A177-3AD203B41FA5}">
                      <a16:colId xmlns:a16="http://schemas.microsoft.com/office/drawing/2014/main" val="368286562"/>
                    </a:ext>
                  </a:extLst>
                </a:gridCol>
                <a:gridCol w="3352799">
                  <a:extLst>
                    <a:ext uri="{9D8B030D-6E8A-4147-A177-3AD203B41FA5}">
                      <a16:colId xmlns:a16="http://schemas.microsoft.com/office/drawing/2014/main" val="3509098412"/>
                    </a:ext>
                  </a:extLst>
                </a:gridCol>
                <a:gridCol w="3352799">
                  <a:extLst>
                    <a:ext uri="{9D8B030D-6E8A-4147-A177-3AD203B41FA5}">
                      <a16:colId xmlns:a16="http://schemas.microsoft.com/office/drawing/2014/main" val="479761263"/>
                    </a:ext>
                  </a:extLst>
                </a:gridCol>
              </a:tblGrid>
              <a:tr h="190523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Entidad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Microrganismos habituales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Microrganismos ocasionales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3281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VAS: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Rinitis, rinofaringitis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Amigdalitis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Abcesos</a:t>
                      </a: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retro y </a:t>
                      </a:r>
                      <a:r>
                        <a:rPr kumimoji="0" lang="es-A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laterofaríngeo</a:t>
                      </a:r>
                      <a:endParaRPr kumimoji="0" lang="es-A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Laringotraqueitis</a:t>
                      </a: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Mastoiditis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OMA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Sinusitis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Mastoiditis 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Virus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Virus, EBGA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EBGA, Anaerobios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Virus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HIB, Neumococo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Neumococo, </a:t>
                      </a:r>
                      <a:r>
                        <a:rPr kumimoji="0" lang="es-A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HInT</a:t>
                      </a:r>
                      <a:endParaRPr kumimoji="0" lang="es-A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Neumococo, </a:t>
                      </a:r>
                      <a:r>
                        <a:rPr kumimoji="0" lang="es-A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HInT</a:t>
                      </a:r>
                      <a:endParaRPr kumimoji="0" lang="es-A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Neumococo EBGA 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EBGA, Neumococo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Estreptococo C y 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Staph</a:t>
                      </a: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A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Aureus</a:t>
                      </a:r>
                      <a:endParaRPr kumimoji="0" lang="es-A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Micoplasma </a:t>
                      </a:r>
                      <a:r>
                        <a:rPr kumimoji="0" lang="es-A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Neumoniae</a:t>
                      </a:r>
                      <a:endParaRPr kumimoji="0" lang="es-A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Staph</a:t>
                      </a: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A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Aureus</a:t>
                      </a:r>
                      <a:endParaRPr kumimoji="0" lang="es-A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Moraxella</a:t>
                      </a: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A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Catarralis</a:t>
                      </a: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EBGA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EBGA, </a:t>
                      </a:r>
                      <a:r>
                        <a:rPr kumimoji="0" lang="es-A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Moraxella</a:t>
                      </a: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A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Catarralis</a:t>
                      </a:r>
                      <a:endParaRPr kumimoji="0" lang="es-A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AR" dirty="0" err="1"/>
                        <a:t>Staph</a:t>
                      </a:r>
                      <a:r>
                        <a:rPr lang="es-AR" dirty="0"/>
                        <a:t> </a:t>
                      </a:r>
                      <a:r>
                        <a:rPr lang="es-AR" dirty="0" err="1"/>
                        <a:t>Aureus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570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VAI: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Traqueobronquitis</a:t>
                      </a: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BQL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Sindrome</a:t>
                      </a: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A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coqueluchoide</a:t>
                      </a:r>
                      <a:endParaRPr kumimoji="0" lang="es-A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Tos convulsa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NM en &lt; 4 años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NM en &gt;  4años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Neumonías con derrame</a:t>
                      </a:r>
                    </a:p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Virus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VSR ADV </a:t>
                      </a:r>
                      <a:r>
                        <a:rPr kumimoji="0" lang="es-A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FluA</a:t>
                      </a: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A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FluB</a:t>
                      </a: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MNV  </a:t>
                      </a:r>
                    </a:p>
                    <a:p>
                      <a:r>
                        <a:rPr lang="es-AR" dirty="0"/>
                        <a:t>Virus </a:t>
                      </a:r>
                    </a:p>
                    <a:p>
                      <a:r>
                        <a:rPr lang="es-AR" dirty="0" err="1"/>
                        <a:t>Bordetella</a:t>
                      </a:r>
                      <a:r>
                        <a:rPr lang="es-AR" dirty="0"/>
                        <a:t> </a:t>
                      </a:r>
                      <a:r>
                        <a:rPr lang="es-AR" dirty="0" err="1"/>
                        <a:t>Perturssis</a:t>
                      </a:r>
                      <a:endParaRPr lang="es-AR" dirty="0"/>
                    </a:p>
                    <a:p>
                      <a:r>
                        <a:rPr lang="es-AR" dirty="0"/>
                        <a:t>Virus Neumococo HIB</a:t>
                      </a:r>
                    </a:p>
                    <a:p>
                      <a:r>
                        <a:rPr lang="es-AR" dirty="0"/>
                        <a:t>Micoplasma Neumococo</a:t>
                      </a:r>
                    </a:p>
                    <a:p>
                      <a:r>
                        <a:rPr lang="es-AR" dirty="0"/>
                        <a:t>Neumococo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  <a:p>
                      <a:r>
                        <a:rPr lang="es-AR" dirty="0"/>
                        <a:t>M. </a:t>
                      </a:r>
                      <a:r>
                        <a:rPr lang="es-AR" dirty="0" err="1"/>
                        <a:t>Neumoniae</a:t>
                      </a:r>
                      <a:r>
                        <a:rPr lang="es-AR" dirty="0"/>
                        <a:t> Neumococo</a:t>
                      </a:r>
                    </a:p>
                    <a:p>
                      <a:endParaRPr lang="es-AR" dirty="0"/>
                    </a:p>
                    <a:p>
                      <a:endParaRPr lang="es-AR" dirty="0"/>
                    </a:p>
                    <a:p>
                      <a:r>
                        <a:rPr lang="es-AR" dirty="0" err="1"/>
                        <a:t>Bordetella</a:t>
                      </a:r>
                      <a:r>
                        <a:rPr lang="es-AR" dirty="0"/>
                        <a:t> </a:t>
                      </a:r>
                      <a:r>
                        <a:rPr lang="es-AR" dirty="0" err="1"/>
                        <a:t>Parapertussis</a:t>
                      </a:r>
                      <a:endParaRPr lang="es-AR" dirty="0"/>
                    </a:p>
                    <a:p>
                      <a:r>
                        <a:rPr lang="es-AR" dirty="0"/>
                        <a:t>Micoplasma</a:t>
                      </a:r>
                    </a:p>
                    <a:p>
                      <a:r>
                        <a:rPr lang="es-AR" dirty="0"/>
                        <a:t>C. </a:t>
                      </a:r>
                      <a:r>
                        <a:rPr lang="es-AR" dirty="0" err="1"/>
                        <a:t>Neumoniae</a:t>
                      </a:r>
                      <a:r>
                        <a:rPr lang="es-AR" dirty="0"/>
                        <a:t> Virus </a:t>
                      </a:r>
                    </a:p>
                    <a:p>
                      <a:r>
                        <a:rPr lang="es-AR" dirty="0" err="1"/>
                        <a:t>Staph</a:t>
                      </a:r>
                      <a:r>
                        <a:rPr lang="es-AR" dirty="0"/>
                        <a:t> </a:t>
                      </a:r>
                      <a:r>
                        <a:rPr lang="es-AR" dirty="0" err="1"/>
                        <a:t>Aureus</a:t>
                      </a:r>
                      <a:r>
                        <a:rPr lang="es-AR" dirty="0"/>
                        <a:t> EBGA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495975"/>
                  </a:ext>
                </a:extLst>
              </a:tr>
            </a:tbl>
          </a:graphicData>
        </a:graphic>
      </p:graphicFrame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F6D2094-B7CD-06D3-BFF4-4A77B65C2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452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189C0B-D75C-6E8F-5CA8-935357E3B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18F78A8B-4801-4E3E-A5B2-0B12923871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3224826"/>
              </p:ext>
            </p:extLst>
          </p:nvPr>
        </p:nvGraphicFramePr>
        <p:xfrm>
          <a:off x="1138335" y="54192"/>
          <a:ext cx="9986862" cy="640080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3281264">
                  <a:extLst>
                    <a:ext uri="{9D8B030D-6E8A-4147-A177-3AD203B41FA5}">
                      <a16:colId xmlns:a16="http://schemas.microsoft.com/office/drawing/2014/main" val="2043127896"/>
                    </a:ext>
                  </a:extLst>
                </a:gridCol>
                <a:gridCol w="3352799">
                  <a:extLst>
                    <a:ext uri="{9D8B030D-6E8A-4147-A177-3AD203B41FA5}">
                      <a16:colId xmlns:a16="http://schemas.microsoft.com/office/drawing/2014/main" val="996049482"/>
                    </a:ext>
                  </a:extLst>
                </a:gridCol>
                <a:gridCol w="3352799">
                  <a:extLst>
                    <a:ext uri="{9D8B030D-6E8A-4147-A177-3AD203B41FA5}">
                      <a16:colId xmlns:a16="http://schemas.microsoft.com/office/drawing/2014/main" val="3167085742"/>
                    </a:ext>
                  </a:extLst>
                </a:gridCol>
              </a:tblGrid>
              <a:tr h="355256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Entidad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MO frecuentes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MO ocasionales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009931"/>
                  </a:ext>
                </a:extLst>
              </a:tr>
              <a:tr h="36498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IPPB: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Impétigo costroso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Impétigo bulloso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Foliculitis, forúnculo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Abcesos</a:t>
                      </a: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Erisipela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Mordeduras de perro y gato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Mordedura Humana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Flemón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Adenitis  aguda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Celulitis plantar post punción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Celulitis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Fascitis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EAG</a:t>
                      </a:r>
                      <a:endParaRPr lang="es-A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EBGA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Staph</a:t>
                      </a: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AR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Aureus</a:t>
                      </a:r>
                      <a:endParaRPr kumimoji="0" lang="es-A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Staph</a:t>
                      </a: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AR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Aureus</a:t>
                      </a:r>
                      <a:endParaRPr kumimoji="0" lang="es-A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Staph</a:t>
                      </a: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AR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Aureus</a:t>
                      </a: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EBGA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EBGA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P. </a:t>
                      </a:r>
                      <a:r>
                        <a:rPr kumimoji="0" lang="es-AR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Multocida</a:t>
                      </a: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s-AR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Staph</a:t>
                      </a: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AR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Aureus</a:t>
                      </a:r>
                      <a:endParaRPr kumimoji="0" lang="es-A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Estreptococos Anaerobios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Estreptococos Anaerobios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EBGA </a:t>
                      </a:r>
                      <a:r>
                        <a:rPr kumimoji="0" lang="es-AR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Staph</a:t>
                      </a: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AR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Aureus</a:t>
                      </a:r>
                      <a:endParaRPr kumimoji="0" lang="es-A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PAE, </a:t>
                      </a:r>
                      <a:r>
                        <a:rPr kumimoji="0" lang="es-AR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Staph</a:t>
                      </a: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AR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Aureus</a:t>
                      </a:r>
                      <a:endParaRPr kumimoji="0" lang="es-A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Staph</a:t>
                      </a: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AR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Aureus</a:t>
                      </a: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EBGA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EBGA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Bartonella</a:t>
                      </a: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AR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Henselae</a:t>
                      </a:r>
                      <a:endParaRPr kumimoji="0" lang="es-A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A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sz="1600" dirty="0"/>
                    </a:p>
                    <a:p>
                      <a:r>
                        <a:rPr lang="es-AR" sz="1600" dirty="0" err="1"/>
                        <a:t>Staph</a:t>
                      </a:r>
                      <a:r>
                        <a:rPr lang="es-AR" sz="1600" dirty="0"/>
                        <a:t> </a:t>
                      </a:r>
                      <a:r>
                        <a:rPr lang="es-AR" sz="1600" dirty="0" err="1"/>
                        <a:t>Aureus</a:t>
                      </a:r>
                      <a:endParaRPr lang="es-AR" sz="1600" dirty="0"/>
                    </a:p>
                    <a:p>
                      <a:endParaRPr lang="es-AR" sz="1600" dirty="0"/>
                    </a:p>
                    <a:p>
                      <a:endParaRPr lang="es-AR" sz="1600" dirty="0"/>
                    </a:p>
                    <a:p>
                      <a:endParaRPr lang="es-AR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EBGA Anaerobios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Corynebacterium</a:t>
                      </a: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AR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Staph</a:t>
                      </a:r>
                      <a:endParaRPr kumimoji="0" lang="es-A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AR" sz="1600" dirty="0"/>
                    </a:p>
                    <a:p>
                      <a:endParaRPr lang="es-AR" sz="1600" dirty="0"/>
                    </a:p>
                    <a:p>
                      <a:endParaRPr lang="es-AR" sz="1600" dirty="0"/>
                    </a:p>
                    <a:p>
                      <a:r>
                        <a:rPr lang="es-AR" sz="1600" dirty="0" err="1"/>
                        <a:t>Staph</a:t>
                      </a:r>
                      <a:r>
                        <a:rPr lang="es-AR" sz="1600" dirty="0"/>
                        <a:t> </a:t>
                      </a:r>
                      <a:r>
                        <a:rPr lang="es-AR" sz="1600" dirty="0" err="1"/>
                        <a:t>Aureus</a:t>
                      </a:r>
                      <a:r>
                        <a:rPr lang="es-AR" sz="1600" dirty="0"/>
                        <a:t> BGN Anaerobios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534700"/>
                  </a:ext>
                </a:extLst>
              </a:tr>
              <a:tr h="22483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Aparato digestivo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Peritonitis primaria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Peritonitis secundaria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Peritonitis terciarias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Abceso</a:t>
                      </a: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AR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perirrectal</a:t>
                      </a: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es-A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Virus (RV)Salmonella </a:t>
                      </a:r>
                      <a:r>
                        <a:rPr kumimoji="0" lang="es-AR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Shigella</a:t>
                      </a: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AR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Campilobacter</a:t>
                      </a: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Neumococo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Enterobacterias Anaerobios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EB Anaerobios Enterococo PAE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Anaerobios </a:t>
                      </a:r>
                      <a:r>
                        <a:rPr kumimoji="0" lang="es-AR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Staph</a:t>
                      </a:r>
                      <a:r>
                        <a:rPr kumimoji="0" lang="es-A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Enterobacterias</a:t>
                      </a:r>
                    </a:p>
                    <a:p>
                      <a:endParaRPr lang="es-A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sz="1600" dirty="0"/>
                    </a:p>
                    <a:p>
                      <a:r>
                        <a:rPr lang="es-AR" sz="1600" b="0" dirty="0"/>
                        <a:t>Yersinia </a:t>
                      </a:r>
                      <a:r>
                        <a:rPr lang="es-AR" sz="1600" b="0" dirty="0" err="1"/>
                        <a:t>Aeromonas</a:t>
                      </a:r>
                      <a:endParaRPr lang="es-AR" sz="1600" b="0" dirty="0"/>
                    </a:p>
                    <a:p>
                      <a:endParaRPr lang="es-AR" sz="1600" b="0" dirty="0"/>
                    </a:p>
                    <a:p>
                      <a:r>
                        <a:rPr lang="es-AR" sz="1600" b="0" dirty="0"/>
                        <a:t>EBGA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676437"/>
                  </a:ext>
                </a:extLst>
              </a:tr>
            </a:tbl>
          </a:graphicData>
        </a:graphic>
      </p:graphicFrame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A5DFB24-97F4-DA24-A49D-C2C35F298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5926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F7B732-D2DE-BEC5-9CC4-52440E5D2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1041FE29-8542-6702-4A99-11D9CBBF91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8434447"/>
              </p:ext>
            </p:extLst>
          </p:nvPr>
        </p:nvGraphicFramePr>
        <p:xfrm>
          <a:off x="929954" y="1002426"/>
          <a:ext cx="10195246" cy="494284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3299544">
                  <a:extLst>
                    <a:ext uri="{9D8B030D-6E8A-4147-A177-3AD203B41FA5}">
                      <a16:colId xmlns:a16="http://schemas.microsoft.com/office/drawing/2014/main" val="1073621753"/>
                    </a:ext>
                  </a:extLst>
                </a:gridCol>
                <a:gridCol w="3447851">
                  <a:extLst>
                    <a:ext uri="{9D8B030D-6E8A-4147-A177-3AD203B41FA5}">
                      <a16:colId xmlns:a16="http://schemas.microsoft.com/office/drawing/2014/main" val="927386474"/>
                    </a:ext>
                  </a:extLst>
                </a:gridCol>
                <a:gridCol w="3447851">
                  <a:extLst>
                    <a:ext uri="{9D8B030D-6E8A-4147-A177-3AD203B41FA5}">
                      <a16:colId xmlns:a16="http://schemas.microsoft.com/office/drawing/2014/main" val="1449250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Entidad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MO habituales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MO ocasionales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34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IOA</a:t>
                      </a:r>
                    </a:p>
                    <a:p>
                      <a:pPr algn="l"/>
                      <a:r>
                        <a:rPr lang="es-AR" dirty="0" err="1"/>
                        <a:t>Discitis</a:t>
                      </a:r>
                      <a:r>
                        <a:rPr lang="es-AR" dirty="0"/>
                        <a:t> Espondilitis </a:t>
                      </a:r>
                    </a:p>
                    <a:p>
                      <a:pPr algn="l"/>
                      <a:r>
                        <a:rPr lang="es-AR" dirty="0"/>
                        <a:t>Artritis séptica</a:t>
                      </a:r>
                    </a:p>
                    <a:p>
                      <a:pPr algn="l"/>
                      <a:endParaRPr lang="es-AR" dirty="0"/>
                    </a:p>
                    <a:p>
                      <a:pPr algn="l"/>
                      <a:r>
                        <a:rPr lang="es-AR" dirty="0"/>
                        <a:t>OMA</a:t>
                      </a:r>
                    </a:p>
                    <a:p>
                      <a:pPr algn="l"/>
                      <a:r>
                        <a:rPr lang="es-AR" dirty="0"/>
                        <a:t>OMA post punción plantar</a:t>
                      </a:r>
                    </a:p>
                    <a:p>
                      <a:pPr algn="l"/>
                      <a:r>
                        <a:rPr lang="es-AR" dirty="0"/>
                        <a:t>OMA post punción rotuliana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  <a:p>
                      <a:r>
                        <a:rPr lang="es-AR" dirty="0" err="1"/>
                        <a:t>Staph</a:t>
                      </a:r>
                      <a:r>
                        <a:rPr lang="es-AR" dirty="0"/>
                        <a:t> </a:t>
                      </a:r>
                      <a:r>
                        <a:rPr lang="es-AR" dirty="0" err="1"/>
                        <a:t>Aureus</a:t>
                      </a:r>
                      <a:endParaRPr lang="es-AR" dirty="0"/>
                    </a:p>
                    <a:p>
                      <a:r>
                        <a:rPr lang="es-AR" dirty="0" err="1"/>
                        <a:t>Staph</a:t>
                      </a:r>
                      <a:r>
                        <a:rPr lang="es-AR" dirty="0"/>
                        <a:t> </a:t>
                      </a:r>
                      <a:r>
                        <a:rPr lang="es-AR" dirty="0" err="1"/>
                        <a:t>Aureus</a:t>
                      </a:r>
                      <a:r>
                        <a:rPr lang="es-AR" dirty="0"/>
                        <a:t> EBGA</a:t>
                      </a:r>
                    </a:p>
                    <a:p>
                      <a:endParaRPr lang="es-AR" dirty="0"/>
                    </a:p>
                    <a:p>
                      <a:r>
                        <a:rPr lang="es-AR" dirty="0" err="1"/>
                        <a:t>Staph</a:t>
                      </a:r>
                      <a:r>
                        <a:rPr lang="es-AR" dirty="0"/>
                        <a:t> </a:t>
                      </a:r>
                      <a:r>
                        <a:rPr lang="es-AR" dirty="0" err="1"/>
                        <a:t>Aureus</a:t>
                      </a:r>
                      <a:r>
                        <a:rPr lang="es-AR" dirty="0"/>
                        <a:t> EBGA</a:t>
                      </a:r>
                    </a:p>
                    <a:p>
                      <a:r>
                        <a:rPr lang="es-AR" dirty="0"/>
                        <a:t>PAE </a:t>
                      </a:r>
                      <a:r>
                        <a:rPr lang="es-AR" dirty="0" err="1"/>
                        <a:t>Staph</a:t>
                      </a:r>
                      <a:r>
                        <a:rPr lang="es-AR" dirty="0"/>
                        <a:t> </a:t>
                      </a:r>
                      <a:r>
                        <a:rPr lang="es-AR" dirty="0" err="1"/>
                        <a:t>Aureus</a:t>
                      </a:r>
                      <a:endParaRPr lang="es-AR" dirty="0"/>
                    </a:p>
                    <a:p>
                      <a:r>
                        <a:rPr lang="es-AR" dirty="0" err="1"/>
                        <a:t>Staph</a:t>
                      </a:r>
                      <a:r>
                        <a:rPr lang="es-AR" dirty="0"/>
                        <a:t> </a:t>
                      </a:r>
                      <a:r>
                        <a:rPr lang="es-AR" dirty="0" err="1"/>
                        <a:t>Aureus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  <a:p>
                      <a:r>
                        <a:rPr lang="es-AR" dirty="0"/>
                        <a:t>Enterobacterias </a:t>
                      </a:r>
                    </a:p>
                    <a:p>
                      <a:r>
                        <a:rPr lang="es-AR" dirty="0"/>
                        <a:t>&lt; 4 años </a:t>
                      </a:r>
                      <a:r>
                        <a:rPr lang="es-AR" dirty="0" err="1"/>
                        <a:t>Kingella</a:t>
                      </a:r>
                      <a:r>
                        <a:rPr lang="es-AR" dirty="0"/>
                        <a:t> </a:t>
                      </a:r>
                      <a:r>
                        <a:rPr lang="es-AR" dirty="0" err="1"/>
                        <a:t>Kingae</a:t>
                      </a:r>
                      <a:endParaRPr lang="es-AR" dirty="0"/>
                    </a:p>
                    <a:p>
                      <a:r>
                        <a:rPr lang="es-AR" dirty="0"/>
                        <a:t>&lt; 3 meses EGB Neumococo</a:t>
                      </a:r>
                    </a:p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181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SNC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MBA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IAVDVP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Encefalitis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Abceso</a:t>
                      </a: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cerebral</a:t>
                      </a:r>
                    </a:p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Virus(EV), Neumococo, Meningococo, HIB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Staph</a:t>
                      </a: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A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Epidermididis</a:t>
                      </a:r>
                      <a:endParaRPr kumimoji="0" lang="es-A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Virus (ojo!: HV 1 y 2)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Estreptococos Aerobios y anaerobios, </a:t>
                      </a:r>
                      <a:r>
                        <a:rPr kumimoji="0" lang="es-A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Bacteroides</a:t>
                      </a:r>
                      <a:endParaRPr kumimoji="0" lang="es-A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 de 3 meses: Enterobacterias, EGB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Staph</a:t>
                      </a: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A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Aureus</a:t>
                      </a: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EB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Staph</a:t>
                      </a: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A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Aureus</a:t>
                      </a: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Enterobacterias</a:t>
                      </a:r>
                    </a:p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032944"/>
                  </a:ext>
                </a:extLst>
              </a:tr>
            </a:tbl>
          </a:graphicData>
        </a:graphic>
      </p:graphicFrame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016C47E-7406-79AB-8033-06B5F5B47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421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E0F1F4-2CBD-E8FC-91EB-7C0D0E811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7AF58D-8D29-E39B-0C77-E53085DD1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833" y="843486"/>
            <a:ext cx="10058400" cy="5464185"/>
          </a:xfrm>
        </p:spPr>
        <p:txBody>
          <a:bodyPr>
            <a:normAutofit lnSpcReduction="10000"/>
          </a:bodyPr>
          <a:lstStyle/>
          <a:p>
            <a:pPr algn="ctr"/>
            <a:r>
              <a:rPr lang="es-MX" sz="1200" dirty="0"/>
              <a:t>ASOCIACIÓN ESPANOLA DE PEDIATRÍA Documento de posicionamiento de la Asociación Española de Pediatría-Sociedad Española de Infectología Pediátrica (AEP-SEIP) sobre el tratamiento de las infecciones por bacterias multirresistentes2019 </a:t>
            </a:r>
            <a:r>
              <a:rPr lang="es-MX" sz="1200" dirty="0" err="1"/>
              <a:t>Asociacion</a:t>
            </a:r>
            <a:r>
              <a:rPr lang="es-MX" sz="1200" dirty="0"/>
              <a:t> Española de Pediatría. Publicado por Elsevier España</a:t>
            </a:r>
          </a:p>
          <a:p>
            <a:pPr algn="ctr"/>
            <a:r>
              <a:rPr lang="es-MX" sz="1200" dirty="0"/>
              <a:t>ASOCIACIÓN ESPANOLA DE PEDIATRÍA Neumonía adquirida en la comunidad: tratamiento ambulatorio y prevención 2015 </a:t>
            </a:r>
            <a:r>
              <a:rPr lang="es-AR" sz="1200" dirty="0">
                <a:hlinkClick r:id="rId2"/>
              </a:rPr>
              <a:t>https://www.sciencedirect.com/journal/anales-de-pediatria/vol/83/issue/6</a:t>
            </a:r>
            <a:endParaRPr lang="es-AR" sz="1200" dirty="0"/>
          </a:p>
          <a:p>
            <a:pPr algn="ctr"/>
            <a:r>
              <a:rPr lang="es-AR" sz="1200" dirty="0"/>
              <a:t>Uso de Antibióticos en la población Pediátrica </a:t>
            </a:r>
            <a:r>
              <a:rPr lang="es-AR" sz="1200" dirty="0" err="1"/>
              <a:t>Enferm</a:t>
            </a:r>
            <a:r>
              <a:rPr lang="es-AR" sz="1200" dirty="0"/>
              <a:t> </a:t>
            </a:r>
            <a:r>
              <a:rPr lang="es-AR" sz="1200" dirty="0" err="1"/>
              <a:t>Infecc</a:t>
            </a:r>
            <a:r>
              <a:rPr lang="es-AR" sz="1200" dirty="0"/>
              <a:t> </a:t>
            </a:r>
            <a:r>
              <a:rPr lang="es-AR" sz="1200" dirty="0" err="1"/>
              <a:t>Microbiol</a:t>
            </a:r>
            <a:r>
              <a:rPr lang="es-AR" sz="1200" dirty="0"/>
              <a:t> Clin. 2010;28(5):310–320 </a:t>
            </a:r>
          </a:p>
          <a:p>
            <a:pPr algn="ctr"/>
            <a:r>
              <a:rPr lang="es-MX" sz="1200" dirty="0"/>
              <a:t>ASOCIACIÓN ESPANOLA DE PEDIATRÍA Documento de consenso de manejo de neutropenia febril en el paciente pediátrico oncohematológico de la Sociedad </a:t>
            </a:r>
            <a:r>
              <a:rPr lang="es-MX" sz="1200" dirty="0" err="1"/>
              <a:t>Espanñla</a:t>
            </a:r>
            <a:r>
              <a:rPr lang="es-MX" sz="1200" dirty="0"/>
              <a:t> de Infectología Pediátrica (SEIP) y la Sociedad Española de Hematología y Oncología Pediátrica (SEHOP) </a:t>
            </a:r>
            <a:r>
              <a:rPr lang="es-MX" sz="1200" dirty="0">
                <a:hlinkClick r:id="rId3"/>
              </a:rPr>
              <a:t>https://doi.org/10.1016/j.anpedi.2023.03.012</a:t>
            </a:r>
            <a:endParaRPr lang="es-MX" sz="1200" dirty="0"/>
          </a:p>
          <a:p>
            <a:pPr algn="ctr"/>
            <a:r>
              <a:rPr lang="es-MX" sz="1200" dirty="0"/>
              <a:t>Sociedad Española de </a:t>
            </a:r>
            <a:r>
              <a:rPr lang="es-MX" sz="1200" dirty="0" err="1"/>
              <a:t>Infectologia</a:t>
            </a:r>
            <a:r>
              <a:rPr lang="es-MX" sz="1200" dirty="0"/>
              <a:t> Pediátrica </a:t>
            </a:r>
            <a:r>
              <a:rPr lang="es-MX" sz="1200" dirty="0">
                <a:hlinkClick r:id="rId4"/>
              </a:rPr>
              <a:t>https://www.seipweb.es/dosis-de-antibioticos/</a:t>
            </a:r>
            <a:endParaRPr lang="es-MX" sz="1200" dirty="0"/>
          </a:p>
          <a:p>
            <a:pPr algn="ctr"/>
            <a:r>
              <a:rPr lang="es-MX" sz="1200" dirty="0"/>
              <a:t>Sociedad Española de infectología Pediátrica </a:t>
            </a:r>
            <a:r>
              <a:rPr lang="es-MX" sz="1200" dirty="0">
                <a:hlinkClick r:id="rId5"/>
              </a:rPr>
              <a:t>www.seipweb.es/area-cientifica/recomendaciones-no-hacer-de-seip/</a:t>
            </a:r>
            <a:r>
              <a:rPr lang="es-AR" sz="1200" dirty="0">
                <a:hlinkClick r:id="rId6"/>
              </a:rPr>
              <a:t>Resistencia a los antimicrobianos (who.int)</a:t>
            </a:r>
            <a:endParaRPr lang="es-AR" sz="1200" dirty="0"/>
          </a:p>
          <a:p>
            <a:pPr algn="ctr"/>
            <a:r>
              <a:rPr lang="es-AR" sz="1200" dirty="0">
                <a:hlinkClick r:id="rId6"/>
              </a:rPr>
              <a:t>Resistencia a los antimicrobianos (who.int)</a:t>
            </a:r>
            <a:endParaRPr lang="es-AR" sz="1200" dirty="0"/>
          </a:p>
          <a:p>
            <a:pPr algn="ctr"/>
            <a:r>
              <a:rPr lang="es-MX" sz="1200" dirty="0"/>
              <a:t>ASOCIACIÓN ESPAÑOLA DE PEDIATRÍA Neumonía adquirida en la comunidad: tratamiento de los casos complicados y en situaciones especiales. Documento de consenso de la Sociedad Española de Infectología Pediátrica (SEIP) y Sociedad Española  de Neumología Pediátrica (SENP) </a:t>
            </a:r>
            <a:r>
              <a:rPr lang="es-MX" sz="1200" dirty="0">
                <a:hlinkClick r:id="rId7"/>
              </a:rPr>
              <a:t>https://www.analesdepediatria.org/es-pdf-S1695403314005530</a:t>
            </a:r>
            <a:r>
              <a:rPr lang="es-AR" sz="1200" dirty="0"/>
              <a:t> </a:t>
            </a:r>
          </a:p>
          <a:p>
            <a:pPr algn="ctr"/>
            <a:r>
              <a:rPr lang="es-AR" sz="1200" dirty="0"/>
              <a:t>Téllez González C, Reyes Domínguez S, </a:t>
            </a:r>
            <a:r>
              <a:rPr lang="es-AR" sz="1200" dirty="0" err="1"/>
              <a:t>Sanchíz</a:t>
            </a:r>
            <a:r>
              <a:rPr lang="es-AR" sz="1200" dirty="0"/>
              <a:t> Cárdenas S, Collado Caparrós JF. Meningitis bacteriana aguda. </a:t>
            </a:r>
            <a:r>
              <a:rPr lang="es-AR" sz="1200" dirty="0" err="1"/>
              <a:t>Protoc.diagn</a:t>
            </a:r>
            <a:r>
              <a:rPr lang="es-AR" sz="1200" dirty="0"/>
              <a:t> ter </a:t>
            </a:r>
            <a:r>
              <a:rPr lang="es-AR" sz="1200" dirty="0" err="1"/>
              <a:t>pediatr</a:t>
            </a:r>
            <a:r>
              <a:rPr lang="es-AR" sz="1200" dirty="0"/>
              <a:t>. 2021;1:611-25 SECIP (Sociedad y Fundación Española de Cuidados Intensivos Pediátricos)</a:t>
            </a:r>
          </a:p>
          <a:p>
            <a:pPr algn="ctr"/>
            <a:r>
              <a:rPr lang="es-AR" sz="1200" dirty="0">
                <a:hlinkClick r:id="rId8"/>
              </a:rPr>
              <a:t> Tratamiento de las meningitis bacterianas | Anales de Pediatría (analesdepediatria.org)</a:t>
            </a:r>
            <a:r>
              <a:rPr lang="es-AR" sz="1200" dirty="0"/>
              <a:t> </a:t>
            </a:r>
          </a:p>
          <a:p>
            <a:pPr algn="ctr"/>
            <a:r>
              <a:rPr lang="es-AR" sz="1200" dirty="0"/>
              <a:t>QUINOLONAS EN PEDIATRIA ¿USAR O NO USAR? Dra. María Teresa </a:t>
            </a:r>
            <a:r>
              <a:rPr lang="es-AR" sz="1200" dirty="0" err="1"/>
              <a:t>Rosanova</a:t>
            </a:r>
            <a:r>
              <a:rPr lang="es-AR" sz="1200" dirty="0"/>
              <a:t> </a:t>
            </a:r>
            <a:r>
              <a:rPr lang="es-AR" sz="1200" dirty="0">
                <a:hlinkClick r:id="rId9"/>
              </a:rPr>
              <a:t>http://www.medicinainfantil.org.ar/</a:t>
            </a:r>
            <a:r>
              <a:rPr lang="it-IT" sz="1200" dirty="0"/>
              <a:t> </a:t>
            </a:r>
          </a:p>
          <a:p>
            <a:pPr algn="ctr"/>
            <a:r>
              <a:rPr lang="it-IT" sz="1200" dirty="0"/>
              <a:t>Medicina Infantil Vol. XIX N° 1 Marzo 2012</a:t>
            </a:r>
            <a:endParaRPr lang="es-AR" sz="1200" dirty="0"/>
          </a:p>
          <a:p>
            <a:pPr algn="ctr"/>
            <a:r>
              <a:rPr lang="es-AR" sz="1200" dirty="0"/>
              <a:t>Revisión Quinolonas en Pediatría Grupo de patología Infecciosa de la AEP </a:t>
            </a:r>
            <a:r>
              <a:rPr lang="es-AR" sz="1200" dirty="0" err="1"/>
              <a:t>Rev</a:t>
            </a:r>
            <a:r>
              <a:rPr lang="es-AR" sz="1200" dirty="0"/>
              <a:t> Pediátrica de Atención Primaria 2017;19:e83-e92 </a:t>
            </a:r>
          </a:p>
          <a:p>
            <a:pPr algn="ctr"/>
            <a:endParaRPr lang="es-AR" sz="1200" dirty="0"/>
          </a:p>
          <a:p>
            <a:pPr algn="ctr"/>
            <a:endParaRPr lang="es-MX" sz="1200" dirty="0"/>
          </a:p>
          <a:p>
            <a:pPr algn="ctr"/>
            <a:endParaRPr lang="es-MX" sz="1200" dirty="0"/>
          </a:p>
          <a:p>
            <a:pPr algn="ctr"/>
            <a:endParaRPr lang="es-MX" sz="1200" dirty="0"/>
          </a:p>
          <a:p>
            <a:pPr algn="ctr"/>
            <a:endParaRPr lang="es-MX" sz="1200" dirty="0"/>
          </a:p>
          <a:p>
            <a:pPr algn="ctr"/>
            <a:endParaRPr lang="es-MX" sz="1200" dirty="0"/>
          </a:p>
          <a:p>
            <a:pPr algn="ctr"/>
            <a:endParaRPr lang="es-AR" sz="12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2657F2E-C37A-3E4B-9123-95D051EF7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4235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1870</TotalTime>
  <Words>2054</Words>
  <Application>Microsoft Office PowerPoint</Application>
  <PresentationFormat>Panorámica</PresentationFormat>
  <Paragraphs>304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6" baseType="lpstr">
      <vt:lpstr>Arial</vt:lpstr>
      <vt:lpstr>Calibri</vt:lpstr>
      <vt:lpstr>Century Gothic</vt:lpstr>
      <vt:lpstr>Garamond</vt:lpstr>
      <vt:lpstr>Savon</vt:lpstr>
      <vt:lpstr>ATB en Pediatría</vt:lpstr>
      <vt:lpstr>ATB en Pediatría: Objetivos</vt:lpstr>
      <vt:lpstr>Prevención de la resistencia microbiana </vt:lpstr>
      <vt:lpstr>ATB en Pediatría: Pautas  de buena práctica</vt:lpstr>
      <vt:lpstr>Criterios de selección del ATB: ¿Cuál?</vt:lpstr>
      <vt:lpstr>Presentación de PowerPoint</vt:lpstr>
      <vt:lpstr>Presentación de PowerPoint</vt:lpstr>
      <vt:lpstr>Elementos a considerar en la indicación para correcto tratamiento</vt:lpstr>
      <vt:lpstr>Errores comunes en la prescripción de ATB </vt:lpstr>
      <vt:lpstr>Criterios de selección del ATB en Pediatría Ambulatoria: ¿Cómo?  </vt:lpstr>
      <vt:lpstr>Criterios de selección del ATB: ¿Cuánto?</vt:lpstr>
      <vt:lpstr>Criterios de selección del ATB: ¿Cuánto tiempo?</vt:lpstr>
      <vt:lpstr>Circunstancias en la Pediatría a considerar para un buen resultado terapéutico</vt:lpstr>
      <vt:lpstr>¿Por qué fracasan los ATB en Pediatría?</vt:lpstr>
      <vt:lpstr>Quinolonas en Pediatría</vt:lpstr>
      <vt:lpstr>Quinolonas en Pediatría</vt:lpstr>
      <vt:lpstr>Quinolonas en Pediatría: Indicaciones 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ATB en Pediatría</dc:title>
  <dc:creator>Nora Amalia Caballero</dc:creator>
  <cp:lastModifiedBy>Nora Amalia Caballero</cp:lastModifiedBy>
  <cp:revision>54</cp:revision>
  <dcterms:created xsi:type="dcterms:W3CDTF">2023-05-26T09:35:18Z</dcterms:created>
  <dcterms:modified xsi:type="dcterms:W3CDTF">2023-06-09T00:19:09Z</dcterms:modified>
</cp:coreProperties>
</file>