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3" r:id="rId3"/>
    <p:sldId id="259" r:id="rId4"/>
    <p:sldId id="258" r:id="rId5"/>
    <p:sldId id="261" r:id="rId6"/>
    <p:sldId id="264" r:id="rId7"/>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12E21-E27E-4C0F-8E56-987910695B48}" v="3" dt="2023-05-21T15:06:00.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a Amalia Caballero" userId="2166ed3b99a0cea7" providerId="LiveId" clId="{01712E21-E27E-4C0F-8E56-987910695B48}"/>
    <pc:docChg chg="custSel addSld modSld">
      <pc:chgData name="Nora Amalia Caballero" userId="2166ed3b99a0cea7" providerId="LiveId" clId="{01712E21-E27E-4C0F-8E56-987910695B48}" dt="2023-05-21T15:28:12.833" v="145" actId="20577"/>
      <pc:docMkLst>
        <pc:docMk/>
      </pc:docMkLst>
      <pc:sldChg chg="modSp mod">
        <pc:chgData name="Nora Amalia Caballero" userId="2166ed3b99a0cea7" providerId="LiveId" clId="{01712E21-E27E-4C0F-8E56-987910695B48}" dt="2023-05-21T15:27:34.565" v="144" actId="6549"/>
        <pc:sldMkLst>
          <pc:docMk/>
          <pc:sldMk cId="312120907" sldId="259"/>
        </pc:sldMkLst>
        <pc:spChg chg="mod">
          <ac:chgData name="Nora Amalia Caballero" userId="2166ed3b99a0cea7" providerId="LiveId" clId="{01712E21-E27E-4C0F-8E56-987910695B48}" dt="2023-05-21T15:27:34.565" v="144" actId="6549"/>
          <ac:spMkLst>
            <pc:docMk/>
            <pc:sldMk cId="312120907" sldId="259"/>
            <ac:spMk id="2" creationId="{09C1E79D-31A5-6705-A45A-AAE48ED67E71}"/>
          </ac:spMkLst>
        </pc:spChg>
        <pc:spChg chg="mod">
          <ac:chgData name="Nora Amalia Caballero" userId="2166ed3b99a0cea7" providerId="LiveId" clId="{01712E21-E27E-4C0F-8E56-987910695B48}" dt="2023-05-21T15:26:24.692" v="136" actId="14100"/>
          <ac:spMkLst>
            <pc:docMk/>
            <pc:sldMk cId="312120907" sldId="259"/>
            <ac:spMk id="3" creationId="{D9C5DF3C-CB26-4CE9-E071-3144E802C24C}"/>
          </ac:spMkLst>
        </pc:spChg>
      </pc:sldChg>
      <pc:sldChg chg="addSp delSp modSp mod">
        <pc:chgData name="Nora Amalia Caballero" userId="2166ed3b99a0cea7" providerId="LiveId" clId="{01712E21-E27E-4C0F-8E56-987910695B48}" dt="2023-05-21T15:09:42.730" v="95" actId="113"/>
        <pc:sldMkLst>
          <pc:docMk/>
          <pc:sldMk cId="3587561814" sldId="261"/>
        </pc:sldMkLst>
        <pc:spChg chg="mod">
          <ac:chgData name="Nora Amalia Caballero" userId="2166ed3b99a0cea7" providerId="LiveId" clId="{01712E21-E27E-4C0F-8E56-987910695B48}" dt="2023-05-21T15:09:42.730" v="95" actId="113"/>
          <ac:spMkLst>
            <pc:docMk/>
            <pc:sldMk cId="3587561814" sldId="261"/>
            <ac:spMk id="2" creationId="{D4092392-51ED-7EC2-9956-3F9AB45A3F4D}"/>
          </ac:spMkLst>
        </pc:spChg>
        <pc:spChg chg="del">
          <ac:chgData name="Nora Amalia Caballero" userId="2166ed3b99a0cea7" providerId="LiveId" clId="{01712E21-E27E-4C0F-8E56-987910695B48}" dt="2023-05-21T15:03:56.340" v="0"/>
          <ac:spMkLst>
            <pc:docMk/>
            <pc:sldMk cId="3587561814" sldId="261"/>
            <ac:spMk id="3" creationId="{587D071F-8DFE-F91E-2886-699A8D6A9C81}"/>
          </ac:spMkLst>
        </pc:spChg>
        <pc:spChg chg="add del mod">
          <ac:chgData name="Nora Amalia Caballero" userId="2166ed3b99a0cea7" providerId="LiveId" clId="{01712E21-E27E-4C0F-8E56-987910695B48}" dt="2023-05-21T15:04:02.407" v="1"/>
          <ac:spMkLst>
            <pc:docMk/>
            <pc:sldMk cId="3587561814" sldId="261"/>
            <ac:spMk id="4" creationId="{9854F6AE-BF4D-14DC-66CD-3AFF3FCBB3A5}"/>
          </ac:spMkLst>
        </pc:spChg>
        <pc:picChg chg="add mod">
          <ac:chgData name="Nora Amalia Caballero" userId="2166ed3b99a0cea7" providerId="LiveId" clId="{01712E21-E27E-4C0F-8E56-987910695B48}" dt="2023-05-21T15:08:33.662" v="12" actId="1076"/>
          <ac:picMkLst>
            <pc:docMk/>
            <pc:sldMk cId="3587561814" sldId="261"/>
            <ac:picMk id="5" creationId="{5AE28D17-065E-D648-6467-01CCD40D285E}"/>
          </ac:picMkLst>
        </pc:picChg>
      </pc:sldChg>
      <pc:sldChg chg="addSp delSp modSp new mod">
        <pc:chgData name="Nora Amalia Caballero" userId="2166ed3b99a0cea7" providerId="LiveId" clId="{01712E21-E27E-4C0F-8E56-987910695B48}" dt="2023-05-21T15:10:02.970" v="97" actId="122"/>
        <pc:sldMkLst>
          <pc:docMk/>
          <pc:sldMk cId="1247647011" sldId="262"/>
        </pc:sldMkLst>
        <pc:spChg chg="mod">
          <ac:chgData name="Nora Amalia Caballero" userId="2166ed3b99a0cea7" providerId="LiveId" clId="{01712E21-E27E-4C0F-8E56-987910695B48}" dt="2023-05-21T15:10:02.970" v="97" actId="122"/>
          <ac:spMkLst>
            <pc:docMk/>
            <pc:sldMk cId="1247647011" sldId="262"/>
            <ac:spMk id="2" creationId="{A05139C2-F3C1-D431-FAC0-050150A2FD4E}"/>
          </ac:spMkLst>
        </pc:spChg>
        <pc:spChg chg="del">
          <ac:chgData name="Nora Amalia Caballero" userId="2166ed3b99a0cea7" providerId="LiveId" clId="{01712E21-E27E-4C0F-8E56-987910695B48}" dt="2023-05-21T15:06:00.260" v="10"/>
          <ac:spMkLst>
            <pc:docMk/>
            <pc:sldMk cId="1247647011" sldId="262"/>
            <ac:spMk id="3" creationId="{121107AF-2FE3-F0BE-2C95-6E53AE32D486}"/>
          </ac:spMkLst>
        </pc:spChg>
        <pc:picChg chg="add mod">
          <ac:chgData name="Nora Amalia Caballero" userId="2166ed3b99a0cea7" providerId="LiveId" clId="{01712E21-E27E-4C0F-8E56-987910695B48}" dt="2023-05-21T15:06:00.260" v="10"/>
          <ac:picMkLst>
            <pc:docMk/>
            <pc:sldMk cId="1247647011" sldId="262"/>
            <ac:picMk id="4" creationId="{2953C5FB-0470-D227-E2F0-130281FF037F}"/>
          </ac:picMkLst>
        </pc:picChg>
      </pc:sldChg>
      <pc:sldChg chg="modSp new mod">
        <pc:chgData name="Nora Amalia Caballero" userId="2166ed3b99a0cea7" providerId="LiveId" clId="{01712E21-E27E-4C0F-8E56-987910695B48}" dt="2023-05-21T15:28:12.833" v="145" actId="20577"/>
        <pc:sldMkLst>
          <pc:docMk/>
          <pc:sldMk cId="2617997706" sldId="263"/>
        </pc:sldMkLst>
        <pc:spChg chg="mod">
          <ac:chgData name="Nora Amalia Caballero" userId="2166ed3b99a0cea7" providerId="LiveId" clId="{01712E21-E27E-4C0F-8E56-987910695B48}" dt="2023-05-21T15:25:10.413" v="130" actId="6549"/>
          <ac:spMkLst>
            <pc:docMk/>
            <pc:sldMk cId="2617997706" sldId="263"/>
            <ac:spMk id="2" creationId="{58F05BD3-1457-4283-B2D9-294CB0E84DFF}"/>
          </ac:spMkLst>
        </pc:spChg>
        <pc:spChg chg="mod">
          <ac:chgData name="Nora Amalia Caballero" userId="2166ed3b99a0cea7" providerId="LiveId" clId="{01712E21-E27E-4C0F-8E56-987910695B48}" dt="2023-05-21T15:28:12.833" v="145" actId="20577"/>
          <ac:spMkLst>
            <pc:docMk/>
            <pc:sldMk cId="2617997706" sldId="263"/>
            <ac:spMk id="3" creationId="{5A249760-A598-F580-3DC2-4E937EDCD1D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‹Nº›</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185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906756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‹Nº›</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725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1049759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‹Nº›</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59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303929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3063124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140288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3893622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398398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6/8/2023</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‹Nº›</a:t>
            </a:fld>
            <a:endParaRPr lang="en-US"/>
          </a:p>
        </p:txBody>
      </p:sp>
    </p:spTree>
    <p:extLst>
      <p:ext uri="{BB962C8B-B14F-4D97-AF65-F5344CB8AC3E}">
        <p14:creationId xmlns:p14="http://schemas.microsoft.com/office/powerpoint/2010/main" val="26222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6/8/2023</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‹Nº›</a:t>
            </a:fld>
            <a:endParaRPr lang="en-US" dirty="0"/>
          </a:p>
        </p:txBody>
      </p:sp>
    </p:spTree>
    <p:extLst>
      <p:ext uri="{BB962C8B-B14F-4D97-AF65-F5344CB8AC3E}">
        <p14:creationId xmlns:p14="http://schemas.microsoft.com/office/powerpoint/2010/main" val="117400469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6ACF6A-FC06-4E10-819E-2E7BC6978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F12CF4-2DA8-61EA-0A5C-3753DDDAD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F351186-7AB4-485F-A5F7-6EBE2A25FC03}"/>
              </a:ext>
            </a:extLst>
          </p:cNvPr>
          <p:cNvSpPr>
            <a:spLocks noGrp="1"/>
          </p:cNvSpPr>
          <p:nvPr>
            <p:ph type="ctrTitle"/>
          </p:nvPr>
        </p:nvSpPr>
        <p:spPr>
          <a:xfrm>
            <a:off x="7175862" y="2291064"/>
            <a:ext cx="3936275" cy="1351706"/>
          </a:xfrm>
        </p:spPr>
        <p:txBody>
          <a:bodyPr anchor="b">
            <a:normAutofit fontScale="90000"/>
          </a:bodyPr>
          <a:lstStyle/>
          <a:p>
            <a:pPr algn="ctr"/>
            <a:r>
              <a:rPr lang="es-AR" dirty="0"/>
              <a:t>BCG en RN expuesto perinatal </a:t>
            </a:r>
          </a:p>
        </p:txBody>
      </p:sp>
      <p:sp>
        <p:nvSpPr>
          <p:cNvPr id="3" name="Subtítulo 2">
            <a:extLst>
              <a:ext uri="{FF2B5EF4-FFF2-40B4-BE49-F238E27FC236}">
                <a16:creationId xmlns:a16="http://schemas.microsoft.com/office/drawing/2014/main" id="{3C520F74-8FB7-4A8F-6187-164689E89BAA}"/>
              </a:ext>
            </a:extLst>
          </p:cNvPr>
          <p:cNvSpPr>
            <a:spLocks noGrp="1"/>
          </p:cNvSpPr>
          <p:nvPr>
            <p:ph type="subTitle" idx="1"/>
          </p:nvPr>
        </p:nvSpPr>
        <p:spPr>
          <a:xfrm>
            <a:off x="7397931" y="4239912"/>
            <a:ext cx="3492137" cy="1444536"/>
          </a:xfrm>
        </p:spPr>
        <p:txBody>
          <a:bodyPr>
            <a:normAutofit/>
          </a:bodyPr>
          <a:lstStyle/>
          <a:p>
            <a:pPr algn="ctr"/>
            <a:r>
              <a:rPr lang="es-AR" dirty="0"/>
              <a:t>Diplomatura de Infectología 2023</a:t>
            </a:r>
          </a:p>
        </p:txBody>
      </p:sp>
      <p:pic>
        <p:nvPicPr>
          <p:cNvPr id="4" name="Picture 3" descr="Efectos fotográficos de luz de colores">
            <a:extLst>
              <a:ext uri="{FF2B5EF4-FFF2-40B4-BE49-F238E27FC236}">
                <a16:creationId xmlns:a16="http://schemas.microsoft.com/office/drawing/2014/main" id="{D8AF634B-63E3-914C-7905-6F65132750C7}"/>
              </a:ext>
            </a:extLst>
          </p:cNvPr>
          <p:cNvPicPr>
            <a:picLocks noChangeAspect="1"/>
          </p:cNvPicPr>
          <p:nvPr/>
        </p:nvPicPr>
        <p:blipFill rotWithShape="1">
          <a:blip r:embed="rId2"/>
          <a:srcRect l="9721" r="30945" b="-2"/>
          <a:stretch/>
        </p:blipFill>
        <p:spPr>
          <a:xfrm>
            <a:off x="-2" y="1"/>
            <a:ext cx="6096001" cy="6858000"/>
          </a:xfrm>
          <a:prstGeom prst="rect">
            <a:avLst/>
          </a:prstGeom>
        </p:spPr>
      </p:pic>
      <p:cxnSp>
        <p:nvCxnSpPr>
          <p:cNvPr id="13" name="Straight Connector 12">
            <a:extLst>
              <a:ext uri="{FF2B5EF4-FFF2-40B4-BE49-F238E27FC236}">
                <a16:creationId xmlns:a16="http://schemas.microsoft.com/office/drawing/2014/main" id="{7B9466E0-3884-B930-091B-5BB027876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8422"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034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F05BD3-1457-4283-B2D9-294CB0E84DFF}"/>
              </a:ext>
            </a:extLst>
          </p:cNvPr>
          <p:cNvSpPr>
            <a:spLocks noGrp="1"/>
          </p:cNvSpPr>
          <p:nvPr>
            <p:ph type="title"/>
          </p:nvPr>
        </p:nvSpPr>
        <p:spPr>
          <a:xfrm>
            <a:off x="952500" y="102638"/>
            <a:ext cx="10287000" cy="914400"/>
          </a:xfrm>
        </p:spPr>
        <p:txBody>
          <a:bodyPr>
            <a:normAutofit/>
          </a:bodyPr>
          <a:lstStyle/>
          <a:p>
            <a:pPr algn="ctr"/>
            <a:r>
              <a:rPr lang="es-MX" sz="1800" b="1" i="0" dirty="0">
                <a:solidFill>
                  <a:srgbClr val="000000"/>
                </a:solidFill>
                <a:effectLst/>
                <a:latin typeface="Arial" panose="020B0604020202020204" pitchFamily="34" charset="0"/>
              </a:rPr>
              <a:t>Manual de Inmunizaciones en línea de la Asociación Española de Pediatría año 2023</a:t>
            </a:r>
            <a:r>
              <a:rPr lang="es-MX" sz="1800" b="0" i="0" dirty="0">
                <a:solidFill>
                  <a:srgbClr val="000000"/>
                </a:solidFill>
                <a:effectLst/>
                <a:latin typeface="Arial" panose="020B0604020202020204" pitchFamily="34" charset="0"/>
              </a:rPr>
              <a:t> </a:t>
            </a:r>
            <a:endParaRPr lang="es-AR" sz="1800" dirty="0"/>
          </a:p>
        </p:txBody>
      </p:sp>
      <p:sp>
        <p:nvSpPr>
          <p:cNvPr id="3" name="Marcador de contenido 2">
            <a:extLst>
              <a:ext uri="{FF2B5EF4-FFF2-40B4-BE49-F238E27FC236}">
                <a16:creationId xmlns:a16="http://schemas.microsoft.com/office/drawing/2014/main" id="{5A249760-A598-F580-3DC2-4E937EDCD1D8}"/>
              </a:ext>
            </a:extLst>
          </p:cNvPr>
          <p:cNvSpPr>
            <a:spLocks noGrp="1"/>
          </p:cNvSpPr>
          <p:nvPr>
            <p:ph idx="1"/>
          </p:nvPr>
        </p:nvSpPr>
        <p:spPr>
          <a:xfrm>
            <a:off x="849863" y="1130560"/>
            <a:ext cx="10287000" cy="4195762"/>
          </a:xfrm>
        </p:spPr>
        <p:txBody>
          <a:bodyPr>
            <a:noAutofit/>
          </a:bodyPr>
          <a:lstStyle/>
          <a:p>
            <a:r>
              <a:rPr lang="es-MX" sz="1600" dirty="0">
                <a:latin typeface="Arial" panose="020B0604020202020204" pitchFamily="34" charset="0"/>
                <a:cs typeface="Arial" panose="020B0604020202020204" pitchFamily="34" charset="0"/>
              </a:rPr>
              <a:t>El problema es diferente en muchos países de baja renta, donde coexisten tasas muy altas de infección por el VIH y de tuberculosis, en los que la vacunación con BCG se administra de forma rutinaria al nacimiento como medida de salud pública necesaria ya que esta vacuna evita muertes por tuberculosis en los primeros años de vida en estos países. La situación se complica todavía más porque en muchos de estos países, al carecer de los medios diagnósticos apropiados, es imposible descartar la infección por VIH en los hijos de madres infectadas antes de la aplicación rutinaria de la BCG.</a:t>
            </a:r>
          </a:p>
          <a:p>
            <a:r>
              <a:rPr lang="es-MX" sz="1600" dirty="0">
                <a:latin typeface="Arial" panose="020B0604020202020204" pitchFamily="34" charset="0"/>
                <a:cs typeface="Arial" panose="020B0604020202020204" pitchFamily="34" charset="0"/>
              </a:rPr>
              <a:t>Es por todo ello que la OMS establece recomendaciones para estos países en los que la tuberculosis es un problema importante:</a:t>
            </a:r>
          </a:p>
          <a:p>
            <a:r>
              <a:rPr lang="es-MX" sz="1600" dirty="0">
                <a:latin typeface="Arial" panose="020B0604020202020204" pitchFamily="34" charset="0"/>
                <a:cs typeface="Arial" panose="020B0604020202020204" pitchFamily="34" charset="0"/>
              </a:rPr>
              <a:t>1) los niños nacidos de madres en las que se desconoce su estado con respecto a la infección por el VIH deberían recibir la BCG al nacimiento ya que los beneficios exceden los riesgos potenciales</a:t>
            </a:r>
          </a:p>
          <a:p>
            <a:r>
              <a:rPr lang="es-MX" sz="1600" dirty="0">
                <a:latin typeface="Arial" panose="020B0604020202020204" pitchFamily="34" charset="0"/>
                <a:cs typeface="Arial" panose="020B0604020202020204" pitchFamily="34" charset="0"/>
              </a:rPr>
              <a:t>2) los recién nacidos de madres con infección por el VIH, en los que se desconoce si están o no infectados, y que están totalmente asintomáticos, deberían recibir la BCG al nacimiento, independientemente de si la madre está recibiendo TAR</a:t>
            </a:r>
          </a:p>
          <a:p>
            <a:r>
              <a:rPr lang="es-MX" sz="1600" dirty="0">
                <a:latin typeface="Arial" panose="020B0604020202020204" pitchFamily="34" charset="0"/>
                <a:cs typeface="Arial" panose="020B0604020202020204" pitchFamily="34" charset="0"/>
              </a:rPr>
              <a:t>3) Aunque la evidencia es limitada, para los recién nacidos con infección por VIH confirmado por pruebas virológicas tempranas, la vacunación con BCG debe retrasarse hasta que se haya iniciado el tratamiento antirretroviral y se haya confirmado que el lactante tiene CD4 &gt;25 %</a:t>
            </a:r>
            <a:endParaRPr lang="es-A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7997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C1E79D-31A5-6705-A45A-AAE48ED67E71}"/>
              </a:ext>
            </a:extLst>
          </p:cNvPr>
          <p:cNvSpPr>
            <a:spLocks noGrp="1"/>
          </p:cNvSpPr>
          <p:nvPr>
            <p:ph type="title"/>
          </p:nvPr>
        </p:nvSpPr>
        <p:spPr/>
        <p:txBody>
          <a:bodyPr>
            <a:normAutofit/>
          </a:bodyPr>
          <a:lstStyle/>
          <a:p>
            <a:pPr marL="0" marR="0" lvl="0" indent="0" algn="ctr" defTabSz="914400" rtl="0" eaLnBrk="1" fontAlgn="auto" latinLnBrk="0" hangingPunct="1">
              <a:lnSpc>
                <a:spcPct val="120000"/>
              </a:lnSpc>
              <a:spcBef>
                <a:spcPts val="1000"/>
              </a:spcBef>
              <a:spcAft>
                <a:spcPts val="0"/>
              </a:spcAft>
              <a:tabLst/>
              <a:defRPr/>
            </a:pPr>
            <a:r>
              <a:rPr kumimoji="0" lang="es-MX" sz="18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Manual de Vacunas de Latinoamérica Sociedad Latinoamericana de Infectología Pediátrica Edición  2021</a:t>
            </a:r>
            <a:br>
              <a:rPr kumimoji="0" lang="es-AR" sz="18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s-AR" sz="1800" dirty="0"/>
          </a:p>
        </p:txBody>
      </p:sp>
      <p:sp>
        <p:nvSpPr>
          <p:cNvPr id="3" name="Marcador de contenido 2">
            <a:extLst>
              <a:ext uri="{FF2B5EF4-FFF2-40B4-BE49-F238E27FC236}">
                <a16:creationId xmlns:a16="http://schemas.microsoft.com/office/drawing/2014/main" id="{D9C5DF3C-CB26-4CE9-E071-3144E802C24C}"/>
              </a:ext>
            </a:extLst>
          </p:cNvPr>
          <p:cNvSpPr>
            <a:spLocks noGrp="1"/>
          </p:cNvSpPr>
          <p:nvPr>
            <p:ph idx="1"/>
          </p:nvPr>
        </p:nvSpPr>
        <p:spPr>
          <a:xfrm>
            <a:off x="952500" y="1782147"/>
            <a:ext cx="10287000" cy="4394816"/>
          </a:xfrm>
        </p:spPr>
        <p:txBody>
          <a:bodyPr>
            <a:normAutofit/>
          </a:bodyPr>
          <a:lstStyle/>
          <a:p>
            <a:pPr algn="just"/>
            <a:r>
              <a:rPr lang="es-MX" sz="2000" dirty="0">
                <a:latin typeface="Arial" panose="020B0604020202020204" pitchFamily="34" charset="0"/>
                <a:cs typeface="Arial" panose="020B0604020202020204" pitchFamily="34" charset="0"/>
              </a:rPr>
              <a:t>Los niños con infección por el VIH que reciben la vacuna BCG al nacimiento, cuando están asintomáticos y sin diagnóstico, tienen riesgo de desarrollar enfermedad local o diseminada. </a:t>
            </a:r>
          </a:p>
          <a:p>
            <a:pPr algn="just"/>
            <a:r>
              <a:rPr lang="es-MX" sz="2000" dirty="0">
                <a:latin typeface="Arial" panose="020B0604020202020204" pitchFamily="34" charset="0"/>
                <a:cs typeface="Arial" panose="020B0604020202020204" pitchFamily="34" charset="0"/>
              </a:rPr>
              <a:t>Este riesgo se ha estimado entre 400 y 1.300 casos por 100.000 dosis de BCG. Por esta razón, la vacuna antituberculosa está contraindicada en los pacientes con infección por VIH en los países de baja prevalencia de tuberculosis. </a:t>
            </a:r>
          </a:p>
          <a:p>
            <a:pPr algn="just"/>
            <a:r>
              <a:rPr lang="es-MX" sz="2000" dirty="0">
                <a:latin typeface="Arial" panose="020B0604020202020204" pitchFamily="34" charset="0"/>
                <a:cs typeface="Arial" panose="020B0604020202020204" pitchFamily="34" charset="0"/>
              </a:rPr>
              <a:t>El escenario es diferente en los países económicamente desfavorecidos o incluso en aquellos en vía de desarrollo, donde coexisten tasas altas de infección por VIH y tuberculosis y la BCG debe ser administrada de forma rutinaria al nacimiento. La OMS ha establecido las siguientes recomendaciones para estos países:</a:t>
            </a:r>
            <a:endParaRPr lang="es-A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120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10567-B900-F2AB-B9AD-6F04DF55FD32}"/>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43A89AD6-CE67-1A1E-EB78-9E0DDC3E1A00}"/>
              </a:ext>
            </a:extLst>
          </p:cNvPr>
          <p:cNvSpPr>
            <a:spLocks noGrp="1"/>
          </p:cNvSpPr>
          <p:nvPr>
            <p:ph idx="1"/>
          </p:nvPr>
        </p:nvSpPr>
        <p:spPr>
          <a:xfrm>
            <a:off x="952500" y="951722"/>
            <a:ext cx="10287000" cy="5225241"/>
          </a:xfrm>
        </p:spPr>
        <p:txBody>
          <a:bodyPr>
            <a:normAutofit fontScale="92500" lnSpcReduction="10000"/>
          </a:bodyPr>
          <a:lstStyle/>
          <a:p>
            <a:pPr marL="342900" indent="-342900" algn="just">
              <a:buFont typeface="+mj-lt"/>
              <a:buAutoNum type="arabicPeriod"/>
            </a:pPr>
            <a:r>
              <a:rPr lang="es-MX" dirty="0">
                <a:latin typeface="Arial" panose="020B0604020202020204" pitchFamily="34" charset="0"/>
                <a:cs typeface="Arial" panose="020B0604020202020204" pitchFamily="34" charset="0"/>
              </a:rPr>
              <a:t>Los niños nacidos de madres en quienes se desconoce el estado serológico con respecto a la infección por el VIH deberían recibir la BCG al nacimiento, pues los beneficios exceden los potenciales riesgos. </a:t>
            </a:r>
          </a:p>
          <a:p>
            <a:pPr marL="342900" indent="-342900" algn="just">
              <a:buFont typeface="+mj-lt"/>
              <a:buAutoNum type="arabicPeriod"/>
            </a:pPr>
            <a:r>
              <a:rPr lang="es-MX" dirty="0">
                <a:latin typeface="Arial" panose="020B0604020202020204" pitchFamily="34" charset="0"/>
                <a:cs typeface="Arial" panose="020B0604020202020204" pitchFamily="34" charset="0"/>
              </a:rPr>
              <a:t>Los recién nacidos de madres con infección por el VIH, en quienes se desconoce si están infectados y que están totalmente asintomáticos, deberían recibir la BCG al nacimiento, analizando cuidadosamente los factores epidemiológicos locales, pues los beneficios habitualmente exceden el riesgo. </a:t>
            </a:r>
          </a:p>
          <a:p>
            <a:pPr marL="342900" indent="-342900" algn="just">
              <a:buFont typeface="+mj-lt"/>
              <a:buAutoNum type="arabicPeriod"/>
            </a:pPr>
            <a:r>
              <a:rPr lang="es-MX" dirty="0">
                <a:latin typeface="Arial" panose="020B0604020202020204" pitchFamily="34" charset="0"/>
                <a:cs typeface="Arial" panose="020B0604020202020204" pitchFamily="34" charset="0"/>
              </a:rPr>
              <a:t>Los recién nacidos infectados por el VIH no deberían recibir la BCG.</a:t>
            </a:r>
          </a:p>
          <a:p>
            <a:pPr marL="342900" indent="-342900" algn="just">
              <a:buFont typeface="+mj-lt"/>
              <a:buAutoNum type="arabicPeriod"/>
            </a:pPr>
            <a:r>
              <a:rPr lang="es-MX" dirty="0">
                <a:latin typeface="Arial" panose="020B0604020202020204" pitchFamily="34" charset="0"/>
                <a:cs typeface="Arial" panose="020B0604020202020204" pitchFamily="34" charset="0"/>
              </a:rPr>
              <a:t>Los recién nacidos hijos de madres infectadas por el VIH, en quienes se desconoce si están infectados, pero que tienen síntomas compatibles con la infección por el VIH, no deberían ser inmunizados, pues los riesgos de la vacunación exceden sus beneficios. </a:t>
            </a:r>
          </a:p>
          <a:p>
            <a:pPr marL="0" indent="0" algn="ctr">
              <a:buNone/>
            </a:pPr>
            <a:r>
              <a:rPr lang="es-MX" sz="2000" dirty="0">
                <a:latin typeface="Arial" panose="020B0604020202020204" pitchFamily="34" charset="0"/>
                <a:cs typeface="Arial" panose="020B0604020202020204" pitchFamily="34" charset="0"/>
              </a:rPr>
              <a:t>Recomendación: La premisa para la vacunación con BCG es su contraindicación en nuestro medio en los pacientes con infección por el VIH, independientemente de su grado de inmunosupresión</a:t>
            </a:r>
            <a:r>
              <a:rPr lang="es-MX" dirty="0">
                <a:latin typeface="Arial" panose="020B0604020202020204" pitchFamily="34" charset="0"/>
                <a:cs typeface="Arial" panose="020B0604020202020204" pitchFamily="34" charset="0"/>
              </a:rPr>
              <a:t>. </a:t>
            </a:r>
          </a:p>
          <a:p>
            <a:pPr marL="0" indent="0" algn="r">
              <a:buNone/>
            </a:pPr>
            <a:r>
              <a:rPr lang="es-MX" sz="1500" dirty="0">
                <a:latin typeface="Arial" panose="020B0604020202020204" pitchFamily="34" charset="0"/>
                <a:cs typeface="Arial" panose="020B0604020202020204" pitchFamily="34" charset="0"/>
              </a:rPr>
              <a:t>Manual de Vacunas de Latinoamérica, Sociedad Latinoamericana de Infectología Pediátrica, edición 2021</a:t>
            </a:r>
            <a:endParaRPr lang="es-AR"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2498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92392-51ED-7EC2-9956-3F9AB45A3F4D}"/>
              </a:ext>
            </a:extLst>
          </p:cNvPr>
          <p:cNvSpPr>
            <a:spLocks noGrp="1"/>
          </p:cNvSpPr>
          <p:nvPr>
            <p:ph type="title"/>
          </p:nvPr>
        </p:nvSpPr>
        <p:spPr/>
        <p:txBody>
          <a:bodyPr>
            <a:normAutofit/>
          </a:bodyPr>
          <a:lstStyle/>
          <a:p>
            <a:pPr algn="ctr"/>
            <a:r>
              <a:rPr lang="es-AR" sz="2000" b="0" dirty="0">
                <a:latin typeface="Arial" panose="020B0604020202020204" pitchFamily="34" charset="0"/>
                <a:cs typeface="Arial" panose="020B0604020202020204" pitchFamily="34" charset="0"/>
              </a:rPr>
              <a:t>Curso de Inmunizaciones del Hospital de Niños Ricardo Gutiérrez 2022</a:t>
            </a:r>
          </a:p>
        </p:txBody>
      </p:sp>
      <p:pic>
        <p:nvPicPr>
          <p:cNvPr id="5" name="Marcador de contenido 4">
            <a:extLst>
              <a:ext uri="{FF2B5EF4-FFF2-40B4-BE49-F238E27FC236}">
                <a16:creationId xmlns:a16="http://schemas.microsoft.com/office/drawing/2014/main" id="{5AE28D17-065E-D648-6467-01CCD40D285E}"/>
              </a:ext>
            </a:extLst>
          </p:cNvPr>
          <p:cNvPicPr>
            <a:picLocks noGrp="1" noChangeAspect="1"/>
          </p:cNvPicPr>
          <p:nvPr>
            <p:ph idx="1"/>
          </p:nvPr>
        </p:nvPicPr>
        <p:blipFill>
          <a:blip r:embed="rId2"/>
          <a:stretch>
            <a:fillRect/>
          </a:stretch>
        </p:blipFill>
        <p:spPr>
          <a:xfrm>
            <a:off x="1580761" y="2143124"/>
            <a:ext cx="9267825" cy="4714876"/>
          </a:xfrm>
          <a:prstGeom prst="rect">
            <a:avLst/>
          </a:prstGeom>
        </p:spPr>
      </p:pic>
    </p:spTree>
    <p:extLst>
      <p:ext uri="{BB962C8B-B14F-4D97-AF65-F5344CB8AC3E}">
        <p14:creationId xmlns:p14="http://schemas.microsoft.com/office/powerpoint/2010/main" val="358756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37609-58E1-6697-95E3-785EB644AC75}"/>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07332E75-4304-0F80-0EEE-6E4279E73BC5}"/>
              </a:ext>
            </a:extLst>
          </p:cNvPr>
          <p:cNvSpPr>
            <a:spLocks noGrp="1"/>
          </p:cNvSpPr>
          <p:nvPr>
            <p:ph idx="1"/>
          </p:nvPr>
        </p:nvSpPr>
        <p:spPr/>
        <p:txBody>
          <a:bodyPr>
            <a:normAutofit/>
          </a:bodyPr>
          <a:lstStyle/>
          <a:p>
            <a:pPr algn="just"/>
            <a:r>
              <a:rPr lang="es-MX" sz="2400" dirty="0">
                <a:latin typeface="Arial" panose="020B0604020202020204" pitchFamily="34" charset="0"/>
                <a:cs typeface="Arial" panose="020B0604020202020204" pitchFamily="34" charset="0"/>
              </a:rPr>
              <a:t>BCG: Está contraindicada. Los niños con infección por VIH presentan con mayor frecuencia complicaciones que incluyen </a:t>
            </a:r>
            <a:r>
              <a:rPr lang="es-MX" sz="2400" dirty="0" err="1">
                <a:latin typeface="Arial" panose="020B0604020202020204" pitchFamily="34" charset="0"/>
                <a:cs typeface="Arial" panose="020B0604020202020204" pitchFamily="34" charset="0"/>
              </a:rPr>
              <a:t>becegeitis</a:t>
            </a:r>
            <a:r>
              <a:rPr lang="es-MX" sz="2400" dirty="0">
                <a:latin typeface="Arial" panose="020B0604020202020204" pitchFamily="34" charset="0"/>
                <a:cs typeface="Arial" panose="020B0604020202020204" pitchFamily="34" charset="0"/>
              </a:rPr>
              <a:t> diseminada, una enfermedad con alta mortalidad. Los niños nacidos de madres con infección por VIH pueden recibir la vacuna BCG si tienen dos pruebas virológicas para VIH negativas o con infección descartada virológicamente.</a:t>
            </a:r>
          </a:p>
          <a:p>
            <a:pPr algn="just"/>
            <a:endParaRPr lang="es-MX" sz="2400" dirty="0">
              <a:latin typeface="Arial" panose="020B0604020202020204" pitchFamily="34" charset="0"/>
              <a:cs typeface="Arial" panose="020B0604020202020204" pitchFamily="34" charset="0"/>
            </a:endParaRPr>
          </a:p>
          <a:p>
            <a:pPr marL="0" indent="0" algn="r">
              <a:buNone/>
            </a:pPr>
            <a:r>
              <a:rPr lang="es-MX" sz="1300" dirty="0">
                <a:latin typeface="Arial" panose="020B0604020202020204" pitchFamily="34" charset="0"/>
                <a:cs typeface="Arial" panose="020B0604020202020204" pitchFamily="34" charset="0"/>
              </a:rPr>
              <a:t>GUÍA PARA LA ATENCIÓN DE NIÑOS, NIÑAS Y ADOLESCENTES CON VIH Y CON EXPOSICIÓN </a:t>
            </a:r>
            <a:r>
              <a:rPr lang="es-MX" sz="1300" dirty="0" err="1">
                <a:latin typeface="Arial" panose="020B0604020202020204" pitchFamily="34" charset="0"/>
                <a:cs typeface="Arial" panose="020B0604020202020204" pitchFamily="34" charset="0"/>
              </a:rPr>
              <a:t>PERINATAl</a:t>
            </a:r>
            <a:r>
              <a:rPr lang="es-MX" sz="1300" dirty="0">
                <a:latin typeface="Arial" panose="020B0604020202020204" pitchFamily="34" charset="0"/>
                <a:cs typeface="Arial" panose="020B0604020202020204" pitchFamily="34" charset="0"/>
              </a:rPr>
              <a:t> Dirección de SIDA e ITS, Ministerio de Salud de la Nación, Argentina 2016   </a:t>
            </a:r>
            <a:endParaRPr lang="es-AR"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220697"/>
      </p:ext>
    </p:extLst>
  </p:cSld>
  <p:clrMapOvr>
    <a:masterClrMapping/>
  </p:clrMapOvr>
</p:sld>
</file>

<file path=ppt/theme/theme1.xml><?xml version="1.0" encoding="utf-8"?>
<a:theme xmlns:a="http://schemas.openxmlformats.org/drawingml/2006/main" name="AfterglowVTI">
  <a:themeElements>
    <a:clrScheme name="AnalogousFromLightSeedLeftStep">
      <a:dk1>
        <a:srgbClr val="000000"/>
      </a:dk1>
      <a:lt1>
        <a:srgbClr val="FFFFFF"/>
      </a:lt1>
      <a:dk2>
        <a:srgbClr val="213B33"/>
      </a:dk2>
      <a:lt2>
        <a:srgbClr val="E8E3E2"/>
      </a:lt2>
      <a:accent1>
        <a:srgbClr val="4EAFBA"/>
      </a:accent1>
      <a:accent2>
        <a:srgbClr val="4DB392"/>
      </a:accent2>
      <a:accent3>
        <a:srgbClr val="4FB369"/>
      </a:accent3>
      <a:accent4>
        <a:srgbClr val="5DB54E"/>
      </a:accent4>
      <a:accent5>
        <a:srgbClr val="89AA5D"/>
      </a:accent5>
      <a:accent6>
        <a:srgbClr val="A3A546"/>
      </a:accent6>
      <a:hlink>
        <a:srgbClr val="AE7069"/>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docProps/app.xml><?xml version="1.0" encoding="utf-8"?>
<Properties xmlns="http://schemas.openxmlformats.org/officeDocument/2006/extended-properties" xmlns:vt="http://schemas.openxmlformats.org/officeDocument/2006/docPropsVTypes">
  <TotalTime>65</TotalTime>
  <Words>696</Words>
  <Application>Microsoft Office PowerPoint</Application>
  <PresentationFormat>Panorámica</PresentationFormat>
  <Paragraphs>22</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Trade Gothic Next Cond</vt:lpstr>
      <vt:lpstr>Trade Gothic Next Light</vt:lpstr>
      <vt:lpstr>AfterglowVTI</vt:lpstr>
      <vt:lpstr>BCG en RN expuesto perinatal </vt:lpstr>
      <vt:lpstr>Manual de Inmunizaciones en línea de la Asociación Española de Pediatría año 2023 </vt:lpstr>
      <vt:lpstr>Manual de Vacunas de Latinoamérica Sociedad Latinoamericana de Infectología Pediátrica Edición  2021 </vt:lpstr>
      <vt:lpstr>Presentación de PowerPoint</vt:lpstr>
      <vt:lpstr>Curso de Inmunizaciones del Hospital de Niños Ricardo Gutiérrez 2022</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BCG en expuesto perinatal</dc:title>
  <dc:creator>Nora Amalia Caballero</dc:creator>
  <cp:lastModifiedBy>Nora Amalia Caballero</cp:lastModifiedBy>
  <cp:revision>5</cp:revision>
  <dcterms:created xsi:type="dcterms:W3CDTF">2023-05-21T14:30:49Z</dcterms:created>
  <dcterms:modified xsi:type="dcterms:W3CDTF">2023-06-08T21:19:33Z</dcterms:modified>
</cp:coreProperties>
</file>