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0" r:id="rId4"/>
    <p:sldId id="261" r:id="rId5"/>
    <p:sldId id="312" r:id="rId6"/>
    <p:sldId id="277" r:id="rId7"/>
    <p:sldId id="263" r:id="rId8"/>
    <p:sldId id="281" r:id="rId9"/>
    <p:sldId id="287" r:id="rId10"/>
    <p:sldId id="289" r:id="rId11"/>
    <p:sldId id="285" r:id="rId12"/>
    <p:sldId id="314" r:id="rId13"/>
    <p:sldId id="318" r:id="rId14"/>
    <p:sldId id="264" r:id="rId15"/>
    <p:sldId id="265" r:id="rId16"/>
    <p:sldId id="266" r:id="rId17"/>
    <p:sldId id="267" r:id="rId18"/>
    <p:sldId id="268" r:id="rId19"/>
    <p:sldId id="269" r:id="rId20"/>
    <p:sldId id="310" r:id="rId21"/>
    <p:sldId id="316" r:id="rId22"/>
    <p:sldId id="270" r:id="rId23"/>
    <p:sldId id="272" r:id="rId24"/>
    <p:sldId id="319" r:id="rId25"/>
    <p:sldId id="278" r:id="rId26"/>
    <p:sldId id="273" r:id="rId27"/>
    <p:sldId id="274" r:id="rId28"/>
    <p:sldId id="275" r:id="rId29"/>
    <p:sldId id="307" r:id="rId30"/>
    <p:sldId id="291" r:id="rId31"/>
    <p:sldId id="294" r:id="rId32"/>
    <p:sldId id="297" r:id="rId33"/>
    <p:sldId id="299" r:id="rId34"/>
    <p:sldId id="301" r:id="rId35"/>
    <p:sldId id="303" r:id="rId36"/>
    <p:sldId id="306" r:id="rId37"/>
    <p:sldId id="30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9" d="100"/>
          <a:sy n="89" d="100"/>
        </p:scale>
        <p:origin x="432" y="6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6/7/2023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6/7/2023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6/7/2023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6/7/2023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6/7/2023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6/7/2023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6/7/2023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AR" sz="4000" b="1" dirty="0" smtClean="0"/>
              <a:t>DIPLOMATURA DE INFECTOLOGÍA IV COHORTE</a:t>
            </a:r>
            <a:br>
              <a:rPr lang="es-AR" sz="4000" b="1" dirty="0" smtClean="0"/>
            </a:br>
            <a:r>
              <a:rPr lang="es-AR" sz="4000" b="1" dirty="0" smtClean="0">
                <a:solidFill>
                  <a:srgbClr val="0070C0"/>
                </a:solidFill>
              </a:rPr>
              <a:t>Farmacocinética y Farmacodinamia (Pk/Pd)</a:t>
            </a:r>
            <a:endParaRPr lang="es-AR" sz="4000" b="1" dirty="0">
              <a:solidFill>
                <a:srgbClr val="0070C0"/>
              </a:solidFill>
            </a:endParaRPr>
          </a:p>
        </p:txBody>
      </p:sp>
      <p:sp>
        <p:nvSpPr>
          <p:cNvPr id="3" name="Subtítulo 2"/>
          <p:cNvSpPr>
            <a:spLocks noGrp="1"/>
          </p:cNvSpPr>
          <p:nvPr>
            <p:ph type="subTitle" idx="1"/>
          </p:nvPr>
        </p:nvSpPr>
        <p:spPr/>
        <p:txBody>
          <a:bodyPr/>
          <a:lstStyle/>
          <a:p>
            <a:r>
              <a:rPr lang="es-AR" b="1" dirty="0" smtClean="0">
                <a:solidFill>
                  <a:schemeClr val="tx1"/>
                </a:solidFill>
                <a:latin typeface="+mn-lt"/>
              </a:rPr>
              <a:t>Dr. Guillermo Recúpero</a:t>
            </a:r>
          </a:p>
          <a:p>
            <a:r>
              <a:rPr lang="es-AR" b="1" dirty="0" smtClean="0">
                <a:solidFill>
                  <a:schemeClr val="tx1"/>
                </a:solidFill>
                <a:latin typeface="+mn-lt"/>
              </a:rPr>
              <a:t>Junio 2023</a:t>
            </a:r>
            <a:endParaRPr lang="es-AR" b="1" dirty="0">
              <a:solidFill>
                <a:schemeClr val="tx1"/>
              </a:solidFill>
              <a:latin typeface="+mn-lt"/>
            </a:endParaRPr>
          </a:p>
        </p:txBody>
      </p:sp>
    </p:spTree>
    <p:extLst>
      <p:ext uri="{BB962C8B-B14F-4D97-AF65-F5344CB8AC3E}">
        <p14:creationId xmlns:p14="http://schemas.microsoft.com/office/powerpoint/2010/main" val="4289549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s-AR" altLang="es-AR" b="1" dirty="0" smtClean="0"/>
              <a:t>Escenario básico</a:t>
            </a:r>
            <a:endParaRPr lang="es-ES" altLang="es-AR" b="1" dirty="0" smtClean="0"/>
          </a:p>
        </p:txBody>
      </p:sp>
      <p:pic>
        <p:nvPicPr>
          <p:cNvPr id="9219"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913380" y="1643356"/>
            <a:ext cx="6426200" cy="4419600"/>
          </a:xfrm>
          <a:noFill/>
        </p:spPr>
      </p:pic>
    </p:spTree>
    <p:extLst>
      <p:ext uri="{BB962C8B-B14F-4D97-AF65-F5344CB8AC3E}">
        <p14:creationId xmlns:p14="http://schemas.microsoft.com/office/powerpoint/2010/main" val="2223551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912985" y="208278"/>
            <a:ext cx="11279015" cy="6044374"/>
          </a:xfrm>
          <a:prstGeom prst="rect">
            <a:avLst/>
          </a:prstGeom>
        </p:spPr>
      </p:pic>
    </p:spTree>
    <p:extLst>
      <p:ext uri="{BB962C8B-B14F-4D97-AF65-F5344CB8AC3E}">
        <p14:creationId xmlns:p14="http://schemas.microsoft.com/office/powerpoint/2010/main" val="24483578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20926" y="290922"/>
            <a:ext cx="9550147" cy="5726902"/>
          </a:xfrm>
          <a:prstGeom prst="rect">
            <a:avLst/>
          </a:prstGeom>
        </p:spPr>
      </p:pic>
    </p:spTree>
    <p:extLst>
      <p:ext uri="{BB962C8B-B14F-4D97-AF65-F5344CB8AC3E}">
        <p14:creationId xmlns:p14="http://schemas.microsoft.com/office/powerpoint/2010/main" val="2674722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263685" y="92990"/>
            <a:ext cx="5664630" cy="6141499"/>
          </a:xfrm>
          <a:prstGeom prst="rect">
            <a:avLst/>
          </a:prstGeom>
        </p:spPr>
      </p:pic>
    </p:spTree>
    <p:extLst>
      <p:ext uri="{BB962C8B-B14F-4D97-AF65-F5344CB8AC3E}">
        <p14:creationId xmlns:p14="http://schemas.microsoft.com/office/powerpoint/2010/main" val="1410603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15133" y="331772"/>
            <a:ext cx="8961734" cy="5572596"/>
          </a:xfrm>
          <a:prstGeom prst="rect">
            <a:avLst/>
          </a:prstGeom>
        </p:spPr>
      </p:pic>
    </p:spTree>
    <p:extLst>
      <p:ext uri="{BB962C8B-B14F-4D97-AF65-F5344CB8AC3E}">
        <p14:creationId xmlns:p14="http://schemas.microsoft.com/office/powerpoint/2010/main" val="1680748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94724" y="230736"/>
            <a:ext cx="8602552" cy="5929381"/>
          </a:xfrm>
          <a:prstGeom prst="rect">
            <a:avLst/>
          </a:prstGeom>
        </p:spPr>
      </p:pic>
    </p:spTree>
    <p:extLst>
      <p:ext uri="{BB962C8B-B14F-4D97-AF65-F5344CB8AC3E}">
        <p14:creationId xmlns:p14="http://schemas.microsoft.com/office/powerpoint/2010/main" val="3346481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3962400" y="0"/>
            <a:ext cx="8229600" cy="1143000"/>
          </a:xfrm>
        </p:spPr>
        <p:txBody>
          <a:bodyPr/>
          <a:lstStyle/>
          <a:p>
            <a:pPr eaLnBrk="1" hangingPunct="1"/>
            <a:r>
              <a:rPr lang="es-ES_tradnl" altLang="es-AR" smtClean="0"/>
              <a:t>Determinantes de eficacia</a:t>
            </a:r>
          </a:p>
        </p:txBody>
      </p:sp>
      <p:sp>
        <p:nvSpPr>
          <p:cNvPr id="90115" name="Freeform 3"/>
          <p:cNvSpPr>
            <a:spLocks/>
          </p:cNvSpPr>
          <p:nvPr/>
        </p:nvSpPr>
        <p:spPr bwMode="auto">
          <a:xfrm>
            <a:off x="3471864" y="2620964"/>
            <a:ext cx="3519487" cy="1800225"/>
          </a:xfrm>
          <a:custGeom>
            <a:avLst/>
            <a:gdLst>
              <a:gd name="T0" fmla="*/ 0 w 2448"/>
              <a:gd name="T1" fmla="*/ 1800225 h 1452"/>
              <a:gd name="T2" fmla="*/ 195527 w 2448"/>
              <a:gd name="T3" fmla="*/ 1237345 h 1452"/>
              <a:gd name="T4" fmla="*/ 717412 w 2448"/>
              <a:gd name="T5" fmla="*/ 337232 h 1452"/>
              <a:gd name="T6" fmla="*/ 977635 w 2448"/>
              <a:gd name="T7" fmla="*/ 57032 h 1452"/>
              <a:gd name="T8" fmla="*/ 1174600 w 2448"/>
              <a:gd name="T9" fmla="*/ 0 h 1452"/>
              <a:gd name="T10" fmla="*/ 1499520 w 2448"/>
              <a:gd name="T11" fmla="*/ 57032 h 1452"/>
              <a:gd name="T12" fmla="*/ 1890574 w 2448"/>
              <a:gd name="T13" fmla="*/ 281440 h 1452"/>
              <a:gd name="T14" fmla="*/ 2152235 w 2448"/>
              <a:gd name="T15" fmla="*/ 505848 h 1452"/>
              <a:gd name="T16" fmla="*/ 2478593 w 2448"/>
              <a:gd name="T17" fmla="*/ 844320 h 1452"/>
              <a:gd name="T18" fmla="*/ 2829392 w 2448"/>
              <a:gd name="T19" fmla="*/ 1217508 h 1452"/>
              <a:gd name="T20" fmla="*/ 3129871 w 2448"/>
              <a:gd name="T21" fmla="*/ 1518785 h 1452"/>
              <a:gd name="T22" fmla="*/ 3456228 w 2448"/>
              <a:gd name="T23" fmla="*/ 1743193 h 1452"/>
              <a:gd name="T24" fmla="*/ 3519487 w 2448"/>
              <a:gd name="T25" fmla="*/ 1797745 h 1452"/>
              <a:gd name="T26" fmla="*/ 0 w 2448"/>
              <a:gd name="T27" fmla="*/ 1800225 h 14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48"/>
              <a:gd name="T43" fmla="*/ 0 h 1452"/>
              <a:gd name="T44" fmla="*/ 2448 w 2448"/>
              <a:gd name="T45" fmla="*/ 1452 h 14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48" h="1452">
                <a:moveTo>
                  <a:pt x="0" y="1452"/>
                </a:moveTo>
                <a:lnTo>
                  <a:pt x="136" y="998"/>
                </a:lnTo>
                <a:lnTo>
                  <a:pt x="499" y="272"/>
                </a:lnTo>
                <a:lnTo>
                  <a:pt x="680" y="46"/>
                </a:lnTo>
                <a:lnTo>
                  <a:pt x="817" y="0"/>
                </a:lnTo>
                <a:lnTo>
                  <a:pt x="1043" y="46"/>
                </a:lnTo>
                <a:lnTo>
                  <a:pt x="1315" y="227"/>
                </a:lnTo>
                <a:lnTo>
                  <a:pt x="1497" y="408"/>
                </a:lnTo>
                <a:lnTo>
                  <a:pt x="1724" y="681"/>
                </a:lnTo>
                <a:lnTo>
                  <a:pt x="1968" y="982"/>
                </a:lnTo>
                <a:lnTo>
                  <a:pt x="2177" y="1225"/>
                </a:lnTo>
                <a:lnTo>
                  <a:pt x="2404" y="1406"/>
                </a:lnTo>
                <a:lnTo>
                  <a:pt x="2448" y="1450"/>
                </a:lnTo>
                <a:lnTo>
                  <a:pt x="0" y="1452"/>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4036" name="Freeform 4"/>
          <p:cNvSpPr>
            <a:spLocks/>
          </p:cNvSpPr>
          <p:nvPr/>
        </p:nvSpPr>
        <p:spPr bwMode="auto">
          <a:xfrm>
            <a:off x="3287714" y="2565400"/>
            <a:ext cx="5807075" cy="2565400"/>
          </a:xfrm>
          <a:custGeom>
            <a:avLst/>
            <a:gdLst>
              <a:gd name="T0" fmla="*/ 0 w 4037"/>
              <a:gd name="T1" fmla="*/ 2565400 h 2071"/>
              <a:gd name="T2" fmla="*/ 261800 w 4037"/>
              <a:gd name="T3" fmla="*/ 1666085 h 2071"/>
              <a:gd name="T4" fmla="*/ 717793 w 4037"/>
              <a:gd name="T5" fmla="*/ 711028 h 2071"/>
              <a:gd name="T6" fmla="*/ 1239955 w 4037"/>
              <a:gd name="T7" fmla="*/ 92904 h 2071"/>
              <a:gd name="T8" fmla="*/ 1762117 w 4037"/>
              <a:gd name="T9" fmla="*/ 149886 h 2071"/>
              <a:gd name="T10" fmla="*/ 2284279 w 4037"/>
              <a:gd name="T11" fmla="*/ 486819 h 2071"/>
              <a:gd name="T12" fmla="*/ 3393334 w 4037"/>
              <a:gd name="T13" fmla="*/ 1610343 h 2071"/>
              <a:gd name="T14" fmla="*/ 4437658 w 4037"/>
              <a:gd name="T15" fmla="*/ 2171485 h 2071"/>
              <a:gd name="T16" fmla="*/ 5807075 w 4037"/>
              <a:gd name="T17" fmla="*/ 2565400 h 2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7"/>
              <a:gd name="T28" fmla="*/ 0 h 2071"/>
              <a:gd name="T29" fmla="*/ 4037 w 4037"/>
              <a:gd name="T30" fmla="*/ 2071 h 2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7" h="2071">
                <a:moveTo>
                  <a:pt x="0" y="2071"/>
                </a:moveTo>
                <a:cubicBezTo>
                  <a:pt x="49" y="1832"/>
                  <a:pt x="99" y="1594"/>
                  <a:pt x="182" y="1345"/>
                </a:cubicBezTo>
                <a:cubicBezTo>
                  <a:pt x="265" y="1096"/>
                  <a:pt x="386" y="786"/>
                  <a:pt x="499" y="574"/>
                </a:cubicBezTo>
                <a:cubicBezTo>
                  <a:pt x="612" y="362"/>
                  <a:pt x="741" y="150"/>
                  <a:pt x="862" y="75"/>
                </a:cubicBezTo>
                <a:cubicBezTo>
                  <a:pt x="983" y="0"/>
                  <a:pt x="1104" y="68"/>
                  <a:pt x="1225" y="121"/>
                </a:cubicBezTo>
                <a:cubicBezTo>
                  <a:pt x="1346" y="174"/>
                  <a:pt x="1399" y="197"/>
                  <a:pt x="1588" y="393"/>
                </a:cubicBezTo>
                <a:cubicBezTo>
                  <a:pt x="1777" y="589"/>
                  <a:pt x="2109" y="1073"/>
                  <a:pt x="2359" y="1300"/>
                </a:cubicBezTo>
                <a:cubicBezTo>
                  <a:pt x="2609" y="1527"/>
                  <a:pt x="2805" y="1625"/>
                  <a:pt x="3085" y="1753"/>
                </a:cubicBezTo>
                <a:cubicBezTo>
                  <a:pt x="3365" y="1881"/>
                  <a:pt x="3878" y="2018"/>
                  <a:pt x="4037" y="2071"/>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44037" name="Line 5"/>
          <p:cNvSpPr>
            <a:spLocks noChangeShapeType="1"/>
          </p:cNvSpPr>
          <p:nvPr/>
        </p:nvSpPr>
        <p:spPr bwMode="auto">
          <a:xfrm>
            <a:off x="3271838" y="2117726"/>
            <a:ext cx="0" cy="3032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38" name="Text Box 6"/>
          <p:cNvSpPr txBox="1">
            <a:spLocks noChangeArrowheads="1"/>
          </p:cNvSpPr>
          <p:nvPr/>
        </p:nvSpPr>
        <p:spPr bwMode="auto">
          <a:xfrm>
            <a:off x="3124200" y="5329239"/>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0</a:t>
            </a:r>
            <a:endParaRPr lang="es-AR" altLang="es-AR" sz="1200"/>
          </a:p>
        </p:txBody>
      </p:sp>
      <p:sp>
        <p:nvSpPr>
          <p:cNvPr id="44039" name="Text Box 7"/>
          <p:cNvSpPr txBox="1">
            <a:spLocks noChangeArrowheads="1"/>
          </p:cNvSpPr>
          <p:nvPr/>
        </p:nvSpPr>
        <p:spPr bwMode="auto">
          <a:xfrm>
            <a:off x="5951539" y="5300664"/>
            <a:ext cx="26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4</a:t>
            </a:r>
            <a:endParaRPr lang="es-AR" altLang="es-AR" sz="1200"/>
          </a:p>
        </p:txBody>
      </p:sp>
      <p:sp>
        <p:nvSpPr>
          <p:cNvPr id="44040" name="Line 8"/>
          <p:cNvSpPr>
            <a:spLocks noChangeShapeType="1"/>
          </p:cNvSpPr>
          <p:nvPr/>
        </p:nvSpPr>
        <p:spPr bwMode="auto">
          <a:xfrm>
            <a:off x="6111875"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1" name="Line 9"/>
          <p:cNvSpPr>
            <a:spLocks noChangeShapeType="1"/>
          </p:cNvSpPr>
          <p:nvPr/>
        </p:nvSpPr>
        <p:spPr bwMode="auto">
          <a:xfrm>
            <a:off x="3271838"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2" name="Line 10"/>
          <p:cNvSpPr>
            <a:spLocks noChangeShapeType="1"/>
          </p:cNvSpPr>
          <p:nvPr/>
        </p:nvSpPr>
        <p:spPr bwMode="auto">
          <a:xfrm>
            <a:off x="3208338" y="45259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3" name="Line 11"/>
          <p:cNvSpPr>
            <a:spLocks noChangeShapeType="1"/>
          </p:cNvSpPr>
          <p:nvPr/>
        </p:nvSpPr>
        <p:spPr bwMode="auto">
          <a:xfrm>
            <a:off x="3208338" y="33448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4" name="Line 12"/>
          <p:cNvSpPr>
            <a:spLocks noChangeShapeType="1"/>
          </p:cNvSpPr>
          <p:nvPr/>
        </p:nvSpPr>
        <p:spPr bwMode="auto">
          <a:xfrm>
            <a:off x="3208338" y="2668588"/>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5" name="Line 13"/>
          <p:cNvSpPr>
            <a:spLocks noChangeShapeType="1"/>
          </p:cNvSpPr>
          <p:nvPr/>
        </p:nvSpPr>
        <p:spPr bwMode="auto">
          <a:xfrm>
            <a:off x="3208338" y="3959225"/>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6" name="Text Box 14"/>
          <p:cNvSpPr txBox="1">
            <a:spLocks noChangeArrowheads="1"/>
          </p:cNvSpPr>
          <p:nvPr/>
        </p:nvSpPr>
        <p:spPr bwMode="auto">
          <a:xfrm>
            <a:off x="2495550" y="4222751"/>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800" b="1">
                <a:latin typeface="Times New Roman" panose="02020603050405020304" pitchFamily="18" charset="0"/>
              </a:rPr>
              <a:t>CIM</a:t>
            </a:r>
            <a:endParaRPr lang="es-AR" altLang="es-AR" sz="1800" b="1">
              <a:latin typeface="Times New Roman" panose="02020603050405020304" pitchFamily="18" charset="0"/>
            </a:endParaRPr>
          </a:p>
        </p:txBody>
      </p:sp>
      <p:sp>
        <p:nvSpPr>
          <p:cNvPr id="44047" name="Line 15"/>
          <p:cNvSpPr>
            <a:spLocks noChangeShapeType="1"/>
          </p:cNvSpPr>
          <p:nvPr/>
        </p:nvSpPr>
        <p:spPr bwMode="auto">
          <a:xfrm>
            <a:off x="3481388" y="4421188"/>
            <a:ext cx="0" cy="2778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8" name="Line 16"/>
          <p:cNvSpPr>
            <a:spLocks noChangeShapeType="1"/>
          </p:cNvSpPr>
          <p:nvPr/>
        </p:nvSpPr>
        <p:spPr bwMode="auto">
          <a:xfrm>
            <a:off x="7023100" y="4413251"/>
            <a:ext cx="0" cy="2825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49" name="Line 17"/>
          <p:cNvSpPr>
            <a:spLocks noChangeShapeType="1"/>
          </p:cNvSpPr>
          <p:nvPr/>
        </p:nvSpPr>
        <p:spPr bwMode="auto">
          <a:xfrm>
            <a:off x="3471864" y="4641850"/>
            <a:ext cx="3551237"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44050" name="Text Box 18"/>
          <p:cNvSpPr txBox="1">
            <a:spLocks noChangeArrowheads="1"/>
          </p:cNvSpPr>
          <p:nvPr/>
        </p:nvSpPr>
        <p:spPr bwMode="auto">
          <a:xfrm>
            <a:off x="4872039" y="558958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800" b="1">
                <a:latin typeface="Times New Roman" panose="02020603050405020304" pitchFamily="18" charset="0"/>
              </a:rPr>
              <a:t>T&gt;CIM</a:t>
            </a:r>
            <a:endParaRPr lang="es-AR" altLang="es-AR" sz="1800" b="1">
              <a:latin typeface="Times New Roman" panose="02020603050405020304" pitchFamily="18" charset="0"/>
            </a:endParaRPr>
          </a:p>
        </p:txBody>
      </p:sp>
      <p:sp>
        <p:nvSpPr>
          <p:cNvPr id="90131" name="Text Box 19"/>
          <p:cNvSpPr txBox="1">
            <a:spLocks noChangeArrowheads="1"/>
          </p:cNvSpPr>
          <p:nvPr/>
        </p:nvSpPr>
        <p:spPr bwMode="auto">
          <a:xfrm>
            <a:off x="6240464" y="2349501"/>
            <a:ext cx="1798637" cy="466725"/>
          </a:xfrm>
          <a:prstGeom prst="rect">
            <a:avLst/>
          </a:prstGeom>
          <a:solidFill>
            <a:srgbClr val="A1FDD3"/>
          </a:solidFill>
          <a:ln w="9525">
            <a:solidFill>
              <a:schemeClr val="folHlink"/>
            </a:solidFill>
            <a:miter lim="800000"/>
            <a:headEnd/>
            <a:tailEnd/>
          </a:ln>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ES_tradnl" altLang="es-AR" sz="2400" b="1" i="1">
                <a:solidFill>
                  <a:srgbClr val="000000"/>
                </a:solidFill>
              </a:rPr>
              <a:t>ABC/CIM</a:t>
            </a:r>
            <a:endParaRPr lang="es-AR" altLang="es-AR" sz="2400" b="1" i="1">
              <a:solidFill>
                <a:srgbClr val="000000"/>
              </a:solidFill>
            </a:endParaRPr>
          </a:p>
        </p:txBody>
      </p:sp>
      <p:sp>
        <p:nvSpPr>
          <p:cNvPr id="44052" name="Text Box 20"/>
          <p:cNvSpPr txBox="1">
            <a:spLocks noChangeArrowheads="1"/>
          </p:cNvSpPr>
          <p:nvPr/>
        </p:nvSpPr>
        <p:spPr bwMode="auto">
          <a:xfrm>
            <a:off x="8902700" y="5295901"/>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8</a:t>
            </a:r>
            <a:endParaRPr lang="es-AR" altLang="es-AR" sz="1200"/>
          </a:p>
        </p:txBody>
      </p:sp>
      <p:sp>
        <p:nvSpPr>
          <p:cNvPr id="44053" name="Line 21"/>
          <p:cNvSpPr>
            <a:spLocks noChangeShapeType="1"/>
          </p:cNvSpPr>
          <p:nvPr/>
        </p:nvSpPr>
        <p:spPr bwMode="auto">
          <a:xfrm>
            <a:off x="9131300" y="5167314"/>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54" name="Line 22"/>
          <p:cNvSpPr>
            <a:spLocks noChangeShapeType="1"/>
          </p:cNvSpPr>
          <p:nvPr/>
        </p:nvSpPr>
        <p:spPr bwMode="auto">
          <a:xfrm>
            <a:off x="4570413"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55" name="Line 23"/>
          <p:cNvSpPr>
            <a:spLocks noChangeShapeType="1"/>
          </p:cNvSpPr>
          <p:nvPr/>
        </p:nvSpPr>
        <p:spPr bwMode="auto">
          <a:xfrm>
            <a:off x="7591425"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0136" name="Line 24"/>
          <p:cNvSpPr>
            <a:spLocks noChangeShapeType="1"/>
          </p:cNvSpPr>
          <p:nvPr/>
        </p:nvSpPr>
        <p:spPr bwMode="auto">
          <a:xfrm rot="3920927" flipV="1">
            <a:off x="5663407" y="2421732"/>
            <a:ext cx="107950" cy="969963"/>
          </a:xfrm>
          <a:prstGeom prst="line">
            <a:avLst/>
          </a:prstGeom>
          <a:noFill/>
          <a:ln w="254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s-AR"/>
          </a:p>
        </p:txBody>
      </p:sp>
      <p:sp>
        <p:nvSpPr>
          <p:cNvPr id="44057" name="Line 25"/>
          <p:cNvSpPr>
            <a:spLocks noChangeShapeType="1"/>
          </p:cNvSpPr>
          <p:nvPr/>
        </p:nvSpPr>
        <p:spPr bwMode="auto">
          <a:xfrm flipV="1">
            <a:off x="5232400" y="4724400"/>
            <a:ext cx="0" cy="86518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44058" name="Line 26"/>
          <p:cNvSpPr>
            <a:spLocks noChangeShapeType="1"/>
          </p:cNvSpPr>
          <p:nvPr/>
        </p:nvSpPr>
        <p:spPr bwMode="auto">
          <a:xfrm>
            <a:off x="3287714" y="5229225"/>
            <a:ext cx="6480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59" name="Line 27"/>
          <p:cNvSpPr>
            <a:spLocks noChangeShapeType="1"/>
          </p:cNvSpPr>
          <p:nvPr/>
        </p:nvSpPr>
        <p:spPr bwMode="auto">
          <a:xfrm flipH="1">
            <a:off x="3503613" y="2565400"/>
            <a:ext cx="12239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4060" name="Line 28"/>
          <p:cNvSpPr>
            <a:spLocks noChangeShapeType="1"/>
          </p:cNvSpPr>
          <p:nvPr/>
        </p:nvSpPr>
        <p:spPr bwMode="auto">
          <a:xfrm flipV="1">
            <a:off x="3503613" y="2565401"/>
            <a:ext cx="0" cy="1800225"/>
          </a:xfrm>
          <a:prstGeom prst="line">
            <a:avLst/>
          </a:prstGeom>
          <a:noFill/>
          <a:ln w="25400">
            <a:solidFill>
              <a:schemeClr val="tx1"/>
            </a:solidFill>
            <a:round/>
            <a:headEnd type="stealth" w="med" len="me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44061" name="Line 29"/>
          <p:cNvSpPr>
            <a:spLocks noChangeShapeType="1"/>
          </p:cNvSpPr>
          <p:nvPr/>
        </p:nvSpPr>
        <p:spPr bwMode="auto">
          <a:xfrm flipH="1">
            <a:off x="3575051" y="1773238"/>
            <a:ext cx="1152525" cy="12954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44062" name="Text Box 30"/>
          <p:cNvSpPr txBox="1">
            <a:spLocks noChangeArrowheads="1"/>
          </p:cNvSpPr>
          <p:nvPr/>
        </p:nvSpPr>
        <p:spPr bwMode="auto">
          <a:xfrm>
            <a:off x="4727575" y="1484313"/>
            <a:ext cx="208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s-AR" sz="1800" b="1">
                <a:latin typeface="Times New Roman" panose="02020603050405020304" pitchFamily="18" charset="0"/>
              </a:rPr>
              <a:t>Cmax/CIM</a:t>
            </a:r>
            <a:endParaRPr lang="es-ES_tradnl" altLang="es-AR" sz="1800" b="1">
              <a:latin typeface="Times New Roman" panose="02020603050405020304" pitchFamily="18" charset="0"/>
            </a:endParaRPr>
          </a:p>
        </p:txBody>
      </p:sp>
      <p:sp>
        <p:nvSpPr>
          <p:cNvPr id="44063" name="Line 31"/>
          <p:cNvSpPr>
            <a:spLocks noChangeShapeType="1"/>
          </p:cNvSpPr>
          <p:nvPr/>
        </p:nvSpPr>
        <p:spPr bwMode="auto">
          <a:xfrm>
            <a:off x="3287713" y="4437063"/>
            <a:ext cx="63373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0144" name="Text Box 32"/>
          <p:cNvSpPr txBox="1">
            <a:spLocks noChangeArrowheads="1"/>
          </p:cNvSpPr>
          <p:nvPr/>
        </p:nvSpPr>
        <p:spPr bwMode="auto">
          <a:xfrm>
            <a:off x="8291513" y="2349501"/>
            <a:ext cx="2125662" cy="466725"/>
          </a:xfrm>
          <a:prstGeom prst="rect">
            <a:avLst/>
          </a:prstGeom>
          <a:solidFill>
            <a:srgbClr val="A1FDD3"/>
          </a:solidFill>
          <a:ln w="9525">
            <a:solidFill>
              <a:schemeClr val="folHlink"/>
            </a:solidFill>
            <a:miter lim="800000"/>
            <a:headEnd/>
            <a:tailEnd/>
          </a:ln>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50000"/>
              </a:spcBef>
              <a:buClrTx/>
              <a:buSzTx/>
              <a:buFontTx/>
              <a:buNone/>
            </a:pPr>
            <a:r>
              <a:rPr lang="es-ES_tradnl" altLang="es-AR" sz="2400">
                <a:latin typeface="Times New Roman" panose="02020603050405020304" pitchFamily="18" charset="0"/>
              </a:rPr>
              <a:t>  </a:t>
            </a:r>
            <a:r>
              <a:rPr lang="es-ES_tradnl" altLang="es-AR" sz="2000" b="1" i="1">
                <a:solidFill>
                  <a:srgbClr val="FF0000"/>
                </a:solidFill>
                <a:latin typeface="Times New Roman" panose="02020603050405020304" pitchFamily="18" charset="0"/>
              </a:rPr>
              <a:t>EXPOSICION</a:t>
            </a:r>
          </a:p>
        </p:txBody>
      </p:sp>
      <p:sp>
        <p:nvSpPr>
          <p:cNvPr id="90145" name="Text Box 33"/>
          <p:cNvSpPr txBox="1">
            <a:spLocks noChangeArrowheads="1"/>
          </p:cNvSpPr>
          <p:nvPr/>
        </p:nvSpPr>
        <p:spPr bwMode="auto">
          <a:xfrm>
            <a:off x="8040689" y="2349501"/>
            <a:ext cx="2873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50000"/>
              </a:spcBef>
              <a:buClrTx/>
              <a:buSzTx/>
              <a:buFontTx/>
              <a:buNone/>
            </a:pPr>
            <a:r>
              <a:rPr lang="es-ES_tradnl" altLang="es-AR" sz="1800">
                <a:latin typeface="Times New Roman" panose="02020603050405020304" pitchFamily="18" charset="0"/>
              </a:rPr>
              <a:t>=</a:t>
            </a:r>
          </a:p>
        </p:txBody>
      </p:sp>
      <p:sp>
        <p:nvSpPr>
          <p:cNvPr id="44066" name="Line 34"/>
          <p:cNvSpPr>
            <a:spLocks noChangeShapeType="1"/>
          </p:cNvSpPr>
          <p:nvPr/>
        </p:nvSpPr>
        <p:spPr bwMode="auto">
          <a:xfrm>
            <a:off x="1524000" y="1196975"/>
            <a:ext cx="91440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Tree>
    <p:extLst>
      <p:ext uri="{BB962C8B-B14F-4D97-AF65-F5344CB8AC3E}">
        <p14:creationId xmlns:p14="http://schemas.microsoft.com/office/powerpoint/2010/main" val="971318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1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013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013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014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0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animBg="1"/>
      <p:bldP spid="90131" grpId="0" animBg="1"/>
      <p:bldP spid="90136" grpId="0" animBg="1"/>
      <p:bldP spid="90144" grpId="0" animBg="1"/>
      <p:bldP spid="901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2133600" y="287338"/>
            <a:ext cx="10058400" cy="1449387"/>
          </a:xfrm>
        </p:spPr>
        <p:txBody>
          <a:bodyPr/>
          <a:lstStyle/>
          <a:p>
            <a:pPr eaLnBrk="1" hangingPunct="1"/>
            <a:r>
              <a:rPr lang="es-ES_tradnl" altLang="es-AR" smtClean="0"/>
              <a:t>Objetivos</a:t>
            </a:r>
          </a:p>
        </p:txBody>
      </p:sp>
      <p:sp>
        <p:nvSpPr>
          <p:cNvPr id="92163" name="Freeform 3"/>
          <p:cNvSpPr>
            <a:spLocks/>
          </p:cNvSpPr>
          <p:nvPr/>
        </p:nvSpPr>
        <p:spPr bwMode="auto">
          <a:xfrm>
            <a:off x="3471864" y="2620964"/>
            <a:ext cx="3519487" cy="1800225"/>
          </a:xfrm>
          <a:custGeom>
            <a:avLst/>
            <a:gdLst>
              <a:gd name="T0" fmla="*/ 0 w 2448"/>
              <a:gd name="T1" fmla="*/ 1800225 h 1452"/>
              <a:gd name="T2" fmla="*/ 195527 w 2448"/>
              <a:gd name="T3" fmla="*/ 1237345 h 1452"/>
              <a:gd name="T4" fmla="*/ 717412 w 2448"/>
              <a:gd name="T5" fmla="*/ 337232 h 1452"/>
              <a:gd name="T6" fmla="*/ 977635 w 2448"/>
              <a:gd name="T7" fmla="*/ 57032 h 1452"/>
              <a:gd name="T8" fmla="*/ 1174600 w 2448"/>
              <a:gd name="T9" fmla="*/ 0 h 1452"/>
              <a:gd name="T10" fmla="*/ 1499520 w 2448"/>
              <a:gd name="T11" fmla="*/ 57032 h 1452"/>
              <a:gd name="T12" fmla="*/ 1890574 w 2448"/>
              <a:gd name="T13" fmla="*/ 281440 h 1452"/>
              <a:gd name="T14" fmla="*/ 2152235 w 2448"/>
              <a:gd name="T15" fmla="*/ 505848 h 1452"/>
              <a:gd name="T16" fmla="*/ 2478593 w 2448"/>
              <a:gd name="T17" fmla="*/ 844320 h 1452"/>
              <a:gd name="T18" fmla="*/ 2829392 w 2448"/>
              <a:gd name="T19" fmla="*/ 1217508 h 1452"/>
              <a:gd name="T20" fmla="*/ 3129871 w 2448"/>
              <a:gd name="T21" fmla="*/ 1518785 h 1452"/>
              <a:gd name="T22" fmla="*/ 3456228 w 2448"/>
              <a:gd name="T23" fmla="*/ 1743193 h 1452"/>
              <a:gd name="T24" fmla="*/ 3519487 w 2448"/>
              <a:gd name="T25" fmla="*/ 1797745 h 1452"/>
              <a:gd name="T26" fmla="*/ 0 w 2448"/>
              <a:gd name="T27" fmla="*/ 1800225 h 14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48"/>
              <a:gd name="T43" fmla="*/ 0 h 1452"/>
              <a:gd name="T44" fmla="*/ 2448 w 2448"/>
              <a:gd name="T45" fmla="*/ 1452 h 14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48" h="1452">
                <a:moveTo>
                  <a:pt x="0" y="1452"/>
                </a:moveTo>
                <a:lnTo>
                  <a:pt x="136" y="998"/>
                </a:lnTo>
                <a:lnTo>
                  <a:pt x="499" y="272"/>
                </a:lnTo>
                <a:lnTo>
                  <a:pt x="680" y="46"/>
                </a:lnTo>
                <a:lnTo>
                  <a:pt x="817" y="0"/>
                </a:lnTo>
                <a:lnTo>
                  <a:pt x="1043" y="46"/>
                </a:lnTo>
                <a:lnTo>
                  <a:pt x="1315" y="227"/>
                </a:lnTo>
                <a:lnTo>
                  <a:pt x="1497" y="408"/>
                </a:lnTo>
                <a:lnTo>
                  <a:pt x="1724" y="681"/>
                </a:lnTo>
                <a:lnTo>
                  <a:pt x="1968" y="982"/>
                </a:lnTo>
                <a:lnTo>
                  <a:pt x="2177" y="1225"/>
                </a:lnTo>
                <a:lnTo>
                  <a:pt x="2404" y="1406"/>
                </a:lnTo>
                <a:lnTo>
                  <a:pt x="2448" y="1450"/>
                </a:lnTo>
                <a:lnTo>
                  <a:pt x="0" y="1452"/>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5060" name="Freeform 4"/>
          <p:cNvSpPr>
            <a:spLocks/>
          </p:cNvSpPr>
          <p:nvPr/>
        </p:nvSpPr>
        <p:spPr bwMode="auto">
          <a:xfrm>
            <a:off x="3287714" y="2565400"/>
            <a:ext cx="5807075" cy="2565400"/>
          </a:xfrm>
          <a:custGeom>
            <a:avLst/>
            <a:gdLst>
              <a:gd name="T0" fmla="*/ 0 w 4037"/>
              <a:gd name="T1" fmla="*/ 2565400 h 2071"/>
              <a:gd name="T2" fmla="*/ 261800 w 4037"/>
              <a:gd name="T3" fmla="*/ 1666085 h 2071"/>
              <a:gd name="T4" fmla="*/ 717793 w 4037"/>
              <a:gd name="T5" fmla="*/ 711028 h 2071"/>
              <a:gd name="T6" fmla="*/ 1239955 w 4037"/>
              <a:gd name="T7" fmla="*/ 92904 h 2071"/>
              <a:gd name="T8" fmla="*/ 1762117 w 4037"/>
              <a:gd name="T9" fmla="*/ 149886 h 2071"/>
              <a:gd name="T10" fmla="*/ 2284279 w 4037"/>
              <a:gd name="T11" fmla="*/ 486819 h 2071"/>
              <a:gd name="T12" fmla="*/ 3393334 w 4037"/>
              <a:gd name="T13" fmla="*/ 1610343 h 2071"/>
              <a:gd name="T14" fmla="*/ 4437658 w 4037"/>
              <a:gd name="T15" fmla="*/ 2171485 h 2071"/>
              <a:gd name="T16" fmla="*/ 5807075 w 4037"/>
              <a:gd name="T17" fmla="*/ 2565400 h 2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7"/>
              <a:gd name="T28" fmla="*/ 0 h 2071"/>
              <a:gd name="T29" fmla="*/ 4037 w 4037"/>
              <a:gd name="T30" fmla="*/ 2071 h 2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7" h="2071">
                <a:moveTo>
                  <a:pt x="0" y="2071"/>
                </a:moveTo>
                <a:cubicBezTo>
                  <a:pt x="49" y="1832"/>
                  <a:pt x="99" y="1594"/>
                  <a:pt x="182" y="1345"/>
                </a:cubicBezTo>
                <a:cubicBezTo>
                  <a:pt x="265" y="1096"/>
                  <a:pt x="386" y="786"/>
                  <a:pt x="499" y="574"/>
                </a:cubicBezTo>
                <a:cubicBezTo>
                  <a:pt x="612" y="362"/>
                  <a:pt x="741" y="150"/>
                  <a:pt x="862" y="75"/>
                </a:cubicBezTo>
                <a:cubicBezTo>
                  <a:pt x="983" y="0"/>
                  <a:pt x="1104" y="68"/>
                  <a:pt x="1225" y="121"/>
                </a:cubicBezTo>
                <a:cubicBezTo>
                  <a:pt x="1346" y="174"/>
                  <a:pt x="1399" y="197"/>
                  <a:pt x="1588" y="393"/>
                </a:cubicBezTo>
                <a:cubicBezTo>
                  <a:pt x="1777" y="589"/>
                  <a:pt x="2109" y="1073"/>
                  <a:pt x="2359" y="1300"/>
                </a:cubicBezTo>
                <a:cubicBezTo>
                  <a:pt x="2609" y="1527"/>
                  <a:pt x="2805" y="1625"/>
                  <a:pt x="3085" y="1753"/>
                </a:cubicBezTo>
                <a:cubicBezTo>
                  <a:pt x="3365" y="1881"/>
                  <a:pt x="3878" y="2018"/>
                  <a:pt x="4037" y="2071"/>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45061" name="Line 5"/>
          <p:cNvSpPr>
            <a:spLocks noChangeShapeType="1"/>
          </p:cNvSpPr>
          <p:nvPr/>
        </p:nvSpPr>
        <p:spPr bwMode="auto">
          <a:xfrm>
            <a:off x="3271838" y="2117726"/>
            <a:ext cx="0" cy="3032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62" name="Text Box 6"/>
          <p:cNvSpPr txBox="1">
            <a:spLocks noChangeArrowheads="1"/>
          </p:cNvSpPr>
          <p:nvPr/>
        </p:nvSpPr>
        <p:spPr bwMode="auto">
          <a:xfrm>
            <a:off x="3124200" y="5329239"/>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0</a:t>
            </a:r>
            <a:endParaRPr lang="es-AR" altLang="es-AR" sz="1200"/>
          </a:p>
        </p:txBody>
      </p:sp>
      <p:sp>
        <p:nvSpPr>
          <p:cNvPr id="45063" name="Text Box 7"/>
          <p:cNvSpPr txBox="1">
            <a:spLocks noChangeArrowheads="1"/>
          </p:cNvSpPr>
          <p:nvPr/>
        </p:nvSpPr>
        <p:spPr bwMode="auto">
          <a:xfrm>
            <a:off x="5951539" y="5300664"/>
            <a:ext cx="26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4</a:t>
            </a:r>
            <a:endParaRPr lang="es-AR" altLang="es-AR" sz="1200"/>
          </a:p>
        </p:txBody>
      </p:sp>
      <p:sp>
        <p:nvSpPr>
          <p:cNvPr id="45064" name="Line 8"/>
          <p:cNvSpPr>
            <a:spLocks noChangeShapeType="1"/>
          </p:cNvSpPr>
          <p:nvPr/>
        </p:nvSpPr>
        <p:spPr bwMode="auto">
          <a:xfrm>
            <a:off x="6111875"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65" name="Line 9"/>
          <p:cNvSpPr>
            <a:spLocks noChangeShapeType="1"/>
          </p:cNvSpPr>
          <p:nvPr/>
        </p:nvSpPr>
        <p:spPr bwMode="auto">
          <a:xfrm>
            <a:off x="3271838"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66" name="Line 10"/>
          <p:cNvSpPr>
            <a:spLocks noChangeShapeType="1"/>
          </p:cNvSpPr>
          <p:nvPr/>
        </p:nvSpPr>
        <p:spPr bwMode="auto">
          <a:xfrm>
            <a:off x="3208338" y="45259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67" name="Line 11"/>
          <p:cNvSpPr>
            <a:spLocks noChangeShapeType="1"/>
          </p:cNvSpPr>
          <p:nvPr/>
        </p:nvSpPr>
        <p:spPr bwMode="auto">
          <a:xfrm>
            <a:off x="3208338" y="33448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68" name="Line 12"/>
          <p:cNvSpPr>
            <a:spLocks noChangeShapeType="1"/>
          </p:cNvSpPr>
          <p:nvPr/>
        </p:nvSpPr>
        <p:spPr bwMode="auto">
          <a:xfrm>
            <a:off x="3208338" y="2668588"/>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69" name="Line 13"/>
          <p:cNvSpPr>
            <a:spLocks noChangeShapeType="1"/>
          </p:cNvSpPr>
          <p:nvPr/>
        </p:nvSpPr>
        <p:spPr bwMode="auto">
          <a:xfrm>
            <a:off x="3208338" y="3959225"/>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70" name="Text Box 14"/>
          <p:cNvSpPr txBox="1">
            <a:spLocks noChangeArrowheads="1"/>
          </p:cNvSpPr>
          <p:nvPr/>
        </p:nvSpPr>
        <p:spPr bwMode="auto">
          <a:xfrm>
            <a:off x="2495550" y="4222751"/>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800" b="1">
                <a:solidFill>
                  <a:schemeClr val="tx2"/>
                </a:solidFill>
                <a:latin typeface="Times New Roman" panose="02020603050405020304" pitchFamily="18" charset="0"/>
              </a:rPr>
              <a:t>CIM</a:t>
            </a:r>
            <a:endParaRPr lang="es-AR" altLang="es-AR" sz="1800" b="1">
              <a:solidFill>
                <a:schemeClr val="tx2"/>
              </a:solidFill>
              <a:latin typeface="Times New Roman" panose="02020603050405020304" pitchFamily="18" charset="0"/>
            </a:endParaRPr>
          </a:p>
        </p:txBody>
      </p:sp>
      <p:sp>
        <p:nvSpPr>
          <p:cNvPr id="45071" name="Line 15"/>
          <p:cNvSpPr>
            <a:spLocks noChangeShapeType="1"/>
          </p:cNvSpPr>
          <p:nvPr/>
        </p:nvSpPr>
        <p:spPr bwMode="auto">
          <a:xfrm>
            <a:off x="3481388" y="4421188"/>
            <a:ext cx="0" cy="2778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72" name="Line 16"/>
          <p:cNvSpPr>
            <a:spLocks noChangeShapeType="1"/>
          </p:cNvSpPr>
          <p:nvPr/>
        </p:nvSpPr>
        <p:spPr bwMode="auto">
          <a:xfrm>
            <a:off x="7023100" y="4413251"/>
            <a:ext cx="0" cy="2825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73" name="Line 17"/>
          <p:cNvSpPr>
            <a:spLocks noChangeShapeType="1"/>
          </p:cNvSpPr>
          <p:nvPr/>
        </p:nvSpPr>
        <p:spPr bwMode="auto">
          <a:xfrm>
            <a:off x="3503614" y="4652963"/>
            <a:ext cx="3551237"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92178" name="Text Box 18"/>
          <p:cNvSpPr txBox="1">
            <a:spLocks noChangeArrowheads="1"/>
          </p:cNvSpPr>
          <p:nvPr/>
        </p:nvSpPr>
        <p:spPr bwMode="auto">
          <a:xfrm>
            <a:off x="3359150" y="5589588"/>
            <a:ext cx="574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2400" b="1">
                <a:latin typeface="Times New Roman" panose="02020603050405020304" pitchFamily="18" charset="0"/>
              </a:rPr>
              <a:t>T&gt;CIM </a:t>
            </a:r>
            <a:r>
              <a:rPr lang="es-ES_tradnl" altLang="es-AR" sz="2400" b="1">
                <a:latin typeface="Times New Roman" panose="02020603050405020304" pitchFamily="18" charset="0"/>
                <a:sym typeface="Symbol" panose="05050102010706020507" pitchFamily="18" charset="2"/>
              </a:rPr>
              <a:t> 100% en inmunocomprometidos</a:t>
            </a:r>
          </a:p>
        </p:txBody>
      </p:sp>
      <p:sp>
        <p:nvSpPr>
          <p:cNvPr id="92179" name="Text Box 19"/>
          <p:cNvSpPr txBox="1">
            <a:spLocks noChangeArrowheads="1"/>
          </p:cNvSpPr>
          <p:nvPr/>
        </p:nvSpPr>
        <p:spPr bwMode="auto">
          <a:xfrm>
            <a:off x="6167438" y="2349501"/>
            <a:ext cx="39243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ES_tradnl" altLang="es-AR" sz="2400" b="1">
                <a:latin typeface="Times New Roman" panose="02020603050405020304" pitchFamily="18" charset="0"/>
              </a:rPr>
              <a:t>ABC/CIM = 100 Gram neg / 30-40 Gram positivos</a:t>
            </a:r>
            <a:endParaRPr lang="es-AR" altLang="es-AR" sz="2400" b="1">
              <a:latin typeface="Times New Roman" panose="02020603050405020304" pitchFamily="18" charset="0"/>
            </a:endParaRPr>
          </a:p>
        </p:txBody>
      </p:sp>
      <p:sp>
        <p:nvSpPr>
          <p:cNvPr id="45076" name="Text Box 20"/>
          <p:cNvSpPr txBox="1">
            <a:spLocks noChangeArrowheads="1"/>
          </p:cNvSpPr>
          <p:nvPr/>
        </p:nvSpPr>
        <p:spPr bwMode="auto">
          <a:xfrm>
            <a:off x="8902700" y="5295901"/>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8</a:t>
            </a:r>
            <a:endParaRPr lang="es-AR" altLang="es-AR" sz="1200"/>
          </a:p>
        </p:txBody>
      </p:sp>
      <p:sp>
        <p:nvSpPr>
          <p:cNvPr id="45077" name="Line 21"/>
          <p:cNvSpPr>
            <a:spLocks noChangeShapeType="1"/>
          </p:cNvSpPr>
          <p:nvPr/>
        </p:nvSpPr>
        <p:spPr bwMode="auto">
          <a:xfrm>
            <a:off x="9131300" y="5167314"/>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78" name="Line 22"/>
          <p:cNvSpPr>
            <a:spLocks noChangeShapeType="1"/>
          </p:cNvSpPr>
          <p:nvPr/>
        </p:nvSpPr>
        <p:spPr bwMode="auto">
          <a:xfrm>
            <a:off x="4570413"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79" name="Line 23"/>
          <p:cNvSpPr>
            <a:spLocks noChangeShapeType="1"/>
          </p:cNvSpPr>
          <p:nvPr/>
        </p:nvSpPr>
        <p:spPr bwMode="auto">
          <a:xfrm>
            <a:off x="7591425"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2184" name="Line 24"/>
          <p:cNvSpPr>
            <a:spLocks noChangeShapeType="1"/>
          </p:cNvSpPr>
          <p:nvPr/>
        </p:nvSpPr>
        <p:spPr bwMode="auto">
          <a:xfrm rot="3920927" flipV="1">
            <a:off x="5513388" y="2468563"/>
            <a:ext cx="71438" cy="1223963"/>
          </a:xfrm>
          <a:prstGeom prst="line">
            <a:avLst/>
          </a:prstGeom>
          <a:noFill/>
          <a:ln w="254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es-AR"/>
          </a:p>
        </p:txBody>
      </p:sp>
      <p:sp>
        <p:nvSpPr>
          <p:cNvPr id="92185" name="Line 25"/>
          <p:cNvSpPr>
            <a:spLocks noChangeShapeType="1"/>
          </p:cNvSpPr>
          <p:nvPr/>
        </p:nvSpPr>
        <p:spPr bwMode="auto">
          <a:xfrm flipV="1">
            <a:off x="5232400" y="4724401"/>
            <a:ext cx="0" cy="1185863"/>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45082" name="Line 26"/>
          <p:cNvSpPr>
            <a:spLocks noChangeShapeType="1"/>
          </p:cNvSpPr>
          <p:nvPr/>
        </p:nvSpPr>
        <p:spPr bwMode="auto">
          <a:xfrm>
            <a:off x="3287714" y="5229225"/>
            <a:ext cx="6480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83" name="Line 27"/>
          <p:cNvSpPr>
            <a:spLocks noChangeShapeType="1"/>
          </p:cNvSpPr>
          <p:nvPr/>
        </p:nvSpPr>
        <p:spPr bwMode="auto">
          <a:xfrm flipH="1">
            <a:off x="3503613" y="2565400"/>
            <a:ext cx="12239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84" name="Line 28"/>
          <p:cNvSpPr>
            <a:spLocks noChangeShapeType="1"/>
          </p:cNvSpPr>
          <p:nvPr/>
        </p:nvSpPr>
        <p:spPr bwMode="auto">
          <a:xfrm flipV="1">
            <a:off x="3503613" y="2565401"/>
            <a:ext cx="0" cy="1800225"/>
          </a:xfrm>
          <a:prstGeom prst="line">
            <a:avLst/>
          </a:prstGeom>
          <a:noFill/>
          <a:ln w="25400">
            <a:solidFill>
              <a:schemeClr val="tx1"/>
            </a:solidFill>
            <a:round/>
            <a:headEnd type="stealth" w="med" len="me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92189" name="Line 29"/>
          <p:cNvSpPr>
            <a:spLocks noChangeShapeType="1"/>
          </p:cNvSpPr>
          <p:nvPr/>
        </p:nvSpPr>
        <p:spPr bwMode="auto">
          <a:xfrm flipH="1">
            <a:off x="3575051" y="1916114"/>
            <a:ext cx="1152525" cy="11525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92190" name="Text Box 30"/>
          <p:cNvSpPr txBox="1">
            <a:spLocks noChangeArrowheads="1"/>
          </p:cNvSpPr>
          <p:nvPr/>
        </p:nvSpPr>
        <p:spPr bwMode="auto">
          <a:xfrm>
            <a:off x="4727575" y="1484313"/>
            <a:ext cx="2305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s-AR" sz="2400" b="1">
                <a:latin typeface="Times New Roman" panose="02020603050405020304" pitchFamily="18" charset="0"/>
              </a:rPr>
              <a:t>Cmax/CIM = 10</a:t>
            </a:r>
            <a:endParaRPr lang="es-ES_tradnl" altLang="es-AR" sz="2400" b="1">
              <a:latin typeface="Times New Roman" panose="02020603050405020304" pitchFamily="18" charset="0"/>
            </a:endParaRPr>
          </a:p>
        </p:txBody>
      </p:sp>
      <p:sp>
        <p:nvSpPr>
          <p:cNvPr id="45087" name="Line 31"/>
          <p:cNvSpPr>
            <a:spLocks noChangeShapeType="1"/>
          </p:cNvSpPr>
          <p:nvPr/>
        </p:nvSpPr>
        <p:spPr bwMode="auto">
          <a:xfrm>
            <a:off x="3287713" y="4437063"/>
            <a:ext cx="63373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5088" name="Line 32"/>
          <p:cNvSpPr>
            <a:spLocks noChangeShapeType="1"/>
          </p:cNvSpPr>
          <p:nvPr/>
        </p:nvSpPr>
        <p:spPr bwMode="auto">
          <a:xfrm>
            <a:off x="1379539" y="517573"/>
            <a:ext cx="91440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Tree>
    <p:extLst>
      <p:ext uri="{BB962C8B-B14F-4D97-AF65-F5344CB8AC3E}">
        <p14:creationId xmlns:p14="http://schemas.microsoft.com/office/powerpoint/2010/main" val="1460608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17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163"/>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9218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2179"/>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218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2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animBg="1"/>
      <p:bldP spid="92178" grpId="0"/>
      <p:bldP spid="92179" grpId="0"/>
      <p:bldP spid="92184" grpId="0" animBg="1"/>
      <p:bldP spid="92185" grpId="0" animBg="1"/>
      <p:bldP spid="92189" grpId="0" animBg="1"/>
      <p:bldP spid="9219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s-ES_tradnl" altLang="es-AR" sz="3800"/>
              <a:t>Gérmenes más resistentes</a:t>
            </a:r>
          </a:p>
        </p:txBody>
      </p:sp>
      <p:sp>
        <p:nvSpPr>
          <p:cNvPr id="102403" name="Freeform 3"/>
          <p:cNvSpPr>
            <a:spLocks/>
          </p:cNvSpPr>
          <p:nvPr/>
        </p:nvSpPr>
        <p:spPr bwMode="auto">
          <a:xfrm>
            <a:off x="4079876" y="2636838"/>
            <a:ext cx="1800225" cy="576262"/>
          </a:xfrm>
          <a:custGeom>
            <a:avLst/>
            <a:gdLst>
              <a:gd name="T0" fmla="*/ 0 w 2448"/>
              <a:gd name="T1" fmla="*/ 576262 h 1452"/>
              <a:gd name="T2" fmla="*/ 100013 w 2448"/>
              <a:gd name="T3" fmla="*/ 396081 h 1452"/>
              <a:gd name="T4" fmla="*/ 366958 w 2448"/>
              <a:gd name="T5" fmla="*/ 107950 h 1452"/>
              <a:gd name="T6" fmla="*/ 500063 w 2448"/>
              <a:gd name="T7" fmla="*/ 18256 h 1452"/>
              <a:gd name="T8" fmla="*/ 600810 w 2448"/>
              <a:gd name="T9" fmla="*/ 0 h 1452"/>
              <a:gd name="T10" fmla="*/ 767008 w 2448"/>
              <a:gd name="T11" fmla="*/ 18256 h 1452"/>
              <a:gd name="T12" fmla="*/ 967033 w 2448"/>
              <a:gd name="T13" fmla="*/ 90091 h 1452"/>
              <a:gd name="T14" fmla="*/ 1100873 w 2448"/>
              <a:gd name="T15" fmla="*/ 161925 h 1452"/>
              <a:gd name="T16" fmla="*/ 1267806 w 2448"/>
              <a:gd name="T17" fmla="*/ 270272 h 1452"/>
              <a:gd name="T18" fmla="*/ 1447240 w 2448"/>
              <a:gd name="T19" fmla="*/ 389731 h 1452"/>
              <a:gd name="T20" fmla="*/ 1600935 w 2448"/>
              <a:gd name="T21" fmla="*/ 486171 h 1452"/>
              <a:gd name="T22" fmla="*/ 1767868 w 2448"/>
              <a:gd name="T23" fmla="*/ 558006 h 1452"/>
              <a:gd name="T24" fmla="*/ 1800225 w 2448"/>
              <a:gd name="T25" fmla="*/ 575468 h 1452"/>
              <a:gd name="T26" fmla="*/ 0 w 2448"/>
              <a:gd name="T27" fmla="*/ 576262 h 14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48"/>
              <a:gd name="T43" fmla="*/ 0 h 1452"/>
              <a:gd name="T44" fmla="*/ 2448 w 2448"/>
              <a:gd name="T45" fmla="*/ 1452 h 14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48" h="1452">
                <a:moveTo>
                  <a:pt x="0" y="1452"/>
                </a:moveTo>
                <a:lnTo>
                  <a:pt x="136" y="998"/>
                </a:lnTo>
                <a:lnTo>
                  <a:pt x="499" y="272"/>
                </a:lnTo>
                <a:lnTo>
                  <a:pt x="680" y="46"/>
                </a:lnTo>
                <a:lnTo>
                  <a:pt x="817" y="0"/>
                </a:lnTo>
                <a:lnTo>
                  <a:pt x="1043" y="46"/>
                </a:lnTo>
                <a:lnTo>
                  <a:pt x="1315" y="227"/>
                </a:lnTo>
                <a:lnTo>
                  <a:pt x="1497" y="408"/>
                </a:lnTo>
                <a:lnTo>
                  <a:pt x="1724" y="681"/>
                </a:lnTo>
                <a:lnTo>
                  <a:pt x="1968" y="982"/>
                </a:lnTo>
                <a:lnTo>
                  <a:pt x="2177" y="1225"/>
                </a:lnTo>
                <a:lnTo>
                  <a:pt x="2404" y="1406"/>
                </a:lnTo>
                <a:lnTo>
                  <a:pt x="2448" y="1450"/>
                </a:lnTo>
                <a:lnTo>
                  <a:pt x="0" y="1452"/>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6084" name="Freeform 4"/>
          <p:cNvSpPr>
            <a:spLocks/>
          </p:cNvSpPr>
          <p:nvPr/>
        </p:nvSpPr>
        <p:spPr bwMode="auto">
          <a:xfrm>
            <a:off x="3287714" y="2565400"/>
            <a:ext cx="5807075" cy="2565400"/>
          </a:xfrm>
          <a:custGeom>
            <a:avLst/>
            <a:gdLst>
              <a:gd name="T0" fmla="*/ 0 w 4037"/>
              <a:gd name="T1" fmla="*/ 2565400 h 2071"/>
              <a:gd name="T2" fmla="*/ 261800 w 4037"/>
              <a:gd name="T3" fmla="*/ 1666085 h 2071"/>
              <a:gd name="T4" fmla="*/ 717793 w 4037"/>
              <a:gd name="T5" fmla="*/ 711028 h 2071"/>
              <a:gd name="T6" fmla="*/ 1239955 w 4037"/>
              <a:gd name="T7" fmla="*/ 92904 h 2071"/>
              <a:gd name="T8" fmla="*/ 1762117 w 4037"/>
              <a:gd name="T9" fmla="*/ 149886 h 2071"/>
              <a:gd name="T10" fmla="*/ 2284279 w 4037"/>
              <a:gd name="T11" fmla="*/ 486819 h 2071"/>
              <a:gd name="T12" fmla="*/ 3393334 w 4037"/>
              <a:gd name="T13" fmla="*/ 1610343 h 2071"/>
              <a:gd name="T14" fmla="*/ 4437658 w 4037"/>
              <a:gd name="T15" fmla="*/ 2171485 h 2071"/>
              <a:gd name="T16" fmla="*/ 5807075 w 4037"/>
              <a:gd name="T17" fmla="*/ 2565400 h 2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7"/>
              <a:gd name="T28" fmla="*/ 0 h 2071"/>
              <a:gd name="T29" fmla="*/ 4037 w 4037"/>
              <a:gd name="T30" fmla="*/ 2071 h 2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7" h="2071">
                <a:moveTo>
                  <a:pt x="0" y="2071"/>
                </a:moveTo>
                <a:cubicBezTo>
                  <a:pt x="49" y="1832"/>
                  <a:pt x="99" y="1594"/>
                  <a:pt x="182" y="1345"/>
                </a:cubicBezTo>
                <a:cubicBezTo>
                  <a:pt x="265" y="1096"/>
                  <a:pt x="386" y="786"/>
                  <a:pt x="499" y="574"/>
                </a:cubicBezTo>
                <a:cubicBezTo>
                  <a:pt x="612" y="362"/>
                  <a:pt x="741" y="150"/>
                  <a:pt x="862" y="75"/>
                </a:cubicBezTo>
                <a:cubicBezTo>
                  <a:pt x="983" y="0"/>
                  <a:pt x="1104" y="68"/>
                  <a:pt x="1225" y="121"/>
                </a:cubicBezTo>
                <a:cubicBezTo>
                  <a:pt x="1346" y="174"/>
                  <a:pt x="1399" y="197"/>
                  <a:pt x="1588" y="393"/>
                </a:cubicBezTo>
                <a:cubicBezTo>
                  <a:pt x="1777" y="589"/>
                  <a:pt x="2109" y="1073"/>
                  <a:pt x="2359" y="1300"/>
                </a:cubicBezTo>
                <a:cubicBezTo>
                  <a:pt x="2609" y="1527"/>
                  <a:pt x="2805" y="1625"/>
                  <a:pt x="3085" y="1753"/>
                </a:cubicBezTo>
                <a:cubicBezTo>
                  <a:pt x="3365" y="1881"/>
                  <a:pt x="3878" y="2018"/>
                  <a:pt x="4037" y="2071"/>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46085" name="Line 5"/>
          <p:cNvSpPr>
            <a:spLocks noChangeShapeType="1"/>
          </p:cNvSpPr>
          <p:nvPr/>
        </p:nvSpPr>
        <p:spPr bwMode="auto">
          <a:xfrm>
            <a:off x="3271838" y="2117726"/>
            <a:ext cx="0" cy="3032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86" name="Text Box 6"/>
          <p:cNvSpPr txBox="1">
            <a:spLocks noChangeArrowheads="1"/>
          </p:cNvSpPr>
          <p:nvPr/>
        </p:nvSpPr>
        <p:spPr bwMode="auto">
          <a:xfrm>
            <a:off x="3124200" y="5329239"/>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0</a:t>
            </a:r>
            <a:endParaRPr lang="es-AR" altLang="es-AR" sz="1200"/>
          </a:p>
        </p:txBody>
      </p:sp>
      <p:sp>
        <p:nvSpPr>
          <p:cNvPr id="46087" name="Text Box 7"/>
          <p:cNvSpPr txBox="1">
            <a:spLocks noChangeArrowheads="1"/>
          </p:cNvSpPr>
          <p:nvPr/>
        </p:nvSpPr>
        <p:spPr bwMode="auto">
          <a:xfrm>
            <a:off x="5951539" y="5300664"/>
            <a:ext cx="26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4</a:t>
            </a:r>
            <a:endParaRPr lang="es-AR" altLang="es-AR" sz="1200"/>
          </a:p>
        </p:txBody>
      </p:sp>
      <p:sp>
        <p:nvSpPr>
          <p:cNvPr id="46088" name="Line 8"/>
          <p:cNvSpPr>
            <a:spLocks noChangeShapeType="1"/>
          </p:cNvSpPr>
          <p:nvPr/>
        </p:nvSpPr>
        <p:spPr bwMode="auto">
          <a:xfrm>
            <a:off x="6111875"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89" name="Line 9"/>
          <p:cNvSpPr>
            <a:spLocks noChangeShapeType="1"/>
          </p:cNvSpPr>
          <p:nvPr/>
        </p:nvSpPr>
        <p:spPr bwMode="auto">
          <a:xfrm>
            <a:off x="3271838"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90" name="Line 10"/>
          <p:cNvSpPr>
            <a:spLocks noChangeShapeType="1"/>
          </p:cNvSpPr>
          <p:nvPr/>
        </p:nvSpPr>
        <p:spPr bwMode="auto">
          <a:xfrm>
            <a:off x="3208338" y="45259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91" name="Line 11"/>
          <p:cNvSpPr>
            <a:spLocks noChangeShapeType="1"/>
          </p:cNvSpPr>
          <p:nvPr/>
        </p:nvSpPr>
        <p:spPr bwMode="auto">
          <a:xfrm>
            <a:off x="3208338" y="33448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92" name="Line 12"/>
          <p:cNvSpPr>
            <a:spLocks noChangeShapeType="1"/>
          </p:cNvSpPr>
          <p:nvPr/>
        </p:nvSpPr>
        <p:spPr bwMode="auto">
          <a:xfrm>
            <a:off x="3208338" y="2668588"/>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93" name="Line 13"/>
          <p:cNvSpPr>
            <a:spLocks noChangeShapeType="1"/>
          </p:cNvSpPr>
          <p:nvPr/>
        </p:nvSpPr>
        <p:spPr bwMode="auto">
          <a:xfrm>
            <a:off x="3208338" y="3959225"/>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02414" name="Text Box 14"/>
          <p:cNvSpPr txBox="1">
            <a:spLocks noChangeArrowheads="1"/>
          </p:cNvSpPr>
          <p:nvPr/>
        </p:nvSpPr>
        <p:spPr bwMode="auto">
          <a:xfrm>
            <a:off x="2495550" y="4222751"/>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800" b="1">
                <a:latin typeface="Times New Roman" panose="02020603050405020304" pitchFamily="18" charset="0"/>
              </a:rPr>
              <a:t>CIM</a:t>
            </a:r>
            <a:endParaRPr lang="es-AR" altLang="es-AR" sz="1800" b="1">
              <a:latin typeface="Times New Roman" panose="02020603050405020304" pitchFamily="18" charset="0"/>
            </a:endParaRPr>
          </a:p>
        </p:txBody>
      </p:sp>
      <p:sp>
        <p:nvSpPr>
          <p:cNvPr id="102415" name="Text Box 15"/>
          <p:cNvSpPr txBox="1">
            <a:spLocks noChangeArrowheads="1"/>
          </p:cNvSpPr>
          <p:nvPr/>
        </p:nvSpPr>
        <p:spPr bwMode="auto">
          <a:xfrm>
            <a:off x="6456364" y="1916114"/>
            <a:ext cx="1798637" cy="466725"/>
          </a:xfrm>
          <a:prstGeom prst="rect">
            <a:avLst/>
          </a:prstGeom>
          <a:solidFill>
            <a:srgbClr val="A1FDD3"/>
          </a:solidFill>
          <a:ln w="9525">
            <a:solidFill>
              <a:schemeClr val="folHlink"/>
            </a:solidFill>
            <a:miter lim="800000"/>
            <a:headEnd/>
            <a:tailEnd/>
          </a:ln>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ES_tradnl" altLang="es-AR" sz="2400" b="1" i="1">
                <a:solidFill>
                  <a:srgbClr val="000000"/>
                </a:solidFill>
              </a:rPr>
              <a:t>ABC/CIM</a:t>
            </a:r>
            <a:endParaRPr lang="es-AR" altLang="es-AR" sz="2400" b="1" i="1">
              <a:solidFill>
                <a:srgbClr val="000000"/>
              </a:solidFill>
            </a:endParaRPr>
          </a:p>
        </p:txBody>
      </p:sp>
      <p:sp>
        <p:nvSpPr>
          <p:cNvPr id="46096" name="Text Box 16"/>
          <p:cNvSpPr txBox="1">
            <a:spLocks noChangeArrowheads="1"/>
          </p:cNvSpPr>
          <p:nvPr/>
        </p:nvSpPr>
        <p:spPr bwMode="auto">
          <a:xfrm>
            <a:off x="8902700" y="5295901"/>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8</a:t>
            </a:r>
            <a:endParaRPr lang="es-AR" altLang="es-AR" sz="1200"/>
          </a:p>
        </p:txBody>
      </p:sp>
      <p:sp>
        <p:nvSpPr>
          <p:cNvPr id="46097" name="Line 17"/>
          <p:cNvSpPr>
            <a:spLocks noChangeShapeType="1"/>
          </p:cNvSpPr>
          <p:nvPr/>
        </p:nvSpPr>
        <p:spPr bwMode="auto">
          <a:xfrm>
            <a:off x="9131300" y="5167314"/>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98" name="Line 18"/>
          <p:cNvSpPr>
            <a:spLocks noChangeShapeType="1"/>
          </p:cNvSpPr>
          <p:nvPr/>
        </p:nvSpPr>
        <p:spPr bwMode="auto">
          <a:xfrm>
            <a:off x="4570413"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6099" name="Line 19"/>
          <p:cNvSpPr>
            <a:spLocks noChangeShapeType="1"/>
          </p:cNvSpPr>
          <p:nvPr/>
        </p:nvSpPr>
        <p:spPr bwMode="auto">
          <a:xfrm>
            <a:off x="7591425"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02420" name="Line 20"/>
          <p:cNvSpPr>
            <a:spLocks noChangeShapeType="1"/>
          </p:cNvSpPr>
          <p:nvPr/>
        </p:nvSpPr>
        <p:spPr bwMode="auto">
          <a:xfrm rot="3920927">
            <a:off x="5986463" y="2170113"/>
            <a:ext cx="107950" cy="1041400"/>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46101" name="Line 21"/>
          <p:cNvSpPr>
            <a:spLocks noChangeShapeType="1"/>
          </p:cNvSpPr>
          <p:nvPr/>
        </p:nvSpPr>
        <p:spPr bwMode="auto">
          <a:xfrm>
            <a:off x="3287714" y="5229225"/>
            <a:ext cx="6480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02422" name="Line 22"/>
          <p:cNvSpPr>
            <a:spLocks noChangeShapeType="1"/>
          </p:cNvSpPr>
          <p:nvPr/>
        </p:nvSpPr>
        <p:spPr bwMode="auto">
          <a:xfrm>
            <a:off x="3287713" y="4437063"/>
            <a:ext cx="6337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02423" name="Text Box 23"/>
          <p:cNvSpPr txBox="1">
            <a:spLocks noChangeArrowheads="1"/>
          </p:cNvSpPr>
          <p:nvPr/>
        </p:nvSpPr>
        <p:spPr bwMode="auto">
          <a:xfrm>
            <a:off x="2424113" y="5589589"/>
            <a:ext cx="77771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ES_tradnl" altLang="es-AR"/>
              <a:t>Determinan menor exposición</a:t>
            </a:r>
          </a:p>
        </p:txBody>
      </p:sp>
    </p:spTree>
    <p:extLst>
      <p:ext uri="{BB962C8B-B14F-4D97-AF65-F5344CB8AC3E}">
        <p14:creationId xmlns:p14="http://schemas.microsoft.com/office/powerpoint/2010/main" val="17772242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grpId="0" nodeType="clickEffect">
                                  <p:stCondLst>
                                    <p:cond delay="0"/>
                                  </p:stCondLst>
                                  <p:childTnLst>
                                    <p:animMotion origin="layout" path="M 2.77778E-7 -4.0037E-6 L 2.77778E-7 -0.17591 " pathEditMode="relative" rAng="0" ptsTypes="AA">
                                      <p:cBhvr>
                                        <p:cTn id="6" dur="2000" fill="hold"/>
                                        <p:tgtEl>
                                          <p:spTgt spid="102422"/>
                                        </p:tgtEl>
                                        <p:attrNameLst>
                                          <p:attrName>ppt_x</p:attrName>
                                          <p:attrName>ppt_y</p:attrName>
                                        </p:attrNameLst>
                                      </p:cBhvr>
                                      <p:rCtr x="0" y="-8807"/>
                                    </p:animMotion>
                                  </p:childTnLst>
                                </p:cTn>
                              </p:par>
                              <p:par>
                                <p:cTn id="7" presetID="64" presetClass="path" presetSubtype="0" accel="50000" decel="50000" fill="hold" grpId="0" nodeType="withEffect">
                                  <p:stCondLst>
                                    <p:cond delay="0"/>
                                  </p:stCondLst>
                                  <p:childTnLst>
                                    <p:animMotion origin="layout" path="M -3.88889E-6 -1.80305E-7 L -0.00434 -0.184 " pathEditMode="relative" rAng="0" ptsTypes="AA">
                                      <p:cBhvr>
                                        <p:cTn id="8" dur="2000" fill="hold"/>
                                        <p:tgtEl>
                                          <p:spTgt spid="102414"/>
                                        </p:tgtEl>
                                        <p:attrNameLst>
                                          <p:attrName>ppt_x</p:attrName>
                                          <p:attrName>ppt_y</p:attrName>
                                        </p:attrNameLst>
                                      </p:cBhvr>
                                      <p:rCtr x="-226" y="-9200"/>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2403"/>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0242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0241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2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nimBg="1"/>
      <p:bldP spid="102414" grpId="0"/>
      <p:bldP spid="102415" grpId="0" animBg="1"/>
      <p:bldP spid="102420" grpId="0" animBg="1"/>
      <p:bldP spid="102422" grpId="0" animBg="1"/>
      <p:bldP spid="1024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063750" y="260350"/>
            <a:ext cx="8229600" cy="1143000"/>
          </a:xfrm>
        </p:spPr>
        <p:txBody>
          <a:bodyPr/>
          <a:lstStyle/>
          <a:p>
            <a:pPr eaLnBrk="1" hangingPunct="1"/>
            <a:r>
              <a:rPr lang="es-ES_tradnl" altLang="es-AR" sz="3800"/>
              <a:t>Alteraciones farmacocinéticas</a:t>
            </a:r>
          </a:p>
        </p:txBody>
      </p:sp>
      <p:sp>
        <p:nvSpPr>
          <p:cNvPr id="104451" name="Freeform 3"/>
          <p:cNvSpPr>
            <a:spLocks/>
          </p:cNvSpPr>
          <p:nvPr/>
        </p:nvSpPr>
        <p:spPr bwMode="auto">
          <a:xfrm>
            <a:off x="4079876" y="3933825"/>
            <a:ext cx="1584325" cy="503238"/>
          </a:xfrm>
          <a:custGeom>
            <a:avLst/>
            <a:gdLst>
              <a:gd name="T0" fmla="*/ 0 w 2448"/>
              <a:gd name="T1" fmla="*/ 503238 h 1452"/>
              <a:gd name="T2" fmla="*/ 88018 w 2448"/>
              <a:gd name="T3" fmla="*/ 345889 h 1452"/>
              <a:gd name="T4" fmla="*/ 322949 w 2448"/>
              <a:gd name="T5" fmla="*/ 94270 h 1452"/>
              <a:gd name="T6" fmla="*/ 440090 w 2448"/>
              <a:gd name="T7" fmla="*/ 15943 h 1452"/>
              <a:gd name="T8" fmla="*/ 528756 w 2448"/>
              <a:gd name="T9" fmla="*/ 0 h 1452"/>
              <a:gd name="T10" fmla="*/ 675021 w 2448"/>
              <a:gd name="T11" fmla="*/ 15943 h 1452"/>
              <a:gd name="T12" fmla="*/ 851057 w 2448"/>
              <a:gd name="T13" fmla="*/ 78674 h 1452"/>
              <a:gd name="T14" fmla="*/ 968846 w 2448"/>
              <a:gd name="T15" fmla="*/ 141406 h 1452"/>
              <a:gd name="T16" fmla="*/ 1115758 w 2448"/>
              <a:gd name="T17" fmla="*/ 236023 h 1452"/>
              <a:gd name="T18" fmla="*/ 1273673 w 2448"/>
              <a:gd name="T19" fmla="*/ 340344 h 1452"/>
              <a:gd name="T20" fmla="*/ 1408936 w 2448"/>
              <a:gd name="T21" fmla="*/ 424564 h 1452"/>
              <a:gd name="T22" fmla="*/ 1555849 w 2448"/>
              <a:gd name="T23" fmla="*/ 487295 h 1452"/>
              <a:gd name="T24" fmla="*/ 1584325 w 2448"/>
              <a:gd name="T25" fmla="*/ 502545 h 1452"/>
              <a:gd name="T26" fmla="*/ 0 w 2448"/>
              <a:gd name="T27" fmla="*/ 503238 h 14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48"/>
              <a:gd name="T43" fmla="*/ 0 h 1452"/>
              <a:gd name="T44" fmla="*/ 2448 w 2448"/>
              <a:gd name="T45" fmla="*/ 1452 h 14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48" h="1452">
                <a:moveTo>
                  <a:pt x="0" y="1452"/>
                </a:moveTo>
                <a:lnTo>
                  <a:pt x="136" y="998"/>
                </a:lnTo>
                <a:lnTo>
                  <a:pt x="499" y="272"/>
                </a:lnTo>
                <a:lnTo>
                  <a:pt x="680" y="46"/>
                </a:lnTo>
                <a:lnTo>
                  <a:pt x="817" y="0"/>
                </a:lnTo>
                <a:lnTo>
                  <a:pt x="1043" y="46"/>
                </a:lnTo>
                <a:lnTo>
                  <a:pt x="1315" y="227"/>
                </a:lnTo>
                <a:lnTo>
                  <a:pt x="1497" y="408"/>
                </a:lnTo>
                <a:lnTo>
                  <a:pt x="1724" y="681"/>
                </a:lnTo>
                <a:lnTo>
                  <a:pt x="1968" y="982"/>
                </a:lnTo>
                <a:lnTo>
                  <a:pt x="2177" y="1225"/>
                </a:lnTo>
                <a:lnTo>
                  <a:pt x="2404" y="1406"/>
                </a:lnTo>
                <a:lnTo>
                  <a:pt x="2448" y="1450"/>
                </a:lnTo>
                <a:lnTo>
                  <a:pt x="0" y="1452"/>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104452" name="Freeform 4"/>
          <p:cNvSpPr>
            <a:spLocks/>
          </p:cNvSpPr>
          <p:nvPr/>
        </p:nvSpPr>
        <p:spPr bwMode="auto">
          <a:xfrm>
            <a:off x="3287714" y="2565400"/>
            <a:ext cx="5807075" cy="2565400"/>
          </a:xfrm>
          <a:custGeom>
            <a:avLst/>
            <a:gdLst>
              <a:gd name="T0" fmla="*/ 0 w 4037"/>
              <a:gd name="T1" fmla="*/ 2565400 h 2071"/>
              <a:gd name="T2" fmla="*/ 261800 w 4037"/>
              <a:gd name="T3" fmla="*/ 1666085 h 2071"/>
              <a:gd name="T4" fmla="*/ 717793 w 4037"/>
              <a:gd name="T5" fmla="*/ 711028 h 2071"/>
              <a:gd name="T6" fmla="*/ 1239955 w 4037"/>
              <a:gd name="T7" fmla="*/ 92904 h 2071"/>
              <a:gd name="T8" fmla="*/ 1762117 w 4037"/>
              <a:gd name="T9" fmla="*/ 149886 h 2071"/>
              <a:gd name="T10" fmla="*/ 2284279 w 4037"/>
              <a:gd name="T11" fmla="*/ 486819 h 2071"/>
              <a:gd name="T12" fmla="*/ 3393334 w 4037"/>
              <a:gd name="T13" fmla="*/ 1610343 h 2071"/>
              <a:gd name="T14" fmla="*/ 4437658 w 4037"/>
              <a:gd name="T15" fmla="*/ 2171485 h 2071"/>
              <a:gd name="T16" fmla="*/ 5807075 w 4037"/>
              <a:gd name="T17" fmla="*/ 2565400 h 2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7"/>
              <a:gd name="T28" fmla="*/ 0 h 2071"/>
              <a:gd name="T29" fmla="*/ 4037 w 4037"/>
              <a:gd name="T30" fmla="*/ 2071 h 2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7" h="2071">
                <a:moveTo>
                  <a:pt x="0" y="2071"/>
                </a:moveTo>
                <a:cubicBezTo>
                  <a:pt x="49" y="1832"/>
                  <a:pt x="99" y="1594"/>
                  <a:pt x="182" y="1345"/>
                </a:cubicBezTo>
                <a:cubicBezTo>
                  <a:pt x="265" y="1096"/>
                  <a:pt x="386" y="786"/>
                  <a:pt x="499" y="574"/>
                </a:cubicBezTo>
                <a:cubicBezTo>
                  <a:pt x="612" y="362"/>
                  <a:pt x="741" y="150"/>
                  <a:pt x="862" y="75"/>
                </a:cubicBezTo>
                <a:cubicBezTo>
                  <a:pt x="983" y="0"/>
                  <a:pt x="1104" y="68"/>
                  <a:pt x="1225" y="121"/>
                </a:cubicBezTo>
                <a:cubicBezTo>
                  <a:pt x="1346" y="174"/>
                  <a:pt x="1399" y="197"/>
                  <a:pt x="1588" y="393"/>
                </a:cubicBezTo>
                <a:cubicBezTo>
                  <a:pt x="1777" y="589"/>
                  <a:pt x="2109" y="1073"/>
                  <a:pt x="2359" y="1300"/>
                </a:cubicBezTo>
                <a:cubicBezTo>
                  <a:pt x="2609" y="1527"/>
                  <a:pt x="2805" y="1625"/>
                  <a:pt x="3085" y="1753"/>
                </a:cubicBezTo>
                <a:cubicBezTo>
                  <a:pt x="3365" y="1881"/>
                  <a:pt x="3878" y="2018"/>
                  <a:pt x="4037" y="2071"/>
                </a:cubicBezTo>
              </a:path>
            </a:pathLst>
          </a:custGeom>
          <a:noFill/>
          <a:ln w="1905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47109" name="Line 5"/>
          <p:cNvSpPr>
            <a:spLocks noChangeShapeType="1"/>
          </p:cNvSpPr>
          <p:nvPr/>
        </p:nvSpPr>
        <p:spPr bwMode="auto">
          <a:xfrm>
            <a:off x="3271838" y="2117726"/>
            <a:ext cx="0" cy="3032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10" name="Text Box 6"/>
          <p:cNvSpPr txBox="1">
            <a:spLocks noChangeArrowheads="1"/>
          </p:cNvSpPr>
          <p:nvPr/>
        </p:nvSpPr>
        <p:spPr bwMode="auto">
          <a:xfrm>
            <a:off x="3124200" y="5329239"/>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0</a:t>
            </a:r>
            <a:endParaRPr lang="es-AR" altLang="es-AR" sz="1200"/>
          </a:p>
        </p:txBody>
      </p:sp>
      <p:sp>
        <p:nvSpPr>
          <p:cNvPr id="47111" name="Text Box 7"/>
          <p:cNvSpPr txBox="1">
            <a:spLocks noChangeArrowheads="1"/>
          </p:cNvSpPr>
          <p:nvPr/>
        </p:nvSpPr>
        <p:spPr bwMode="auto">
          <a:xfrm>
            <a:off x="5951539" y="5300664"/>
            <a:ext cx="26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4</a:t>
            </a:r>
            <a:endParaRPr lang="es-AR" altLang="es-AR" sz="1200"/>
          </a:p>
        </p:txBody>
      </p:sp>
      <p:sp>
        <p:nvSpPr>
          <p:cNvPr id="47112" name="Line 8"/>
          <p:cNvSpPr>
            <a:spLocks noChangeShapeType="1"/>
          </p:cNvSpPr>
          <p:nvPr/>
        </p:nvSpPr>
        <p:spPr bwMode="auto">
          <a:xfrm>
            <a:off x="6111875"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13" name="Line 9"/>
          <p:cNvSpPr>
            <a:spLocks noChangeShapeType="1"/>
          </p:cNvSpPr>
          <p:nvPr/>
        </p:nvSpPr>
        <p:spPr bwMode="auto">
          <a:xfrm>
            <a:off x="3271838" y="5149850"/>
            <a:ext cx="0" cy="52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14" name="Line 10"/>
          <p:cNvSpPr>
            <a:spLocks noChangeShapeType="1"/>
          </p:cNvSpPr>
          <p:nvPr/>
        </p:nvSpPr>
        <p:spPr bwMode="auto">
          <a:xfrm>
            <a:off x="3208338" y="45259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15" name="Line 11"/>
          <p:cNvSpPr>
            <a:spLocks noChangeShapeType="1"/>
          </p:cNvSpPr>
          <p:nvPr/>
        </p:nvSpPr>
        <p:spPr bwMode="auto">
          <a:xfrm>
            <a:off x="3208338" y="3344863"/>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16" name="Line 12"/>
          <p:cNvSpPr>
            <a:spLocks noChangeShapeType="1"/>
          </p:cNvSpPr>
          <p:nvPr/>
        </p:nvSpPr>
        <p:spPr bwMode="auto">
          <a:xfrm>
            <a:off x="3208338" y="2668588"/>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17" name="Line 13"/>
          <p:cNvSpPr>
            <a:spLocks noChangeShapeType="1"/>
          </p:cNvSpPr>
          <p:nvPr/>
        </p:nvSpPr>
        <p:spPr bwMode="auto">
          <a:xfrm>
            <a:off x="3208338" y="3959225"/>
            <a:ext cx="63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18" name="Text Box 14"/>
          <p:cNvSpPr txBox="1">
            <a:spLocks noChangeArrowheads="1"/>
          </p:cNvSpPr>
          <p:nvPr/>
        </p:nvSpPr>
        <p:spPr bwMode="auto">
          <a:xfrm>
            <a:off x="2495550" y="4222751"/>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800" b="1">
                <a:latin typeface="Times New Roman" panose="02020603050405020304" pitchFamily="18" charset="0"/>
              </a:rPr>
              <a:t>CIM</a:t>
            </a:r>
            <a:endParaRPr lang="es-AR" altLang="es-AR" sz="1800" b="1">
              <a:latin typeface="Times New Roman" panose="02020603050405020304" pitchFamily="18" charset="0"/>
            </a:endParaRPr>
          </a:p>
        </p:txBody>
      </p:sp>
      <p:sp>
        <p:nvSpPr>
          <p:cNvPr id="104463" name="Text Box 15"/>
          <p:cNvSpPr txBox="1">
            <a:spLocks noChangeArrowheads="1"/>
          </p:cNvSpPr>
          <p:nvPr/>
        </p:nvSpPr>
        <p:spPr bwMode="auto">
          <a:xfrm>
            <a:off x="7248525" y="3213101"/>
            <a:ext cx="1798638" cy="466725"/>
          </a:xfrm>
          <a:prstGeom prst="rect">
            <a:avLst/>
          </a:prstGeom>
          <a:solidFill>
            <a:srgbClr val="A1FDD3"/>
          </a:solidFill>
          <a:ln w="9525">
            <a:solidFill>
              <a:schemeClr val="folHlink"/>
            </a:solidFill>
            <a:miter lim="800000"/>
            <a:headEnd/>
            <a:tailEnd/>
          </a:ln>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ES_tradnl" altLang="es-AR" sz="2400" b="1" i="1">
                <a:solidFill>
                  <a:srgbClr val="000000"/>
                </a:solidFill>
              </a:rPr>
              <a:t>ABC/CIM</a:t>
            </a:r>
            <a:endParaRPr lang="es-AR" altLang="es-AR" sz="2400" b="1" i="1">
              <a:solidFill>
                <a:srgbClr val="000000"/>
              </a:solidFill>
            </a:endParaRPr>
          </a:p>
        </p:txBody>
      </p:sp>
      <p:sp>
        <p:nvSpPr>
          <p:cNvPr id="47120" name="Text Box 16"/>
          <p:cNvSpPr txBox="1">
            <a:spLocks noChangeArrowheads="1"/>
          </p:cNvSpPr>
          <p:nvPr/>
        </p:nvSpPr>
        <p:spPr bwMode="auto">
          <a:xfrm>
            <a:off x="8902700" y="5295901"/>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s-ES_tradnl" altLang="es-AR" sz="1200"/>
              <a:t>8</a:t>
            </a:r>
            <a:endParaRPr lang="es-AR" altLang="es-AR" sz="1200"/>
          </a:p>
        </p:txBody>
      </p:sp>
      <p:sp>
        <p:nvSpPr>
          <p:cNvPr id="47121" name="Line 17"/>
          <p:cNvSpPr>
            <a:spLocks noChangeShapeType="1"/>
          </p:cNvSpPr>
          <p:nvPr/>
        </p:nvSpPr>
        <p:spPr bwMode="auto">
          <a:xfrm>
            <a:off x="9131300" y="5167314"/>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22" name="Line 18"/>
          <p:cNvSpPr>
            <a:spLocks noChangeShapeType="1"/>
          </p:cNvSpPr>
          <p:nvPr/>
        </p:nvSpPr>
        <p:spPr bwMode="auto">
          <a:xfrm>
            <a:off x="4570413"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23" name="Line 19"/>
          <p:cNvSpPr>
            <a:spLocks noChangeShapeType="1"/>
          </p:cNvSpPr>
          <p:nvPr/>
        </p:nvSpPr>
        <p:spPr bwMode="auto">
          <a:xfrm>
            <a:off x="7591425" y="5157789"/>
            <a:ext cx="0" cy="52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04468" name="Line 20"/>
          <p:cNvSpPr>
            <a:spLocks noChangeShapeType="1"/>
          </p:cNvSpPr>
          <p:nvPr/>
        </p:nvSpPr>
        <p:spPr bwMode="auto">
          <a:xfrm rot="3920927" flipV="1">
            <a:off x="6163470" y="3015457"/>
            <a:ext cx="287337" cy="1873250"/>
          </a:xfrm>
          <a:prstGeom prst="line">
            <a:avLst/>
          </a:prstGeom>
          <a:noFill/>
          <a:ln w="9525">
            <a:solidFill>
              <a:schemeClr val="folHlink"/>
            </a:solidFill>
            <a:round/>
            <a:headEnd type="triangle" w="med" len="med"/>
            <a:tailEnd/>
          </a:ln>
          <a:extLst>
            <a:ext uri="{909E8E84-426E-40DD-AFC4-6F175D3DCCD1}">
              <a14:hiddenFill xmlns:a14="http://schemas.microsoft.com/office/drawing/2010/main">
                <a:noFill/>
              </a14:hiddenFill>
            </a:ext>
          </a:extLst>
        </p:spPr>
        <p:txBody>
          <a:bodyPr/>
          <a:lstStyle/>
          <a:p>
            <a:endParaRPr lang="es-AR"/>
          </a:p>
        </p:txBody>
      </p:sp>
      <p:sp>
        <p:nvSpPr>
          <p:cNvPr id="47125" name="Line 21"/>
          <p:cNvSpPr>
            <a:spLocks noChangeShapeType="1"/>
          </p:cNvSpPr>
          <p:nvPr/>
        </p:nvSpPr>
        <p:spPr bwMode="auto">
          <a:xfrm>
            <a:off x="3287714" y="5229225"/>
            <a:ext cx="6480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47126" name="Line 22"/>
          <p:cNvSpPr>
            <a:spLocks noChangeShapeType="1"/>
          </p:cNvSpPr>
          <p:nvPr/>
        </p:nvSpPr>
        <p:spPr bwMode="auto">
          <a:xfrm>
            <a:off x="3287713" y="4437063"/>
            <a:ext cx="6337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04471" name="Text Box 23"/>
          <p:cNvSpPr txBox="1">
            <a:spLocks noChangeArrowheads="1"/>
          </p:cNvSpPr>
          <p:nvPr/>
        </p:nvSpPr>
        <p:spPr bwMode="auto">
          <a:xfrm>
            <a:off x="2552025" y="1756569"/>
            <a:ext cx="77771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ES_tradnl" altLang="es-AR"/>
              <a:t>Determinan menor exposición</a:t>
            </a:r>
          </a:p>
        </p:txBody>
      </p:sp>
    </p:spTree>
    <p:extLst>
      <p:ext uri="{BB962C8B-B14F-4D97-AF65-F5344CB8AC3E}">
        <p14:creationId xmlns:p14="http://schemas.microsoft.com/office/powerpoint/2010/main" val="2164556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0" nodeType="clickEffect">
                                  <p:stCondLst>
                                    <p:cond delay="0"/>
                                  </p:stCondLst>
                                  <p:childTnLst>
                                    <p:animMotion origin="layout" path="M 3.33333E-6 -2.87101E-6 L -0.00261 0.20111 " pathEditMode="relative" rAng="0" ptsTypes="AA">
                                      <p:cBhvr>
                                        <p:cTn id="6" dur="2000" fill="hold"/>
                                        <p:tgtEl>
                                          <p:spTgt spid="104452"/>
                                        </p:tgtEl>
                                        <p:attrNameLst>
                                          <p:attrName>ppt_x</p:attrName>
                                          <p:attrName>ppt_y</p:attrName>
                                        </p:attrNameLst>
                                      </p:cBhvr>
                                      <p:rCtr x="-139" y="10055"/>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4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44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44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animBg="1"/>
      <p:bldP spid="104452" grpId="0" animBg="1"/>
      <p:bldP spid="104463" grpId="0" animBg="1"/>
      <p:bldP spid="104468" grpId="0" animBg="1"/>
      <p:bldP spid="10447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PARAMETROS PK/PD: GRUPOS</a:t>
            </a:r>
            <a:endParaRPr lang="es-AR" b="1" dirty="0"/>
          </a:p>
        </p:txBody>
      </p:sp>
      <p:graphicFrame>
        <p:nvGraphicFramePr>
          <p:cNvPr id="4" name="Marcador de contenido 3"/>
          <p:cNvGraphicFramePr>
            <a:graphicFrameLocks noGrp="1"/>
          </p:cNvGraphicFramePr>
          <p:nvPr>
            <p:ph idx="1"/>
            <p:extLst/>
          </p:nvPr>
        </p:nvGraphicFramePr>
        <p:xfrm>
          <a:off x="1096962" y="1952786"/>
          <a:ext cx="7064271" cy="3129280"/>
        </p:xfrm>
        <a:graphic>
          <a:graphicData uri="http://schemas.openxmlformats.org/drawingml/2006/table">
            <a:tbl>
              <a:tblPr firstRow="1" bandRow="1">
                <a:tableStyleId>{5C22544A-7EE6-4342-B048-85BDC9FD1C3A}</a:tableStyleId>
              </a:tblPr>
              <a:tblGrid>
                <a:gridCol w="4714178"/>
                <a:gridCol w="2350093"/>
              </a:tblGrid>
              <a:tr h="264318">
                <a:tc>
                  <a:txBody>
                    <a:bodyPr/>
                    <a:lstStyle/>
                    <a:p>
                      <a:r>
                        <a:rPr lang="es-AR" b="1" dirty="0" smtClean="0">
                          <a:solidFill>
                            <a:schemeClr val="tx1"/>
                          </a:solidFill>
                        </a:rPr>
                        <a:t>A.</a:t>
                      </a:r>
                      <a:r>
                        <a:rPr lang="es-AR" b="1" baseline="0" dirty="0" smtClean="0">
                          <a:solidFill>
                            <a:schemeClr val="tx1"/>
                          </a:solidFill>
                        </a:rPr>
                        <a:t> </a:t>
                      </a:r>
                      <a:r>
                        <a:rPr lang="es-AR" b="1" dirty="0" smtClean="0">
                          <a:solidFill>
                            <a:schemeClr val="tx1"/>
                          </a:solidFill>
                        </a:rPr>
                        <a:t>CONCENTRACIÓN MÁXIMA/CIM</a:t>
                      </a:r>
                      <a:endParaRPr lang="es-AR" b="1" dirty="0">
                        <a:solidFill>
                          <a:schemeClr val="tx1"/>
                        </a:solidFill>
                      </a:endParaRPr>
                    </a:p>
                  </a:txBody>
                  <a:tcPr/>
                </a:tc>
                <a:tc>
                  <a:txBody>
                    <a:bodyPr/>
                    <a:lstStyle/>
                    <a:p>
                      <a:r>
                        <a:rPr lang="es-AR" b="1" dirty="0" smtClean="0">
                          <a:solidFill>
                            <a:schemeClr val="tx1"/>
                          </a:solidFill>
                        </a:rPr>
                        <a:t>AMINOGLUCÓSIDOS</a:t>
                      </a:r>
                      <a:endParaRPr lang="es-AR" b="1" dirty="0">
                        <a:solidFill>
                          <a:schemeClr val="tx1"/>
                        </a:solidFill>
                      </a:endParaRPr>
                    </a:p>
                  </a:txBody>
                  <a:tcPr/>
                </a:tc>
              </a:tr>
              <a:tr h="370840">
                <a:tc>
                  <a:txBody>
                    <a:bodyPr/>
                    <a:lstStyle/>
                    <a:p>
                      <a:r>
                        <a:rPr lang="es-AR" b="1" dirty="0" smtClean="0">
                          <a:solidFill>
                            <a:srgbClr val="0070C0"/>
                          </a:solidFill>
                        </a:rPr>
                        <a:t>B. AUC/CIM</a:t>
                      </a:r>
                      <a:endParaRPr lang="es-AR" b="1" dirty="0">
                        <a:solidFill>
                          <a:srgbClr val="0070C0"/>
                        </a:solidFill>
                      </a:endParaRPr>
                    </a:p>
                  </a:txBody>
                  <a:tcPr/>
                </a:tc>
                <a:tc>
                  <a:txBody>
                    <a:bodyPr/>
                    <a:lstStyle/>
                    <a:p>
                      <a:r>
                        <a:rPr lang="es-AR" b="1" dirty="0" smtClean="0">
                          <a:solidFill>
                            <a:srgbClr val="0070C0"/>
                          </a:solidFill>
                        </a:rPr>
                        <a:t>VANCOMICINA</a:t>
                      </a:r>
                      <a:endParaRPr lang="es-AR" b="1" dirty="0">
                        <a:solidFill>
                          <a:srgbClr val="0070C0"/>
                        </a:solidFill>
                      </a:endParaRPr>
                    </a:p>
                  </a:txBody>
                  <a:tcPr/>
                </a:tc>
              </a:tr>
              <a:tr h="370840">
                <a:tc>
                  <a:txBody>
                    <a:bodyPr/>
                    <a:lstStyle/>
                    <a:p>
                      <a:endParaRPr lang="es-AR" b="1" dirty="0">
                        <a:solidFill>
                          <a:srgbClr val="0070C0"/>
                        </a:solidFill>
                      </a:endParaRPr>
                    </a:p>
                  </a:txBody>
                  <a:tcPr/>
                </a:tc>
                <a:tc>
                  <a:txBody>
                    <a:bodyPr/>
                    <a:lstStyle/>
                    <a:p>
                      <a:r>
                        <a:rPr lang="es-AR" b="1" dirty="0" smtClean="0">
                          <a:solidFill>
                            <a:srgbClr val="0070C0"/>
                          </a:solidFill>
                        </a:rPr>
                        <a:t>QUINOLONAS</a:t>
                      </a:r>
                    </a:p>
                    <a:p>
                      <a:r>
                        <a:rPr lang="es-AR" b="1" dirty="0" smtClean="0">
                          <a:solidFill>
                            <a:srgbClr val="0070C0"/>
                          </a:solidFill>
                        </a:rPr>
                        <a:t>MACRÓIDOS</a:t>
                      </a:r>
                      <a:endParaRPr lang="es-AR" b="1" dirty="0">
                        <a:solidFill>
                          <a:srgbClr val="0070C0"/>
                        </a:solidFill>
                      </a:endParaRPr>
                    </a:p>
                  </a:txBody>
                  <a:tcPr/>
                </a:tc>
              </a:tr>
              <a:tr h="370840">
                <a:tc>
                  <a:txBody>
                    <a:bodyPr/>
                    <a:lstStyle/>
                    <a:p>
                      <a:endParaRPr lang="es-AR" b="1" dirty="0">
                        <a:solidFill>
                          <a:srgbClr val="0070C0"/>
                        </a:solidFill>
                      </a:endParaRPr>
                    </a:p>
                  </a:txBody>
                  <a:tcPr/>
                </a:tc>
                <a:tc>
                  <a:txBody>
                    <a:bodyPr/>
                    <a:lstStyle/>
                    <a:p>
                      <a:r>
                        <a:rPr lang="es-AR" b="1" dirty="0" smtClean="0">
                          <a:solidFill>
                            <a:srgbClr val="0070C0"/>
                          </a:solidFill>
                        </a:rPr>
                        <a:t>DAPTOMICINA</a:t>
                      </a:r>
                    </a:p>
                    <a:p>
                      <a:r>
                        <a:rPr lang="es-AR" b="1" dirty="0" smtClean="0">
                          <a:solidFill>
                            <a:srgbClr val="0070C0"/>
                          </a:solidFill>
                        </a:rPr>
                        <a:t>TETRACICLINAS</a:t>
                      </a:r>
                      <a:endParaRPr lang="es-AR" b="1" dirty="0">
                        <a:solidFill>
                          <a:srgbClr val="0070C0"/>
                        </a:solidFill>
                      </a:endParaRPr>
                    </a:p>
                  </a:txBody>
                  <a:tcPr/>
                </a:tc>
              </a:tr>
              <a:tr h="370840">
                <a:tc>
                  <a:txBody>
                    <a:bodyPr/>
                    <a:lstStyle/>
                    <a:p>
                      <a:r>
                        <a:rPr lang="es-AR" b="1" dirty="0" smtClean="0">
                          <a:solidFill>
                            <a:srgbClr val="00B050"/>
                          </a:solidFill>
                        </a:rPr>
                        <a:t>C. TIEMPO/CIM</a:t>
                      </a:r>
                      <a:endParaRPr lang="es-AR" b="1" dirty="0">
                        <a:solidFill>
                          <a:srgbClr val="00B050"/>
                        </a:solidFill>
                      </a:endParaRPr>
                    </a:p>
                  </a:txBody>
                  <a:tcPr/>
                </a:tc>
                <a:tc>
                  <a:txBody>
                    <a:bodyPr/>
                    <a:lstStyle/>
                    <a:p>
                      <a:r>
                        <a:rPr lang="es-AR" b="1" dirty="0" smtClean="0">
                          <a:solidFill>
                            <a:srgbClr val="00B050"/>
                          </a:solidFill>
                        </a:rPr>
                        <a:t>BETALACTAMICOS</a:t>
                      </a:r>
                      <a:endParaRPr lang="es-AR" b="1" dirty="0">
                        <a:solidFill>
                          <a:srgbClr val="00B050"/>
                        </a:solidFill>
                      </a:endParaRPr>
                    </a:p>
                  </a:txBody>
                  <a:tcPr/>
                </a:tc>
              </a:tr>
              <a:tr h="370840">
                <a:tc>
                  <a:txBody>
                    <a:bodyPr/>
                    <a:lstStyle/>
                    <a:p>
                      <a:endParaRPr lang="es-AR" b="1" dirty="0">
                        <a:solidFill>
                          <a:srgbClr val="00B050"/>
                        </a:solidFill>
                      </a:endParaRPr>
                    </a:p>
                  </a:txBody>
                  <a:tcPr/>
                </a:tc>
                <a:tc>
                  <a:txBody>
                    <a:bodyPr/>
                    <a:lstStyle/>
                    <a:p>
                      <a:r>
                        <a:rPr lang="es-AR" b="1" dirty="0" smtClean="0">
                          <a:solidFill>
                            <a:srgbClr val="00B050"/>
                          </a:solidFill>
                        </a:rPr>
                        <a:t>CLINDAMICINA</a:t>
                      </a:r>
                      <a:endParaRPr lang="es-AR" b="1" dirty="0">
                        <a:solidFill>
                          <a:srgbClr val="00B050"/>
                        </a:solidFill>
                      </a:endParaRPr>
                    </a:p>
                  </a:txBody>
                  <a:tcPr/>
                </a:tc>
              </a:tr>
              <a:tr h="370840">
                <a:tc>
                  <a:txBody>
                    <a:bodyPr/>
                    <a:lstStyle/>
                    <a:p>
                      <a:endParaRPr lang="es-AR" b="1" dirty="0">
                        <a:solidFill>
                          <a:srgbClr val="00B050"/>
                        </a:solidFill>
                      </a:endParaRPr>
                    </a:p>
                  </a:txBody>
                  <a:tcPr/>
                </a:tc>
                <a:tc>
                  <a:txBody>
                    <a:bodyPr/>
                    <a:lstStyle/>
                    <a:p>
                      <a:r>
                        <a:rPr lang="es-AR" b="1" dirty="0" smtClean="0">
                          <a:solidFill>
                            <a:srgbClr val="00B050"/>
                          </a:solidFill>
                        </a:rPr>
                        <a:t>LINESOLID</a:t>
                      </a:r>
                      <a:endParaRPr lang="es-AR" b="1" dirty="0">
                        <a:solidFill>
                          <a:srgbClr val="00B050"/>
                        </a:solidFill>
                      </a:endParaRPr>
                    </a:p>
                  </a:txBody>
                  <a:tcPr/>
                </a:tc>
              </a:tr>
            </a:tbl>
          </a:graphicData>
        </a:graphic>
      </p:graphicFrame>
    </p:spTree>
    <p:extLst>
      <p:ext uri="{BB962C8B-B14F-4D97-AF65-F5344CB8AC3E}">
        <p14:creationId xmlns:p14="http://schemas.microsoft.com/office/powerpoint/2010/main" val="1983138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ESTRATEGIAS PK/PD</a:t>
            </a:r>
            <a:endParaRPr lang="es-AR" dirty="0"/>
          </a:p>
        </p:txBody>
      </p:sp>
      <p:sp>
        <p:nvSpPr>
          <p:cNvPr id="3" name="Marcador de contenido 2"/>
          <p:cNvSpPr>
            <a:spLocks noGrp="1"/>
          </p:cNvSpPr>
          <p:nvPr>
            <p:ph idx="1"/>
          </p:nvPr>
        </p:nvSpPr>
        <p:spPr/>
        <p:txBody>
          <a:bodyPr/>
          <a:lstStyle/>
          <a:p>
            <a:r>
              <a:rPr lang="es-AR" b="1" dirty="0">
                <a:solidFill>
                  <a:schemeClr val="tx1"/>
                </a:solidFill>
              </a:rPr>
              <a:t>A. CONCENTRACIÓN MÁXIMA/CIM</a:t>
            </a:r>
          </a:p>
          <a:p>
            <a:r>
              <a:rPr lang="es-AR" dirty="0" smtClean="0"/>
              <a:t>Las dosis deben ser aquellas que alcancen la máxima concentración</a:t>
            </a:r>
          </a:p>
          <a:p>
            <a:r>
              <a:rPr lang="es-AR" b="1" dirty="0">
                <a:solidFill>
                  <a:srgbClr val="0070C0"/>
                </a:solidFill>
              </a:rPr>
              <a:t>B. </a:t>
            </a:r>
            <a:r>
              <a:rPr lang="es-AR" b="1" dirty="0" smtClean="0">
                <a:solidFill>
                  <a:srgbClr val="0070C0"/>
                </a:solidFill>
              </a:rPr>
              <a:t>AUC/CIM</a:t>
            </a:r>
          </a:p>
          <a:p>
            <a:r>
              <a:rPr lang="es-AR" dirty="0" smtClean="0">
                <a:solidFill>
                  <a:schemeClr val="tx1"/>
                </a:solidFill>
              </a:rPr>
              <a:t>Actividad mixta(tiempo de exposición y actividad persistente)</a:t>
            </a:r>
          </a:p>
          <a:p>
            <a:r>
              <a:rPr lang="es-AR" b="1" dirty="0">
                <a:solidFill>
                  <a:srgbClr val="00B050"/>
                </a:solidFill>
              </a:rPr>
              <a:t>C. </a:t>
            </a:r>
            <a:r>
              <a:rPr lang="es-AR" b="1" dirty="0" smtClean="0">
                <a:solidFill>
                  <a:srgbClr val="00B050"/>
                </a:solidFill>
              </a:rPr>
              <a:t>TIEMPO/CIM</a:t>
            </a:r>
          </a:p>
          <a:p>
            <a:r>
              <a:rPr lang="es-AR" dirty="0" smtClean="0">
                <a:solidFill>
                  <a:schemeClr val="tx1"/>
                </a:solidFill>
              </a:rPr>
              <a:t>Maximizar el tiempo de exposición</a:t>
            </a:r>
            <a:endParaRPr lang="es-AR" dirty="0">
              <a:solidFill>
                <a:schemeClr val="tx1"/>
              </a:solidFill>
            </a:endParaRPr>
          </a:p>
          <a:p>
            <a:endParaRPr lang="es-AR" dirty="0" smtClean="0">
              <a:solidFill>
                <a:schemeClr val="tx1"/>
              </a:solidFill>
            </a:endParaRPr>
          </a:p>
          <a:p>
            <a:endParaRPr lang="es-AR" dirty="0">
              <a:solidFill>
                <a:schemeClr val="tx1"/>
              </a:solidFill>
            </a:endParaRPr>
          </a:p>
          <a:p>
            <a:endParaRPr lang="es-AR" dirty="0"/>
          </a:p>
        </p:txBody>
      </p:sp>
    </p:spTree>
    <p:extLst>
      <p:ext uri="{BB962C8B-B14F-4D97-AF65-F5344CB8AC3E}">
        <p14:creationId xmlns:p14="http://schemas.microsoft.com/office/powerpoint/2010/main" val="30532242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47762" y="311164"/>
            <a:ext cx="9896475" cy="5210175"/>
          </a:xfrm>
          <a:prstGeom prst="rect">
            <a:avLst/>
          </a:prstGeom>
        </p:spPr>
      </p:pic>
    </p:spTree>
    <p:extLst>
      <p:ext uri="{BB962C8B-B14F-4D97-AF65-F5344CB8AC3E}">
        <p14:creationId xmlns:p14="http://schemas.microsoft.com/office/powerpoint/2010/main" val="1990825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14159" y="274385"/>
            <a:ext cx="9763681" cy="5996217"/>
          </a:xfrm>
          <a:prstGeom prst="rect">
            <a:avLst/>
          </a:prstGeom>
        </p:spPr>
      </p:pic>
    </p:spTree>
    <p:extLst>
      <p:ext uri="{BB962C8B-B14F-4D97-AF65-F5344CB8AC3E}">
        <p14:creationId xmlns:p14="http://schemas.microsoft.com/office/powerpoint/2010/main" val="14728195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19287" y="278005"/>
            <a:ext cx="8353425" cy="5772150"/>
          </a:xfrm>
          <a:prstGeom prst="rect">
            <a:avLst/>
          </a:prstGeom>
        </p:spPr>
      </p:pic>
    </p:spTree>
    <p:extLst>
      <p:ext uri="{BB962C8B-B14F-4D97-AF65-F5344CB8AC3E}">
        <p14:creationId xmlns:p14="http://schemas.microsoft.com/office/powerpoint/2010/main" val="3158930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52487" y="962737"/>
            <a:ext cx="10487025" cy="3257550"/>
          </a:xfrm>
          <a:prstGeom prst="rect">
            <a:avLst/>
          </a:prstGeom>
        </p:spPr>
      </p:pic>
    </p:spTree>
    <p:extLst>
      <p:ext uri="{BB962C8B-B14F-4D97-AF65-F5344CB8AC3E}">
        <p14:creationId xmlns:p14="http://schemas.microsoft.com/office/powerpoint/2010/main" val="1716212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25839" y="345036"/>
            <a:ext cx="9320437" cy="5705386"/>
          </a:xfrm>
          <a:prstGeom prst="rect">
            <a:avLst/>
          </a:prstGeom>
        </p:spPr>
      </p:pic>
    </p:spTree>
    <p:extLst>
      <p:ext uri="{BB962C8B-B14F-4D97-AF65-F5344CB8AC3E}">
        <p14:creationId xmlns:p14="http://schemas.microsoft.com/office/powerpoint/2010/main" val="13430306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586162" y="-8545"/>
            <a:ext cx="5019675" cy="4295775"/>
          </a:xfrm>
          <a:prstGeom prst="rect">
            <a:avLst/>
          </a:prstGeom>
        </p:spPr>
      </p:pic>
      <p:pic>
        <p:nvPicPr>
          <p:cNvPr id="5" name="Imagen 4"/>
          <p:cNvPicPr>
            <a:picLocks noChangeAspect="1"/>
          </p:cNvPicPr>
          <p:nvPr/>
        </p:nvPicPr>
        <p:blipFill>
          <a:blip r:embed="rId3"/>
          <a:stretch>
            <a:fillRect/>
          </a:stretch>
        </p:blipFill>
        <p:spPr>
          <a:xfrm>
            <a:off x="854355" y="139758"/>
            <a:ext cx="2731807" cy="647700"/>
          </a:xfrm>
          <a:prstGeom prst="rect">
            <a:avLst/>
          </a:prstGeom>
        </p:spPr>
      </p:pic>
      <p:pic>
        <p:nvPicPr>
          <p:cNvPr id="6" name="Imagen 5"/>
          <p:cNvPicPr>
            <a:picLocks noChangeAspect="1"/>
          </p:cNvPicPr>
          <p:nvPr/>
        </p:nvPicPr>
        <p:blipFill>
          <a:blip r:embed="rId4"/>
          <a:stretch>
            <a:fillRect/>
          </a:stretch>
        </p:blipFill>
        <p:spPr>
          <a:xfrm>
            <a:off x="33771" y="944308"/>
            <a:ext cx="3484480" cy="1619430"/>
          </a:xfrm>
          <a:prstGeom prst="rect">
            <a:avLst/>
          </a:prstGeom>
        </p:spPr>
      </p:pic>
      <p:sp>
        <p:nvSpPr>
          <p:cNvPr id="7" name="Rectángulo 6"/>
          <p:cNvSpPr/>
          <p:nvPr/>
        </p:nvSpPr>
        <p:spPr>
          <a:xfrm>
            <a:off x="981230" y="4444080"/>
            <a:ext cx="10229539" cy="685059"/>
          </a:xfrm>
          <a:prstGeom prst="rect">
            <a:avLst/>
          </a:prstGeom>
        </p:spPr>
        <p:txBody>
          <a:bodyPr wrap="square">
            <a:spAutoFit/>
          </a:bodyPr>
          <a:lstStyle/>
          <a:p>
            <a:pPr lvl="0" fontAlgn="t">
              <a:lnSpc>
                <a:spcPct val="107000"/>
              </a:lnSpc>
              <a:spcAft>
                <a:spcPts val="0"/>
              </a:spcAft>
              <a:buSzPts val="1000"/>
              <a:tabLst>
                <a:tab pos="457200" algn="l"/>
              </a:tabLst>
            </a:pPr>
            <a:r>
              <a:rPr lang="es-AR" dirty="0">
                <a:solidFill>
                  <a:srgbClr val="000000"/>
                </a:solidFill>
                <a:latin typeface="raleway"/>
                <a:ea typeface="Times New Roman" panose="02020603050405020304" pitchFamily="18" charset="0"/>
                <a:cs typeface="Times New Roman" panose="02020603050405020304" pitchFamily="18" charset="0"/>
              </a:rPr>
              <a:t>La simulación de Montecarlo permite determinar qué porcentaje de pacientes podrían alcanzar el </a:t>
            </a:r>
            <a:r>
              <a:rPr lang="es-AR" b="1" dirty="0" smtClean="0">
                <a:solidFill>
                  <a:srgbClr val="000000"/>
                </a:solidFill>
                <a:latin typeface="raleway"/>
                <a:ea typeface="Times New Roman" panose="02020603050405020304" pitchFamily="18" charset="0"/>
                <a:cs typeface="Times New Roman" panose="02020603050405020304" pitchFamily="18" charset="0"/>
              </a:rPr>
              <a:t>objetivo</a:t>
            </a:r>
            <a:r>
              <a:rPr lang="es-AR" dirty="0" smtClean="0">
                <a:solidFill>
                  <a:srgbClr val="000000"/>
                </a:solidFill>
                <a:latin typeface="raleway"/>
                <a:ea typeface="Times New Roman" panose="02020603050405020304" pitchFamily="18" charset="0"/>
                <a:cs typeface="Times New Roman" panose="02020603050405020304" pitchFamily="18" charset="0"/>
              </a:rPr>
              <a:t> </a:t>
            </a:r>
            <a:r>
              <a:rPr lang="es-AR" dirty="0">
                <a:solidFill>
                  <a:srgbClr val="000000"/>
                </a:solidFill>
                <a:latin typeface="raleway"/>
                <a:ea typeface="Times New Roman" panose="02020603050405020304" pitchFamily="18" charset="0"/>
                <a:cs typeface="Times New Roman" panose="02020603050405020304" pitchFamily="18" charset="0"/>
              </a:rPr>
              <a:t>(probabilidad de alcanzar el objetivo pK/</a:t>
            </a:r>
            <a:r>
              <a:rPr lang="es-AR" dirty="0" err="1">
                <a:solidFill>
                  <a:srgbClr val="000000"/>
                </a:solidFill>
                <a:latin typeface="raleway"/>
                <a:ea typeface="Times New Roman" panose="02020603050405020304" pitchFamily="18" charset="0"/>
                <a:cs typeface="Times New Roman" panose="02020603050405020304" pitchFamily="18" charset="0"/>
              </a:rPr>
              <a:t>pD</a:t>
            </a:r>
            <a:r>
              <a:rPr lang="es-AR" dirty="0">
                <a:solidFill>
                  <a:srgbClr val="000000"/>
                </a:solidFill>
                <a:latin typeface="raleway"/>
                <a:ea typeface="Times New Roman" panose="02020603050405020304" pitchFamily="18" charset="0"/>
                <a:cs typeface="Times New Roman" panose="02020603050405020304" pitchFamily="18" charset="0"/>
              </a:rPr>
              <a:t> fijado según el tipo de antimicrobiano)</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ángulo 1"/>
          <p:cNvSpPr/>
          <p:nvPr/>
        </p:nvSpPr>
        <p:spPr>
          <a:xfrm>
            <a:off x="8605837" y="212340"/>
            <a:ext cx="3409772" cy="4131003"/>
          </a:xfrm>
          <a:prstGeom prst="rect">
            <a:avLst/>
          </a:prstGeom>
        </p:spPr>
        <p:txBody>
          <a:bodyPr wrap="square">
            <a:spAutoFit/>
          </a:bodyPr>
          <a:lstStyle/>
          <a:p>
            <a:pPr>
              <a:lnSpc>
                <a:spcPct val="107000"/>
              </a:lnSpc>
              <a:spcAft>
                <a:spcPts val="800"/>
              </a:spcAft>
            </a:pPr>
            <a:r>
              <a:rPr lang="es-AR" b="1" dirty="0">
                <a:solidFill>
                  <a:srgbClr val="0070C0"/>
                </a:solidFill>
                <a:latin typeface="NexusSansPro"/>
                <a:ea typeface="Calibri" panose="020F0502020204030204" pitchFamily="34" charset="0"/>
                <a:cs typeface="Times New Roman" panose="02020603050405020304" pitchFamily="18" charset="0"/>
              </a:rPr>
              <a:t>La simulación de Montecarlo es una técnica matemática computarizada</a:t>
            </a:r>
            <a:r>
              <a:rPr lang="es-AR" sz="12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p>
          <a:p>
            <a:r>
              <a:rPr lang="es-AR" b="1" dirty="0">
                <a:solidFill>
                  <a:srgbClr val="0070C0"/>
                </a:solidFill>
                <a:latin typeface="NexusSansPro"/>
                <a:ea typeface="Calibri" panose="020F0502020204030204" pitchFamily="34" charset="0"/>
                <a:cs typeface="Times New Roman" panose="02020603050405020304" pitchFamily="18" charset="0"/>
              </a:rPr>
              <a:t>Aplicada al análisis PK/PD, la simulación de Montecarlo considera la variabilidad de los parámetros tanto PK como PD. Cada grupo de parámetros se describe como una distribución de valores para los cuales se asocia una probabilidad de inhibir al microorganismo implicado</a:t>
            </a:r>
            <a:endParaRPr lang="es-AR" b="1" dirty="0">
              <a:solidFill>
                <a:srgbClr val="0070C0"/>
              </a:solidFill>
            </a:endParaRPr>
          </a:p>
        </p:txBody>
      </p:sp>
    </p:spTree>
    <p:extLst>
      <p:ext uri="{BB962C8B-B14F-4D97-AF65-F5344CB8AC3E}">
        <p14:creationId xmlns:p14="http://schemas.microsoft.com/office/powerpoint/2010/main" val="200277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92966" y="975199"/>
            <a:ext cx="9420700" cy="5227825"/>
          </a:xfrm>
          <a:prstGeom prst="rect">
            <a:avLst/>
          </a:prstGeom>
        </p:spPr>
      </p:pic>
      <p:pic>
        <p:nvPicPr>
          <p:cNvPr id="3" name="Imagen 2"/>
          <p:cNvPicPr>
            <a:picLocks noChangeAspect="1"/>
          </p:cNvPicPr>
          <p:nvPr/>
        </p:nvPicPr>
        <p:blipFill>
          <a:blip r:embed="rId3"/>
          <a:stretch>
            <a:fillRect/>
          </a:stretch>
        </p:blipFill>
        <p:spPr>
          <a:xfrm>
            <a:off x="4498026" y="498950"/>
            <a:ext cx="2990850" cy="476250"/>
          </a:xfrm>
          <a:prstGeom prst="rect">
            <a:avLst/>
          </a:prstGeom>
        </p:spPr>
      </p:pic>
    </p:spTree>
    <p:extLst>
      <p:ext uri="{BB962C8B-B14F-4D97-AF65-F5344CB8AC3E}">
        <p14:creationId xmlns:p14="http://schemas.microsoft.com/office/powerpoint/2010/main" val="24259653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4400" b="1" dirty="0">
                <a:solidFill>
                  <a:srgbClr val="00B050"/>
                </a:solidFill>
              </a:rPr>
              <a:t>C. </a:t>
            </a:r>
            <a:r>
              <a:rPr lang="es-AR" sz="4400" b="1" dirty="0" smtClean="0">
                <a:solidFill>
                  <a:srgbClr val="00B050"/>
                </a:solidFill>
              </a:rPr>
              <a:t>TIEMPO/CIM: Simulación de Montecarlo</a:t>
            </a:r>
            <a:endParaRPr lang="es-AR" sz="4400" b="1" dirty="0">
              <a:solidFill>
                <a:srgbClr val="00B050"/>
              </a:solidFill>
            </a:endParaRPr>
          </a:p>
        </p:txBody>
      </p:sp>
      <p:sp>
        <p:nvSpPr>
          <p:cNvPr id="3" name="Marcador de contenido 2"/>
          <p:cNvSpPr>
            <a:spLocks noGrp="1"/>
          </p:cNvSpPr>
          <p:nvPr>
            <p:ph idx="1"/>
          </p:nvPr>
        </p:nvSpPr>
        <p:spPr/>
        <p:txBody>
          <a:bodyPr/>
          <a:lstStyle/>
          <a:p>
            <a:r>
              <a:rPr lang="es-AR" dirty="0" smtClean="0"/>
              <a:t>La probabilidad de lograr efecto bactericida con 1 gr de Meropenem c. 8 hs, varía según la CIM del bacilo gram negativo a tratar. </a:t>
            </a:r>
            <a:endParaRPr lang="es-AR" dirty="0"/>
          </a:p>
        </p:txBody>
      </p:sp>
      <p:graphicFrame>
        <p:nvGraphicFramePr>
          <p:cNvPr id="4" name="Tabla 3"/>
          <p:cNvGraphicFramePr>
            <a:graphicFrameLocks noGrp="1"/>
          </p:cNvGraphicFramePr>
          <p:nvPr>
            <p:extLst/>
          </p:nvPr>
        </p:nvGraphicFramePr>
        <p:xfrm>
          <a:off x="1962257" y="2687320"/>
          <a:ext cx="6941520" cy="1752600"/>
        </p:xfrm>
        <a:graphic>
          <a:graphicData uri="http://schemas.openxmlformats.org/drawingml/2006/table">
            <a:tbl>
              <a:tblPr firstRow="1" bandRow="1">
                <a:tableStyleId>{5C22544A-7EE6-4342-B048-85BDC9FD1C3A}</a:tableStyleId>
              </a:tblPr>
              <a:tblGrid>
                <a:gridCol w="3470760"/>
                <a:gridCol w="3470760"/>
              </a:tblGrid>
              <a:tr h="370840">
                <a:tc>
                  <a:txBody>
                    <a:bodyPr/>
                    <a:lstStyle/>
                    <a:p>
                      <a:pPr algn="ctr"/>
                      <a:r>
                        <a:rPr lang="es-AR" dirty="0" smtClean="0"/>
                        <a:t>CIM</a:t>
                      </a:r>
                      <a:endParaRPr lang="es-AR" dirty="0"/>
                    </a:p>
                  </a:txBody>
                  <a:tcPr/>
                </a:tc>
                <a:tc>
                  <a:txBody>
                    <a:bodyPr/>
                    <a:lstStyle/>
                    <a:p>
                      <a:pPr algn="ctr"/>
                      <a:r>
                        <a:rPr lang="es-AR" dirty="0" smtClean="0"/>
                        <a:t>PROBABILIDAD </a:t>
                      </a:r>
                    </a:p>
                    <a:p>
                      <a:pPr algn="ctr"/>
                      <a:r>
                        <a:rPr lang="es-AR" dirty="0" smtClean="0"/>
                        <a:t>DE EFICACIA</a:t>
                      </a:r>
                      <a:endParaRPr lang="es-AR" dirty="0"/>
                    </a:p>
                  </a:txBody>
                  <a:tcPr/>
                </a:tc>
              </a:tr>
              <a:tr h="370840">
                <a:tc>
                  <a:txBody>
                    <a:bodyPr/>
                    <a:lstStyle/>
                    <a:p>
                      <a:r>
                        <a:rPr lang="es-AR" b="1" dirty="0" smtClean="0"/>
                        <a:t>Hasta 4 microg/ml</a:t>
                      </a:r>
                      <a:endParaRPr lang="es-AR" b="1" dirty="0"/>
                    </a:p>
                  </a:txBody>
                  <a:tcPr/>
                </a:tc>
                <a:tc>
                  <a:txBody>
                    <a:bodyPr/>
                    <a:lstStyle/>
                    <a:p>
                      <a:pPr algn="l"/>
                      <a:r>
                        <a:rPr lang="es-AR" b="1" dirty="0" smtClean="0"/>
                        <a:t>   100 %</a:t>
                      </a:r>
                      <a:endParaRPr lang="es-AR"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b="1" dirty="0" smtClean="0"/>
                        <a:t>Hasta 8 microg/ml</a:t>
                      </a:r>
                    </a:p>
                  </a:txBody>
                  <a:tcPr/>
                </a:tc>
                <a:tc>
                  <a:txBody>
                    <a:bodyPr/>
                    <a:lstStyle/>
                    <a:p>
                      <a:r>
                        <a:rPr lang="es-AR" b="1" dirty="0" smtClean="0"/>
                        <a:t>     80 %</a:t>
                      </a:r>
                      <a:endParaRPr lang="es-AR"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b="1" dirty="0" smtClean="0"/>
                        <a:t>Hasta 16 microg/ml</a:t>
                      </a:r>
                    </a:p>
                  </a:txBody>
                  <a:tcPr/>
                </a:tc>
                <a:tc>
                  <a:txBody>
                    <a:bodyPr/>
                    <a:lstStyle/>
                    <a:p>
                      <a:r>
                        <a:rPr lang="es-AR" b="1" dirty="0" smtClean="0"/>
                        <a:t>     70 %</a:t>
                      </a:r>
                      <a:endParaRPr lang="es-AR" b="1" i="1" dirty="0"/>
                    </a:p>
                  </a:txBody>
                  <a:tcPr/>
                </a:tc>
              </a:tr>
            </a:tbl>
          </a:graphicData>
        </a:graphic>
      </p:graphicFrame>
      <p:graphicFrame>
        <p:nvGraphicFramePr>
          <p:cNvPr id="5" name="Tabla 4"/>
          <p:cNvGraphicFramePr>
            <a:graphicFrameLocks noGrp="1"/>
          </p:cNvGraphicFramePr>
          <p:nvPr>
            <p:extLst/>
          </p:nvPr>
        </p:nvGraphicFramePr>
        <p:xfrm>
          <a:off x="1962257" y="4416012"/>
          <a:ext cx="6871776" cy="411710"/>
        </p:xfrm>
        <a:graphic>
          <a:graphicData uri="http://schemas.openxmlformats.org/drawingml/2006/table">
            <a:tbl>
              <a:tblPr firstRow="1" bandRow="1">
                <a:tableStyleId>{5C22544A-7EE6-4342-B048-85BDC9FD1C3A}</a:tableStyleId>
              </a:tblPr>
              <a:tblGrid>
                <a:gridCol w="3435888"/>
                <a:gridCol w="3435888"/>
              </a:tblGrid>
              <a:tr h="4117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smtClean="0">
                          <a:solidFill>
                            <a:schemeClr val="tx1"/>
                          </a:solidFill>
                        </a:rPr>
                        <a:t>Hasta 32 microg/ml</a:t>
                      </a:r>
                    </a:p>
                  </a:txBody>
                  <a:tcPr/>
                </a:tc>
                <a:tc>
                  <a:txBody>
                    <a:bodyPr/>
                    <a:lstStyle/>
                    <a:p>
                      <a:r>
                        <a:rPr lang="es-AR" dirty="0" smtClean="0">
                          <a:solidFill>
                            <a:schemeClr val="tx1"/>
                          </a:solidFill>
                        </a:rPr>
                        <a:t>      40 %</a:t>
                      </a:r>
                      <a:endParaRPr lang="es-AR" dirty="0">
                        <a:solidFill>
                          <a:schemeClr val="tx1"/>
                        </a:solidFill>
                      </a:endParaRPr>
                    </a:p>
                  </a:txBody>
                  <a:tcPr/>
                </a:tc>
              </a:tr>
            </a:tbl>
          </a:graphicData>
        </a:graphic>
      </p:graphicFrame>
    </p:spTree>
    <p:extLst>
      <p:ext uri="{BB962C8B-B14F-4D97-AF65-F5344CB8AC3E}">
        <p14:creationId xmlns:p14="http://schemas.microsoft.com/office/powerpoint/2010/main" val="33595400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24017" y="158853"/>
            <a:ext cx="9943966" cy="5892409"/>
          </a:xfrm>
          <a:prstGeom prst="rect">
            <a:avLst/>
          </a:prstGeom>
        </p:spPr>
      </p:pic>
    </p:spTree>
    <p:extLst>
      <p:ext uri="{BB962C8B-B14F-4D97-AF65-F5344CB8AC3E}">
        <p14:creationId xmlns:p14="http://schemas.microsoft.com/office/powerpoint/2010/main" val="9451634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54075" y="225663"/>
            <a:ext cx="11083850" cy="5884769"/>
          </a:xfrm>
          <a:prstGeom prst="rect">
            <a:avLst/>
          </a:prstGeom>
        </p:spPr>
      </p:pic>
    </p:spTree>
    <p:extLst>
      <p:ext uri="{BB962C8B-B14F-4D97-AF65-F5344CB8AC3E}">
        <p14:creationId xmlns:p14="http://schemas.microsoft.com/office/powerpoint/2010/main" val="30985006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139110" y="236390"/>
            <a:ext cx="5913779" cy="4546122"/>
          </a:xfrm>
          <a:prstGeom prst="rect">
            <a:avLst/>
          </a:prstGeom>
        </p:spPr>
      </p:pic>
      <p:pic>
        <p:nvPicPr>
          <p:cNvPr id="3" name="Imagen 2"/>
          <p:cNvPicPr/>
          <p:nvPr/>
        </p:nvPicPr>
        <p:blipFill>
          <a:blip r:embed="rId3">
            <a:extLst>
              <a:ext uri="{28A0092B-C50C-407E-A947-70E740481C1C}">
                <a14:useLocalDpi xmlns:a14="http://schemas.microsoft.com/office/drawing/2010/main" val="0"/>
              </a:ext>
            </a:extLst>
          </a:blip>
          <a:srcRect/>
          <a:stretch>
            <a:fillRect/>
          </a:stretch>
        </p:blipFill>
        <p:spPr bwMode="auto">
          <a:xfrm>
            <a:off x="682238" y="4879648"/>
            <a:ext cx="10827523" cy="1153683"/>
          </a:xfrm>
          <a:prstGeom prst="rect">
            <a:avLst/>
          </a:prstGeom>
          <a:noFill/>
          <a:ln>
            <a:noFill/>
          </a:ln>
        </p:spPr>
      </p:pic>
    </p:spTree>
    <p:extLst>
      <p:ext uri="{BB962C8B-B14F-4D97-AF65-F5344CB8AC3E}">
        <p14:creationId xmlns:p14="http://schemas.microsoft.com/office/powerpoint/2010/main" val="34527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19162" y="326743"/>
            <a:ext cx="10353675" cy="5572125"/>
          </a:xfrm>
          <a:prstGeom prst="rect">
            <a:avLst/>
          </a:prstGeom>
        </p:spPr>
      </p:pic>
    </p:spTree>
    <p:extLst>
      <p:ext uri="{BB962C8B-B14F-4D97-AF65-F5344CB8AC3E}">
        <p14:creationId xmlns:p14="http://schemas.microsoft.com/office/powerpoint/2010/main" val="30492917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44630" y="246918"/>
            <a:ext cx="9102739" cy="5957714"/>
          </a:xfrm>
          <a:prstGeom prst="rect">
            <a:avLst/>
          </a:prstGeom>
        </p:spPr>
      </p:pic>
    </p:spTree>
    <p:extLst>
      <p:ext uri="{BB962C8B-B14F-4D97-AF65-F5344CB8AC3E}">
        <p14:creationId xmlns:p14="http://schemas.microsoft.com/office/powerpoint/2010/main" val="38602352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72326" y="281567"/>
            <a:ext cx="10647348" cy="5928637"/>
          </a:xfrm>
          <a:prstGeom prst="rect">
            <a:avLst/>
          </a:prstGeom>
        </p:spPr>
      </p:pic>
    </p:spTree>
    <p:extLst>
      <p:ext uri="{BB962C8B-B14F-4D97-AF65-F5344CB8AC3E}">
        <p14:creationId xmlns:p14="http://schemas.microsoft.com/office/powerpoint/2010/main" val="2635503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32570" y="281567"/>
            <a:ext cx="10526860" cy="5828431"/>
          </a:xfrm>
          <a:prstGeom prst="rect">
            <a:avLst/>
          </a:prstGeom>
        </p:spPr>
      </p:pic>
    </p:spTree>
    <p:extLst>
      <p:ext uri="{BB962C8B-B14F-4D97-AF65-F5344CB8AC3E}">
        <p14:creationId xmlns:p14="http://schemas.microsoft.com/office/powerpoint/2010/main" val="9322397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6800" y="1833393"/>
            <a:ext cx="10058400" cy="1450757"/>
          </a:xfrm>
        </p:spPr>
        <p:txBody>
          <a:bodyPr/>
          <a:lstStyle/>
          <a:p>
            <a:pPr algn="ctr"/>
            <a:r>
              <a:rPr lang="es-AR" b="1" dirty="0" smtClean="0"/>
              <a:t>CONCLUSIONES</a:t>
            </a:r>
            <a:endParaRPr lang="es-AR" b="1" dirty="0"/>
          </a:p>
        </p:txBody>
      </p:sp>
    </p:spTree>
    <p:extLst>
      <p:ext uri="{BB962C8B-B14F-4D97-AF65-F5344CB8AC3E}">
        <p14:creationId xmlns:p14="http://schemas.microsoft.com/office/powerpoint/2010/main" val="3054062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r>
              <a:rPr lang="es-AR" sz="3200" b="1" dirty="0"/>
              <a:t>OPTIMIZACIÓN  DE  ANTIBACTERIANOS</a:t>
            </a:r>
          </a:p>
        </p:txBody>
      </p:sp>
      <p:sp>
        <p:nvSpPr>
          <p:cNvPr id="4" name="3 Marcador de contenido"/>
          <p:cNvSpPr>
            <a:spLocks noGrp="1"/>
          </p:cNvSpPr>
          <p:nvPr>
            <p:ph idx="1"/>
          </p:nvPr>
        </p:nvSpPr>
        <p:spPr/>
        <p:txBody>
          <a:bodyPr>
            <a:normAutofit/>
          </a:bodyPr>
          <a:lstStyle/>
          <a:p>
            <a:r>
              <a:rPr lang="es-AR" sz="3600" b="1" dirty="0"/>
              <a:t>Dosis altas </a:t>
            </a:r>
          </a:p>
          <a:p>
            <a:r>
              <a:rPr lang="es-AR" sz="3600" b="1" dirty="0"/>
              <a:t>Infusión prolongada</a:t>
            </a:r>
          </a:p>
          <a:p>
            <a:r>
              <a:rPr lang="es-AR" sz="3600" b="1" dirty="0"/>
              <a:t>Asociación de antibacterianos</a:t>
            </a:r>
          </a:p>
          <a:p>
            <a:r>
              <a:rPr lang="es-AR" sz="3600" b="1" dirty="0"/>
              <a:t>Drenaje de focos</a:t>
            </a:r>
          </a:p>
        </p:txBody>
      </p:sp>
    </p:spTree>
    <p:extLst>
      <p:ext uri="{BB962C8B-B14F-4D97-AF65-F5344CB8AC3E}">
        <p14:creationId xmlns:p14="http://schemas.microsoft.com/office/powerpoint/2010/main" val="25325487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DOSIS ALTAS (Limite: toxicidad)</a:t>
            </a:r>
            <a:endParaRPr lang="es-AR" b="1" dirty="0"/>
          </a:p>
        </p:txBody>
      </p:sp>
      <p:sp>
        <p:nvSpPr>
          <p:cNvPr id="3" name="2 Marcador de contenido"/>
          <p:cNvSpPr>
            <a:spLocks noGrp="1"/>
          </p:cNvSpPr>
          <p:nvPr>
            <p:ph idx="1"/>
          </p:nvPr>
        </p:nvSpPr>
        <p:spPr/>
        <p:txBody>
          <a:bodyPr>
            <a:normAutofit/>
          </a:bodyPr>
          <a:lstStyle/>
          <a:p>
            <a:r>
              <a:rPr lang="es-AR" sz="3200" b="1" dirty="0"/>
              <a:t>AMINOGLUCÓSIDOS</a:t>
            </a:r>
          </a:p>
          <a:p>
            <a:r>
              <a:rPr lang="es-AR" sz="3200" b="1" dirty="0"/>
              <a:t>QUINOLONAS</a:t>
            </a:r>
          </a:p>
          <a:p>
            <a:r>
              <a:rPr lang="es-AR" sz="3200" b="1" dirty="0"/>
              <a:t>VANCOMICINA</a:t>
            </a:r>
          </a:p>
        </p:txBody>
      </p:sp>
    </p:spTree>
    <p:extLst>
      <p:ext uri="{BB962C8B-B14F-4D97-AF65-F5344CB8AC3E}">
        <p14:creationId xmlns:p14="http://schemas.microsoft.com/office/powerpoint/2010/main" val="12679557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4000" b="1" dirty="0"/>
              <a:t>INFUSIÓN PROLONGADA (Límite: Estabilidad)</a:t>
            </a:r>
          </a:p>
        </p:txBody>
      </p:sp>
      <p:sp>
        <p:nvSpPr>
          <p:cNvPr id="3" name="2 Marcador de contenido"/>
          <p:cNvSpPr>
            <a:spLocks noGrp="1"/>
          </p:cNvSpPr>
          <p:nvPr>
            <p:ph idx="1"/>
          </p:nvPr>
        </p:nvSpPr>
        <p:spPr/>
        <p:txBody>
          <a:bodyPr>
            <a:normAutofit/>
          </a:bodyPr>
          <a:lstStyle/>
          <a:p>
            <a:r>
              <a:rPr lang="es-AR" sz="3600" b="1" dirty="0"/>
              <a:t>Piperacilina-Tazobactam</a:t>
            </a:r>
          </a:p>
          <a:p>
            <a:r>
              <a:rPr lang="es-AR" sz="3600" b="1" dirty="0" smtClean="0"/>
              <a:t>Meropenem</a:t>
            </a:r>
          </a:p>
          <a:p>
            <a:endParaRPr lang="es-AR" sz="3600" b="1" dirty="0"/>
          </a:p>
          <a:p>
            <a:pPr marL="0" indent="0">
              <a:buNone/>
            </a:pPr>
            <a:r>
              <a:rPr lang="es-AR" sz="3600" b="1" dirty="0" smtClean="0"/>
              <a:t>INFUSIÓN CONTINUA</a:t>
            </a:r>
          </a:p>
          <a:p>
            <a:pPr marL="0" indent="0">
              <a:buNone/>
            </a:pPr>
            <a:r>
              <a:rPr lang="es-AR" sz="3600" b="1" dirty="0" smtClean="0"/>
              <a:t>. VANCOMICINA</a:t>
            </a:r>
            <a:endParaRPr lang="es-AR" sz="3600" b="1" dirty="0"/>
          </a:p>
        </p:txBody>
      </p:sp>
    </p:spTree>
    <p:extLst>
      <p:ext uri="{BB962C8B-B14F-4D97-AF65-F5344CB8AC3E}">
        <p14:creationId xmlns:p14="http://schemas.microsoft.com/office/powerpoint/2010/main" val="17748033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AR" b="1" dirty="0" smtClean="0"/>
              <a:t>ASOCIACIÓN DE ANTIBACTERIANOS</a:t>
            </a:r>
            <a:endParaRPr lang="es-AR" b="1" dirty="0"/>
          </a:p>
        </p:txBody>
      </p:sp>
      <p:sp>
        <p:nvSpPr>
          <p:cNvPr id="3" name="2 Marcador de contenido"/>
          <p:cNvSpPr>
            <a:spLocks noGrp="1"/>
          </p:cNvSpPr>
          <p:nvPr>
            <p:ph idx="1"/>
          </p:nvPr>
        </p:nvSpPr>
        <p:spPr/>
        <p:txBody>
          <a:bodyPr>
            <a:normAutofit/>
          </a:bodyPr>
          <a:lstStyle/>
          <a:p>
            <a:r>
              <a:rPr lang="es-AR" altLang="es-AR" b="1" dirty="0"/>
              <a:t>Los tratamientos combinados permiten mayor sobrevida, menor mortalidad.</a:t>
            </a:r>
          </a:p>
          <a:p>
            <a:r>
              <a:rPr lang="es-AR" altLang="es-AR" b="1" dirty="0"/>
              <a:t>No se recomienda el uso de monoterapia con aminoglucósidos, colistina, </a:t>
            </a:r>
            <a:r>
              <a:rPr lang="es-AR" altLang="es-AR" b="1" dirty="0" err="1"/>
              <a:t>tigeciclina</a:t>
            </a:r>
            <a:r>
              <a:rPr lang="es-AR" altLang="es-AR" b="1" dirty="0" smtClean="0"/>
              <a:t>.</a:t>
            </a:r>
          </a:p>
          <a:p>
            <a:r>
              <a:rPr lang="es-AR" altLang="es-AR" b="1" dirty="0" smtClean="0"/>
              <a:t>Combinaciones:</a:t>
            </a:r>
          </a:p>
          <a:p>
            <a:pPr marL="0" indent="0">
              <a:buNone/>
            </a:pPr>
            <a:r>
              <a:rPr lang="es-AR" dirty="0" smtClean="0">
                <a:solidFill>
                  <a:prstClr val="black"/>
                </a:solidFill>
              </a:rPr>
              <a:t>  </a:t>
            </a:r>
            <a:r>
              <a:rPr lang="es-AR" b="1" dirty="0" smtClean="0">
                <a:solidFill>
                  <a:prstClr val="black"/>
                </a:solidFill>
              </a:rPr>
              <a:t>Meropenem + </a:t>
            </a:r>
            <a:r>
              <a:rPr lang="es-AR" b="1" dirty="0" err="1" smtClean="0">
                <a:solidFill>
                  <a:prstClr val="black"/>
                </a:solidFill>
              </a:rPr>
              <a:t>Colistin</a:t>
            </a:r>
            <a:r>
              <a:rPr lang="es-AR" b="1" dirty="0" smtClean="0">
                <a:solidFill>
                  <a:prstClr val="black"/>
                </a:solidFill>
              </a:rPr>
              <a:t>         </a:t>
            </a:r>
            <a:endParaRPr lang="es-AR" b="1" dirty="0">
              <a:solidFill>
                <a:prstClr val="black"/>
              </a:solidFill>
            </a:endParaRPr>
          </a:p>
          <a:p>
            <a:pPr marL="0" indent="0">
              <a:buNone/>
            </a:pPr>
            <a:r>
              <a:rPr lang="es-AR" b="1" dirty="0" smtClean="0">
                <a:solidFill>
                  <a:prstClr val="black"/>
                </a:solidFill>
              </a:rPr>
              <a:t>  Considerar: Tigeciclina, Amicacina, Fosfomicina</a:t>
            </a:r>
            <a:endParaRPr lang="es-AR" b="1" dirty="0">
              <a:solidFill>
                <a:prstClr val="black"/>
              </a:solidFill>
            </a:endParaRPr>
          </a:p>
          <a:p>
            <a:endParaRPr lang="es-AR" altLang="es-AR" b="1" dirty="0" smtClean="0"/>
          </a:p>
          <a:p>
            <a:endParaRPr lang="es-AR" dirty="0"/>
          </a:p>
        </p:txBody>
      </p:sp>
    </p:spTree>
    <p:extLst>
      <p:ext uri="{BB962C8B-B14F-4D97-AF65-F5344CB8AC3E}">
        <p14:creationId xmlns:p14="http://schemas.microsoft.com/office/powerpoint/2010/main" val="10028376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4000" b="1" dirty="0" smtClean="0"/>
              <a:t>APLICACIONES DE LOS CONCEPTOS Pk/Pd</a:t>
            </a:r>
            <a:endParaRPr lang="es-AR" sz="4000" b="1" dirty="0"/>
          </a:p>
        </p:txBody>
      </p:sp>
      <p:sp>
        <p:nvSpPr>
          <p:cNvPr id="3" name="Marcador de contenido 2"/>
          <p:cNvSpPr>
            <a:spLocks noGrp="1"/>
          </p:cNvSpPr>
          <p:nvPr>
            <p:ph idx="1"/>
          </p:nvPr>
        </p:nvSpPr>
        <p:spPr/>
        <p:txBody>
          <a:bodyPr>
            <a:normAutofit/>
          </a:bodyPr>
          <a:lstStyle/>
          <a:p>
            <a:pPr lvl="0"/>
            <a:r>
              <a:rPr lang="es-AR" dirty="0" smtClean="0"/>
              <a:t>Es </a:t>
            </a:r>
            <a:r>
              <a:rPr lang="es-AR" dirty="0"/>
              <a:t>necesario disponer de los antibiogramas que informen la Cim de los gérmenes</a:t>
            </a:r>
          </a:p>
          <a:p>
            <a:pPr lvl="0"/>
            <a:r>
              <a:rPr lang="es-AR" dirty="0"/>
              <a:t>En casos de infecciones severas es necesario medir concentraciones en plasma de antibacterianos (Por ej. Al usar Vancomicina o Aminoglucósidos).</a:t>
            </a:r>
          </a:p>
          <a:p>
            <a:pPr lvl="0"/>
            <a:r>
              <a:rPr lang="es-AR" dirty="0"/>
              <a:t>Hay antibacterianos que deben aumentarse la dosis. Ten estos casos hay que vigilar las dosis tóxicas (Vancomicina, Aminoglucósidos, Quinolonas).</a:t>
            </a:r>
          </a:p>
          <a:p>
            <a:pPr lvl="0"/>
            <a:r>
              <a:rPr lang="es-AR" dirty="0"/>
              <a:t>Hay antibacterianos que deben utilizarse en infusión prolongada. (Por Ej. Meropenem, Imipenem, Piperacilina-Tazobactam).</a:t>
            </a:r>
          </a:p>
          <a:p>
            <a:pPr marL="0" indent="0">
              <a:buNone/>
            </a:pPr>
            <a:r>
              <a:rPr lang="es-AR" dirty="0"/>
              <a:t> </a:t>
            </a:r>
          </a:p>
          <a:p>
            <a:pPr marL="0" indent="0">
              <a:buNone/>
            </a:pPr>
            <a:endParaRPr lang="es-AR" dirty="0"/>
          </a:p>
        </p:txBody>
      </p:sp>
    </p:spTree>
    <p:extLst>
      <p:ext uri="{BB962C8B-B14F-4D97-AF65-F5344CB8AC3E}">
        <p14:creationId xmlns:p14="http://schemas.microsoft.com/office/powerpoint/2010/main" val="13596125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a:t>APLICACIONES DE LOS CONCEPTOS Pk/Pd</a:t>
            </a:r>
            <a:endParaRPr lang="es-AR" dirty="0"/>
          </a:p>
        </p:txBody>
      </p:sp>
      <p:sp>
        <p:nvSpPr>
          <p:cNvPr id="3" name="Marcador de contenido 2"/>
          <p:cNvSpPr>
            <a:spLocks noGrp="1"/>
          </p:cNvSpPr>
          <p:nvPr>
            <p:ph idx="1"/>
          </p:nvPr>
        </p:nvSpPr>
        <p:spPr/>
        <p:txBody>
          <a:bodyPr>
            <a:normAutofit/>
          </a:bodyPr>
          <a:lstStyle/>
          <a:p>
            <a:pPr lvl="0"/>
            <a:r>
              <a:rPr lang="es-AR" dirty="0"/>
              <a:t>Hay antibacterianos que por tener un buen efecto post-antibiótico, pueden usarse la dosis total diaria una sola vez al día (Ej. Aminoglucósidos)</a:t>
            </a:r>
          </a:p>
          <a:p>
            <a:pPr lvl="0"/>
            <a:r>
              <a:rPr lang="es-AR" dirty="0"/>
              <a:t>Hay situaciones en que por la resistencia bacteriana se debe usar combinaciones de antibacterianos, para lograr sinergia.</a:t>
            </a:r>
          </a:p>
          <a:p>
            <a:pPr lvl="0"/>
            <a:r>
              <a:rPr lang="es-AR" dirty="0"/>
              <a:t>En casos de multiresistencia se debe usar: terapia combinada, con infusión prolongada en algunos fármacos y en dosis máxima.</a:t>
            </a:r>
          </a:p>
          <a:p>
            <a:endParaRPr lang="es-AR" dirty="0"/>
          </a:p>
        </p:txBody>
      </p:sp>
    </p:spTree>
    <p:extLst>
      <p:ext uri="{BB962C8B-B14F-4D97-AF65-F5344CB8AC3E}">
        <p14:creationId xmlns:p14="http://schemas.microsoft.com/office/powerpoint/2010/main" val="11452662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a:t>APLICACIONES DE LOS CONCEPTOS Pk/Pd</a:t>
            </a:r>
            <a:endParaRPr lang="es-AR" dirty="0"/>
          </a:p>
        </p:txBody>
      </p:sp>
      <p:sp>
        <p:nvSpPr>
          <p:cNvPr id="3" name="Marcador de contenido 2"/>
          <p:cNvSpPr>
            <a:spLocks noGrp="1"/>
          </p:cNvSpPr>
          <p:nvPr>
            <p:ph idx="1"/>
          </p:nvPr>
        </p:nvSpPr>
        <p:spPr/>
        <p:txBody>
          <a:bodyPr>
            <a:normAutofit/>
          </a:bodyPr>
          <a:lstStyle/>
          <a:p>
            <a:pPr lvl="0"/>
            <a:r>
              <a:rPr lang="es-AR" dirty="0"/>
              <a:t>Cuando se requiere usar Vancomicina, es necesario tener: </a:t>
            </a:r>
          </a:p>
          <a:p>
            <a:pPr marL="0" indent="0">
              <a:buNone/>
            </a:pPr>
            <a:r>
              <a:rPr lang="es-AR" dirty="0" smtClean="0"/>
              <a:t>1. Cim </a:t>
            </a:r>
            <a:r>
              <a:rPr lang="es-AR" dirty="0"/>
              <a:t>del germen: óptimo que la Cim sea menor o igual 1 </a:t>
            </a:r>
            <a:r>
              <a:rPr lang="es-AR" dirty="0" smtClean="0"/>
              <a:t> microg/ml</a:t>
            </a:r>
            <a:endParaRPr lang="es-AR" dirty="0"/>
          </a:p>
          <a:p>
            <a:pPr marL="0" indent="0">
              <a:buNone/>
            </a:pPr>
            <a:r>
              <a:rPr lang="es-AR" dirty="0" smtClean="0"/>
              <a:t>2. Concentraciones </a:t>
            </a:r>
            <a:r>
              <a:rPr lang="es-AR" dirty="0"/>
              <a:t>de Vancomicina en sangre (antes de la tercera dosis), será efectivo si la concentración es de 20 micro/ml.</a:t>
            </a:r>
          </a:p>
          <a:p>
            <a:pPr lvl="0"/>
            <a:r>
              <a:rPr lang="es-AR" dirty="0"/>
              <a:t>Ante bacilos Gram negativos multiresistentes:</a:t>
            </a:r>
          </a:p>
          <a:p>
            <a:pPr marL="0" indent="0">
              <a:buNone/>
            </a:pPr>
            <a:r>
              <a:rPr lang="es-AR" dirty="0" smtClean="0"/>
              <a:t>1. Se </a:t>
            </a:r>
            <a:r>
              <a:rPr lang="es-AR" dirty="0"/>
              <a:t>usan combinaciones de antibióticos buscando sinergia.</a:t>
            </a:r>
          </a:p>
          <a:p>
            <a:pPr marL="0" indent="0">
              <a:buNone/>
            </a:pPr>
            <a:r>
              <a:rPr lang="es-AR" dirty="0" smtClean="0"/>
              <a:t>2. El </a:t>
            </a:r>
            <a:r>
              <a:rPr lang="es-AR" dirty="0"/>
              <a:t>Meropenem y la Piperacilina-Tazobactam se usan en infusión prolongada. (Se diluye la dosis en 200 cc de soluciones a pasar en tres horas).</a:t>
            </a:r>
          </a:p>
          <a:p>
            <a:endParaRPr lang="es-AR" dirty="0"/>
          </a:p>
        </p:txBody>
      </p:sp>
    </p:spTree>
    <p:extLst>
      <p:ext uri="{BB962C8B-B14F-4D97-AF65-F5344CB8AC3E}">
        <p14:creationId xmlns:p14="http://schemas.microsoft.com/office/powerpoint/2010/main" val="40056123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Text Box 5"/>
          <p:cNvSpPr txBox="1">
            <a:spLocks noChangeArrowheads="1"/>
          </p:cNvSpPr>
          <p:nvPr/>
        </p:nvSpPr>
        <p:spPr bwMode="auto">
          <a:xfrm>
            <a:off x="6296724" y="2883910"/>
            <a:ext cx="44795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itchFamily="2" charset="2"/>
              <a:buChar char="l"/>
              <a:defRPr sz="3200">
                <a:solidFill>
                  <a:schemeClr val="tx1"/>
                </a:solidFill>
                <a:latin typeface="Arial" charset="0"/>
              </a:defRPr>
            </a:lvl1pPr>
            <a:lvl2pPr marL="742950" indent="-285750" eaLnBrk="0" hangingPunct="0">
              <a:spcBef>
                <a:spcPct val="20000"/>
              </a:spcBef>
              <a:buClr>
                <a:schemeClr val="accent1"/>
              </a:buClr>
              <a:buSzPct val="70000"/>
              <a:buFont typeface="Wingdings" pitchFamily="2" charset="2"/>
              <a:buChar char="l"/>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l"/>
              <a:defRPr sz="2400">
                <a:solidFill>
                  <a:schemeClr val="tx1"/>
                </a:solidFill>
                <a:latin typeface="Arial" charset="0"/>
              </a:defRPr>
            </a:lvl3pPr>
            <a:lvl4pPr marL="1600200" indent="-228600" eaLnBrk="0" hangingPunct="0">
              <a:spcBef>
                <a:spcPct val="20000"/>
              </a:spcBef>
              <a:buClr>
                <a:schemeClr val="hlink"/>
              </a:buClr>
              <a:buSzPct val="60000"/>
              <a:buFont typeface="Wingdings" pitchFamily="2" charset="2"/>
              <a:buChar char="l"/>
              <a:defRPr sz="2000">
                <a:solidFill>
                  <a:schemeClr val="tx1"/>
                </a:solidFill>
                <a:latin typeface="Arial" charset="0"/>
              </a:defRPr>
            </a:lvl4pPr>
            <a:lvl5pPr marL="2057400" indent="-228600" eaLnBrk="0" hangingPunct="0">
              <a:spcBef>
                <a:spcPct val="20000"/>
              </a:spcBef>
              <a:buClr>
                <a:schemeClr val="bg2"/>
              </a:buClr>
              <a:buSzPct val="40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defRPr>
            </a:lvl9pPr>
          </a:lstStyle>
          <a:p>
            <a:pPr eaLnBrk="1" hangingPunct="1">
              <a:spcBef>
                <a:spcPct val="50000"/>
              </a:spcBef>
              <a:buClrTx/>
              <a:buSzTx/>
              <a:buFontTx/>
              <a:buNone/>
            </a:pPr>
            <a:r>
              <a:rPr lang="es-AR" altLang="es-AR" sz="3600" b="1" i="1" dirty="0">
                <a:latin typeface="Book Antiqua" pitchFamily="18" charset="0"/>
              </a:rPr>
              <a:t>MUCHAS GRACIAS</a:t>
            </a:r>
            <a:endParaRPr lang="es-ES" altLang="es-AR" sz="3600" b="1" i="1" dirty="0">
              <a:latin typeface="Book Antiqua" pitchFamily="18" charset="0"/>
            </a:endParaRPr>
          </a:p>
        </p:txBody>
      </p:sp>
      <p:pic>
        <p:nvPicPr>
          <p:cNvPr id="2" name="Imagen 1"/>
          <p:cNvPicPr>
            <a:picLocks noChangeAspect="1"/>
          </p:cNvPicPr>
          <p:nvPr/>
        </p:nvPicPr>
        <p:blipFill>
          <a:blip r:embed="rId2"/>
          <a:stretch>
            <a:fillRect/>
          </a:stretch>
        </p:blipFill>
        <p:spPr>
          <a:xfrm>
            <a:off x="2324457" y="132163"/>
            <a:ext cx="3357476" cy="6026877"/>
          </a:xfrm>
          <a:prstGeom prst="rect">
            <a:avLst/>
          </a:prstGeom>
        </p:spPr>
      </p:pic>
    </p:spTree>
    <p:extLst>
      <p:ext uri="{BB962C8B-B14F-4D97-AF65-F5344CB8AC3E}">
        <p14:creationId xmlns:p14="http://schemas.microsoft.com/office/powerpoint/2010/main" val="1995694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178</TotalTime>
  <Words>607</Words>
  <Application>Microsoft Office PowerPoint</Application>
  <PresentationFormat>Panorámica</PresentationFormat>
  <Paragraphs>113</Paragraphs>
  <Slides>37</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37</vt:i4>
      </vt:variant>
    </vt:vector>
  </HeadingPairs>
  <TitlesOfParts>
    <vt:vector size="46" baseType="lpstr">
      <vt:lpstr>Arial</vt:lpstr>
      <vt:lpstr>Book Antiqua</vt:lpstr>
      <vt:lpstr>Calibri</vt:lpstr>
      <vt:lpstr>Calibri Light</vt:lpstr>
      <vt:lpstr>NexusSansPro</vt:lpstr>
      <vt:lpstr>raleway</vt:lpstr>
      <vt:lpstr>Symbol</vt:lpstr>
      <vt:lpstr>Times New Roman</vt:lpstr>
      <vt:lpstr>Retrospección</vt:lpstr>
      <vt:lpstr>DIPLOMATURA DE INFECTOLOGÍA IV COHORTE Farmacocinética y Farmacodinamia (Pk/Pd)</vt:lpstr>
      <vt:lpstr>Escenario básico</vt:lpstr>
      <vt:lpstr>Presentación de PowerPoint</vt:lpstr>
      <vt:lpstr>Presentación de PowerPoint</vt:lpstr>
      <vt:lpstr>Presentación de PowerPoint</vt:lpstr>
      <vt:lpstr>Presentación de PowerPoint</vt:lpstr>
      <vt:lpstr>Presentación de PowerPoint</vt:lpstr>
      <vt:lpstr>Determinantes de eficacia</vt:lpstr>
      <vt:lpstr>Objetivos</vt:lpstr>
      <vt:lpstr>Gérmenes más resistentes</vt:lpstr>
      <vt:lpstr>Alteraciones farmacocinéticas</vt:lpstr>
      <vt:lpstr>PARAMETROS PK/PD: GRUPOS</vt:lpstr>
      <vt:lpstr>ESTRATEGIAS PK/PD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 TIEMPO/CIM: Simulación de Montecarlo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OPTIMIZACIÓN  DE  ANTIBACTERIANOS</vt:lpstr>
      <vt:lpstr>DOSIS ALTAS (Limite: toxicidad)</vt:lpstr>
      <vt:lpstr>INFUSIÓN PROLONGADA (Límite: Estabilidad)</vt:lpstr>
      <vt:lpstr>ASOCIACIÓN DE ANTIBACTERIANOS</vt:lpstr>
      <vt:lpstr>APLICACIONES DE LOS CONCEPTOS Pk/Pd</vt:lpstr>
      <vt:lpstr>APLICACIONES DE LOS CONCEPTOS Pk/Pd</vt:lpstr>
      <vt:lpstr>APLICACIONES DE LOS CONCEPTOS Pk/Pd</vt:lpstr>
      <vt:lpstr>Presentación de PowerPoint</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FRMACOCINÉTICA y FARMACODINAMIA</dc:title>
  <dc:creator>Full name</dc:creator>
  <cp:lastModifiedBy>Full name</cp:lastModifiedBy>
  <cp:revision>27</cp:revision>
  <dcterms:created xsi:type="dcterms:W3CDTF">2021-07-31T23:40:10Z</dcterms:created>
  <dcterms:modified xsi:type="dcterms:W3CDTF">2023-06-07T20:29:46Z</dcterms:modified>
</cp:coreProperties>
</file>