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76" r:id="rId9"/>
    <p:sldId id="277" r:id="rId10"/>
    <p:sldId id="264" r:id="rId11"/>
    <p:sldId id="278" r:id="rId12"/>
    <p:sldId id="279" r:id="rId13"/>
    <p:sldId id="280" r:id="rId14"/>
    <p:sldId id="281" r:id="rId15"/>
    <p:sldId id="265" r:id="rId16"/>
    <p:sldId id="266" r:id="rId17"/>
    <p:sldId id="267" r:id="rId18"/>
    <p:sldId id="275" r:id="rId19"/>
    <p:sldId id="272" r:id="rId20"/>
    <p:sldId id="274" r:id="rId21"/>
    <p:sldId id="273" r:id="rId22"/>
    <p:sldId id="282" r:id="rId23"/>
    <p:sldId id="283" r:id="rId24"/>
    <p:sldId id="284" r:id="rId25"/>
    <p:sldId id="285" r:id="rId26"/>
    <p:sldId id="269" r:id="rId27"/>
    <p:sldId id="286" r:id="rId28"/>
    <p:sldId id="287" r:id="rId29"/>
    <p:sldId id="288" r:id="rId30"/>
    <p:sldId id="270" r:id="rId31"/>
    <p:sldId id="271" r:id="rId32"/>
    <p:sldId id="26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2269136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361665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2338302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92320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3854239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1956773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197912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1286045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1024801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5703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86521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2757170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09865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575610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2930699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8109170-106F-4EFC-A6BF-514935FA7A44}" type="datetimeFigureOut">
              <a:rPr lang="en-US" smtClean="0"/>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C29627-459E-419A-AFB9-9FAE51611E7B}" type="slidenum">
              <a:rPr lang="en-US" smtClean="0"/>
              <a:t>‹Nº›</a:t>
            </a:fld>
            <a:endParaRPr lang="en-US" dirty="0"/>
          </a:p>
        </p:txBody>
      </p:sp>
    </p:spTree>
    <p:extLst>
      <p:ext uri="{BB962C8B-B14F-4D97-AF65-F5344CB8AC3E}">
        <p14:creationId xmlns:p14="http://schemas.microsoft.com/office/powerpoint/2010/main" val="94579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109170-106F-4EFC-A6BF-514935FA7A44}" type="datetimeFigureOut">
              <a:rPr lang="en-US" smtClean="0"/>
              <a:t>6/9/2023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6C29627-459E-419A-AFB9-9FAE51611E7B}" type="slidenum">
              <a:rPr lang="en-US" smtClean="0"/>
              <a:t>‹Nº›</a:t>
            </a:fld>
            <a:endParaRPr lang="en-US" dirty="0"/>
          </a:p>
        </p:txBody>
      </p:sp>
    </p:spTree>
    <p:extLst>
      <p:ext uri="{BB962C8B-B14F-4D97-AF65-F5344CB8AC3E}">
        <p14:creationId xmlns:p14="http://schemas.microsoft.com/office/powerpoint/2010/main" val="373116711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6F8DD92-DBAE-66A4-0357-2A7D2F48F31C}"/>
              </a:ext>
            </a:extLst>
          </p:cNvPr>
          <p:cNvSpPr txBox="1"/>
          <p:nvPr/>
        </p:nvSpPr>
        <p:spPr>
          <a:xfrm>
            <a:off x="1438835" y="1640541"/>
            <a:ext cx="8754036" cy="4154984"/>
          </a:xfrm>
          <a:prstGeom prst="rect">
            <a:avLst/>
          </a:prstGeom>
          <a:noFill/>
        </p:spPr>
        <p:txBody>
          <a:bodyPr wrap="square" rtlCol="0">
            <a:spAutoFit/>
          </a:bodyPr>
          <a:lstStyle/>
          <a:p>
            <a:pPr algn="ctr"/>
            <a:r>
              <a:rPr lang="es-AR" sz="6600" dirty="0"/>
              <a:t>Resistencia Bacteriana</a:t>
            </a:r>
          </a:p>
          <a:p>
            <a:pPr algn="ctr"/>
            <a:endParaRPr lang="es-AR" dirty="0"/>
          </a:p>
          <a:p>
            <a:pPr algn="ctr"/>
            <a:r>
              <a:rPr lang="es-AR" dirty="0"/>
              <a:t>Aspectos bacteriológicos</a:t>
            </a:r>
          </a:p>
          <a:p>
            <a:pPr algn="ctr"/>
            <a:r>
              <a:rPr lang="es-AR" dirty="0"/>
              <a:t>BGNMR</a:t>
            </a:r>
          </a:p>
          <a:p>
            <a:pPr algn="ctr"/>
            <a:endParaRPr lang="es-AR" dirty="0"/>
          </a:p>
          <a:p>
            <a:pPr algn="ctr"/>
            <a:endParaRPr lang="es-AR" dirty="0"/>
          </a:p>
          <a:p>
            <a:pPr algn="ctr"/>
            <a:endParaRPr lang="es-AR" dirty="0"/>
          </a:p>
          <a:p>
            <a:pPr algn="ctr"/>
            <a:endParaRPr lang="es-AR" dirty="0"/>
          </a:p>
          <a:p>
            <a:pPr algn="ctr"/>
            <a:endParaRPr lang="es-AR" dirty="0"/>
          </a:p>
          <a:p>
            <a:pPr algn="ctr"/>
            <a:endParaRPr lang="es-AR" dirty="0"/>
          </a:p>
          <a:p>
            <a:pPr algn="ctr"/>
            <a:endParaRPr lang="es-AR" dirty="0"/>
          </a:p>
          <a:p>
            <a:pPr algn="r"/>
            <a:r>
              <a:rPr lang="es-AR" dirty="0"/>
              <a:t>Bioq Luis R. Ávila</a:t>
            </a:r>
          </a:p>
        </p:txBody>
      </p:sp>
    </p:spTree>
    <p:extLst>
      <p:ext uri="{BB962C8B-B14F-4D97-AF65-F5344CB8AC3E}">
        <p14:creationId xmlns:p14="http://schemas.microsoft.com/office/powerpoint/2010/main" val="61512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116A3-A9EF-A003-3690-3E9CB1511675}"/>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 </a:t>
            </a:r>
            <a:r>
              <a:rPr lang="en-US" sz="18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r>
            <a:br>
              <a:rPr lang="en-US" sz="18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br>
            <a:endParaRPr lang="en-US" dirty="0"/>
          </a:p>
        </p:txBody>
      </p:sp>
      <p:sp>
        <p:nvSpPr>
          <p:cNvPr id="3" name="Marcador de contenido 2">
            <a:extLst>
              <a:ext uri="{FF2B5EF4-FFF2-40B4-BE49-F238E27FC236}">
                <a16:creationId xmlns:a16="http://schemas.microsoft.com/office/drawing/2014/main" id="{C55E33C0-0BEC-A626-CFC8-079ECFBBE56C}"/>
              </a:ext>
            </a:extLst>
          </p:cNvPr>
          <p:cNvSpPr>
            <a:spLocks noGrp="1"/>
          </p:cNvSpPr>
          <p:nvPr>
            <p:ph idx="1"/>
          </p:nvPr>
        </p:nvSpPr>
        <p:spPr>
          <a:xfrm>
            <a:off x="376518" y="1290918"/>
            <a:ext cx="11403106" cy="4886045"/>
          </a:xfrm>
        </p:spPr>
        <p:txBody>
          <a:bodyPr>
            <a:normAutofit lnSpcReduction="10000"/>
          </a:bodyPr>
          <a:lstStyle/>
          <a:p>
            <a:pPr marL="0" indent="0">
              <a:buNone/>
            </a:pPr>
            <a:r>
              <a:rPr lang="en-US" sz="2400" i="1" kern="100" dirty="0">
                <a:solidFill>
                  <a:srgbClr val="000000"/>
                </a:solidFill>
                <a:latin typeface="Corbel" panose="020B0503020204020204" pitchFamily="34" charset="0"/>
                <a:ea typeface="Corbel" panose="020B0503020204020204" pitchFamily="34" charset="0"/>
                <a:cs typeface="Corbel" panose="020B0503020204020204" pitchFamily="34" charset="0"/>
              </a:rPr>
              <a:t>“</a:t>
            </a:r>
            <a:r>
              <a:rPr lang="en-US" sz="2400"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La resistencia bacteriana es la capacidad de una bacteria de permanecer inmune a los efectos bactericidas o bacteriostáticos de un ATB.”</a:t>
            </a:r>
          </a:p>
          <a:p>
            <a:pPr marL="0" indent="0">
              <a:buNone/>
            </a:pPr>
            <a:r>
              <a:rPr lang="en-US" sz="2400" i="1" kern="100" dirty="0">
                <a:solidFill>
                  <a:srgbClr val="000000"/>
                </a:solidFill>
                <a:effectLst/>
                <a:latin typeface="Corbel" panose="020B0503020204020204" pitchFamily="34" charset="0"/>
                <a:ea typeface="Times New Roman" panose="02020603050405020304" pitchFamily="18" charset="0"/>
              </a:rPr>
              <a:t>“Mecanismo molecular utilizado por la célula bacteriana para resistir la acción de los antimicrobianos</a:t>
            </a:r>
            <a:r>
              <a:rPr lang="en-US" sz="2400" b="1" i="1" kern="100" dirty="0">
                <a:solidFill>
                  <a:srgbClr val="000000"/>
                </a:solidFill>
                <a:effectLst/>
                <a:latin typeface="Corbel" panose="020B0503020204020204" pitchFamily="34" charset="0"/>
                <a:ea typeface="Times New Roman" panose="02020603050405020304" pitchFamily="18" charset="0"/>
              </a:rPr>
              <a:t>.”</a:t>
            </a:r>
            <a:endParaRPr lang="en-US" sz="2400" i="1" kern="100" dirty="0">
              <a:solidFill>
                <a:srgbClr val="000000"/>
              </a:solidFill>
              <a:effectLst/>
              <a:latin typeface="Corbel" panose="020B0503020204020204" pitchFamily="34" charset="0"/>
              <a:ea typeface="Calibri" panose="020F0502020204030204" pitchFamily="34" charset="0"/>
            </a:endParaRPr>
          </a:p>
          <a:p>
            <a:pPr marL="0" indent="0">
              <a:buNone/>
            </a:pPr>
            <a:r>
              <a:rPr lang="en-US" sz="2400"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endParaRPr lang="en-US" sz="24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lgn="ctr">
              <a:buNone/>
            </a:pPr>
            <a:r>
              <a:rPr lang="en-US" sz="24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a:t>
            </a:r>
          </a:p>
          <a:p>
            <a:pPr>
              <a:buFont typeface="Wingdings" panose="05000000000000000000" pitchFamily="2" charset="2"/>
              <a:buChar char="ü"/>
            </a:pP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r>
              <a:rPr lang="en-US" sz="2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Natural: </a:t>
            </a:r>
            <a:r>
              <a:rPr lang="en-US" sz="2200" dirty="0">
                <a:solidFill>
                  <a:srgbClr val="000000"/>
                </a:solidFill>
                <a:effectLst/>
                <a:latin typeface="Corbel" panose="020B0503020204020204" pitchFamily="34" charset="0"/>
                <a:ea typeface="Corbel" panose="020B0503020204020204" pitchFamily="34" charset="0"/>
                <a:cs typeface="Corbel" panose="020B0503020204020204" pitchFamily="34" charset="0"/>
              </a:rPr>
              <a:t>propia de cada familia, especie o grupo bacteriano</a:t>
            </a:r>
            <a:r>
              <a:rPr lang="en-US" sz="2200" dirty="0">
                <a:solidFill>
                  <a:srgbClr val="000000"/>
                </a:solidFill>
                <a:latin typeface="Corbel" panose="020B0503020204020204" pitchFamily="34" charset="0"/>
                <a:ea typeface="Corbel" panose="020B0503020204020204" pitchFamily="34" charset="0"/>
                <a:cs typeface="Corbel" panose="020B0503020204020204" pitchFamily="34" charset="0"/>
              </a:rPr>
              <a:t>, s</a:t>
            </a:r>
            <a:r>
              <a:rPr lang="en-US" sz="22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 transmite de forma vertical de generación en generación. </a:t>
            </a:r>
            <a:r>
              <a:rPr lang="en-US" sz="2200" dirty="0">
                <a:solidFill>
                  <a:srgbClr val="000000"/>
                </a:solidFill>
                <a:latin typeface="Corbel" panose="020B0503020204020204" pitchFamily="34" charset="0"/>
                <a:ea typeface="Calibri" panose="020F0502020204030204" pitchFamily="34" charset="0"/>
                <a:cs typeface="Corbel" panose="020B0503020204020204" pitchFamily="34" charset="0"/>
              </a:rPr>
              <a:t>A</a:t>
            </a:r>
            <a:r>
              <a:rPr lang="en-US" sz="2200" dirty="0">
                <a:solidFill>
                  <a:srgbClr val="000000"/>
                </a:solidFill>
                <a:effectLst/>
                <a:latin typeface="Corbel" panose="020B0503020204020204" pitchFamily="34" charset="0"/>
                <a:ea typeface="Corbel" panose="020B0503020204020204" pitchFamily="34" charset="0"/>
                <a:cs typeface="Corbel" panose="020B0503020204020204" pitchFamily="34" charset="0"/>
              </a:rPr>
              <a:t>parición previa al uso de los antibióticos. Por ejemplo, todos los gérmenes Gram negativo son resistentes a la vancomicina, y esta situación no es variable</a:t>
            </a:r>
            <a:endParaRPr lang="en-US" sz="2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a:buFont typeface="Wingdings" panose="05000000000000000000" pitchFamily="2" charset="2"/>
              <a:buChar char="ü"/>
            </a:pPr>
            <a:r>
              <a:rPr lang="en-US" sz="2200" b="1" kern="100" dirty="0">
                <a:solidFill>
                  <a:srgbClr val="000000"/>
                </a:solidFill>
                <a:latin typeface="Corbel" panose="020B0503020204020204" pitchFamily="34" charset="0"/>
                <a:ea typeface="Corbel" panose="020B0503020204020204" pitchFamily="34" charset="0"/>
                <a:cs typeface="Corbel" panose="020B0503020204020204" pitchFamily="34" charset="0"/>
              </a:rPr>
              <a:t>A</a:t>
            </a:r>
            <a:r>
              <a:rPr lang="en-US" sz="2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dquirida : </a:t>
            </a:r>
            <a:r>
              <a:rPr lang="en-US" sz="22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es variable, es adquirida por una cepa de una especie bacteriana.</a:t>
            </a:r>
            <a:r>
              <a:rPr lang="en-US" sz="2200" kern="100" dirty="0">
                <a:solidFill>
                  <a:srgbClr val="000000"/>
                </a:solidFill>
                <a:effectLst/>
                <a:latin typeface="Calibri" panose="020F0502020204030204" pitchFamily="34" charset="0"/>
                <a:ea typeface="Calibri" panose="020F0502020204030204" pitchFamily="34" charset="0"/>
                <a:cs typeface="Corbel" panose="020B0503020204020204" pitchFamily="34" charset="0"/>
              </a:rPr>
              <a:t> Esta </a:t>
            </a:r>
            <a:r>
              <a:rPr lang="en-US" sz="22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puede llevar a un fracaso terapéutico cuando se utiliza un ATB supuestamente activo sobre la bacteria que produce la infección. </a:t>
            </a:r>
            <a:r>
              <a:rPr lang="en-US" sz="2200" kern="100" dirty="0">
                <a:solidFill>
                  <a:srgbClr val="000000"/>
                </a:solidFill>
                <a:effectLst/>
                <a:latin typeface="Corbel" panose="020B0503020204020204" pitchFamily="34" charset="0"/>
                <a:ea typeface="Times New Roman" panose="02020603050405020304" pitchFamily="18" charset="0"/>
              </a:rPr>
              <a:t>TIENE MAYOR IMPACTO A NIVEL CLÍNICO.</a:t>
            </a:r>
            <a:endParaRPr lang="en-US" sz="2200" kern="100" dirty="0">
              <a:solidFill>
                <a:srgbClr val="000000"/>
              </a:solidFill>
              <a:effectLst/>
              <a:latin typeface="Corbel" panose="020B0503020204020204" pitchFamily="34" charset="0"/>
              <a:ea typeface="Calibri" panose="020F0502020204030204" pitchFamily="34" charset="0"/>
            </a:endParaRPr>
          </a:p>
          <a:p>
            <a:pPr>
              <a:buFont typeface="Wingdings" panose="05000000000000000000" pitchFamily="2" charset="2"/>
              <a:buChar char="ü"/>
            </a:pPr>
            <a:endParaRPr lang="en-US" sz="22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lgn="l">
              <a:lnSpc>
                <a:spcPct val="107000"/>
              </a:lnSpc>
              <a:spcAft>
                <a:spcPts val="15"/>
              </a:spcAft>
              <a:buNone/>
            </a:pPr>
            <a:endParaRPr lang="en-US" sz="2000" kern="100" dirty="0">
              <a:solidFill>
                <a:srgbClr val="000000"/>
              </a:solidFill>
              <a:latin typeface="Corbel" panose="020B0503020204020204" pitchFamily="34" charset="0"/>
              <a:ea typeface="Corbel" panose="020B0503020204020204" pitchFamily="34" charset="0"/>
              <a:cs typeface="Corbel" panose="020B0503020204020204" pitchFamily="34" charset="0"/>
            </a:endParaRPr>
          </a:p>
          <a:p>
            <a:pPr marL="0" indent="0" algn="l">
              <a:lnSpc>
                <a:spcPct val="107000"/>
              </a:lnSpc>
              <a:spcAft>
                <a:spcPts val="15"/>
              </a:spcAft>
              <a:buNone/>
            </a:pP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p:txBody>
      </p:sp>
    </p:spTree>
    <p:extLst>
      <p:ext uri="{BB962C8B-B14F-4D97-AF65-F5344CB8AC3E}">
        <p14:creationId xmlns:p14="http://schemas.microsoft.com/office/powerpoint/2010/main" val="345880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CDB1B5-FA48-C0C8-4759-4BC8F87EAC85}"/>
              </a:ext>
            </a:extLst>
          </p:cNvPr>
          <p:cNvSpPr>
            <a:spLocks noGrp="1"/>
          </p:cNvSpPr>
          <p:nvPr>
            <p:ph type="title"/>
          </p:nvPr>
        </p:nvSpPr>
        <p:spPr>
          <a:xfrm>
            <a:off x="838200" y="378572"/>
            <a:ext cx="10515600" cy="1325563"/>
          </a:xfrm>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 </a:t>
            </a:r>
            <a:r>
              <a:rPr lang="en-US" sz="18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r>
            <a:br>
              <a:rPr lang="en-US" sz="18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br>
            <a:endParaRPr lang="en-US" dirty="0"/>
          </a:p>
        </p:txBody>
      </p:sp>
      <p:sp>
        <p:nvSpPr>
          <p:cNvPr id="3" name="Marcador de contenido 2">
            <a:extLst>
              <a:ext uri="{FF2B5EF4-FFF2-40B4-BE49-F238E27FC236}">
                <a16:creationId xmlns:a16="http://schemas.microsoft.com/office/drawing/2014/main" id="{D2EBBF6C-20EE-7C9A-7B9E-6B0BD8054280}"/>
              </a:ext>
            </a:extLst>
          </p:cNvPr>
          <p:cNvSpPr>
            <a:spLocks noGrp="1"/>
          </p:cNvSpPr>
          <p:nvPr>
            <p:ph idx="1"/>
          </p:nvPr>
        </p:nvSpPr>
        <p:spPr>
          <a:xfrm>
            <a:off x="457199" y="1506071"/>
            <a:ext cx="11362765" cy="4670892"/>
          </a:xfrm>
        </p:spPr>
        <p:txBody>
          <a:bodyPr>
            <a:normAutofit/>
          </a:bodyPr>
          <a:lstStyle/>
          <a:p>
            <a:pPr marL="635" marR="456565" indent="0" algn="just">
              <a:lnSpc>
                <a:spcPct val="103000"/>
              </a:lnSpc>
              <a:spcAft>
                <a:spcPts val="15"/>
              </a:spcAft>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La aparición de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antibiótica</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en una bacteria puede producirse a través de mutaciones, cambios en la secuencia de bases del cromosoma, o por trasmisión de material genético extracromosómico procedente de otras bacterias</a:t>
            </a:r>
            <a:r>
              <a:rPr lang="en-US" sz="2000" kern="100" dirty="0">
                <a:solidFill>
                  <a:srgbClr val="000000"/>
                </a:solidFill>
                <a:latin typeface="Corbel" panose="020B0503020204020204" pitchFamily="34" charset="0"/>
                <a:ea typeface="Corbel" panose="020B0503020204020204" pitchFamily="34" charset="0"/>
                <a:cs typeface="Corbel" panose="020B0503020204020204" pitchFamily="34" charset="0"/>
              </a:rPr>
              <a:t> </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(transferencia de genes horizontalmente a través de </a:t>
            </a:r>
            <a:r>
              <a:rPr lang="en-US" sz="2000" b="1"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plásmidos</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u otro material genético móvil como </a:t>
            </a:r>
            <a:r>
              <a:rPr lang="en-US" sz="2000" b="1"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transposones</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r>
              <a:rPr lang="en-US" sz="2000" b="1"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integrones</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p>
          <a:p>
            <a:pPr marL="635" marR="456565" indent="0">
              <a:lnSpc>
                <a:spcPct val="103000"/>
              </a:lnSpc>
              <a:spcAft>
                <a:spcPts val="15"/>
              </a:spcAft>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La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transferencia horizontal de genes</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(THG) es el principal mecanismo de expansión de genes de resistencia a los antibióticos ya que, no solo permite la trasmisión  a otras generaciones, sino también a otras especies bacterianas.                                                                             </a:t>
            </a:r>
          </a:p>
          <a:p>
            <a:pPr marL="635" marR="456565" indent="0">
              <a:lnSpc>
                <a:spcPct val="103000"/>
              </a:lnSpc>
              <a:spcAft>
                <a:spcPts val="15"/>
              </a:spcAft>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endParaRPr lang="en-US" dirty="0"/>
          </a:p>
        </p:txBody>
      </p:sp>
      <p:pic>
        <p:nvPicPr>
          <p:cNvPr id="4" name="Imagen 3">
            <a:extLst>
              <a:ext uri="{FF2B5EF4-FFF2-40B4-BE49-F238E27FC236}">
                <a16:creationId xmlns:a16="http://schemas.microsoft.com/office/drawing/2014/main" id="{1437A2FD-A3E5-CD6E-B438-77820B4512EF}"/>
              </a:ext>
            </a:extLst>
          </p:cNvPr>
          <p:cNvPicPr>
            <a:picLocks noChangeAspect="1"/>
          </p:cNvPicPr>
          <p:nvPr/>
        </p:nvPicPr>
        <p:blipFill>
          <a:blip r:embed="rId2"/>
          <a:stretch>
            <a:fillRect/>
          </a:stretch>
        </p:blipFill>
        <p:spPr>
          <a:xfrm>
            <a:off x="7359666" y="3695842"/>
            <a:ext cx="4182393" cy="2963161"/>
          </a:xfrm>
          <a:prstGeom prst="rect">
            <a:avLst/>
          </a:prstGeom>
        </p:spPr>
      </p:pic>
      <p:sp>
        <p:nvSpPr>
          <p:cNvPr id="5" name="CuadroTexto 4">
            <a:extLst>
              <a:ext uri="{FF2B5EF4-FFF2-40B4-BE49-F238E27FC236}">
                <a16:creationId xmlns:a16="http://schemas.microsoft.com/office/drawing/2014/main" id="{48D29E58-5D3B-0340-50C3-B1CAB36A83E0}"/>
              </a:ext>
            </a:extLst>
          </p:cNvPr>
          <p:cNvSpPr txBox="1"/>
          <p:nvPr/>
        </p:nvSpPr>
        <p:spPr>
          <a:xfrm>
            <a:off x="457199" y="4120321"/>
            <a:ext cx="7019366" cy="2359107"/>
          </a:xfrm>
          <a:prstGeom prst="rect">
            <a:avLst/>
          </a:prstGeom>
          <a:noFill/>
        </p:spPr>
        <p:txBody>
          <a:bodyPr wrap="square" rtlCol="0">
            <a:spAutoFit/>
          </a:bodyPr>
          <a:lstStyle/>
          <a:p>
            <a:pPr marL="635" marR="456565" indent="0">
              <a:lnSpc>
                <a:spcPct val="103000"/>
              </a:lnSpc>
              <a:spcAft>
                <a:spcPts val="15"/>
              </a:spcAft>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De esta forma una bacteria puede adquirir resistencia a uno o varios antibióticos sin necesidad de haber estado en contacto con estos. </a:t>
            </a:r>
          </a:p>
          <a:p>
            <a:pPr marL="635" marR="456565" indent="0" algn="just">
              <a:lnSpc>
                <a:spcPct val="103000"/>
              </a:lnSpc>
              <a:spcAft>
                <a:spcPts val="15"/>
              </a:spcAft>
              <a:buNone/>
            </a:pPr>
            <a:endPar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635" marR="456565" indent="0" algn="just">
              <a:lnSpc>
                <a:spcPct val="110000"/>
              </a:lnSpc>
              <a:spcAft>
                <a:spcPts val="15"/>
              </a:spcAft>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Es importante destacar que las bacterias pueden presentar</a:t>
            </a:r>
          </a:p>
          <a:p>
            <a:pPr marL="635" marR="456565" indent="0" algn="just">
              <a:lnSpc>
                <a:spcPct val="110000"/>
              </a:lnSpc>
              <a:spcAft>
                <a:spcPts val="15"/>
              </a:spcAft>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simultáneamente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más de un mecanismo de resistencia </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a los antibióticos. </a:t>
            </a:r>
          </a:p>
        </p:txBody>
      </p:sp>
    </p:spTree>
    <p:extLst>
      <p:ext uri="{BB962C8B-B14F-4D97-AF65-F5344CB8AC3E}">
        <p14:creationId xmlns:p14="http://schemas.microsoft.com/office/powerpoint/2010/main" val="1601969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AC8544-9415-3B50-2EEB-7A06B660389F}"/>
              </a:ext>
            </a:extLst>
          </p:cNvPr>
          <p:cNvSpPr>
            <a:spLocks noGrp="1"/>
          </p:cNvSpPr>
          <p:nvPr>
            <p:ph type="title"/>
          </p:nvPr>
        </p:nvSpPr>
        <p:spPr>
          <a:xfrm>
            <a:off x="838200" y="324784"/>
            <a:ext cx="10515600" cy="1325563"/>
          </a:xfrm>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graphicFrame>
        <p:nvGraphicFramePr>
          <p:cNvPr id="6" name="Marcador de contenido 5">
            <a:extLst>
              <a:ext uri="{FF2B5EF4-FFF2-40B4-BE49-F238E27FC236}">
                <a16:creationId xmlns:a16="http://schemas.microsoft.com/office/drawing/2014/main" id="{6496E854-D25C-36FD-E4CB-4F91B29EFCF0}"/>
              </a:ext>
            </a:extLst>
          </p:cNvPr>
          <p:cNvGraphicFramePr>
            <a:graphicFrameLocks noGrp="1"/>
          </p:cNvGraphicFramePr>
          <p:nvPr>
            <p:ph idx="1"/>
            <p:extLst>
              <p:ext uri="{D42A27DB-BD31-4B8C-83A1-F6EECF244321}">
                <p14:modId xmlns:p14="http://schemas.microsoft.com/office/powerpoint/2010/main" val="1580466711"/>
              </p:ext>
            </p:extLst>
          </p:nvPr>
        </p:nvGraphicFramePr>
        <p:xfrm>
          <a:off x="1667435" y="1690688"/>
          <a:ext cx="8740588" cy="4169930"/>
        </p:xfrm>
        <a:graphic>
          <a:graphicData uri="http://schemas.openxmlformats.org/drawingml/2006/table">
            <a:tbl>
              <a:tblPr firstRow="1" firstCol="1" bandRow="1">
                <a:tableStyleId>{5C22544A-7EE6-4342-B048-85BDC9FD1C3A}</a:tableStyleId>
              </a:tblPr>
              <a:tblGrid>
                <a:gridCol w="1958113">
                  <a:extLst>
                    <a:ext uri="{9D8B030D-6E8A-4147-A177-3AD203B41FA5}">
                      <a16:colId xmlns:a16="http://schemas.microsoft.com/office/drawing/2014/main" val="319285360"/>
                    </a:ext>
                  </a:extLst>
                </a:gridCol>
                <a:gridCol w="3200214">
                  <a:extLst>
                    <a:ext uri="{9D8B030D-6E8A-4147-A177-3AD203B41FA5}">
                      <a16:colId xmlns:a16="http://schemas.microsoft.com/office/drawing/2014/main" val="1914730175"/>
                    </a:ext>
                  </a:extLst>
                </a:gridCol>
                <a:gridCol w="3582261">
                  <a:extLst>
                    <a:ext uri="{9D8B030D-6E8A-4147-A177-3AD203B41FA5}">
                      <a16:colId xmlns:a16="http://schemas.microsoft.com/office/drawing/2014/main" val="220043729"/>
                    </a:ext>
                  </a:extLst>
                </a:gridCol>
              </a:tblGrid>
              <a:tr h="297077">
                <a:tc>
                  <a:txBody>
                    <a:bodyPr/>
                    <a:lstStyle/>
                    <a:p>
                      <a:pPr marL="6985" indent="-6350" algn="ctr">
                        <a:lnSpc>
                          <a:spcPct val="107000"/>
                        </a:lnSpc>
                        <a:spcAft>
                          <a:spcPts val="15"/>
                        </a:spcAft>
                      </a:pPr>
                      <a:r>
                        <a:rPr lang="en-US" sz="1100" kern="100" dirty="0">
                          <a:effectLst/>
                        </a:rPr>
                        <a:t> </a:t>
                      </a:r>
                      <a:endParaRPr lang="en-US" sz="11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tc>
                <a:tc>
                  <a:txBody>
                    <a:bodyPr/>
                    <a:lstStyle/>
                    <a:p>
                      <a:pPr marL="6985" marR="27940" indent="-6350" algn="ctr">
                        <a:lnSpc>
                          <a:spcPct val="107000"/>
                        </a:lnSpc>
                        <a:spcAft>
                          <a:spcPts val="15"/>
                        </a:spcAft>
                      </a:pPr>
                      <a:r>
                        <a:rPr lang="en-US" sz="2000" kern="100" dirty="0">
                          <a:effectLst/>
                        </a:rPr>
                        <a:t>Resistencia Natural </a:t>
                      </a:r>
                      <a:endPar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tc>
                <a:tc>
                  <a:txBody>
                    <a:bodyPr/>
                    <a:lstStyle/>
                    <a:p>
                      <a:pPr marL="6985" marR="29210" indent="-6350" algn="ctr">
                        <a:lnSpc>
                          <a:spcPct val="107000"/>
                        </a:lnSpc>
                        <a:spcAft>
                          <a:spcPts val="15"/>
                        </a:spcAft>
                      </a:pPr>
                      <a:r>
                        <a:rPr lang="en-US" sz="2000" kern="100" dirty="0">
                          <a:effectLst/>
                        </a:rPr>
                        <a:t>Resistencia Adquirida </a:t>
                      </a:r>
                      <a:endPar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tc>
                <a:extLst>
                  <a:ext uri="{0D108BD9-81ED-4DB2-BD59-A6C34878D82A}">
                    <a16:rowId xmlns:a16="http://schemas.microsoft.com/office/drawing/2014/main" val="392421451"/>
                  </a:ext>
                </a:extLst>
              </a:tr>
              <a:tr h="1152798">
                <a:tc>
                  <a:txBody>
                    <a:bodyPr/>
                    <a:lstStyle/>
                    <a:p>
                      <a:pPr marL="6985" indent="-6350" algn="l">
                        <a:lnSpc>
                          <a:spcPct val="107000"/>
                        </a:lnSpc>
                        <a:spcAft>
                          <a:spcPts val="15"/>
                        </a:spcAft>
                      </a:pPr>
                      <a:r>
                        <a:rPr lang="en-US" sz="2000" kern="100" dirty="0">
                          <a:effectLst/>
                        </a:rPr>
                        <a:t>Características </a:t>
                      </a:r>
                      <a:endPar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tc>
                  <a:txBody>
                    <a:bodyPr/>
                    <a:lstStyle/>
                    <a:p>
                      <a:pPr marL="635" indent="-6350" algn="l">
                        <a:lnSpc>
                          <a:spcPct val="99000"/>
                        </a:lnSpc>
                        <a:spcAft>
                          <a:spcPts val="15"/>
                        </a:spcAft>
                      </a:pPr>
                      <a:r>
                        <a:rPr lang="en-US" sz="1800" kern="100" dirty="0">
                          <a:effectLst/>
                        </a:rPr>
                        <a:t>Resistencia propia de cada familia, especie o grupo bacteriano. </a:t>
                      </a:r>
                    </a:p>
                    <a:p>
                      <a:pPr marL="635" indent="-6350" algn="l">
                        <a:lnSpc>
                          <a:spcPct val="107000"/>
                        </a:lnSpc>
                        <a:spcAft>
                          <a:spcPts val="15"/>
                        </a:spcAft>
                      </a:pPr>
                      <a:r>
                        <a:rPr lang="en-US" sz="1800" kern="100" dirty="0">
                          <a:effectLst/>
                        </a:rPr>
                        <a:t>El sitio de acción está ausente o es inaccesible </a:t>
                      </a: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tc>
                  <a:txBody>
                    <a:bodyPr/>
                    <a:lstStyle/>
                    <a:p>
                      <a:pPr marL="635" marR="29210" indent="-6350" algn="l">
                        <a:lnSpc>
                          <a:spcPct val="99000"/>
                        </a:lnSpc>
                        <a:spcAft>
                          <a:spcPts val="15"/>
                        </a:spcAft>
                      </a:pPr>
                      <a:r>
                        <a:rPr lang="en-US" sz="1800" kern="100" dirty="0">
                          <a:effectLst/>
                        </a:rPr>
                        <a:t>Variable. Puede estar presente en una cepa bacteriana habitualmente sensible al antibiótico </a:t>
                      </a:r>
                    </a:p>
                    <a:p>
                      <a:pPr marL="635" indent="-6350" algn="l">
                        <a:lnSpc>
                          <a:spcPct val="107000"/>
                        </a:lnSpc>
                        <a:spcAft>
                          <a:spcPts val="15"/>
                        </a:spcAft>
                      </a:pPr>
                      <a:r>
                        <a:rPr lang="en-US" sz="1800" kern="100" dirty="0">
                          <a:effectLst/>
                        </a:rPr>
                        <a:t> </a:t>
                      </a: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extLst>
                  <a:ext uri="{0D108BD9-81ED-4DB2-BD59-A6C34878D82A}">
                    <a16:rowId xmlns:a16="http://schemas.microsoft.com/office/drawing/2014/main" val="2856027253"/>
                  </a:ext>
                </a:extLst>
              </a:tr>
              <a:tr h="1220354">
                <a:tc>
                  <a:txBody>
                    <a:bodyPr/>
                    <a:lstStyle/>
                    <a:p>
                      <a:pPr marL="6985" indent="-6350" algn="l">
                        <a:lnSpc>
                          <a:spcPct val="107000"/>
                        </a:lnSpc>
                        <a:spcAft>
                          <a:spcPts val="15"/>
                        </a:spcAft>
                      </a:pPr>
                      <a:r>
                        <a:rPr lang="en-US" sz="2000" kern="100" dirty="0">
                          <a:effectLst/>
                        </a:rPr>
                        <a:t>Mecanismo de adquisición </a:t>
                      </a:r>
                      <a:endPar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tc>
                  <a:txBody>
                    <a:bodyPr/>
                    <a:lstStyle/>
                    <a:p>
                      <a:pPr marL="635" indent="-6350" algn="l">
                        <a:lnSpc>
                          <a:spcPct val="107000"/>
                        </a:lnSpc>
                        <a:spcAft>
                          <a:spcPts val="15"/>
                        </a:spcAft>
                      </a:pPr>
                      <a:r>
                        <a:rPr lang="en-US" sz="1800" kern="100" dirty="0">
                          <a:effectLst/>
                        </a:rPr>
                        <a:t>Genes de resistencia </a:t>
                      </a: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tc>
                  <a:txBody>
                    <a:bodyPr/>
                    <a:lstStyle/>
                    <a:p>
                      <a:pPr marL="635" indent="-6350" algn="l">
                        <a:lnSpc>
                          <a:spcPct val="103000"/>
                        </a:lnSpc>
                        <a:spcAft>
                          <a:spcPts val="75"/>
                        </a:spcAft>
                      </a:pPr>
                      <a:r>
                        <a:rPr lang="en-US" sz="1800" kern="100" dirty="0">
                          <a:effectLst/>
                        </a:rPr>
                        <a:t>Mutaciones en el cromosoma bacteriano </a:t>
                      </a:r>
                    </a:p>
                    <a:p>
                      <a:pPr marL="6985" indent="-6350" algn="l">
                        <a:lnSpc>
                          <a:spcPct val="107000"/>
                        </a:lnSpc>
                        <a:spcAft>
                          <a:spcPts val="15"/>
                        </a:spcAft>
                        <a:tabLst>
                          <a:tab pos="1217295" algn="ctr"/>
                          <a:tab pos="2327275" algn="r"/>
                        </a:tabLst>
                      </a:pPr>
                      <a:r>
                        <a:rPr lang="en-US" sz="1800" kern="100" dirty="0">
                          <a:effectLst/>
                        </a:rPr>
                        <a:t>Elementos 	genéticos 	móviles: </a:t>
                      </a:r>
                    </a:p>
                    <a:p>
                      <a:pPr marL="635" indent="-6350" algn="l">
                        <a:lnSpc>
                          <a:spcPct val="107000"/>
                        </a:lnSpc>
                        <a:spcAft>
                          <a:spcPts val="15"/>
                        </a:spcAft>
                      </a:pPr>
                      <a:r>
                        <a:rPr lang="en-US" sz="1800" kern="100" dirty="0">
                          <a:effectLst/>
                        </a:rPr>
                        <a:t>plásmidos, transposones </a:t>
                      </a: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extLst>
                  <a:ext uri="{0D108BD9-81ED-4DB2-BD59-A6C34878D82A}">
                    <a16:rowId xmlns:a16="http://schemas.microsoft.com/office/drawing/2014/main" val="1748405265"/>
                  </a:ext>
                </a:extLst>
              </a:tr>
              <a:tr h="987370">
                <a:tc>
                  <a:txBody>
                    <a:bodyPr/>
                    <a:lstStyle/>
                    <a:p>
                      <a:pPr marL="6985" indent="-6350" algn="l">
                        <a:lnSpc>
                          <a:spcPct val="107000"/>
                        </a:lnSpc>
                        <a:spcAft>
                          <a:spcPts val="15"/>
                        </a:spcAft>
                        <a:tabLst>
                          <a:tab pos="967740" algn="r"/>
                        </a:tabLst>
                      </a:pPr>
                      <a:r>
                        <a:rPr lang="en-US" sz="2000" kern="100" dirty="0">
                          <a:effectLst/>
                        </a:rPr>
                        <a:t>Formas 	de </a:t>
                      </a:r>
                    </a:p>
                    <a:p>
                      <a:pPr marL="6985" indent="-6350" algn="l">
                        <a:lnSpc>
                          <a:spcPct val="107000"/>
                        </a:lnSpc>
                        <a:spcAft>
                          <a:spcPts val="15"/>
                        </a:spcAft>
                      </a:pPr>
                      <a:r>
                        <a:rPr lang="en-US" sz="2000" kern="100" dirty="0">
                          <a:effectLst/>
                        </a:rPr>
                        <a:t>transmisión </a:t>
                      </a:r>
                      <a:endPar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tc>
                  <a:txBody>
                    <a:bodyPr/>
                    <a:lstStyle/>
                    <a:p>
                      <a:pPr marL="635" indent="-6350" algn="l">
                        <a:lnSpc>
                          <a:spcPct val="107000"/>
                        </a:lnSpc>
                        <a:spcAft>
                          <a:spcPts val="15"/>
                        </a:spcAft>
                      </a:pPr>
                      <a:r>
                        <a:rPr lang="en-US" sz="1800" kern="100" dirty="0">
                          <a:effectLst/>
                        </a:rPr>
                        <a:t>Vertical (a las células hijas) </a:t>
                      </a: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tc>
                  <a:txBody>
                    <a:bodyPr/>
                    <a:lstStyle/>
                    <a:p>
                      <a:pPr marL="635" indent="-6350" algn="l">
                        <a:lnSpc>
                          <a:spcPct val="107000"/>
                        </a:lnSpc>
                        <a:spcAft>
                          <a:spcPts val="15"/>
                        </a:spcAft>
                      </a:pPr>
                      <a:r>
                        <a:rPr lang="en-US" sz="1800" kern="100" dirty="0">
                          <a:effectLst/>
                        </a:rPr>
                        <a:t>Vertical (a las células hijas) </a:t>
                      </a:r>
                    </a:p>
                    <a:p>
                      <a:pPr marL="6985" indent="-6350" algn="l">
                        <a:lnSpc>
                          <a:spcPct val="107000"/>
                        </a:lnSpc>
                        <a:spcAft>
                          <a:spcPts val="15"/>
                        </a:spcAft>
                        <a:tabLst>
                          <a:tab pos="770890" algn="ctr"/>
                          <a:tab pos="1110615" algn="ctr"/>
                          <a:tab pos="1487805" algn="ctr"/>
                          <a:tab pos="2327275" algn="r"/>
                        </a:tabLst>
                      </a:pPr>
                      <a:r>
                        <a:rPr lang="en-US" sz="1800" kern="100" dirty="0">
                          <a:effectLst/>
                        </a:rPr>
                        <a:t>Horizontal 	a 	través de 	elementos </a:t>
                      </a:r>
                    </a:p>
                    <a:p>
                      <a:pPr marL="635" indent="-6350" algn="l">
                        <a:lnSpc>
                          <a:spcPct val="107000"/>
                        </a:lnSpc>
                        <a:spcAft>
                          <a:spcPts val="15"/>
                        </a:spcAft>
                      </a:pPr>
                      <a:r>
                        <a:rPr lang="en-US" sz="1800" kern="100" dirty="0">
                          <a:effectLst/>
                        </a:rPr>
                        <a:t>genéticos móviles </a:t>
                      </a: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txBody>
                  <a:tcPr marL="67945" marR="40005" marT="31115" marB="0" anchor="ctr"/>
                </a:tc>
                <a:extLst>
                  <a:ext uri="{0D108BD9-81ED-4DB2-BD59-A6C34878D82A}">
                    <a16:rowId xmlns:a16="http://schemas.microsoft.com/office/drawing/2014/main" val="2208136292"/>
                  </a:ext>
                </a:extLst>
              </a:tr>
            </a:tbl>
          </a:graphicData>
        </a:graphic>
      </p:graphicFrame>
      <p:sp>
        <p:nvSpPr>
          <p:cNvPr id="8" name="CuadroTexto 7">
            <a:extLst>
              <a:ext uri="{FF2B5EF4-FFF2-40B4-BE49-F238E27FC236}">
                <a16:creationId xmlns:a16="http://schemas.microsoft.com/office/drawing/2014/main" id="{92CB4C25-D2DB-74F2-AC3A-F1FE77D79B3B}"/>
              </a:ext>
            </a:extLst>
          </p:cNvPr>
          <p:cNvSpPr txBox="1"/>
          <p:nvPr/>
        </p:nvSpPr>
        <p:spPr>
          <a:xfrm>
            <a:off x="1667436" y="5875924"/>
            <a:ext cx="8740588" cy="369332"/>
          </a:xfrm>
          <a:prstGeom prst="rect">
            <a:avLst/>
          </a:prstGeom>
          <a:noFill/>
        </p:spPr>
        <p:txBody>
          <a:bodyPr wrap="square">
            <a:spAutoFit/>
          </a:bodyPr>
          <a:lstStyle/>
          <a:p>
            <a:pPr algn="ctr"/>
            <a:r>
              <a:rPr lang="en-US" sz="1800" dirty="0">
                <a:solidFill>
                  <a:srgbClr val="000000"/>
                </a:solidFill>
                <a:effectLst/>
                <a:latin typeface="Corbel" panose="020B0503020204020204" pitchFamily="34" charset="0"/>
                <a:ea typeface="Corbel" panose="020B0503020204020204" pitchFamily="34" charset="0"/>
                <a:cs typeface="Corbel" panose="020B0503020204020204" pitchFamily="34" charset="0"/>
              </a:rPr>
              <a:t>Principales características de la resistencia natural y adquirida. </a:t>
            </a:r>
            <a:endParaRPr lang="en-US" dirty="0"/>
          </a:p>
        </p:txBody>
      </p:sp>
    </p:spTree>
    <p:extLst>
      <p:ext uri="{BB962C8B-B14F-4D97-AF65-F5344CB8AC3E}">
        <p14:creationId xmlns:p14="http://schemas.microsoft.com/office/powerpoint/2010/main" val="2395712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470">
            <a:extLst>
              <a:ext uri="{FF2B5EF4-FFF2-40B4-BE49-F238E27FC236}">
                <a16:creationId xmlns:a16="http://schemas.microsoft.com/office/drawing/2014/main" id="{D9BC4440-22D1-71CC-1BD4-D883C6E8BA45}"/>
              </a:ext>
            </a:extLst>
          </p:cNvPr>
          <p:cNvGrpSpPr/>
          <p:nvPr/>
        </p:nvGrpSpPr>
        <p:grpSpPr>
          <a:xfrm>
            <a:off x="5830850" y="1836493"/>
            <a:ext cx="5880849" cy="4351338"/>
            <a:chOff x="0" y="0"/>
            <a:chExt cx="5263766" cy="3786029"/>
          </a:xfrm>
        </p:grpSpPr>
        <p:sp>
          <p:nvSpPr>
            <p:cNvPr id="5" name="Rectangle 1091">
              <a:extLst>
                <a:ext uri="{FF2B5EF4-FFF2-40B4-BE49-F238E27FC236}">
                  <a16:creationId xmlns:a16="http://schemas.microsoft.com/office/drawing/2014/main" id="{566F63EF-A400-7B13-CBF1-C58A3D8D293E}"/>
                </a:ext>
              </a:extLst>
            </p:cNvPr>
            <p:cNvSpPr/>
            <p:nvPr/>
          </p:nvSpPr>
          <p:spPr>
            <a:xfrm>
              <a:off x="5225352" y="3597276"/>
              <a:ext cx="38414" cy="188753"/>
            </a:xfrm>
            <a:prstGeom prst="rect">
              <a:avLst/>
            </a:prstGeom>
            <a:ln>
              <a:noFill/>
            </a:ln>
          </p:spPr>
          <p:txBody>
            <a:bodyPr vert="horz" lIns="0" tIns="0" rIns="0" bIns="0" rtlCol="0">
              <a:noAutofit/>
            </a:bodyPr>
            <a:lstStyle/>
            <a:p>
              <a:pPr marL="6985" indent="-6350" algn="l">
                <a:lnSpc>
                  <a:spcPct val="107000"/>
                </a:lnSpc>
                <a:spcAft>
                  <a:spcPts val="800"/>
                </a:spcAft>
              </a:pPr>
              <a:r>
                <a:rPr lang="en-US" sz="11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endParaRPr lang="en-US" sz="11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p:txBody>
        </p:sp>
        <p:pic>
          <p:nvPicPr>
            <p:cNvPr id="6" name="Picture 1247">
              <a:extLst>
                <a:ext uri="{FF2B5EF4-FFF2-40B4-BE49-F238E27FC236}">
                  <a16:creationId xmlns:a16="http://schemas.microsoft.com/office/drawing/2014/main" id="{516C180A-12A5-18F7-008B-2D0D63C52164}"/>
                </a:ext>
              </a:extLst>
            </p:cNvPr>
            <p:cNvPicPr/>
            <p:nvPr/>
          </p:nvPicPr>
          <p:blipFill>
            <a:blip r:embed="rId2"/>
            <a:stretch>
              <a:fillRect/>
            </a:stretch>
          </p:blipFill>
          <p:spPr>
            <a:xfrm>
              <a:off x="4763" y="4826"/>
              <a:ext cx="5197348" cy="3671570"/>
            </a:xfrm>
            <a:prstGeom prst="rect">
              <a:avLst/>
            </a:prstGeom>
          </p:spPr>
        </p:pic>
        <p:sp>
          <p:nvSpPr>
            <p:cNvPr id="7" name="Shape 1248">
              <a:extLst>
                <a:ext uri="{FF2B5EF4-FFF2-40B4-BE49-F238E27FC236}">
                  <a16:creationId xmlns:a16="http://schemas.microsoft.com/office/drawing/2014/main" id="{26314B37-7FF2-C8CF-21E8-ADF32B3BEF9E}"/>
                </a:ext>
              </a:extLst>
            </p:cNvPr>
            <p:cNvSpPr/>
            <p:nvPr/>
          </p:nvSpPr>
          <p:spPr>
            <a:xfrm>
              <a:off x="0" y="0"/>
              <a:ext cx="5206873" cy="3681095"/>
            </a:xfrm>
            <a:custGeom>
              <a:avLst/>
              <a:gdLst/>
              <a:ahLst/>
              <a:cxnLst/>
              <a:rect l="0" t="0" r="0" b="0"/>
              <a:pathLst>
                <a:path w="5206873" h="3681095">
                  <a:moveTo>
                    <a:pt x="0" y="3681095"/>
                  </a:moveTo>
                  <a:lnTo>
                    <a:pt x="5206873" y="3681095"/>
                  </a:lnTo>
                  <a:lnTo>
                    <a:pt x="5206873" y="0"/>
                  </a:lnTo>
                  <a:lnTo>
                    <a:pt x="0" y="0"/>
                  </a:lnTo>
                  <a:close/>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dirty="0"/>
            </a:p>
          </p:txBody>
        </p:sp>
      </p:grpSp>
      <p:sp>
        <p:nvSpPr>
          <p:cNvPr id="2" name="Título 1">
            <a:extLst>
              <a:ext uri="{FF2B5EF4-FFF2-40B4-BE49-F238E27FC236}">
                <a16:creationId xmlns:a16="http://schemas.microsoft.com/office/drawing/2014/main" id="{EEF911CC-4F62-72EB-ED29-EC2E53BF7494}"/>
              </a:ext>
            </a:extLst>
          </p:cNvPr>
          <p:cNvSpPr>
            <a:spLocks noGrp="1"/>
          </p:cNvSpPr>
          <p:nvPr>
            <p:ph type="title"/>
          </p:nvPr>
        </p:nvSpPr>
        <p:spPr>
          <a:xfrm>
            <a:off x="838200" y="313544"/>
            <a:ext cx="10515600" cy="1325563"/>
          </a:xfrm>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8A6D5831-FED7-F0B6-DDC5-2CFE8FD0C0FE}"/>
              </a:ext>
            </a:extLst>
          </p:cNvPr>
          <p:cNvSpPr>
            <a:spLocks noGrp="1"/>
          </p:cNvSpPr>
          <p:nvPr>
            <p:ph idx="1"/>
          </p:nvPr>
        </p:nvSpPr>
        <p:spPr>
          <a:xfrm>
            <a:off x="501720" y="1377473"/>
            <a:ext cx="10924046" cy="5148775"/>
          </a:xfrm>
        </p:spPr>
        <p:txBody>
          <a:bodyPr>
            <a:normAutofit fontScale="77500" lnSpcReduction="20000"/>
          </a:bodyPr>
          <a:lstStyle/>
          <a:p>
            <a:pPr marL="0" indent="0">
              <a:buNone/>
            </a:pPr>
            <a:r>
              <a:rPr lang="en-US" sz="3800" b="1"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Principales mecanismos de resistencia a los antibióticos</a:t>
            </a:r>
          </a:p>
          <a:p>
            <a:pPr marL="0" indent="0">
              <a:buNone/>
            </a:pPr>
            <a:endParaRPr lang="en-US" sz="4400" kern="100" dirty="0">
              <a:solidFill>
                <a:srgbClr val="000000"/>
              </a:solidFill>
              <a:latin typeface="Corbel" panose="020B0503020204020204" pitchFamily="34" charset="0"/>
              <a:ea typeface="Corbel" panose="020B0503020204020204" pitchFamily="34" charset="0"/>
              <a:cs typeface="Corbel" panose="020B0503020204020204" pitchFamily="34" charset="0"/>
            </a:endParaRPr>
          </a:p>
          <a:p>
            <a:pPr marL="0" indent="0">
              <a:buNone/>
            </a:pP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endPar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1-</a:t>
            </a:r>
            <a:r>
              <a:rPr lang="en-US" sz="3200" b="1" kern="100" dirty="0">
                <a:solidFill>
                  <a:srgbClr val="000000"/>
                </a:solidFill>
                <a:effectLst/>
                <a:latin typeface="Arial" panose="020B0604020202020204" pitchFamily="34" charset="0"/>
                <a:ea typeface="Arial" panose="020B0604020202020204" pitchFamily="34" charset="0"/>
                <a:cs typeface="Corbel" panose="020B0503020204020204" pitchFamily="34" charset="0"/>
              </a:rPr>
              <a:t> </a:t>
            </a: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Inactivación enzimática </a:t>
            </a:r>
          </a:p>
          <a:p>
            <a:pPr marL="0" indent="0">
              <a:buNone/>
            </a:pP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2-</a:t>
            </a:r>
            <a:r>
              <a:rPr lang="en-US" sz="3200" b="1" kern="100" dirty="0">
                <a:solidFill>
                  <a:srgbClr val="000000"/>
                </a:solidFill>
                <a:effectLst/>
                <a:latin typeface="Arial" panose="020B0604020202020204" pitchFamily="34" charset="0"/>
                <a:ea typeface="Arial" panose="020B0604020202020204" pitchFamily="34" charset="0"/>
                <a:cs typeface="Corbel" panose="020B0503020204020204" pitchFamily="34" charset="0"/>
              </a:rPr>
              <a:t> </a:t>
            </a: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Impermeabilidad  </a:t>
            </a:r>
          </a:p>
          <a:p>
            <a:pPr marL="0" indent="0">
              <a:buNone/>
            </a:pP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3-</a:t>
            </a:r>
            <a:r>
              <a:rPr lang="en-US" sz="3200" b="1" kern="100" dirty="0">
                <a:solidFill>
                  <a:srgbClr val="000000"/>
                </a:solidFill>
                <a:effectLst/>
                <a:latin typeface="Arial" panose="020B0604020202020204" pitchFamily="34" charset="0"/>
                <a:ea typeface="Arial" panose="020B0604020202020204" pitchFamily="34" charset="0"/>
                <a:cs typeface="Corbel" panose="020B0503020204020204" pitchFamily="34" charset="0"/>
              </a:rPr>
              <a:t> </a:t>
            </a: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Modificación del sitio blanco</a:t>
            </a:r>
          </a:p>
          <a:p>
            <a:pPr marL="0" indent="0">
              <a:buNone/>
            </a:pP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4-</a:t>
            </a:r>
            <a:r>
              <a:rPr lang="en-US" sz="3200" b="1" kern="100" dirty="0">
                <a:solidFill>
                  <a:srgbClr val="000000"/>
                </a:solidFill>
                <a:effectLst/>
                <a:latin typeface="Arial" panose="020B0604020202020204" pitchFamily="34" charset="0"/>
                <a:ea typeface="Arial" panose="020B0604020202020204" pitchFamily="34" charset="0"/>
                <a:cs typeface="Corbel" panose="020B0503020204020204" pitchFamily="34" charset="0"/>
              </a:rPr>
              <a:t> </a:t>
            </a:r>
            <a:r>
              <a:rPr lang="en-US" sz="32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Eflujo </a:t>
            </a:r>
          </a:p>
          <a:p>
            <a:pPr marL="0" indent="0">
              <a:buNone/>
            </a:pPr>
            <a:r>
              <a:rPr lang="en-US" sz="3200" b="1" kern="100" dirty="0">
                <a:solidFill>
                  <a:srgbClr val="000000"/>
                </a:solidFill>
                <a:effectLst/>
                <a:latin typeface="Corbel" panose="020B0503020204020204" pitchFamily="34" charset="0"/>
                <a:ea typeface="Times New Roman" panose="02020603050405020304" pitchFamily="18" charset="0"/>
              </a:rPr>
              <a:t>5- Formación del </a:t>
            </a:r>
            <a:r>
              <a:rPr lang="en-US" sz="3200" b="1" i="1" kern="100" dirty="0">
                <a:solidFill>
                  <a:srgbClr val="000000"/>
                </a:solidFill>
                <a:effectLst/>
                <a:latin typeface="Corbel" panose="020B0503020204020204" pitchFamily="34" charset="0"/>
                <a:ea typeface="Times New Roman" panose="02020603050405020304" pitchFamily="18" charset="0"/>
              </a:rPr>
              <a:t>biofilm </a:t>
            </a:r>
            <a:r>
              <a:rPr lang="en-US" sz="3200" b="1" kern="100" dirty="0">
                <a:solidFill>
                  <a:srgbClr val="000000"/>
                </a:solidFill>
                <a:effectLst/>
                <a:latin typeface="Corbel" panose="020B0503020204020204" pitchFamily="34" charset="0"/>
                <a:ea typeface="Times New Roman" panose="02020603050405020304" pitchFamily="18" charset="0"/>
              </a:rPr>
              <a:t>o biopelículas</a:t>
            </a:r>
            <a:endParaRPr lang="en-US" sz="3200" kern="100" dirty="0">
              <a:solidFill>
                <a:srgbClr val="000000"/>
              </a:solidFill>
              <a:effectLst/>
              <a:latin typeface="Corbel" panose="020B0503020204020204" pitchFamily="34" charset="0"/>
              <a:ea typeface="Calibri" panose="020F0502020204030204" pitchFamily="34" charset="0"/>
            </a:endParaRPr>
          </a:p>
          <a:p>
            <a:pPr marL="0" indent="0">
              <a:buNone/>
            </a:pPr>
            <a:endParaRPr lang="en-US" sz="26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18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p>
          <a:p>
            <a:pPr marL="0" indent="0">
              <a:buNone/>
            </a:pPr>
            <a:r>
              <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p>
          <a:p>
            <a:pPr marL="0" indent="0">
              <a:buNone/>
            </a:pPr>
            <a:r>
              <a:rPr lang="en-US" sz="18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p>
          <a:p>
            <a:pPr marL="0" indent="0">
              <a:buNone/>
            </a:pPr>
            <a:endParaRPr lang="en-US" dirty="0"/>
          </a:p>
        </p:txBody>
      </p:sp>
    </p:spTree>
    <p:extLst>
      <p:ext uri="{BB962C8B-B14F-4D97-AF65-F5344CB8AC3E}">
        <p14:creationId xmlns:p14="http://schemas.microsoft.com/office/powerpoint/2010/main" val="1860708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29DB4D-4CB7-8B46-00F5-37D6646A9824}"/>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A935A71A-FF43-A315-2BAF-3FEF3BEFD225}"/>
              </a:ext>
            </a:extLst>
          </p:cNvPr>
          <p:cNvSpPr>
            <a:spLocks noGrp="1"/>
          </p:cNvSpPr>
          <p:nvPr>
            <p:ph idx="1"/>
          </p:nvPr>
        </p:nvSpPr>
        <p:spPr>
          <a:xfrm>
            <a:off x="838200" y="1575582"/>
            <a:ext cx="10515600" cy="4843427"/>
          </a:xfrm>
        </p:spPr>
        <p:txBody>
          <a:bodyPr>
            <a:normAutofit/>
          </a:bodyPr>
          <a:lstStyle/>
          <a:p>
            <a:pPr marL="635" indent="0" algn="just">
              <a:lnSpc>
                <a:spcPct val="103000"/>
              </a:lnSpc>
              <a:spcAft>
                <a:spcPts val="15"/>
              </a:spcAft>
              <a:buNone/>
            </a:pP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1-</a:t>
            </a:r>
            <a:r>
              <a:rPr lang="en-US" sz="2000" b="1" kern="100" dirty="0">
                <a:solidFill>
                  <a:srgbClr val="000000"/>
                </a:solidFill>
                <a:effectLst/>
                <a:latin typeface="Corbel" panose="020B0503020204020204" pitchFamily="34" charset="0"/>
                <a:ea typeface="Arial" panose="020B0604020202020204" pitchFamily="34" charset="0"/>
                <a:cs typeface="Corbel" panose="020B0503020204020204" pitchFamily="34" charset="0"/>
              </a:rPr>
              <a:t>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Inactivación enzimática: </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enzimas bacterianas que pueden hidrolizar o modificar un antibiótico de manera que éste no pueda llegar en forma activa a su blanco de acción. </a:t>
            </a:r>
            <a:r>
              <a:rPr lang="en-US" sz="2000" kern="100" dirty="0">
                <a:solidFill>
                  <a:srgbClr val="000000"/>
                </a:solidFill>
                <a:latin typeface="Corbel" panose="020B0503020204020204" pitchFamily="34" charset="0"/>
                <a:ea typeface="Corbel" panose="020B0503020204020204" pitchFamily="34" charset="0"/>
                <a:cs typeface="Corbel" panose="020B0503020204020204" pitchFamily="34" charset="0"/>
              </a:rPr>
              <a:t>Ej: </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betalactamasas</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penicilinasas</a:t>
            </a:r>
            <a:r>
              <a:rPr lang="en-US" sz="2000" kern="100" dirty="0">
                <a:solidFill>
                  <a:srgbClr val="000000"/>
                </a:solidFill>
                <a:latin typeface="Corbel" panose="020B0503020204020204" pitchFamily="34" charset="0"/>
                <a:ea typeface="Corbel" panose="020B0503020204020204" pitchFamily="34" charset="0"/>
                <a:cs typeface="Corbel" panose="020B0503020204020204" pitchFamily="34" charset="0"/>
              </a:rPr>
              <a:t>, </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cefalosporinasas</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betalactamasas de espectro extendido </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(BLEE), </a:t>
            </a:r>
            <a:r>
              <a:rPr lang="en-US" sz="2000" i="1" u="sng"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carbapenemasas.</a:t>
            </a:r>
            <a:endPar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2-</a:t>
            </a:r>
            <a:r>
              <a:rPr lang="en-US" sz="2000" b="1" kern="100" dirty="0">
                <a:solidFill>
                  <a:srgbClr val="000000"/>
                </a:solidFill>
                <a:effectLst/>
                <a:latin typeface="Corbel" panose="020B0503020204020204" pitchFamily="34" charset="0"/>
                <a:ea typeface="Arial" panose="020B0604020202020204" pitchFamily="34" charset="0"/>
                <a:cs typeface="Corbel" panose="020B0503020204020204" pitchFamily="34" charset="0"/>
              </a:rPr>
              <a:t>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Impermeabilidad:  </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Diversas mutaciones en los genes que codifican a las porinas pueden alterar su estructura o disminuir su expresión, impidiendo así el ingreso del ATB.</a:t>
            </a:r>
            <a:endPar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3-</a:t>
            </a:r>
            <a:r>
              <a:rPr lang="en-US" sz="2000" b="1" kern="100" dirty="0">
                <a:solidFill>
                  <a:srgbClr val="000000"/>
                </a:solidFill>
                <a:effectLst/>
                <a:latin typeface="Corbel" panose="020B0503020204020204" pitchFamily="34" charset="0"/>
                <a:ea typeface="Arial" panose="020B0604020202020204" pitchFamily="34" charset="0"/>
                <a:cs typeface="Corbel" panose="020B0503020204020204" pitchFamily="34" charset="0"/>
              </a:rPr>
              <a:t>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Modificación del sitio blanco: </a:t>
            </a:r>
            <a:r>
              <a:rPr lang="en-US" sz="2000" kern="100" dirty="0">
                <a:solidFill>
                  <a:srgbClr val="000000"/>
                </a:solidFill>
                <a:latin typeface="Corbel" panose="020B0503020204020204" pitchFamily="34" charset="0"/>
                <a:ea typeface="Corbel" panose="020B0503020204020204" pitchFamily="34" charset="0"/>
                <a:cs typeface="Corbel" panose="020B0503020204020204" pitchFamily="34" charset="0"/>
              </a:rPr>
              <a:t>modificación de </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la molécula blanco a la cual se une el ATB para ejercer su acción, de esta manera, la afinidad del antibiótico por su sitio de unión a la molécula blanco disminuye o desaparece.</a:t>
            </a:r>
            <a:endPar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4-</a:t>
            </a:r>
            <a:r>
              <a:rPr lang="en-US" sz="2000" b="1" kern="100" dirty="0">
                <a:solidFill>
                  <a:srgbClr val="000000"/>
                </a:solidFill>
                <a:effectLst/>
                <a:latin typeface="Corbel" panose="020B0503020204020204" pitchFamily="34" charset="0"/>
                <a:ea typeface="Arial" panose="020B0604020202020204" pitchFamily="34" charset="0"/>
                <a:cs typeface="Corbel" panose="020B0503020204020204" pitchFamily="34" charset="0"/>
              </a:rPr>
              <a:t> </a:t>
            </a: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Eflujo: </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Las bombas de eflujo son proteínas de membrana encargadas del transporte de metabolitos y compuestos tóxicos desde el interior de las bacterias al exterior. Por medio de este mecanismo, las bacterias pueden expulsar al ATB, reduciendo la concentración del ATB dentro de la bacteria. </a:t>
            </a:r>
            <a:endPar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endParaRPr lang="en-US" dirty="0"/>
          </a:p>
        </p:txBody>
      </p:sp>
    </p:spTree>
    <p:extLst>
      <p:ext uri="{BB962C8B-B14F-4D97-AF65-F5344CB8AC3E}">
        <p14:creationId xmlns:p14="http://schemas.microsoft.com/office/powerpoint/2010/main" val="3721006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2AA01-E9DB-949B-575B-5F875FB82497}"/>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48322CEE-9169-54C0-AC8C-D62B1C4F231B}"/>
              </a:ext>
            </a:extLst>
          </p:cNvPr>
          <p:cNvSpPr>
            <a:spLocks noGrp="1"/>
          </p:cNvSpPr>
          <p:nvPr>
            <p:ph idx="1"/>
          </p:nvPr>
        </p:nvSpPr>
        <p:spPr>
          <a:xfrm>
            <a:off x="677333" y="1547445"/>
            <a:ext cx="10837333" cy="5190979"/>
          </a:xfrm>
        </p:spPr>
        <p:txBody>
          <a:bodyPr>
            <a:normAutofit/>
          </a:bodyPr>
          <a:lstStyle/>
          <a:p>
            <a:pPr marL="0" indent="0">
              <a:buNone/>
            </a:pPr>
            <a:r>
              <a:rPr lang="en-US" sz="2400" b="1"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Conceptos de </a:t>
            </a:r>
            <a:r>
              <a:rPr lang="en-US" sz="2400" b="1" i="1" kern="100" dirty="0">
                <a:solidFill>
                  <a:srgbClr val="000000"/>
                </a:solidFill>
                <a:latin typeface="Corbel" panose="020B0503020204020204" pitchFamily="34" charset="0"/>
                <a:ea typeface="Corbel" panose="020B0503020204020204" pitchFamily="34" charset="0"/>
                <a:cs typeface="Corbel" panose="020B0503020204020204" pitchFamily="34" charset="0"/>
              </a:rPr>
              <a:t>M</a:t>
            </a:r>
            <a:r>
              <a:rPr lang="en-US" sz="2400" b="1"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ultirresistencia, </a:t>
            </a:r>
            <a:r>
              <a:rPr lang="en-US" sz="2400" b="1" i="1" kern="100" dirty="0">
                <a:solidFill>
                  <a:srgbClr val="000000"/>
                </a:solidFill>
                <a:latin typeface="Corbel" panose="020B0503020204020204" pitchFamily="34" charset="0"/>
                <a:ea typeface="Corbel" panose="020B0503020204020204" pitchFamily="34" charset="0"/>
                <a:cs typeface="Corbel" panose="020B0503020204020204" pitchFamily="34" charset="0"/>
              </a:rPr>
              <a:t>R</a:t>
            </a:r>
            <a:r>
              <a:rPr lang="en-US" sz="2400" b="1"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esistencia </a:t>
            </a:r>
            <a:r>
              <a:rPr lang="en-US" sz="2400" b="1" i="1" kern="100" dirty="0">
                <a:solidFill>
                  <a:srgbClr val="000000"/>
                </a:solidFill>
                <a:latin typeface="Corbel" panose="020B0503020204020204" pitchFamily="34" charset="0"/>
                <a:ea typeface="Corbel" panose="020B0503020204020204" pitchFamily="34" charset="0"/>
                <a:cs typeface="Corbel" panose="020B0503020204020204" pitchFamily="34" charset="0"/>
              </a:rPr>
              <a:t>E</a:t>
            </a:r>
            <a:r>
              <a:rPr lang="en-US" sz="2400" b="1"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xtrema y </a:t>
            </a:r>
            <a:r>
              <a:rPr lang="en-US" sz="2400" b="1" i="1" kern="100" dirty="0">
                <a:solidFill>
                  <a:srgbClr val="000000"/>
                </a:solidFill>
                <a:latin typeface="Corbel" panose="020B0503020204020204" pitchFamily="34" charset="0"/>
                <a:ea typeface="Corbel" panose="020B0503020204020204" pitchFamily="34" charset="0"/>
                <a:cs typeface="Corbel" panose="020B0503020204020204" pitchFamily="34" charset="0"/>
              </a:rPr>
              <a:t>P</a:t>
            </a:r>
            <a:r>
              <a:rPr lang="en-US" sz="2400" b="1" i="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anresistencia bacteriana</a:t>
            </a:r>
          </a:p>
          <a:p>
            <a:pPr marL="0" indent="0">
              <a:buNone/>
            </a:pPr>
            <a:r>
              <a:rPr lang="en-US" sz="2000" dirty="0">
                <a:solidFill>
                  <a:srgbClr val="000000"/>
                </a:solidFill>
                <a:latin typeface="Corbel" panose="020B0503020204020204" pitchFamily="34" charset="0"/>
                <a:ea typeface="Corbel" panose="020B0503020204020204" pitchFamily="34" charset="0"/>
                <a:cs typeface="Corbel" panose="020B0503020204020204" pitchFamily="34" charset="0"/>
              </a:rPr>
              <a:t>B</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acteria </a:t>
            </a:r>
            <a:r>
              <a:rPr lang="en-US" sz="2000" u="sng" dirty="0">
                <a:solidFill>
                  <a:srgbClr val="000000"/>
                </a:solidFill>
                <a:uFill>
                  <a:solidFill>
                    <a:srgbClr val="000000"/>
                  </a:solidFill>
                </a:uFill>
                <a:latin typeface="Corbel" panose="020B0503020204020204" pitchFamily="34" charset="0"/>
                <a:ea typeface="Corbel" panose="020B0503020204020204" pitchFamily="34" charset="0"/>
                <a:cs typeface="Corbel" panose="020B0503020204020204" pitchFamily="34" charset="0"/>
              </a:rPr>
              <a:t>M</a:t>
            </a:r>
            <a:r>
              <a:rPr lang="en-US" sz="2000" u="sng" dirty="0">
                <a:solidFill>
                  <a:srgbClr val="000000"/>
                </a:solidFill>
                <a:effectLst/>
                <a:uFill>
                  <a:solidFill>
                    <a:srgbClr val="000000"/>
                  </a:solidFill>
                </a:uFill>
                <a:latin typeface="Corbel" panose="020B0503020204020204" pitchFamily="34" charset="0"/>
                <a:ea typeface="Corbel" panose="020B0503020204020204" pitchFamily="34" charset="0"/>
                <a:cs typeface="Corbel" panose="020B0503020204020204" pitchFamily="34" charset="0"/>
              </a:rPr>
              <a:t>ultirresistente (MDR)</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presenta resistencia a 3 o más familias de antibióticos utilizados de elección para el tratamiento de las infecciones producidas por ese microorganismo.</a:t>
            </a:r>
          </a:p>
          <a:p>
            <a:pPr marL="0" indent="0">
              <a:buNone/>
            </a:pPr>
            <a:endPar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2000" dirty="0">
                <a:solidFill>
                  <a:srgbClr val="000000"/>
                </a:solidFill>
                <a:latin typeface="Corbel" panose="020B0503020204020204" pitchFamily="34" charset="0"/>
                <a:ea typeface="Corbel" panose="020B0503020204020204" pitchFamily="34" charset="0"/>
                <a:cs typeface="Corbel" panose="020B0503020204020204" pitchFamily="34" charset="0"/>
              </a:rPr>
              <a:t>B</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acteria con </a:t>
            </a:r>
            <a:r>
              <a:rPr lang="en-US" sz="2000" u="sng" dirty="0">
                <a:solidFill>
                  <a:srgbClr val="000000"/>
                </a:solidFill>
                <a:uFill>
                  <a:solidFill>
                    <a:srgbClr val="000000"/>
                  </a:solidFill>
                </a:uFill>
                <a:latin typeface="Corbel" panose="020B0503020204020204" pitchFamily="34" charset="0"/>
                <a:ea typeface="Corbel" panose="020B0503020204020204" pitchFamily="34" charset="0"/>
                <a:cs typeface="Corbel" panose="020B0503020204020204" pitchFamily="34" charset="0"/>
              </a:rPr>
              <a:t>R</a:t>
            </a:r>
            <a:r>
              <a:rPr lang="en-US" sz="2000" u="sng" dirty="0">
                <a:solidFill>
                  <a:srgbClr val="000000"/>
                </a:solidFill>
                <a:effectLst/>
                <a:uFill>
                  <a:solidFill>
                    <a:srgbClr val="000000"/>
                  </a:solidFill>
                </a:uFill>
                <a:latin typeface="Corbel" panose="020B0503020204020204" pitchFamily="34" charset="0"/>
                <a:ea typeface="Corbel" panose="020B0503020204020204" pitchFamily="34" charset="0"/>
                <a:cs typeface="Corbel" panose="020B0503020204020204" pitchFamily="34" charset="0"/>
              </a:rPr>
              <a:t>esistencia </a:t>
            </a:r>
            <a:r>
              <a:rPr lang="en-US" sz="2000" u="sng" dirty="0">
                <a:solidFill>
                  <a:srgbClr val="000000"/>
                </a:solidFill>
                <a:uFill>
                  <a:solidFill>
                    <a:srgbClr val="000000"/>
                  </a:solidFill>
                </a:uFill>
                <a:latin typeface="Corbel" panose="020B0503020204020204" pitchFamily="34" charset="0"/>
                <a:ea typeface="Corbel" panose="020B0503020204020204" pitchFamily="34" charset="0"/>
                <a:cs typeface="Corbel" panose="020B0503020204020204" pitchFamily="34" charset="0"/>
              </a:rPr>
              <a:t>E</a:t>
            </a:r>
            <a:r>
              <a:rPr lang="en-US" sz="2000" u="sng" dirty="0">
                <a:solidFill>
                  <a:srgbClr val="000000"/>
                </a:solidFill>
                <a:effectLst/>
                <a:uFill>
                  <a:solidFill>
                    <a:srgbClr val="000000"/>
                  </a:solidFill>
                </a:uFill>
                <a:latin typeface="Corbel" panose="020B0503020204020204" pitchFamily="34" charset="0"/>
                <a:ea typeface="Corbel" panose="020B0503020204020204" pitchFamily="34" charset="0"/>
                <a:cs typeface="Corbel" panose="020B0503020204020204" pitchFamily="34" charset="0"/>
              </a:rPr>
              <a:t>xtrema (XDR)</a:t>
            </a:r>
            <a:r>
              <a:rPr lang="en-US" sz="20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cuando presenta resistencia al menos a un antibiótico en todas las familias excepto en dos de ellas. En otras palabras, la bacteria es sensible únicamente a uno o dos antibióticos/ grupo de antibióticos que se consideran de utilidad para el tratamiento de las infecciones producidas por ese microorganismo.</a:t>
            </a:r>
          </a:p>
          <a:p>
            <a:pPr marL="0" indent="0">
              <a:buNone/>
            </a:pPr>
            <a:endParaRPr lang="en-US" sz="2000" dirty="0">
              <a:solidFill>
                <a:srgbClr val="000000"/>
              </a:solidFill>
              <a:latin typeface="Corbel" panose="020B0503020204020204" pitchFamily="34" charset="0"/>
              <a:ea typeface="Corbel" panose="020B0503020204020204" pitchFamily="34" charset="0"/>
              <a:cs typeface="Corbel" panose="020B0503020204020204" pitchFamily="34" charset="0"/>
            </a:endParaRPr>
          </a:p>
          <a:p>
            <a:pPr marL="0" indent="0">
              <a:buNone/>
            </a:pP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Una bacteria es </a:t>
            </a:r>
            <a:r>
              <a:rPr lang="en-US" sz="2000" u="sng" kern="100" dirty="0">
                <a:solidFill>
                  <a:srgbClr val="000000"/>
                </a:solidFill>
                <a:uFill>
                  <a:solidFill>
                    <a:srgbClr val="000000"/>
                  </a:solidFill>
                </a:uFill>
                <a:latin typeface="Corbel" panose="020B0503020204020204" pitchFamily="34" charset="0"/>
                <a:ea typeface="Corbel" panose="020B0503020204020204" pitchFamily="34" charset="0"/>
                <a:cs typeface="Corbel" panose="020B0503020204020204" pitchFamily="34" charset="0"/>
              </a:rPr>
              <a:t>P</a:t>
            </a:r>
            <a:r>
              <a:rPr lang="en-US" sz="2000" u="sng" kern="100" dirty="0">
                <a:solidFill>
                  <a:srgbClr val="000000"/>
                </a:solidFill>
                <a:effectLst/>
                <a:uFill>
                  <a:solidFill>
                    <a:srgbClr val="000000"/>
                  </a:solidFill>
                </a:uFill>
                <a:latin typeface="Corbel" panose="020B0503020204020204" pitchFamily="34" charset="0"/>
                <a:ea typeface="Corbel" panose="020B0503020204020204" pitchFamily="34" charset="0"/>
                <a:cs typeface="Corbel" panose="020B0503020204020204" pitchFamily="34" charset="0"/>
              </a:rPr>
              <a:t>anresistente (PDR)</a:t>
            </a:r>
            <a:r>
              <a:rPr lang="en-US" sz="2000"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cuando presenta resistencia a todos los antibióticos/ familia de antibióticos habitualmente utilizadas en el tratamiento de las infecciones producidas por ese microorganismo. </a:t>
            </a:r>
          </a:p>
          <a:p>
            <a:pPr marL="0" indent="0">
              <a:buNone/>
            </a:pPr>
            <a:r>
              <a:rPr lang="en-US" sz="2000"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 </a:t>
            </a:r>
          </a:p>
          <a:p>
            <a:pPr marL="0" indent="0">
              <a:buNone/>
            </a:pPr>
            <a:endParaRPr lang="en-US" dirty="0"/>
          </a:p>
        </p:txBody>
      </p:sp>
    </p:spTree>
    <p:extLst>
      <p:ext uri="{BB962C8B-B14F-4D97-AF65-F5344CB8AC3E}">
        <p14:creationId xmlns:p14="http://schemas.microsoft.com/office/powerpoint/2010/main" val="3120071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C3CC7B3-F47A-DBF0-37DE-AE6E56F9A79E}"/>
              </a:ext>
            </a:extLst>
          </p:cNvPr>
          <p:cNvPicPr>
            <a:picLocks noChangeAspect="1"/>
          </p:cNvPicPr>
          <p:nvPr/>
        </p:nvPicPr>
        <p:blipFill>
          <a:blip r:embed="rId2"/>
          <a:stretch>
            <a:fillRect/>
          </a:stretch>
        </p:blipFill>
        <p:spPr>
          <a:xfrm>
            <a:off x="3986469" y="2093860"/>
            <a:ext cx="8004739" cy="4601928"/>
          </a:xfrm>
          <a:prstGeom prst="rect">
            <a:avLst/>
          </a:prstGeom>
        </p:spPr>
      </p:pic>
      <p:sp>
        <p:nvSpPr>
          <p:cNvPr id="2" name="Título 1">
            <a:extLst>
              <a:ext uri="{FF2B5EF4-FFF2-40B4-BE49-F238E27FC236}">
                <a16:creationId xmlns:a16="http://schemas.microsoft.com/office/drawing/2014/main" id="{7FB164EA-7756-671E-B26E-11D7A59B8E4A}"/>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BE041031-CF55-49BE-F04B-A69D9355CF0A}"/>
              </a:ext>
            </a:extLst>
          </p:cNvPr>
          <p:cNvSpPr>
            <a:spLocks noGrp="1"/>
          </p:cNvSpPr>
          <p:nvPr>
            <p:ph idx="1"/>
          </p:nvPr>
        </p:nvSpPr>
        <p:spPr>
          <a:xfrm>
            <a:off x="677334" y="1264025"/>
            <a:ext cx="8596668" cy="4777338"/>
          </a:xfrm>
        </p:spPr>
        <p:txBody>
          <a:bodyPr/>
          <a:lstStyle/>
          <a:p>
            <a:pPr marL="0" indent="0" algn="ctr">
              <a:buNone/>
            </a:pPr>
            <a:r>
              <a:rPr lang="es-ES" dirty="0">
                <a:latin typeface="Corbel" panose="020B0503020204020204" pitchFamily="34" charset="0"/>
              </a:rPr>
              <a:t>BETALACTAMASAS</a:t>
            </a:r>
          </a:p>
          <a:p>
            <a:pPr marL="0" indent="0">
              <a:buNone/>
            </a:pPr>
            <a:r>
              <a:rPr lang="es-ES" dirty="0">
                <a:latin typeface="Corbel" panose="020B0503020204020204" pitchFamily="34" charset="0"/>
              </a:rPr>
              <a:t>Las de clases A, C y D son serin-enzima, caracterizadas por la presencia obligada de una </a:t>
            </a:r>
            <a:r>
              <a:rPr lang="es-ES" b="1" i="1" dirty="0">
                <a:latin typeface="Corbel" panose="020B0503020204020204" pitchFamily="34" charset="0"/>
              </a:rPr>
              <a:t>Serina</a:t>
            </a:r>
            <a:r>
              <a:rPr lang="es-ES" dirty="0">
                <a:latin typeface="Corbel" panose="020B0503020204020204" pitchFamily="34" charset="0"/>
              </a:rPr>
              <a:t> en el sitio activo, que media la hidrólisis. </a:t>
            </a:r>
          </a:p>
          <a:p>
            <a:pPr marL="0" indent="0">
              <a:buNone/>
            </a:pPr>
            <a:r>
              <a:rPr lang="es-ES" dirty="0">
                <a:latin typeface="Corbel" panose="020B0503020204020204" pitchFamily="34" charset="0"/>
              </a:rPr>
              <a:t>Las de clase B poseen una o dos moléculas de</a:t>
            </a:r>
            <a:r>
              <a:rPr lang="es-ES" b="1" i="1" dirty="0">
                <a:latin typeface="Corbel" panose="020B0503020204020204" pitchFamily="34" charset="0"/>
              </a:rPr>
              <a:t> Zinc </a:t>
            </a:r>
            <a:r>
              <a:rPr lang="es-ES" dirty="0">
                <a:latin typeface="Corbel" panose="020B0503020204020204" pitchFamily="34" charset="0"/>
              </a:rPr>
              <a:t>asociados al sitio activo, llamadas metalo-ß-lactamasas</a:t>
            </a:r>
            <a:endParaRPr lang="en-US" dirty="0">
              <a:latin typeface="Corbel" panose="020B0503020204020204" pitchFamily="34" charset="0"/>
            </a:endParaRPr>
          </a:p>
        </p:txBody>
      </p:sp>
    </p:spTree>
    <p:extLst>
      <p:ext uri="{BB962C8B-B14F-4D97-AF65-F5344CB8AC3E}">
        <p14:creationId xmlns:p14="http://schemas.microsoft.com/office/powerpoint/2010/main" val="1024771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9A527-F55C-C7FE-A44A-2FD710730926}"/>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72FDDDBE-01E8-9E43-92EE-75D3553D0AC0}"/>
              </a:ext>
            </a:extLst>
          </p:cNvPr>
          <p:cNvSpPr>
            <a:spLocks noGrp="1"/>
          </p:cNvSpPr>
          <p:nvPr>
            <p:ph idx="1"/>
          </p:nvPr>
        </p:nvSpPr>
        <p:spPr>
          <a:xfrm>
            <a:off x="677333" y="1506071"/>
            <a:ext cx="10134101" cy="4897342"/>
          </a:xfrm>
        </p:spPr>
        <p:txBody>
          <a:bodyPr/>
          <a:lstStyle/>
          <a:p>
            <a:pPr marL="0" indent="0">
              <a:buNone/>
            </a:pPr>
            <a:r>
              <a:rPr lang="es-ES" b="1" i="0" dirty="0">
                <a:solidFill>
                  <a:schemeClr val="tx1"/>
                </a:solidFill>
                <a:effectLst/>
                <a:latin typeface="Corbel" panose="020B0503020204020204" pitchFamily="34" charset="0"/>
              </a:rPr>
              <a:t>BETA LACATAMASAS: </a:t>
            </a:r>
            <a:r>
              <a:rPr lang="es-ES" b="0" i="0" dirty="0">
                <a:solidFill>
                  <a:srgbClr val="000000"/>
                </a:solidFill>
                <a:effectLst/>
                <a:latin typeface="Corbel" panose="020B0503020204020204" pitchFamily="34" charset="0"/>
              </a:rPr>
              <a:t>son enzimas catalíticas que actúan hidrolizando el enlace amídico del anillo betalactámico</a:t>
            </a:r>
            <a:r>
              <a:rPr lang="es-ES" b="0" i="0" dirty="0">
                <a:solidFill>
                  <a:schemeClr val="tx1"/>
                </a:solidFill>
                <a:effectLst/>
                <a:latin typeface="Corbel" panose="020B0503020204020204" pitchFamily="34" charset="0"/>
              </a:rPr>
              <a:t>.</a:t>
            </a:r>
            <a:r>
              <a:rPr lang="es-ES" dirty="0"/>
              <a:t> </a:t>
            </a:r>
            <a:r>
              <a:rPr lang="es-ES" dirty="0">
                <a:latin typeface="Corbel" panose="020B0503020204020204" pitchFamily="34" charset="0"/>
              </a:rPr>
              <a:t>Son capaces de hidrolizar las penicilinas, todas las cefalosporinas (menos las cefamicinas) y monobactames, pero no los carbapenemes. Se caracterizan por ser inhibidas por el ácido clavulánico, sulbactam y tazobactam</a:t>
            </a:r>
            <a:endParaRPr lang="en-US" dirty="0">
              <a:latin typeface="Corbel" panose="020B0503020204020204" pitchFamily="34" charset="0"/>
            </a:endParaRPr>
          </a:p>
        </p:txBody>
      </p:sp>
      <p:pic>
        <p:nvPicPr>
          <p:cNvPr id="4" name="Picture 4" descr="Antibioticos   penicilinas - jc gonzalez version redes">
            <a:extLst>
              <a:ext uri="{FF2B5EF4-FFF2-40B4-BE49-F238E27FC236}">
                <a16:creationId xmlns:a16="http://schemas.microsoft.com/office/drawing/2014/main" id="{C10BE81C-991D-14BA-2C52-B83954F876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852" y="3146612"/>
            <a:ext cx="4494303" cy="33707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ntibioticos   penicilinas - jc gonzalez version redes">
            <a:extLst>
              <a:ext uri="{FF2B5EF4-FFF2-40B4-BE49-F238E27FC236}">
                <a16:creationId xmlns:a16="http://schemas.microsoft.com/office/drawing/2014/main" id="{FC78AC2F-CF7E-8FD8-A797-62CFDBAC8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3839" y="3146612"/>
            <a:ext cx="4494303" cy="33707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9451381C-10F9-B70A-C9AD-CF39BED35E07}"/>
              </a:ext>
            </a:extLst>
          </p:cNvPr>
          <p:cNvSpPr txBox="1"/>
          <p:nvPr/>
        </p:nvSpPr>
        <p:spPr>
          <a:xfrm>
            <a:off x="9756828" y="4464421"/>
            <a:ext cx="2251439" cy="1938992"/>
          </a:xfrm>
          <a:prstGeom prst="rect">
            <a:avLst/>
          </a:prstGeom>
          <a:noFill/>
        </p:spPr>
        <p:txBody>
          <a:bodyPr wrap="square" rtlCol="0">
            <a:spAutoFit/>
          </a:bodyPr>
          <a:lstStyle/>
          <a:p>
            <a:r>
              <a:rPr lang="en-US" sz="2000" b="1" kern="100" dirty="0">
                <a:solidFill>
                  <a:srgbClr val="000000"/>
                </a:solidFill>
                <a:effectLst/>
                <a:latin typeface="Corbel" panose="020B0503020204020204" pitchFamily="34" charset="0"/>
                <a:ea typeface="Times New Roman" panose="02020603050405020304" pitchFamily="18" charset="0"/>
              </a:rPr>
              <a:t>Inhibidores de las β-lactamasas </a:t>
            </a:r>
          </a:p>
          <a:p>
            <a:r>
              <a:rPr lang="en-US" sz="2000" b="1" kern="100" dirty="0">
                <a:solidFill>
                  <a:srgbClr val="000000"/>
                </a:solidFill>
                <a:latin typeface="Corbel" panose="020B0503020204020204" pitchFamily="34" charset="0"/>
                <a:ea typeface="Times New Roman" panose="02020603050405020304" pitchFamily="18" charset="0"/>
              </a:rPr>
              <a:t>-</a:t>
            </a:r>
            <a:r>
              <a:rPr lang="en-US" sz="2000" b="1" kern="100" dirty="0">
                <a:solidFill>
                  <a:srgbClr val="000000"/>
                </a:solidFill>
                <a:effectLst/>
                <a:latin typeface="Corbel" panose="020B0503020204020204" pitchFamily="34" charset="0"/>
                <a:ea typeface="Times New Roman" panose="02020603050405020304" pitchFamily="18" charset="0"/>
              </a:rPr>
              <a:t>Acido clavulánico</a:t>
            </a:r>
          </a:p>
          <a:p>
            <a:r>
              <a:rPr lang="en-US" sz="2000" b="1" kern="100" dirty="0">
                <a:solidFill>
                  <a:srgbClr val="000000"/>
                </a:solidFill>
                <a:latin typeface="Corbel" panose="020B0503020204020204" pitchFamily="34" charset="0"/>
                <a:ea typeface="Times New Roman" panose="02020603050405020304" pitchFamily="18" charset="0"/>
              </a:rPr>
              <a:t>-</a:t>
            </a:r>
            <a:r>
              <a:rPr lang="en-US" sz="2000" b="1" kern="100" dirty="0">
                <a:solidFill>
                  <a:srgbClr val="000000"/>
                </a:solidFill>
                <a:effectLst/>
                <a:latin typeface="Corbel" panose="020B0503020204020204" pitchFamily="34" charset="0"/>
                <a:ea typeface="Times New Roman" panose="02020603050405020304" pitchFamily="18" charset="0"/>
              </a:rPr>
              <a:t>Sulbactam</a:t>
            </a:r>
            <a:endParaRPr lang="en-US" sz="2000" b="1" kern="100" dirty="0">
              <a:solidFill>
                <a:srgbClr val="000000"/>
              </a:solidFill>
              <a:latin typeface="Corbel" panose="020B0503020204020204" pitchFamily="34" charset="0"/>
              <a:ea typeface="Times New Roman" panose="02020603050405020304" pitchFamily="18" charset="0"/>
            </a:endParaRPr>
          </a:p>
          <a:p>
            <a:r>
              <a:rPr lang="en-US" sz="2000" b="1" kern="100" dirty="0">
                <a:solidFill>
                  <a:srgbClr val="000000"/>
                </a:solidFill>
                <a:latin typeface="Corbel" panose="020B0503020204020204" pitchFamily="34" charset="0"/>
                <a:ea typeface="Times New Roman" panose="02020603050405020304" pitchFamily="18" charset="0"/>
              </a:rPr>
              <a:t>-</a:t>
            </a:r>
            <a:r>
              <a:rPr lang="en-US" sz="2000" b="1" kern="100" dirty="0">
                <a:solidFill>
                  <a:srgbClr val="000000"/>
                </a:solidFill>
                <a:effectLst/>
                <a:latin typeface="Corbel" panose="020B0503020204020204" pitchFamily="34" charset="0"/>
                <a:ea typeface="Times New Roman" panose="02020603050405020304" pitchFamily="18" charset="0"/>
              </a:rPr>
              <a:t>Tazobactam</a:t>
            </a:r>
            <a:endParaRPr lang="en-US" sz="2000" b="1" kern="100" dirty="0">
              <a:solidFill>
                <a:srgbClr val="000000"/>
              </a:solidFill>
              <a:latin typeface="Corbel" panose="020B0503020204020204" pitchFamily="34" charset="0"/>
              <a:ea typeface="Times New Roman" panose="02020603050405020304" pitchFamily="18" charset="0"/>
            </a:endParaRPr>
          </a:p>
          <a:p>
            <a:r>
              <a:rPr lang="en-US" sz="2000" b="1" kern="100" dirty="0">
                <a:solidFill>
                  <a:srgbClr val="000000"/>
                </a:solidFill>
                <a:latin typeface="Corbel" panose="020B0503020204020204" pitchFamily="34" charset="0"/>
                <a:ea typeface="Times New Roman" panose="02020603050405020304" pitchFamily="18" charset="0"/>
              </a:rPr>
              <a:t>-</a:t>
            </a:r>
            <a:r>
              <a:rPr lang="en-US" sz="2000" b="1" kern="100" dirty="0">
                <a:solidFill>
                  <a:srgbClr val="000000"/>
                </a:solidFill>
                <a:effectLst/>
                <a:latin typeface="Corbel" panose="020B0503020204020204" pitchFamily="34" charset="0"/>
                <a:ea typeface="Times New Roman" panose="02020603050405020304" pitchFamily="18" charset="0"/>
              </a:rPr>
              <a:t>Avibactam</a:t>
            </a:r>
            <a:endParaRPr lang="en-US" sz="2000" kern="100" dirty="0">
              <a:solidFill>
                <a:srgbClr val="000000"/>
              </a:solidFill>
              <a:effectLst/>
              <a:latin typeface="Corbel" panose="020B0503020204020204" pitchFamily="34" charset="0"/>
              <a:ea typeface="Calibri" panose="020F0502020204030204" pitchFamily="34" charset="0"/>
            </a:endParaRPr>
          </a:p>
        </p:txBody>
      </p:sp>
    </p:spTree>
    <p:extLst>
      <p:ext uri="{BB962C8B-B14F-4D97-AF65-F5344CB8AC3E}">
        <p14:creationId xmlns:p14="http://schemas.microsoft.com/office/powerpoint/2010/main" val="3641313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4D8468-51B0-6845-1554-E76A3E3491B7}"/>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A2EB4BE7-4430-8DCA-C0CA-3FDE88817527}"/>
              </a:ext>
            </a:extLst>
          </p:cNvPr>
          <p:cNvSpPr>
            <a:spLocks noGrp="1"/>
          </p:cNvSpPr>
          <p:nvPr>
            <p:ph idx="1"/>
          </p:nvPr>
        </p:nvSpPr>
        <p:spPr>
          <a:xfrm>
            <a:off x="677334" y="1613648"/>
            <a:ext cx="10524066" cy="4427714"/>
          </a:xfrm>
        </p:spPr>
        <p:txBody>
          <a:bodyPr>
            <a:normAutofit/>
          </a:bodyPr>
          <a:lstStyle/>
          <a:p>
            <a:pPr marL="0" indent="0">
              <a:buNone/>
            </a:pPr>
            <a:r>
              <a:rPr lang="es-AR" b="1" dirty="0">
                <a:latin typeface="Corbel" panose="020B0503020204020204" pitchFamily="34" charset="0"/>
              </a:rPr>
              <a:t>AmpC:</a:t>
            </a:r>
            <a:endParaRPr lang="en-US" b="1" dirty="0">
              <a:latin typeface="Corbel" panose="020B0503020204020204" pitchFamily="34" charset="0"/>
            </a:endParaRPr>
          </a:p>
          <a:p>
            <a:pPr marL="0" indent="0">
              <a:buNone/>
            </a:pPr>
            <a:r>
              <a:rPr lang="en-US" sz="2000" dirty="0">
                <a:latin typeface="Corbel" panose="020B0503020204020204" pitchFamily="34" charset="0"/>
              </a:rPr>
              <a:t>Serin-betalactamasas </a:t>
            </a:r>
            <a:r>
              <a:rPr lang="es-ES" sz="2000" dirty="0">
                <a:latin typeface="Corbel" panose="020B0503020204020204" pitchFamily="34" charset="0"/>
              </a:rPr>
              <a:t>también llamadas</a:t>
            </a:r>
            <a:r>
              <a:rPr lang="es-ES" sz="2000" b="1" dirty="0">
                <a:latin typeface="Corbel" panose="020B0503020204020204" pitchFamily="34" charset="0"/>
              </a:rPr>
              <a:t> c</a:t>
            </a:r>
            <a:r>
              <a:rPr lang="es-ES" sz="2000" b="1" i="1" dirty="0">
                <a:latin typeface="Corbel" panose="020B0503020204020204" pitchFamily="34" charset="0"/>
              </a:rPr>
              <a:t>efalosporinasas</a:t>
            </a:r>
            <a:r>
              <a:rPr lang="es-ES" sz="2000" b="1" dirty="0">
                <a:latin typeface="Corbel" panose="020B0503020204020204" pitchFamily="34" charset="0"/>
              </a:rPr>
              <a:t> </a:t>
            </a:r>
            <a:r>
              <a:rPr lang="es-ES" sz="2000" dirty="0">
                <a:latin typeface="Corbel" panose="020B0503020204020204" pitchFamily="34" charset="0"/>
              </a:rPr>
              <a:t>aunque su espectro de acción hidrolítica no sólo incluya cefalosporinas. </a:t>
            </a:r>
            <a:r>
              <a:rPr lang="en-US" sz="2000" dirty="0">
                <a:latin typeface="Corbel" panose="020B0503020204020204" pitchFamily="34" charset="0"/>
              </a:rPr>
              <a:t>Ciertos enterobacterales poseen de manera natural betalactamasas tipo AmpC </a:t>
            </a:r>
            <a:r>
              <a:rPr lang="en-US" sz="2000" i="1" dirty="0">
                <a:latin typeface="Corbel" panose="020B0503020204020204" pitchFamily="34" charset="0"/>
              </a:rPr>
              <a:t>Enterobacter spp., Providencia spp., Morganella morganii, Serratia marcescens, Citrobacter freundii y Hafnia alvei</a:t>
            </a:r>
            <a:r>
              <a:rPr lang="en-US" sz="2000" dirty="0">
                <a:latin typeface="Corbel" panose="020B0503020204020204" pitchFamily="34" charset="0"/>
              </a:rPr>
              <a:t>; al igual que bacilos gramnegativos no fermentadores de importancia clínica como </a:t>
            </a:r>
            <a:r>
              <a:rPr lang="en-US" sz="2000" i="1" dirty="0">
                <a:latin typeface="Corbel" panose="020B0503020204020204" pitchFamily="34" charset="0"/>
              </a:rPr>
              <a:t>Pseudomonas aeruginosa</a:t>
            </a:r>
            <a:r>
              <a:rPr lang="en-US" sz="2000" dirty="0">
                <a:latin typeface="Corbel" panose="020B0503020204020204" pitchFamily="34" charset="0"/>
              </a:rPr>
              <a:t>. Las AmpC son de naturaleza cromosómica </a:t>
            </a:r>
            <a:r>
              <a:rPr lang="en-US" sz="2000" u="sng" dirty="0">
                <a:latin typeface="Corbel" panose="020B0503020204020204" pitchFamily="34" charset="0"/>
              </a:rPr>
              <a:t>inducible</a:t>
            </a:r>
            <a:r>
              <a:rPr lang="en-US" sz="2000" dirty="0">
                <a:latin typeface="Corbel" panose="020B0503020204020204" pitchFamily="34" charset="0"/>
              </a:rPr>
              <a:t> y explican la resistencia natural a las aminopenicilinas, cefalosporinas de 1ra generación, cefamicinas (cefoxitina) y aminopenicilinas combinadas con inhibidores de betalactamasas (amoxicilina-ácido clavulánico, ampicilina-sulbactam), expresada por estos agentes bacterianos. </a:t>
            </a:r>
            <a:r>
              <a:rPr lang="en-US" sz="2000" i="1" dirty="0">
                <a:latin typeface="Corbel" panose="020B0503020204020204" pitchFamily="34" charset="0"/>
              </a:rPr>
              <a:t>E. coli, Shigella spp. y Acinetobacter baumannii</a:t>
            </a:r>
            <a:r>
              <a:rPr lang="en-US" sz="2000" dirty="0">
                <a:latin typeface="Corbel" panose="020B0503020204020204" pitchFamily="34" charset="0"/>
              </a:rPr>
              <a:t>, también poseen betalactamasas AmpC cromosómicas pero constitutivas </a:t>
            </a:r>
          </a:p>
        </p:txBody>
      </p:sp>
    </p:spTree>
    <p:extLst>
      <p:ext uri="{BB962C8B-B14F-4D97-AF65-F5344CB8AC3E}">
        <p14:creationId xmlns:p14="http://schemas.microsoft.com/office/powerpoint/2010/main" val="47527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3EF0F-D071-8FA1-2D76-7D2EF0986D0E}"/>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3F71DDAE-C9F1-9326-7D35-F61654FEB551}"/>
              </a:ext>
            </a:extLst>
          </p:cNvPr>
          <p:cNvSpPr>
            <a:spLocks noGrp="1"/>
          </p:cNvSpPr>
          <p:nvPr>
            <p:ph idx="1"/>
          </p:nvPr>
        </p:nvSpPr>
        <p:spPr>
          <a:xfrm>
            <a:off x="677334" y="1528580"/>
            <a:ext cx="9865160" cy="4199867"/>
          </a:xfrm>
        </p:spPr>
        <p:txBody>
          <a:bodyPr>
            <a:noAutofit/>
          </a:bodyPr>
          <a:lstStyle/>
          <a:p>
            <a:pPr marL="0" indent="0">
              <a:buNone/>
            </a:pPr>
            <a:r>
              <a:rPr lang="es-ES" sz="2000" b="0" i="0" dirty="0">
                <a:solidFill>
                  <a:srgbClr val="000000"/>
                </a:solidFill>
                <a:effectLst/>
                <a:latin typeface="Corbel" panose="020B0503020204020204" pitchFamily="34" charset="0"/>
              </a:rPr>
              <a:t>Las carbapenemasas de </a:t>
            </a:r>
            <a:r>
              <a:rPr lang="es-ES" sz="2000" b="0" i="0" u="sng" dirty="0">
                <a:solidFill>
                  <a:srgbClr val="FF0000"/>
                </a:solidFill>
                <a:effectLst/>
                <a:latin typeface="Corbel" panose="020B0503020204020204" pitchFamily="34" charset="0"/>
              </a:rPr>
              <a:t>clase A</a:t>
            </a:r>
            <a:r>
              <a:rPr lang="es-ES" sz="2000" b="0" i="0" dirty="0">
                <a:solidFill>
                  <a:srgbClr val="FF0000"/>
                </a:solidFill>
                <a:effectLst/>
                <a:latin typeface="Corbel" panose="020B0503020204020204" pitchFamily="34" charset="0"/>
              </a:rPr>
              <a:t> </a:t>
            </a:r>
            <a:r>
              <a:rPr lang="es-ES" sz="2000" b="0" i="0" dirty="0">
                <a:solidFill>
                  <a:srgbClr val="000000"/>
                </a:solidFill>
                <a:effectLst/>
                <a:latin typeface="Corbel" panose="020B0503020204020204" pitchFamily="34" charset="0"/>
              </a:rPr>
              <a:t>son las que presentan mayor diversidad y distribución. Se caracterizan por la capacidad para hidrolizar carbapenémicos, cefalosporinas, penicilinas y aztreonam, identificadas en enterobacterales y en bacilos gramnegativos no fermentadores. Las principales carbapenemasas de clase A corresponden a: </a:t>
            </a:r>
            <a:r>
              <a:rPr lang="es-ES" sz="2000" b="1" i="0" dirty="0">
                <a:solidFill>
                  <a:srgbClr val="000000"/>
                </a:solidFill>
                <a:effectLst/>
                <a:latin typeface="Corbel" panose="020B0503020204020204" pitchFamily="34" charset="0"/>
              </a:rPr>
              <a:t>NMC</a:t>
            </a:r>
            <a:r>
              <a:rPr lang="es-ES" sz="2000" b="0" i="0" dirty="0">
                <a:solidFill>
                  <a:srgbClr val="000000"/>
                </a:solidFill>
                <a:effectLst/>
                <a:latin typeface="Corbel" panose="020B0503020204020204" pitchFamily="34" charset="0"/>
              </a:rPr>
              <a:t> (por </a:t>
            </a:r>
            <a:r>
              <a:rPr lang="es-ES" sz="2000" b="0" i="1" dirty="0">
                <a:solidFill>
                  <a:srgbClr val="000000"/>
                </a:solidFill>
                <a:effectLst/>
                <a:latin typeface="Corbel" panose="020B0503020204020204" pitchFamily="34" charset="0"/>
              </a:rPr>
              <a:t>“carbapenemasa no metaloenzimática”</a:t>
            </a:r>
            <a:r>
              <a:rPr lang="es-ES" sz="2000" b="0" i="0" dirty="0">
                <a:solidFill>
                  <a:srgbClr val="000000"/>
                </a:solidFill>
                <a:effectLst/>
                <a:latin typeface="Corbel" panose="020B0503020204020204" pitchFamily="34" charset="0"/>
              </a:rPr>
              <a:t> ), </a:t>
            </a:r>
            <a:r>
              <a:rPr lang="es-ES" sz="2000" b="1" i="0" dirty="0">
                <a:solidFill>
                  <a:srgbClr val="000000"/>
                </a:solidFill>
                <a:effectLst/>
                <a:latin typeface="Corbel" panose="020B0503020204020204" pitchFamily="34" charset="0"/>
              </a:rPr>
              <a:t>IMI</a:t>
            </a:r>
            <a:r>
              <a:rPr lang="es-ES" sz="2000" b="0" i="0" dirty="0">
                <a:solidFill>
                  <a:srgbClr val="000000"/>
                </a:solidFill>
                <a:effectLst/>
                <a:latin typeface="Corbel" panose="020B0503020204020204" pitchFamily="34" charset="0"/>
              </a:rPr>
              <a:t> (por </a:t>
            </a:r>
            <a:r>
              <a:rPr lang="es-ES" sz="2000" b="0" i="1" dirty="0">
                <a:solidFill>
                  <a:srgbClr val="000000"/>
                </a:solidFill>
                <a:effectLst/>
                <a:latin typeface="Corbel" panose="020B0503020204020204" pitchFamily="34" charset="0"/>
              </a:rPr>
              <a:t>“β-lactamasa hidrolizante de imipenem”</a:t>
            </a:r>
            <a:r>
              <a:rPr lang="es-ES" sz="2000" b="0" i="0" dirty="0">
                <a:solidFill>
                  <a:srgbClr val="000000"/>
                </a:solidFill>
                <a:effectLst/>
                <a:latin typeface="Corbel" panose="020B0503020204020204" pitchFamily="34" charset="0"/>
              </a:rPr>
              <a:t> ), </a:t>
            </a:r>
            <a:r>
              <a:rPr lang="es-ES" sz="2000" b="1" i="0" dirty="0">
                <a:solidFill>
                  <a:srgbClr val="000000"/>
                </a:solidFill>
                <a:effectLst/>
                <a:latin typeface="Corbel" panose="020B0503020204020204" pitchFamily="34" charset="0"/>
              </a:rPr>
              <a:t>SME</a:t>
            </a:r>
            <a:r>
              <a:rPr lang="es-ES" sz="2000" b="0" i="0" dirty="0">
                <a:solidFill>
                  <a:srgbClr val="000000"/>
                </a:solidFill>
                <a:effectLst/>
                <a:latin typeface="Corbel" panose="020B0503020204020204" pitchFamily="34" charset="0"/>
              </a:rPr>
              <a:t> (por “ </a:t>
            </a:r>
            <a:r>
              <a:rPr lang="es-ES" sz="2000" b="0" i="1" dirty="0">
                <a:solidFill>
                  <a:srgbClr val="000000"/>
                </a:solidFill>
                <a:effectLst/>
                <a:latin typeface="Corbel" panose="020B0503020204020204" pitchFamily="34" charset="0"/>
              </a:rPr>
              <a:t>enzima Serratia marcescens”</a:t>
            </a:r>
            <a:r>
              <a:rPr lang="es-ES" sz="2000" b="0" i="0" dirty="0">
                <a:solidFill>
                  <a:srgbClr val="000000"/>
                </a:solidFill>
                <a:effectLst/>
                <a:latin typeface="Corbel" panose="020B0503020204020204" pitchFamily="34" charset="0"/>
              </a:rPr>
              <a:t> ), </a:t>
            </a:r>
            <a:r>
              <a:rPr lang="es-ES" sz="2000" b="1" i="0" dirty="0">
                <a:solidFill>
                  <a:srgbClr val="000000"/>
                </a:solidFill>
                <a:effectLst/>
                <a:latin typeface="Corbel" panose="020B0503020204020204" pitchFamily="34" charset="0"/>
              </a:rPr>
              <a:t>GES </a:t>
            </a:r>
            <a:r>
              <a:rPr lang="es-ES" sz="2000" b="0" i="0" dirty="0">
                <a:solidFill>
                  <a:srgbClr val="000000"/>
                </a:solidFill>
                <a:effectLst/>
                <a:latin typeface="Corbel" panose="020B0503020204020204" pitchFamily="34" charset="0"/>
              </a:rPr>
              <a:t>(por </a:t>
            </a:r>
            <a:r>
              <a:rPr lang="es-ES" sz="2000" b="0" i="1" dirty="0">
                <a:solidFill>
                  <a:srgbClr val="000000"/>
                </a:solidFill>
                <a:effectLst/>
                <a:latin typeface="Corbel" panose="020B0503020204020204" pitchFamily="34" charset="0"/>
              </a:rPr>
              <a:t>“Guayana de espectro extendido”)</a:t>
            </a:r>
            <a:r>
              <a:rPr lang="es-ES" sz="2000" b="0" i="0" dirty="0">
                <a:solidFill>
                  <a:srgbClr val="000000"/>
                </a:solidFill>
                <a:effectLst/>
                <a:latin typeface="Corbel" panose="020B0503020204020204" pitchFamily="34" charset="0"/>
              </a:rPr>
              <a:t> y </a:t>
            </a:r>
            <a:r>
              <a:rPr lang="es-ES" sz="2000" b="1" i="0" dirty="0">
                <a:solidFill>
                  <a:srgbClr val="000000"/>
                </a:solidFill>
                <a:effectLst/>
                <a:latin typeface="Corbel" panose="020B0503020204020204" pitchFamily="34" charset="0"/>
              </a:rPr>
              <a:t>KPC</a:t>
            </a:r>
            <a:r>
              <a:rPr lang="es-ES" sz="2000" b="0" i="0" dirty="0">
                <a:solidFill>
                  <a:srgbClr val="000000"/>
                </a:solidFill>
                <a:effectLst/>
                <a:latin typeface="Corbel" panose="020B0503020204020204" pitchFamily="34" charset="0"/>
              </a:rPr>
              <a:t> (por “ </a:t>
            </a:r>
            <a:r>
              <a:rPr lang="es-ES" sz="2000" b="0" i="1" dirty="0">
                <a:solidFill>
                  <a:srgbClr val="000000"/>
                </a:solidFill>
                <a:effectLst/>
                <a:latin typeface="Corbel" panose="020B0503020204020204" pitchFamily="34" charset="0"/>
              </a:rPr>
              <a:t>Klebsiella pneumoniae carbapenemasa”</a:t>
            </a:r>
            <a:r>
              <a:rPr lang="es-ES" sz="2000" b="0" i="0" dirty="0">
                <a:solidFill>
                  <a:srgbClr val="000000"/>
                </a:solidFill>
                <a:effectLst/>
                <a:latin typeface="Corbel" panose="020B0503020204020204" pitchFamily="34" charset="0"/>
              </a:rPr>
              <a:t> ) </a:t>
            </a:r>
          </a:p>
          <a:p>
            <a:pPr marL="0" indent="0">
              <a:buNone/>
            </a:pPr>
            <a:r>
              <a:rPr lang="en-US" sz="2000" b="0" i="0" dirty="0">
                <a:solidFill>
                  <a:srgbClr val="000000"/>
                </a:solidFill>
                <a:effectLst/>
                <a:latin typeface="Corbel" panose="020B0503020204020204" pitchFamily="34" charset="0"/>
              </a:rPr>
              <a:t>Las carbapenemasas de </a:t>
            </a:r>
            <a:r>
              <a:rPr lang="en-US" sz="2000" b="0" i="0" u="sng" dirty="0">
                <a:solidFill>
                  <a:srgbClr val="FF0000"/>
                </a:solidFill>
                <a:effectLst/>
                <a:latin typeface="Corbel" panose="020B0503020204020204" pitchFamily="34" charset="0"/>
              </a:rPr>
              <a:t>clase B</a:t>
            </a:r>
            <a:r>
              <a:rPr lang="en-US" sz="2000" b="0" i="0" dirty="0">
                <a:solidFill>
                  <a:srgbClr val="FF0000"/>
                </a:solidFill>
                <a:effectLst/>
                <a:latin typeface="Corbel" panose="020B0503020204020204" pitchFamily="34" charset="0"/>
              </a:rPr>
              <a:t> </a:t>
            </a:r>
            <a:r>
              <a:rPr lang="en-US" sz="2000" b="0" i="0" dirty="0">
                <a:solidFill>
                  <a:srgbClr val="000000"/>
                </a:solidFill>
                <a:effectLst/>
                <a:latin typeface="Corbel" panose="020B0503020204020204" pitchFamily="34" charset="0"/>
              </a:rPr>
              <a:t>se caracterizan por hidrolizar carbapenémicos, con excepción de aztreonam, y su acción es inhibida por el agente quelante EDTA (ácido etilen-diamino-tetra-acético). Las principales metaloenzimas corresponden a: </a:t>
            </a:r>
            <a:r>
              <a:rPr lang="en-US" sz="2000" b="1" i="0" dirty="0">
                <a:solidFill>
                  <a:srgbClr val="000000"/>
                </a:solidFill>
                <a:effectLst/>
                <a:latin typeface="Corbel" panose="020B0503020204020204" pitchFamily="34" charset="0"/>
              </a:rPr>
              <a:t>VIM</a:t>
            </a:r>
            <a:r>
              <a:rPr lang="en-US" sz="2000" b="0" i="0" dirty="0">
                <a:solidFill>
                  <a:srgbClr val="000000"/>
                </a:solidFill>
                <a:effectLst/>
                <a:latin typeface="Corbel" panose="020B0503020204020204" pitchFamily="34" charset="0"/>
              </a:rPr>
              <a:t> (por </a:t>
            </a:r>
            <a:r>
              <a:rPr lang="en-US" sz="2000" b="0" i="1" dirty="0">
                <a:solidFill>
                  <a:srgbClr val="000000"/>
                </a:solidFill>
                <a:effectLst/>
                <a:latin typeface="Corbel" panose="020B0503020204020204" pitchFamily="34" charset="0"/>
              </a:rPr>
              <a:t>“Verona integron-encoded metallo</a:t>
            </a:r>
            <a:r>
              <a:rPr lang="en-US" sz="2000" b="0" i="0" dirty="0">
                <a:solidFill>
                  <a:srgbClr val="000000"/>
                </a:solidFill>
                <a:effectLst/>
                <a:latin typeface="Corbel" panose="020B0503020204020204" pitchFamily="34" charset="0"/>
              </a:rPr>
              <a:t> -</a:t>
            </a:r>
            <a:r>
              <a:rPr lang="el-GR" sz="2000" b="0" i="0" dirty="0">
                <a:solidFill>
                  <a:srgbClr val="000000"/>
                </a:solidFill>
                <a:effectLst/>
                <a:latin typeface="Corbel" panose="020B0503020204020204" pitchFamily="34" charset="0"/>
              </a:rPr>
              <a:t>β- </a:t>
            </a:r>
            <a:r>
              <a:rPr lang="en-US" sz="2000" b="0" i="1" dirty="0">
                <a:solidFill>
                  <a:srgbClr val="000000"/>
                </a:solidFill>
                <a:effectLst/>
                <a:latin typeface="Corbel" panose="020B0503020204020204" pitchFamily="34" charset="0"/>
              </a:rPr>
              <a:t>lactamase</a:t>
            </a:r>
            <a:r>
              <a:rPr lang="en-US" sz="2000" b="0" i="0" dirty="0">
                <a:solidFill>
                  <a:srgbClr val="000000"/>
                </a:solidFill>
                <a:effectLst/>
                <a:latin typeface="Corbel" panose="020B0503020204020204" pitchFamily="34" charset="0"/>
              </a:rPr>
              <a:t> ”), GIM (por </a:t>
            </a:r>
            <a:r>
              <a:rPr lang="en-US" sz="2000" b="0" i="1" dirty="0">
                <a:solidFill>
                  <a:srgbClr val="000000"/>
                </a:solidFill>
                <a:effectLst/>
                <a:latin typeface="Corbel" panose="020B0503020204020204" pitchFamily="34" charset="0"/>
              </a:rPr>
              <a:t>“German imipenemase”</a:t>
            </a:r>
            <a:r>
              <a:rPr lang="en-US" sz="2000" b="0" i="0" dirty="0">
                <a:solidFill>
                  <a:srgbClr val="000000"/>
                </a:solidFill>
                <a:effectLst/>
                <a:latin typeface="Corbel" panose="020B0503020204020204" pitchFamily="34" charset="0"/>
              </a:rPr>
              <a:t> ), </a:t>
            </a:r>
            <a:r>
              <a:rPr lang="en-US" sz="2000" b="1" i="0" dirty="0">
                <a:solidFill>
                  <a:srgbClr val="000000"/>
                </a:solidFill>
                <a:effectLst/>
                <a:latin typeface="Corbel" panose="020B0503020204020204" pitchFamily="34" charset="0"/>
              </a:rPr>
              <a:t>SIM</a:t>
            </a:r>
            <a:r>
              <a:rPr lang="en-US" sz="2000" b="0" i="0" dirty="0">
                <a:solidFill>
                  <a:srgbClr val="000000"/>
                </a:solidFill>
                <a:effectLst/>
                <a:latin typeface="Corbel" panose="020B0503020204020204" pitchFamily="34" charset="0"/>
              </a:rPr>
              <a:t> (por </a:t>
            </a:r>
            <a:r>
              <a:rPr lang="en-US" sz="2000" b="0" i="1" dirty="0">
                <a:solidFill>
                  <a:srgbClr val="000000"/>
                </a:solidFill>
                <a:effectLst/>
                <a:latin typeface="Corbel" panose="020B0503020204020204" pitchFamily="34" charset="0"/>
              </a:rPr>
              <a:t>“Seoul imipenemase”</a:t>
            </a:r>
            <a:r>
              <a:rPr lang="en-US" sz="2000" b="0" i="0" dirty="0">
                <a:solidFill>
                  <a:srgbClr val="000000"/>
                </a:solidFill>
                <a:effectLst/>
                <a:latin typeface="Corbel" panose="020B0503020204020204" pitchFamily="34" charset="0"/>
              </a:rPr>
              <a:t> ), </a:t>
            </a:r>
            <a:r>
              <a:rPr lang="en-US" sz="2000" b="1" i="0" dirty="0">
                <a:solidFill>
                  <a:srgbClr val="000000"/>
                </a:solidFill>
                <a:effectLst/>
                <a:latin typeface="Corbel" panose="020B0503020204020204" pitchFamily="34" charset="0"/>
              </a:rPr>
              <a:t>IMP</a:t>
            </a:r>
            <a:r>
              <a:rPr lang="en-US" sz="2000" b="0" i="0" dirty="0">
                <a:solidFill>
                  <a:srgbClr val="000000"/>
                </a:solidFill>
                <a:effectLst/>
                <a:latin typeface="Corbel" panose="020B0503020204020204" pitchFamily="34" charset="0"/>
              </a:rPr>
              <a:t> (por </a:t>
            </a:r>
            <a:r>
              <a:rPr lang="en-US" sz="2000" b="0" i="1" dirty="0">
                <a:solidFill>
                  <a:srgbClr val="000000"/>
                </a:solidFill>
                <a:effectLst/>
                <a:latin typeface="Corbel" panose="020B0503020204020204" pitchFamily="34" charset="0"/>
              </a:rPr>
              <a:t>“active on imipenem”</a:t>
            </a:r>
            <a:r>
              <a:rPr lang="en-US" sz="2000" b="0" i="0" dirty="0">
                <a:solidFill>
                  <a:srgbClr val="000000"/>
                </a:solidFill>
                <a:effectLst/>
                <a:latin typeface="Corbel" panose="020B0503020204020204" pitchFamily="34" charset="0"/>
              </a:rPr>
              <a:t> ) y </a:t>
            </a:r>
            <a:r>
              <a:rPr lang="en-US" sz="2000" b="1" i="0" dirty="0">
                <a:solidFill>
                  <a:srgbClr val="000000"/>
                </a:solidFill>
                <a:effectLst/>
                <a:latin typeface="Corbel" panose="020B0503020204020204" pitchFamily="34" charset="0"/>
              </a:rPr>
              <a:t>NDM</a:t>
            </a:r>
            <a:r>
              <a:rPr lang="en-US" sz="2000" b="0" i="0" dirty="0">
                <a:solidFill>
                  <a:srgbClr val="000000"/>
                </a:solidFill>
                <a:effectLst/>
                <a:latin typeface="Corbel" panose="020B0503020204020204" pitchFamily="34" charset="0"/>
              </a:rPr>
              <a:t> (por </a:t>
            </a:r>
            <a:r>
              <a:rPr lang="en-US" sz="2000" b="0" i="1" dirty="0">
                <a:solidFill>
                  <a:srgbClr val="000000"/>
                </a:solidFill>
                <a:effectLst/>
                <a:latin typeface="Corbel" panose="020B0503020204020204" pitchFamily="34" charset="0"/>
              </a:rPr>
              <a:t>“New Delhi metallo-beta-lactamase”</a:t>
            </a:r>
            <a:r>
              <a:rPr lang="en-US" sz="2000" b="0" i="0" dirty="0">
                <a:solidFill>
                  <a:srgbClr val="000000"/>
                </a:solidFill>
                <a:effectLst/>
                <a:latin typeface="Corbel" panose="020B0503020204020204" pitchFamily="34" charset="0"/>
              </a:rPr>
              <a:t> ), y han sido descritas en </a:t>
            </a:r>
            <a:r>
              <a:rPr lang="en-US" sz="2000" b="0" i="1" dirty="0">
                <a:solidFill>
                  <a:srgbClr val="000000"/>
                </a:solidFill>
                <a:effectLst/>
                <a:latin typeface="Corbel" panose="020B0503020204020204" pitchFamily="34" charset="0"/>
              </a:rPr>
              <a:t>Bacillus cereus, Aeromonas</a:t>
            </a:r>
            <a:r>
              <a:rPr lang="en-US" sz="2000" b="0" i="0" dirty="0">
                <a:solidFill>
                  <a:srgbClr val="000000"/>
                </a:solidFill>
                <a:effectLst/>
                <a:latin typeface="Corbel" panose="020B0503020204020204" pitchFamily="34" charset="0"/>
              </a:rPr>
              <a:t> spp., </a:t>
            </a:r>
            <a:r>
              <a:rPr lang="en-US" sz="2000" b="0" i="1" dirty="0">
                <a:solidFill>
                  <a:srgbClr val="000000"/>
                </a:solidFill>
                <a:effectLst/>
                <a:latin typeface="Corbel" panose="020B0503020204020204" pitchFamily="34" charset="0"/>
              </a:rPr>
              <a:t>Pseudomonas aeruginosa, Acinetobacter </a:t>
            </a:r>
            <a:r>
              <a:rPr lang="en-US" sz="2000" b="0" i="0" dirty="0">
                <a:solidFill>
                  <a:srgbClr val="000000"/>
                </a:solidFill>
                <a:effectLst/>
                <a:latin typeface="Corbel" panose="020B0503020204020204" pitchFamily="34" charset="0"/>
              </a:rPr>
              <a:t>spp. y enterobacterales.</a:t>
            </a:r>
          </a:p>
          <a:p>
            <a:pPr marL="0" indent="0">
              <a:buNone/>
            </a:pPr>
            <a:endParaRPr lang="en-US" sz="2000" dirty="0">
              <a:latin typeface="Corbel" panose="020B0503020204020204" pitchFamily="34" charset="0"/>
            </a:endParaRPr>
          </a:p>
        </p:txBody>
      </p:sp>
    </p:spTree>
    <p:extLst>
      <p:ext uri="{BB962C8B-B14F-4D97-AF65-F5344CB8AC3E}">
        <p14:creationId xmlns:p14="http://schemas.microsoft.com/office/powerpoint/2010/main" val="650479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7A6481-7AB0-42FB-9EEE-ED7A29C761A4}"/>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2B731054-DE95-DBA1-2F53-4308F077AE46}"/>
              </a:ext>
            </a:extLst>
          </p:cNvPr>
          <p:cNvSpPr>
            <a:spLocks noGrp="1"/>
          </p:cNvSpPr>
          <p:nvPr>
            <p:ph idx="1"/>
          </p:nvPr>
        </p:nvSpPr>
        <p:spPr>
          <a:xfrm>
            <a:off x="539865" y="1270000"/>
            <a:ext cx="2378133" cy="5278718"/>
          </a:xfrm>
        </p:spPr>
        <p:txBody>
          <a:bodyPr>
            <a:normAutofit/>
          </a:bodyPr>
          <a:lstStyle/>
          <a:p>
            <a:pPr marL="0" indent="0">
              <a:buNone/>
            </a:pPr>
            <a:r>
              <a:rPr lang="es-ES" sz="2000" dirty="0">
                <a:solidFill>
                  <a:srgbClr val="000000"/>
                </a:solidFill>
                <a:latin typeface="Corbel" panose="020B0503020204020204" pitchFamily="34" charset="0"/>
              </a:rPr>
              <a:t>L</a:t>
            </a:r>
            <a:r>
              <a:rPr lang="es-ES" sz="2000" b="0" i="0" dirty="0">
                <a:solidFill>
                  <a:srgbClr val="000000"/>
                </a:solidFill>
                <a:effectLst/>
                <a:latin typeface="Corbel" panose="020B0503020204020204" pitchFamily="34" charset="0"/>
              </a:rPr>
              <a:t>as carbapenemasas de </a:t>
            </a:r>
            <a:r>
              <a:rPr lang="es-ES" sz="2000" b="0" i="0" u="sng" dirty="0">
                <a:solidFill>
                  <a:srgbClr val="FF0000"/>
                </a:solidFill>
                <a:effectLst/>
                <a:latin typeface="Corbel" panose="020B0503020204020204" pitchFamily="34" charset="0"/>
              </a:rPr>
              <a:t>clase D,</a:t>
            </a:r>
            <a:r>
              <a:rPr lang="es-ES" sz="2000" b="0" i="0" dirty="0">
                <a:solidFill>
                  <a:srgbClr val="000000"/>
                </a:solidFill>
                <a:effectLst/>
                <a:latin typeface="Corbel" panose="020B0503020204020204" pitchFamily="34" charset="0"/>
              </a:rPr>
              <a:t> llamadas </a:t>
            </a:r>
            <a:r>
              <a:rPr lang="es-ES" sz="2000" b="1" i="0" dirty="0">
                <a:solidFill>
                  <a:srgbClr val="000000"/>
                </a:solidFill>
                <a:effectLst/>
                <a:latin typeface="Corbel" panose="020B0503020204020204" pitchFamily="34" charset="0"/>
              </a:rPr>
              <a:t>OXACILINASAS</a:t>
            </a:r>
            <a:r>
              <a:rPr lang="es-ES" sz="2000" b="0" i="0" dirty="0">
                <a:solidFill>
                  <a:srgbClr val="000000"/>
                </a:solidFill>
                <a:effectLst/>
                <a:latin typeface="Corbel" panose="020B0503020204020204" pitchFamily="34" charset="0"/>
              </a:rPr>
              <a:t>, adicionalmente a la hidrólisis de penicilinas, cefalosporinas y carbapenémicos añaden la capacidad de hidrolizar oxacilina y cloxacilina. Estas enzimas han sido identificadas en </a:t>
            </a:r>
            <a:r>
              <a:rPr lang="es-ES" sz="2000" b="0" i="1" dirty="0">
                <a:solidFill>
                  <a:srgbClr val="000000"/>
                </a:solidFill>
                <a:effectLst/>
                <a:latin typeface="Corbel" panose="020B0503020204020204" pitchFamily="34" charset="0"/>
              </a:rPr>
              <a:t>P. aeruginosa, Acinetobacter</a:t>
            </a:r>
            <a:r>
              <a:rPr lang="es-ES" sz="2000" b="0" i="0" dirty="0">
                <a:solidFill>
                  <a:srgbClr val="000000"/>
                </a:solidFill>
                <a:effectLst/>
                <a:latin typeface="Corbel" panose="020B0503020204020204" pitchFamily="34" charset="0"/>
              </a:rPr>
              <a:t> spp. y enterobacterias</a:t>
            </a:r>
            <a:r>
              <a:rPr lang="es-ES" sz="2000" b="0" i="0" dirty="0">
                <a:solidFill>
                  <a:srgbClr val="000000"/>
                </a:solidFill>
                <a:effectLst/>
                <a:latin typeface="verdana" panose="020B0604030504040204" pitchFamily="34" charset="0"/>
              </a:rPr>
              <a:t>.</a:t>
            </a:r>
            <a:endParaRPr lang="en-US" sz="2000" dirty="0">
              <a:latin typeface="Corbel" panose="020B0503020204020204" pitchFamily="34" charset="0"/>
            </a:endParaRPr>
          </a:p>
        </p:txBody>
      </p:sp>
      <p:graphicFrame>
        <p:nvGraphicFramePr>
          <p:cNvPr id="6" name="Tabla 5">
            <a:extLst>
              <a:ext uri="{FF2B5EF4-FFF2-40B4-BE49-F238E27FC236}">
                <a16:creationId xmlns:a16="http://schemas.microsoft.com/office/drawing/2014/main" id="{E1F4614D-E2BD-B10F-2FA0-61A25D015ECC}"/>
              </a:ext>
            </a:extLst>
          </p:cNvPr>
          <p:cNvGraphicFramePr>
            <a:graphicFrameLocks noGrp="1"/>
          </p:cNvGraphicFramePr>
          <p:nvPr>
            <p:extLst>
              <p:ext uri="{D42A27DB-BD31-4B8C-83A1-F6EECF244321}">
                <p14:modId xmlns:p14="http://schemas.microsoft.com/office/powerpoint/2010/main" val="2277940641"/>
              </p:ext>
            </p:extLst>
          </p:nvPr>
        </p:nvGraphicFramePr>
        <p:xfrm>
          <a:off x="3382191" y="1531896"/>
          <a:ext cx="8269944" cy="4602480"/>
        </p:xfrm>
        <a:graphic>
          <a:graphicData uri="http://schemas.openxmlformats.org/drawingml/2006/table">
            <a:tbl>
              <a:tblPr/>
              <a:tblGrid>
                <a:gridCol w="1378324">
                  <a:extLst>
                    <a:ext uri="{9D8B030D-6E8A-4147-A177-3AD203B41FA5}">
                      <a16:colId xmlns:a16="http://schemas.microsoft.com/office/drawing/2014/main" val="3862702178"/>
                    </a:ext>
                  </a:extLst>
                </a:gridCol>
                <a:gridCol w="1378324">
                  <a:extLst>
                    <a:ext uri="{9D8B030D-6E8A-4147-A177-3AD203B41FA5}">
                      <a16:colId xmlns:a16="http://schemas.microsoft.com/office/drawing/2014/main" val="2269959540"/>
                    </a:ext>
                  </a:extLst>
                </a:gridCol>
                <a:gridCol w="1378324">
                  <a:extLst>
                    <a:ext uri="{9D8B030D-6E8A-4147-A177-3AD203B41FA5}">
                      <a16:colId xmlns:a16="http://schemas.microsoft.com/office/drawing/2014/main" val="4268199376"/>
                    </a:ext>
                  </a:extLst>
                </a:gridCol>
                <a:gridCol w="1378324">
                  <a:extLst>
                    <a:ext uri="{9D8B030D-6E8A-4147-A177-3AD203B41FA5}">
                      <a16:colId xmlns:a16="http://schemas.microsoft.com/office/drawing/2014/main" val="2182995761"/>
                    </a:ext>
                  </a:extLst>
                </a:gridCol>
                <a:gridCol w="1378324">
                  <a:extLst>
                    <a:ext uri="{9D8B030D-6E8A-4147-A177-3AD203B41FA5}">
                      <a16:colId xmlns:a16="http://schemas.microsoft.com/office/drawing/2014/main" val="1096058790"/>
                    </a:ext>
                  </a:extLst>
                </a:gridCol>
                <a:gridCol w="1378324">
                  <a:extLst>
                    <a:ext uri="{9D8B030D-6E8A-4147-A177-3AD203B41FA5}">
                      <a16:colId xmlns:a16="http://schemas.microsoft.com/office/drawing/2014/main" val="2350878364"/>
                    </a:ext>
                  </a:extLst>
                </a:gridCol>
              </a:tblGrid>
              <a:tr h="974767">
                <a:tc>
                  <a:txBody>
                    <a:bodyPr/>
                    <a:lstStyle/>
                    <a:p>
                      <a:pPr algn="ctr"/>
                      <a:r>
                        <a:rPr lang="en-US" sz="1600" dirty="0">
                          <a:effectLst/>
                          <a:latin typeface="Arial" panose="020B0604020202020204" pitchFamily="34" charset="0"/>
                          <a:cs typeface="Arial" panose="020B0604020202020204" pitchFamily="34" charset="0"/>
                        </a:rPr>
                        <a:t>Grupo functional  Clase Ambler</a:t>
                      </a: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a:txBody>
                    <a:bodyPr/>
                    <a:lstStyle/>
                    <a:p>
                      <a:pPr algn="ctr"/>
                      <a:r>
                        <a:rPr lang="en-US" sz="1600" dirty="0">
                          <a:effectLst/>
                          <a:latin typeface="Arial" panose="020B0604020202020204" pitchFamily="34" charset="0"/>
                          <a:cs typeface="Arial" panose="020B0604020202020204" pitchFamily="34" charset="0"/>
                        </a:rPr>
                        <a:t>Tipos de enzimas</a:t>
                      </a: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a:txBody>
                    <a:bodyPr/>
                    <a:lstStyle/>
                    <a:p>
                      <a:pPr algn="l"/>
                      <a:r>
                        <a:rPr lang="en-US" sz="1600" dirty="0">
                          <a:effectLst/>
                          <a:latin typeface="Arial" panose="020B0604020202020204" pitchFamily="34" charset="0"/>
                          <a:cs typeface="Arial" panose="020B0604020202020204" pitchFamily="34" charset="0"/>
                        </a:rPr>
                        <a:t>Espectro de actividad</a:t>
                      </a: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a:txBody>
                    <a:bodyPr/>
                    <a:lstStyle/>
                    <a:p>
                      <a:pPr algn="l"/>
                      <a:r>
                        <a:rPr lang="en-US" sz="1600" dirty="0">
                          <a:effectLst/>
                          <a:latin typeface="Arial" panose="020B0604020202020204" pitchFamily="34" charset="0"/>
                          <a:cs typeface="Arial" panose="020B0604020202020204" pitchFamily="34" charset="0"/>
                        </a:rPr>
                        <a:t>Inhibidores</a:t>
                      </a: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a:txBody>
                    <a:bodyPr/>
                    <a:lstStyle/>
                    <a:p>
                      <a:pPr algn="l"/>
                      <a:r>
                        <a:rPr lang="en-US" sz="1600" dirty="0">
                          <a:effectLst/>
                          <a:latin typeface="Arial" panose="020B0604020202020204" pitchFamily="34" charset="0"/>
                          <a:cs typeface="Arial" panose="020B0604020202020204" pitchFamily="34" charset="0"/>
                        </a:rPr>
                        <a:t>Distribución geográfica</a:t>
                      </a: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a:txBody>
                    <a:bodyPr/>
                    <a:lstStyle/>
                    <a:p>
                      <a:pPr algn="l"/>
                      <a:r>
                        <a:rPr lang="en-US" sz="1600" dirty="0">
                          <a:effectLst/>
                          <a:latin typeface="Arial" panose="020B0604020202020204" pitchFamily="34" charset="0"/>
                          <a:cs typeface="Arial" panose="020B0604020202020204" pitchFamily="34" charset="0"/>
                        </a:rPr>
                        <a:t>Localizacion molecular</a:t>
                      </a: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extLst>
                  <a:ext uri="{0D108BD9-81ED-4DB2-BD59-A6C34878D82A}">
                    <a16:rowId xmlns:a16="http://schemas.microsoft.com/office/drawing/2014/main" val="2090526566"/>
                  </a:ext>
                </a:extLst>
              </a:tr>
              <a:tr h="934715">
                <a:tc>
                  <a:txBody>
                    <a:bodyPr/>
                    <a:lstStyle/>
                    <a:p>
                      <a:pPr algn="ctr"/>
                      <a:r>
                        <a:rPr lang="en-US" sz="1200" dirty="0">
                          <a:effectLst/>
                          <a:latin typeface="Arial" panose="020B0604020202020204" pitchFamily="34" charset="0"/>
                          <a:cs typeface="Arial" panose="020B0604020202020204" pitchFamily="34" charset="0"/>
                        </a:rPr>
                        <a:t>2f/A</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US" sz="1200" dirty="0">
                          <a:effectLst/>
                          <a:latin typeface="Arial" panose="020B0604020202020204" pitchFamily="34" charset="0"/>
                          <a:cs typeface="Arial" panose="020B0604020202020204" pitchFamily="34" charset="0"/>
                        </a:rPr>
                        <a:t>KPC: KPC-2 a 24</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Penicilinas, cefalosporinas, cefamicinas, carbapenémicos</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pt-BR" sz="1200" dirty="0">
                          <a:effectLst/>
                          <a:latin typeface="Arial" panose="020B0604020202020204" pitchFamily="34" charset="0"/>
                          <a:cs typeface="Arial" panose="020B0604020202020204" pitchFamily="34" charset="0"/>
                        </a:rPr>
                        <a:t>Clavulanato, tazobactam, sulbactam, ácido borónico</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Estados Unidos, Grecia, Italia, Israel, China, Brasil, Colombia, Argentina, Chile</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Tn </a:t>
                      </a:r>
                      <a:r>
                        <a:rPr lang="en-US" sz="1200" i="1" dirty="0">
                          <a:effectLst/>
                          <a:latin typeface="Arial" panose="020B0604020202020204" pitchFamily="34" charset="0"/>
                          <a:cs typeface="Arial" panose="020B0604020202020204" pitchFamily="34" charset="0"/>
                        </a:rPr>
                        <a:t>4401</a:t>
                      </a:r>
                      <a:r>
                        <a:rPr lang="en-US" sz="1200" dirty="0">
                          <a:effectLst/>
                          <a:latin typeface="Arial" panose="020B0604020202020204" pitchFamily="34" charset="0"/>
                          <a:cs typeface="Arial" panose="020B0604020202020204" pitchFamily="34" charset="0"/>
                        </a:rPr>
                        <a:t> , plásmidos de tipo IncFII, CC258</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3270620"/>
                  </a:ext>
                </a:extLst>
              </a:tr>
              <a:tr h="157994">
                <a:tc gridSpan="6">
                  <a:txBody>
                    <a:bodyPr/>
                    <a:lstStyle/>
                    <a:p>
                      <a:pPr algn="ctr"/>
                      <a:endParaRPr lang="en-US" sz="1100" dirty="0">
                        <a:effectLst/>
                        <a:latin typeface="Arial" panose="020B0604020202020204" pitchFamily="34" charset="0"/>
                        <a:cs typeface="Arial" panose="020B0604020202020204" pitchFamily="34" charset="0"/>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74726716"/>
                  </a:ext>
                </a:extLst>
              </a:tr>
              <a:tr h="903442">
                <a:tc>
                  <a:txBody>
                    <a:bodyPr/>
                    <a:lstStyle/>
                    <a:p>
                      <a:pPr algn="ctr"/>
                      <a:r>
                        <a:rPr lang="en-US" sz="1200" dirty="0">
                          <a:effectLst/>
                          <a:latin typeface="Arial" panose="020B0604020202020204" pitchFamily="34" charset="0"/>
                          <a:cs typeface="Arial" panose="020B0604020202020204" pitchFamily="34" charset="0"/>
                        </a:rPr>
                        <a:t>3/b</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US" sz="1200" dirty="0">
                          <a:effectLst/>
                          <a:latin typeface="Arial" panose="020B0604020202020204" pitchFamily="34" charset="0"/>
                          <a:cs typeface="Arial" panose="020B0604020202020204" pitchFamily="34" charset="0"/>
                        </a:rPr>
                        <a:t>MLB: NDM-1, IMP, VIM</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Penicilinas, cefalosporinas, cefamicinas, carbapenémicos</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EDTA, ácido dipicolínico</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Japón (IMP), Taiwán (IMP), India (NDM), Grecia (VIM), Chile (NDM)</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Plásmidos de tipo IncA/C, N (NDM), integrón clase I (VIM, IMP)</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6352564"/>
                  </a:ext>
                </a:extLst>
              </a:tr>
              <a:tr h="232705">
                <a:tc gridSpan="6">
                  <a:txBody>
                    <a:bodyPr/>
                    <a:lstStyle/>
                    <a:p>
                      <a:pPr algn="ctr"/>
                      <a:endParaRPr lang="en-US" sz="1100" dirty="0">
                        <a:effectLst/>
                        <a:latin typeface="Arial" panose="020B0604020202020204" pitchFamily="34" charset="0"/>
                        <a:cs typeface="Arial" panose="020B0604020202020204" pitchFamily="34" charset="0"/>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BF0F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9533789"/>
                  </a:ext>
                </a:extLst>
              </a:tr>
              <a:tr h="903442">
                <a:tc>
                  <a:txBody>
                    <a:bodyPr/>
                    <a:lstStyle/>
                    <a:p>
                      <a:pPr algn="ctr"/>
                      <a:r>
                        <a:rPr lang="en-US" sz="1200" dirty="0">
                          <a:effectLst/>
                          <a:latin typeface="Arial" panose="020B0604020202020204" pitchFamily="34" charset="0"/>
                          <a:cs typeface="Arial" panose="020B0604020202020204" pitchFamily="34" charset="0"/>
                        </a:rPr>
                        <a:t>2d/D</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US" sz="1200" dirty="0">
                          <a:effectLst/>
                          <a:latin typeface="Arial" panose="020B0604020202020204" pitchFamily="34" charset="0"/>
                          <a:cs typeface="Arial" panose="020B0604020202020204" pitchFamily="34" charset="0"/>
                        </a:rPr>
                        <a:t>OXA-48, 181, 204, 232</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Penicilinas, inhibidor de </a:t>
                      </a:r>
                      <a:r>
                        <a:rPr lang="el-GR" sz="1200" dirty="0">
                          <a:effectLst/>
                          <a:latin typeface="Arial" panose="020B0604020202020204" pitchFamily="34" charset="0"/>
                          <a:cs typeface="Arial" panose="020B0604020202020204" pitchFamily="34" charset="0"/>
                        </a:rPr>
                        <a:t>β-</a:t>
                      </a:r>
                      <a:r>
                        <a:rPr lang="en-US" sz="1200" dirty="0">
                          <a:effectLst/>
                          <a:latin typeface="Arial" panose="020B0604020202020204" pitchFamily="34" charset="0"/>
                          <a:cs typeface="Arial" panose="020B0604020202020204" pitchFamily="34" charset="0"/>
                        </a:rPr>
                        <a:t>lactamasas, carbapenémicos (débil)</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NaCl</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s-ES" sz="1200" dirty="0">
                          <a:effectLst/>
                          <a:latin typeface="Arial" panose="020B0604020202020204" pitchFamily="34" charset="0"/>
                          <a:cs typeface="Arial" panose="020B0604020202020204" pitchFamily="34" charset="0"/>
                        </a:rPr>
                        <a:t>Turquía, África del Norte, Europa (España, Bélgica), Chile</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a:r>
                        <a:rPr lang="en-US" sz="1200" dirty="0">
                          <a:effectLst/>
                          <a:latin typeface="Arial" panose="020B0604020202020204" pitchFamily="34" charset="0"/>
                          <a:cs typeface="Arial" panose="020B0604020202020204" pitchFamily="34" charset="0"/>
                        </a:rPr>
                        <a:t>Tn </a:t>
                      </a:r>
                      <a:r>
                        <a:rPr lang="en-US" sz="1200" i="1" dirty="0">
                          <a:effectLst/>
                          <a:latin typeface="Arial" panose="020B0604020202020204" pitchFamily="34" charset="0"/>
                          <a:cs typeface="Arial" panose="020B0604020202020204" pitchFamily="34" charset="0"/>
                        </a:rPr>
                        <a:t>1999</a:t>
                      </a:r>
                      <a:r>
                        <a:rPr lang="en-US" sz="1200" dirty="0">
                          <a:effectLst/>
                          <a:latin typeface="Arial" panose="020B0604020202020204" pitchFamily="34" charset="0"/>
                          <a:cs typeface="Arial" panose="020B0604020202020204" pitchFamily="34" charset="0"/>
                        </a:rPr>
                        <a:t> , plásmidos de tipo IncL/M</a:t>
                      </a: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60512323"/>
                  </a:ext>
                </a:extLst>
              </a:tr>
            </a:tbl>
          </a:graphicData>
        </a:graphic>
      </p:graphicFrame>
    </p:spTree>
    <p:extLst>
      <p:ext uri="{BB962C8B-B14F-4D97-AF65-F5344CB8AC3E}">
        <p14:creationId xmlns:p14="http://schemas.microsoft.com/office/powerpoint/2010/main" val="1495736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D94892CC-34FD-BB61-7DB4-0D8B8200C09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959820" y="4094885"/>
            <a:ext cx="5554847" cy="2503519"/>
          </a:xfrm>
          <a:prstGeom prst="rect">
            <a:avLst/>
          </a:prstGeom>
        </p:spPr>
      </p:pic>
      <p:sp>
        <p:nvSpPr>
          <p:cNvPr id="2" name="Título 1">
            <a:extLst>
              <a:ext uri="{FF2B5EF4-FFF2-40B4-BE49-F238E27FC236}">
                <a16:creationId xmlns:a16="http://schemas.microsoft.com/office/drawing/2014/main" id="{EAF17AFE-6D1C-9A95-035D-549B13E36527}"/>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pic>
        <p:nvPicPr>
          <p:cNvPr id="5" name="Imagen 4">
            <a:extLst>
              <a:ext uri="{FF2B5EF4-FFF2-40B4-BE49-F238E27FC236}">
                <a16:creationId xmlns:a16="http://schemas.microsoft.com/office/drawing/2014/main" id="{9ED75AF9-4B32-EC1C-D6FA-9A729F74ECA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97136" y="4036238"/>
            <a:ext cx="4329238" cy="2019778"/>
          </a:xfrm>
          <a:prstGeom prst="rect">
            <a:avLst/>
          </a:prstGeom>
        </p:spPr>
      </p:pic>
      <p:pic>
        <p:nvPicPr>
          <p:cNvPr id="6" name="Imagen 5">
            <a:extLst>
              <a:ext uri="{FF2B5EF4-FFF2-40B4-BE49-F238E27FC236}">
                <a16:creationId xmlns:a16="http://schemas.microsoft.com/office/drawing/2014/main" id="{A2555C78-F054-1789-8133-8F9228BD7C7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029430" y="1711904"/>
            <a:ext cx="4851902" cy="2532437"/>
          </a:xfrm>
          <a:prstGeom prst="rect">
            <a:avLst/>
          </a:prstGeom>
        </p:spPr>
      </p:pic>
      <p:pic>
        <p:nvPicPr>
          <p:cNvPr id="4" name="Marcador de contenido 3">
            <a:extLst>
              <a:ext uri="{FF2B5EF4-FFF2-40B4-BE49-F238E27FC236}">
                <a16:creationId xmlns:a16="http://schemas.microsoft.com/office/drawing/2014/main" id="{36CA46EB-CF52-2C1B-423B-907C850A4F31}"/>
              </a:ext>
            </a:extLst>
          </p:cNvPr>
          <p:cNvPicPr>
            <a:picLocks noGrp="1" noChangeAspect="1"/>
          </p:cNvPicPr>
          <p:nvPr>
            <p:ph idx="1"/>
          </p:nvPr>
        </p:nvPicPr>
        <p:blipFill>
          <a:blip r:embed="rId5" cstate="hqprint">
            <a:extLst>
              <a:ext uri="{28A0092B-C50C-407E-A947-70E740481C1C}">
                <a14:useLocalDpi xmlns:a14="http://schemas.microsoft.com/office/drawing/2010/main" val="0"/>
              </a:ext>
            </a:extLst>
          </a:blip>
          <a:stretch>
            <a:fillRect/>
          </a:stretch>
        </p:blipFill>
        <p:spPr>
          <a:xfrm rot="5400000">
            <a:off x="-388298" y="2701783"/>
            <a:ext cx="3881438" cy="1750175"/>
          </a:xfrm>
          <a:prstGeom prst="rect">
            <a:avLst/>
          </a:prstGeom>
        </p:spPr>
      </p:pic>
      <p:sp>
        <p:nvSpPr>
          <p:cNvPr id="8" name="Globo: flecha hacia abajo 7" descr="NDM&#10;">
            <a:extLst>
              <a:ext uri="{FF2B5EF4-FFF2-40B4-BE49-F238E27FC236}">
                <a16:creationId xmlns:a16="http://schemas.microsoft.com/office/drawing/2014/main" id="{0EF80A35-F6A0-3909-C2BB-87726843282D}"/>
              </a:ext>
            </a:extLst>
          </p:cNvPr>
          <p:cNvSpPr/>
          <p:nvPr/>
        </p:nvSpPr>
        <p:spPr>
          <a:xfrm rot="20322498">
            <a:off x="3622681" y="1401131"/>
            <a:ext cx="1177626" cy="621546"/>
          </a:xfrm>
          <a:prstGeom prst="downArrowCallou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ln w="0"/>
                <a:solidFill>
                  <a:schemeClr val="tx1"/>
                </a:solidFill>
                <a:effectLst>
                  <a:outerShdw blurRad="38100" dist="19050" dir="2700000" algn="tl" rotWithShape="0">
                    <a:schemeClr val="dk1">
                      <a:alpha val="40000"/>
                    </a:schemeClr>
                  </a:outerShdw>
                </a:effectLst>
              </a:rPr>
              <a:t>BCT (+)</a:t>
            </a:r>
            <a:endParaRPr lang="en-US" dirty="0">
              <a:ln w="0"/>
              <a:solidFill>
                <a:schemeClr val="tx1"/>
              </a:solidFill>
              <a:effectLst>
                <a:outerShdw blurRad="38100" dist="19050" dir="2700000" algn="tl" rotWithShape="0">
                  <a:schemeClr val="dk1">
                    <a:alpha val="40000"/>
                  </a:schemeClr>
                </a:outerShdw>
              </a:effectLst>
            </a:endParaRPr>
          </a:p>
        </p:txBody>
      </p:sp>
      <p:sp>
        <p:nvSpPr>
          <p:cNvPr id="10" name="Globo: flecha hacia abajo 9" descr="NDM&#10;">
            <a:extLst>
              <a:ext uri="{FF2B5EF4-FFF2-40B4-BE49-F238E27FC236}">
                <a16:creationId xmlns:a16="http://schemas.microsoft.com/office/drawing/2014/main" id="{164684A2-D1DD-D126-539F-31F0A00A27E5}"/>
              </a:ext>
            </a:extLst>
          </p:cNvPr>
          <p:cNvSpPr/>
          <p:nvPr/>
        </p:nvSpPr>
        <p:spPr>
          <a:xfrm rot="20322498">
            <a:off x="7449962" y="4557989"/>
            <a:ext cx="792430" cy="565858"/>
          </a:xfrm>
          <a:prstGeom prst="downArrowCallou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ln w="0"/>
                <a:solidFill>
                  <a:schemeClr val="tx1"/>
                </a:solidFill>
                <a:effectLst>
                  <a:outerShdw blurRad="38100" dist="19050" dir="2700000" algn="tl" rotWithShape="0">
                    <a:schemeClr val="dk1">
                      <a:alpha val="40000"/>
                    </a:schemeClr>
                  </a:outerShdw>
                </a:effectLst>
              </a:rPr>
              <a:t>NDM</a:t>
            </a:r>
            <a:endParaRPr lang="en-US" dirty="0">
              <a:ln w="0"/>
              <a:solidFill>
                <a:schemeClr val="tx1"/>
              </a:solidFill>
              <a:effectLst>
                <a:outerShdw blurRad="38100" dist="19050" dir="2700000" algn="tl" rotWithShape="0">
                  <a:schemeClr val="dk1">
                    <a:alpha val="40000"/>
                  </a:schemeClr>
                </a:outerShdw>
              </a:effectLst>
            </a:endParaRPr>
          </a:p>
        </p:txBody>
      </p:sp>
      <p:pic>
        <p:nvPicPr>
          <p:cNvPr id="11" name="Imagen 10">
            <a:extLst>
              <a:ext uri="{FF2B5EF4-FFF2-40B4-BE49-F238E27FC236}">
                <a16:creationId xmlns:a16="http://schemas.microsoft.com/office/drawing/2014/main" id="{F2283A11-6F70-78CF-0829-A66BD555D55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795310" y="1558377"/>
            <a:ext cx="5618997" cy="2532437"/>
          </a:xfrm>
          <a:prstGeom prst="rect">
            <a:avLst/>
          </a:prstGeom>
        </p:spPr>
      </p:pic>
      <p:sp>
        <p:nvSpPr>
          <p:cNvPr id="12" name="Globo: flecha hacia abajo 11" descr="NDM&#10;">
            <a:extLst>
              <a:ext uri="{FF2B5EF4-FFF2-40B4-BE49-F238E27FC236}">
                <a16:creationId xmlns:a16="http://schemas.microsoft.com/office/drawing/2014/main" id="{19FDB758-C108-C54E-E35E-3B9B154CDE26}"/>
              </a:ext>
            </a:extLst>
          </p:cNvPr>
          <p:cNvSpPr/>
          <p:nvPr/>
        </p:nvSpPr>
        <p:spPr>
          <a:xfrm rot="20322498">
            <a:off x="6756366" y="1810796"/>
            <a:ext cx="792430" cy="565858"/>
          </a:xfrm>
          <a:prstGeom prst="downArrowCallou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ln w="0"/>
                <a:solidFill>
                  <a:schemeClr val="tx1"/>
                </a:solidFill>
                <a:effectLst>
                  <a:outerShdw blurRad="38100" dist="19050" dir="2700000" algn="tl" rotWithShape="0">
                    <a:schemeClr val="dk1">
                      <a:alpha val="40000"/>
                    </a:schemeClr>
                  </a:outerShdw>
                </a:effectLst>
              </a:rPr>
              <a:t>KPC</a:t>
            </a:r>
            <a:endParaRPr lang="en-US" dirty="0">
              <a:ln w="0"/>
              <a:solidFill>
                <a:schemeClr val="tx1"/>
              </a:solidFill>
              <a:effectLst>
                <a:outerShdw blurRad="38100" dist="19050" dir="2700000" algn="tl" rotWithShape="0">
                  <a:schemeClr val="dk1">
                    <a:alpha val="40000"/>
                  </a:schemeClr>
                </a:outerShdw>
              </a:effectLst>
            </a:endParaRPr>
          </a:p>
        </p:txBody>
      </p:sp>
      <p:pic>
        <p:nvPicPr>
          <p:cNvPr id="13" name="Imagen 12">
            <a:extLst>
              <a:ext uri="{FF2B5EF4-FFF2-40B4-BE49-F238E27FC236}">
                <a16:creationId xmlns:a16="http://schemas.microsoft.com/office/drawing/2014/main" id="{C7670A4D-B0A7-94B8-DB89-5FAA44A4660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788219" y="1562448"/>
            <a:ext cx="5618997" cy="2532437"/>
          </a:xfrm>
          <a:prstGeom prst="rect">
            <a:avLst/>
          </a:prstGeom>
        </p:spPr>
      </p:pic>
      <p:sp>
        <p:nvSpPr>
          <p:cNvPr id="14" name="Globo: flecha hacia abajo 13" descr="NDM&#10;">
            <a:extLst>
              <a:ext uri="{FF2B5EF4-FFF2-40B4-BE49-F238E27FC236}">
                <a16:creationId xmlns:a16="http://schemas.microsoft.com/office/drawing/2014/main" id="{FBB9021A-F96D-25A9-2077-43FD0FE697C4}"/>
              </a:ext>
            </a:extLst>
          </p:cNvPr>
          <p:cNvSpPr/>
          <p:nvPr/>
        </p:nvSpPr>
        <p:spPr>
          <a:xfrm rot="20322498">
            <a:off x="7998462" y="1643057"/>
            <a:ext cx="792430" cy="565858"/>
          </a:xfrm>
          <a:prstGeom prst="downArrowCallou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ln w="0"/>
                <a:solidFill>
                  <a:schemeClr val="tx1"/>
                </a:solidFill>
                <a:effectLst>
                  <a:outerShdw blurRad="38100" dist="19050" dir="2700000" algn="tl" rotWithShape="0">
                    <a:schemeClr val="dk1">
                      <a:alpha val="40000"/>
                    </a:schemeClr>
                  </a:outerShdw>
                </a:effectLst>
              </a:rPr>
              <a:t>NDM</a:t>
            </a:r>
            <a:endParaRPr lang="en-US" dirty="0">
              <a:ln w="0"/>
              <a:solidFill>
                <a:schemeClr val="tx1"/>
              </a:solidFill>
              <a:effectLst>
                <a:outerShdw blurRad="38100" dist="19050" dir="2700000" algn="tl" rotWithShape="0">
                  <a:schemeClr val="dk1">
                    <a:alpha val="40000"/>
                  </a:schemeClr>
                </a:outerShdw>
              </a:effectLst>
            </a:endParaRPr>
          </a:p>
        </p:txBody>
      </p:sp>
      <p:sp>
        <p:nvSpPr>
          <p:cNvPr id="15" name="Globo: flecha hacia abajo 14" descr="NDM&#10;">
            <a:extLst>
              <a:ext uri="{FF2B5EF4-FFF2-40B4-BE49-F238E27FC236}">
                <a16:creationId xmlns:a16="http://schemas.microsoft.com/office/drawing/2014/main" id="{103683A6-F9B1-807B-6593-7ED4A156DE51}"/>
              </a:ext>
            </a:extLst>
          </p:cNvPr>
          <p:cNvSpPr/>
          <p:nvPr/>
        </p:nvSpPr>
        <p:spPr>
          <a:xfrm rot="20322498">
            <a:off x="6749274" y="1914979"/>
            <a:ext cx="792430" cy="565858"/>
          </a:xfrm>
          <a:prstGeom prst="downArrowCallou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ln w="0"/>
                <a:solidFill>
                  <a:schemeClr val="tx1"/>
                </a:solidFill>
                <a:effectLst>
                  <a:outerShdw blurRad="38100" dist="19050" dir="2700000" algn="tl" rotWithShape="0">
                    <a:schemeClr val="dk1">
                      <a:alpha val="40000"/>
                    </a:schemeClr>
                  </a:outerShdw>
                </a:effectLst>
              </a:rPr>
              <a:t>KPC</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76512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C5DCF-F6F8-4F3A-4F35-A3285F7A1B69}"/>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ECBB1440-86B7-4712-E2AA-15F6CB272AB4}"/>
              </a:ext>
            </a:extLst>
          </p:cNvPr>
          <p:cNvSpPr>
            <a:spLocks noGrp="1"/>
          </p:cNvSpPr>
          <p:nvPr>
            <p:ph idx="1"/>
          </p:nvPr>
        </p:nvSpPr>
        <p:spPr>
          <a:xfrm>
            <a:off x="677334" y="1411941"/>
            <a:ext cx="8596668" cy="4629421"/>
          </a:xfrm>
        </p:spPr>
        <p:txBody>
          <a:bodyPr/>
          <a:lstStyle/>
          <a:p>
            <a:pPr marL="0" indent="0" algn="ctr">
              <a:buNone/>
            </a:pPr>
            <a:r>
              <a:rPr lang="es-AR" sz="1800" u="sng" dirty="0">
                <a:solidFill>
                  <a:schemeClr val="tx1"/>
                </a:solidFill>
              </a:rPr>
              <a:t>Detección de doble producción de carbapenemasas KPC+MBL</a:t>
            </a:r>
            <a:endParaRPr lang="es-AR" dirty="0">
              <a:solidFill>
                <a:schemeClr val="tx1"/>
              </a:solidFill>
            </a:endParaRPr>
          </a:p>
          <a:p>
            <a:pPr marL="0" indent="0">
              <a:buNone/>
            </a:pPr>
            <a:r>
              <a:rPr lang="es-AR" i="1" dirty="0">
                <a:solidFill>
                  <a:schemeClr val="tx1"/>
                </a:solidFill>
              </a:rPr>
              <a:t>Tamizaje fenotípico</a:t>
            </a:r>
          </a:p>
          <a:p>
            <a:pPr marL="0" indent="0">
              <a:buNone/>
            </a:pPr>
            <a:endParaRPr lang="es-AR" i="1" dirty="0">
              <a:solidFill>
                <a:schemeClr val="tx1"/>
              </a:solidFill>
            </a:endParaRPr>
          </a:p>
          <a:p>
            <a:pPr marL="0" indent="0">
              <a:buNone/>
            </a:pPr>
            <a:endParaRPr lang="en-US" dirty="0">
              <a:latin typeface="Corbel" panose="020B0503020204020204" pitchFamily="34" charset="0"/>
            </a:endParaRPr>
          </a:p>
        </p:txBody>
      </p:sp>
      <p:graphicFrame>
        <p:nvGraphicFramePr>
          <p:cNvPr id="4" name="Tabla 3">
            <a:extLst>
              <a:ext uri="{FF2B5EF4-FFF2-40B4-BE49-F238E27FC236}">
                <a16:creationId xmlns:a16="http://schemas.microsoft.com/office/drawing/2014/main" id="{35661627-883E-4DF4-3B48-6197A1D4221C}"/>
              </a:ext>
            </a:extLst>
          </p:cNvPr>
          <p:cNvGraphicFramePr>
            <a:graphicFrameLocks noGrp="1"/>
          </p:cNvGraphicFramePr>
          <p:nvPr>
            <p:extLst>
              <p:ext uri="{D42A27DB-BD31-4B8C-83A1-F6EECF244321}">
                <p14:modId xmlns:p14="http://schemas.microsoft.com/office/powerpoint/2010/main" val="1201754793"/>
              </p:ext>
            </p:extLst>
          </p:nvPr>
        </p:nvGraphicFramePr>
        <p:xfrm>
          <a:off x="3372477" y="1890059"/>
          <a:ext cx="8127999" cy="12801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561847283"/>
                    </a:ext>
                  </a:extLst>
                </a:gridCol>
                <a:gridCol w="2709333">
                  <a:extLst>
                    <a:ext uri="{9D8B030D-6E8A-4147-A177-3AD203B41FA5}">
                      <a16:colId xmlns:a16="http://schemas.microsoft.com/office/drawing/2014/main" val="1933857861"/>
                    </a:ext>
                  </a:extLst>
                </a:gridCol>
                <a:gridCol w="2709333">
                  <a:extLst>
                    <a:ext uri="{9D8B030D-6E8A-4147-A177-3AD203B41FA5}">
                      <a16:colId xmlns:a16="http://schemas.microsoft.com/office/drawing/2014/main" val="2412831867"/>
                    </a:ext>
                  </a:extLst>
                </a:gridCol>
              </a:tblGrid>
              <a:tr h="605116">
                <a:tc>
                  <a:txBody>
                    <a:bodyPr/>
                    <a:lstStyle/>
                    <a:p>
                      <a:pPr algn="ctr"/>
                      <a:r>
                        <a:rPr lang="es-AR" dirty="0"/>
                        <a:t>Tabla 1</a:t>
                      </a:r>
                      <a:endParaRPr lang="en-US" dirty="0"/>
                    </a:p>
                  </a:txBody>
                  <a:tcPr/>
                </a:tc>
                <a:tc>
                  <a:txBody>
                    <a:bodyPr/>
                    <a:lstStyle/>
                    <a:p>
                      <a:pPr algn="ctr"/>
                      <a:r>
                        <a:rPr lang="es-AR" dirty="0"/>
                        <a:t>Difusion (mm)</a:t>
                      </a:r>
                    </a:p>
                    <a:p>
                      <a:pPr algn="ctr"/>
                      <a:r>
                        <a:rPr lang="es-AR" dirty="0"/>
                        <a:t>(CLSI)</a:t>
                      </a:r>
                      <a:endParaRPr lang="en-US" dirty="0"/>
                    </a:p>
                  </a:txBody>
                  <a:tcPr/>
                </a:tc>
                <a:tc>
                  <a:txBody>
                    <a:bodyPr/>
                    <a:lstStyle/>
                    <a:p>
                      <a:pPr algn="ctr"/>
                      <a:r>
                        <a:rPr lang="es-AR" dirty="0"/>
                        <a:t>Vitek 2C</a:t>
                      </a:r>
                    </a:p>
                    <a:p>
                      <a:pPr algn="ctr"/>
                      <a:r>
                        <a:rPr lang="es-AR" dirty="0"/>
                        <a:t>AST-N368 (CLSI)</a:t>
                      </a:r>
                      <a:endParaRPr lang="en-US" dirty="0"/>
                    </a:p>
                  </a:txBody>
                  <a:tcPr/>
                </a:tc>
                <a:extLst>
                  <a:ext uri="{0D108BD9-81ED-4DB2-BD59-A6C34878D82A}">
                    <a16:rowId xmlns:a16="http://schemas.microsoft.com/office/drawing/2014/main" val="1738576436"/>
                  </a:ext>
                </a:extLst>
              </a:tr>
              <a:tr h="605116">
                <a:tc>
                  <a:txBody>
                    <a:bodyPr/>
                    <a:lstStyle/>
                    <a:p>
                      <a:pPr algn="ctr"/>
                      <a:r>
                        <a:rPr lang="es-AR" dirty="0"/>
                        <a:t>Señal de sospecha según algoritmo del LNR</a:t>
                      </a:r>
                      <a:endParaRPr lang="en-US" dirty="0"/>
                    </a:p>
                  </a:txBody>
                  <a:tcPr/>
                </a:tc>
                <a:tc>
                  <a:txBody>
                    <a:bodyPr/>
                    <a:lstStyle/>
                    <a:p>
                      <a:pPr algn="ctr"/>
                      <a:r>
                        <a:rPr lang="es-AR" dirty="0"/>
                        <a:t>Imipenem</a:t>
                      </a:r>
                    </a:p>
                    <a:p>
                      <a:pPr algn="ctr"/>
                      <a:r>
                        <a:rPr lang="es-AR" dirty="0"/>
                        <a:t>≤22</a:t>
                      </a:r>
                      <a:endParaRPr lang="en-US" dirty="0"/>
                    </a:p>
                  </a:txBody>
                  <a:tcPr/>
                </a:tc>
                <a:tc>
                  <a:txBody>
                    <a:bodyPr/>
                    <a:lstStyle/>
                    <a:p>
                      <a:pPr algn="ctr"/>
                      <a:r>
                        <a:rPr lang="es-AR" dirty="0"/>
                        <a:t>Imipenem</a:t>
                      </a:r>
                    </a:p>
                    <a:p>
                      <a:pPr algn="ctr"/>
                      <a:r>
                        <a:rPr lang="es-AR" dirty="0"/>
                        <a:t>≥2,0</a:t>
                      </a:r>
                      <a:endParaRPr lang="en-US" dirty="0"/>
                    </a:p>
                  </a:txBody>
                  <a:tcPr/>
                </a:tc>
                <a:extLst>
                  <a:ext uri="{0D108BD9-81ED-4DB2-BD59-A6C34878D82A}">
                    <a16:rowId xmlns:a16="http://schemas.microsoft.com/office/drawing/2014/main" val="1952581201"/>
                  </a:ext>
                </a:extLst>
              </a:tr>
            </a:tbl>
          </a:graphicData>
        </a:graphic>
      </p:graphicFrame>
      <p:graphicFrame>
        <p:nvGraphicFramePr>
          <p:cNvPr id="5" name="Tabla 4">
            <a:extLst>
              <a:ext uri="{FF2B5EF4-FFF2-40B4-BE49-F238E27FC236}">
                <a16:creationId xmlns:a16="http://schemas.microsoft.com/office/drawing/2014/main" id="{B1440C95-42A0-E390-3111-48069DA192FE}"/>
              </a:ext>
            </a:extLst>
          </p:cNvPr>
          <p:cNvGraphicFramePr>
            <a:graphicFrameLocks noGrp="1"/>
          </p:cNvGraphicFramePr>
          <p:nvPr>
            <p:extLst>
              <p:ext uri="{D42A27DB-BD31-4B8C-83A1-F6EECF244321}">
                <p14:modId xmlns:p14="http://schemas.microsoft.com/office/powerpoint/2010/main" val="3118716172"/>
              </p:ext>
            </p:extLst>
          </p:nvPr>
        </p:nvGraphicFramePr>
        <p:xfrm>
          <a:off x="911668" y="3284612"/>
          <a:ext cx="6447501" cy="3516612"/>
        </p:xfrm>
        <a:graphic>
          <a:graphicData uri="http://schemas.openxmlformats.org/drawingml/2006/table">
            <a:tbl>
              <a:tblPr firstRow="1" bandRow="1">
                <a:tableStyleId>{5C22544A-7EE6-4342-B048-85BDC9FD1C3A}</a:tableStyleId>
              </a:tblPr>
              <a:tblGrid>
                <a:gridCol w="2149167">
                  <a:extLst>
                    <a:ext uri="{9D8B030D-6E8A-4147-A177-3AD203B41FA5}">
                      <a16:colId xmlns:a16="http://schemas.microsoft.com/office/drawing/2014/main" val="826705815"/>
                    </a:ext>
                  </a:extLst>
                </a:gridCol>
                <a:gridCol w="2149167">
                  <a:extLst>
                    <a:ext uri="{9D8B030D-6E8A-4147-A177-3AD203B41FA5}">
                      <a16:colId xmlns:a16="http://schemas.microsoft.com/office/drawing/2014/main" val="220772232"/>
                    </a:ext>
                  </a:extLst>
                </a:gridCol>
                <a:gridCol w="2149167">
                  <a:extLst>
                    <a:ext uri="{9D8B030D-6E8A-4147-A177-3AD203B41FA5}">
                      <a16:colId xmlns:a16="http://schemas.microsoft.com/office/drawing/2014/main" val="3109382326"/>
                    </a:ext>
                  </a:extLst>
                </a:gridCol>
              </a:tblGrid>
              <a:tr h="757068">
                <a:tc>
                  <a:txBody>
                    <a:bodyPr/>
                    <a:lstStyle/>
                    <a:p>
                      <a:r>
                        <a:rPr lang="es-AR" dirty="0"/>
                        <a:t>Sinergia positiva</a:t>
                      </a:r>
                      <a:endParaRPr lang="en-US" dirty="0"/>
                    </a:p>
                  </a:txBody>
                  <a:tcPr/>
                </a:tc>
                <a:tc>
                  <a:txBody>
                    <a:bodyPr/>
                    <a:lstStyle/>
                    <a:p>
                      <a:r>
                        <a:rPr lang="es-AR" dirty="0"/>
                        <a:t>Interferencia fenotipica</a:t>
                      </a:r>
                      <a:endParaRPr lang="en-US" dirty="0"/>
                    </a:p>
                  </a:txBody>
                  <a:tcPr/>
                </a:tc>
                <a:tc>
                  <a:txBody>
                    <a:bodyPr/>
                    <a:lstStyle/>
                    <a:p>
                      <a:r>
                        <a:rPr lang="es-AR" dirty="0"/>
                        <a:t>Señal de alarma de coproducción KPC+MBL</a:t>
                      </a:r>
                      <a:endParaRPr lang="en-US" dirty="0"/>
                    </a:p>
                  </a:txBody>
                  <a:tcPr/>
                </a:tc>
                <a:extLst>
                  <a:ext uri="{0D108BD9-81ED-4DB2-BD59-A6C34878D82A}">
                    <a16:rowId xmlns:a16="http://schemas.microsoft.com/office/drawing/2014/main" val="1948298976"/>
                  </a:ext>
                </a:extLst>
              </a:tr>
              <a:tr h="232944">
                <a:tc>
                  <a:txBody>
                    <a:bodyPr/>
                    <a:lstStyle/>
                    <a:p>
                      <a:r>
                        <a:rPr lang="es-AR" dirty="0"/>
                        <a:t>EDTA y APB</a:t>
                      </a:r>
                      <a:endParaRPr lang="en-US" dirty="0"/>
                    </a:p>
                  </a:txBody>
                  <a:tcPr/>
                </a:tc>
                <a:tc>
                  <a:txBody>
                    <a:bodyPr/>
                    <a:lstStyle/>
                    <a:p>
                      <a:r>
                        <a:rPr lang="es-AR" dirty="0"/>
                        <a:t>KPC+MBL</a:t>
                      </a:r>
                      <a:endParaRPr lang="en-US" dirty="0"/>
                    </a:p>
                  </a:txBody>
                  <a:tcPr/>
                </a:tc>
                <a:tc>
                  <a:txBody>
                    <a:bodyPr/>
                    <a:lstStyle/>
                    <a:p>
                      <a:endParaRPr lang="en-US" dirty="0"/>
                    </a:p>
                  </a:txBody>
                  <a:tcPr/>
                </a:tc>
                <a:extLst>
                  <a:ext uri="{0D108BD9-81ED-4DB2-BD59-A6C34878D82A}">
                    <a16:rowId xmlns:a16="http://schemas.microsoft.com/office/drawing/2014/main" val="1037612181"/>
                  </a:ext>
                </a:extLst>
              </a:tr>
              <a:tr h="407652">
                <a:tc>
                  <a:txBody>
                    <a:bodyPr/>
                    <a:lstStyle/>
                    <a:p>
                      <a:r>
                        <a:rPr lang="es-AR" dirty="0"/>
                        <a:t>APB</a:t>
                      </a:r>
                      <a:endParaRPr lang="en-US" dirty="0"/>
                    </a:p>
                  </a:txBody>
                  <a:tcPr/>
                </a:tc>
                <a:tc>
                  <a:txBody>
                    <a:bodyPr/>
                    <a:lstStyle/>
                    <a:p>
                      <a:r>
                        <a:rPr lang="es-AR" dirty="0"/>
                        <a:t>KPC</a:t>
                      </a:r>
                      <a:endParaRPr lang="en-US" dirty="0"/>
                    </a:p>
                  </a:txBody>
                  <a:tcPr/>
                </a:tc>
                <a:tc>
                  <a:txBody>
                    <a:bodyPr/>
                    <a:lstStyle/>
                    <a:p>
                      <a:r>
                        <a:rPr lang="es-AR" dirty="0"/>
                        <a:t>Resistencia a CZA</a:t>
                      </a:r>
                      <a:endParaRPr lang="en-US" dirty="0"/>
                    </a:p>
                  </a:txBody>
                  <a:tcPr/>
                </a:tc>
                <a:extLst>
                  <a:ext uri="{0D108BD9-81ED-4DB2-BD59-A6C34878D82A}">
                    <a16:rowId xmlns:a16="http://schemas.microsoft.com/office/drawing/2014/main" val="3464246847"/>
                  </a:ext>
                </a:extLst>
              </a:tr>
              <a:tr h="757068">
                <a:tc>
                  <a:txBody>
                    <a:bodyPr/>
                    <a:lstStyle/>
                    <a:p>
                      <a:r>
                        <a:rPr lang="es-AR" dirty="0"/>
                        <a:t>EDTA</a:t>
                      </a:r>
                      <a:endParaRPr lang="en-US" dirty="0"/>
                    </a:p>
                  </a:txBody>
                  <a:tcPr/>
                </a:tc>
                <a:tc>
                  <a:txBody>
                    <a:bodyPr/>
                    <a:lstStyle/>
                    <a:p>
                      <a:r>
                        <a:rPr lang="es-AR" dirty="0"/>
                        <a:t>MBL</a:t>
                      </a:r>
                      <a:endParaRPr lang="en-US" dirty="0"/>
                    </a:p>
                  </a:txBody>
                  <a:tcPr/>
                </a:tc>
                <a:tc>
                  <a:txBody>
                    <a:bodyPr/>
                    <a:lstStyle/>
                    <a:p>
                      <a:r>
                        <a:rPr lang="es-AR" dirty="0"/>
                        <a:t>Resistencia a ATM y sinergia ATM – CLA negativa.</a:t>
                      </a:r>
                      <a:endParaRPr lang="en-US" dirty="0"/>
                    </a:p>
                  </a:txBody>
                  <a:tcPr/>
                </a:tc>
                <a:extLst>
                  <a:ext uri="{0D108BD9-81ED-4DB2-BD59-A6C34878D82A}">
                    <a16:rowId xmlns:a16="http://schemas.microsoft.com/office/drawing/2014/main" val="69491500"/>
                  </a:ext>
                </a:extLst>
              </a:tr>
              <a:tr h="582360">
                <a:tc>
                  <a:txBody>
                    <a:bodyPr/>
                    <a:lstStyle/>
                    <a:p>
                      <a:r>
                        <a:rPr lang="es-AR" dirty="0"/>
                        <a:t>Sin Sinergia</a:t>
                      </a:r>
                      <a:endParaRPr lang="en-US" dirty="0"/>
                    </a:p>
                  </a:txBody>
                  <a:tcPr/>
                </a:tc>
                <a:tc>
                  <a:txBody>
                    <a:bodyPr/>
                    <a:lstStyle/>
                    <a:p>
                      <a:r>
                        <a:rPr lang="es-AR" dirty="0"/>
                        <a:t>Probable clase D (OXA)</a:t>
                      </a:r>
                      <a:endParaRPr lang="en-US" dirty="0"/>
                    </a:p>
                  </a:txBody>
                  <a:tcPr/>
                </a:tc>
                <a:tc>
                  <a:txBody>
                    <a:bodyPr/>
                    <a:lstStyle/>
                    <a:p>
                      <a:r>
                        <a:rPr lang="es-AR" dirty="0"/>
                        <a:t>Resistencia a CZA y BCT (+) en &lt;15 min.</a:t>
                      </a:r>
                      <a:endParaRPr lang="en-US" dirty="0"/>
                    </a:p>
                  </a:txBody>
                  <a:tcPr/>
                </a:tc>
                <a:extLst>
                  <a:ext uri="{0D108BD9-81ED-4DB2-BD59-A6C34878D82A}">
                    <a16:rowId xmlns:a16="http://schemas.microsoft.com/office/drawing/2014/main" val="241371404"/>
                  </a:ext>
                </a:extLst>
              </a:tr>
            </a:tbl>
          </a:graphicData>
        </a:graphic>
      </p:graphicFrame>
    </p:spTree>
    <p:extLst>
      <p:ext uri="{BB962C8B-B14F-4D97-AF65-F5344CB8AC3E}">
        <p14:creationId xmlns:p14="http://schemas.microsoft.com/office/powerpoint/2010/main" val="3695245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48BA25-97E1-1DB6-BA16-1DC723B85410}"/>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61E0723A-0634-8A84-AC85-EE2A12C15B95}"/>
              </a:ext>
            </a:extLst>
          </p:cNvPr>
          <p:cNvSpPr>
            <a:spLocks noGrp="1"/>
          </p:cNvSpPr>
          <p:nvPr>
            <p:ph idx="1"/>
          </p:nvPr>
        </p:nvSpPr>
        <p:spPr>
          <a:xfrm>
            <a:off x="436098" y="1477112"/>
            <a:ext cx="11437034" cy="3854548"/>
          </a:xfrm>
        </p:spPr>
        <p:txBody>
          <a:bodyPr>
            <a:noAutofit/>
          </a:bodyPr>
          <a:lstStyle/>
          <a:p>
            <a:pPr marL="0" indent="0" algn="just">
              <a:buNone/>
            </a:pPr>
            <a:r>
              <a:rPr lang="es-AR" dirty="0">
                <a:latin typeface="Corbel" panose="020B0503020204020204" pitchFamily="34" charset="0"/>
              </a:rPr>
              <a:t>El hallazgo de cepas productoras de KPC+MBL debe ser considerado de alto riesgo epidemiológico. Por ello, se requiere el máximo esfuerzo de todos los integrantes de los equipos de salud, en especial del Comité de Control de Infecciones, para una RAPIDA DETECCION y CONTENCION del mecanismo.</a:t>
            </a:r>
          </a:p>
          <a:p>
            <a:pPr marL="0" indent="0">
              <a:buNone/>
            </a:pPr>
            <a:r>
              <a:rPr lang="es-AR" dirty="0">
                <a:latin typeface="Corbel" panose="020B0503020204020204" pitchFamily="34" charset="0"/>
              </a:rPr>
              <a:t>La combinacion de AZTREONAM con AVIBACTAM resulta la mas efectiva </a:t>
            </a:r>
            <a:r>
              <a:rPr lang="es-AR" i="1" dirty="0">
                <a:latin typeface="Corbel" panose="020B0503020204020204" pitchFamily="34" charset="0"/>
              </a:rPr>
              <a:t>in vitro</a:t>
            </a:r>
            <a:r>
              <a:rPr lang="es-AR" dirty="0">
                <a:latin typeface="Corbel" panose="020B0503020204020204" pitchFamily="34" charset="0"/>
              </a:rPr>
              <a:t>.</a:t>
            </a:r>
          </a:p>
          <a:p>
            <a:pPr marL="0" indent="0">
              <a:buNone/>
            </a:pPr>
            <a:r>
              <a:rPr lang="es-AR" dirty="0">
                <a:latin typeface="Corbel" panose="020B0503020204020204" pitchFamily="34" charset="0"/>
              </a:rPr>
              <a:t>No existe concenso internacional sobre la combinación optima ni dosificación para el tratamiento optimo de este tipo de mecanismo. Por la complejidad del tratamiento este ha de ser prescrito por especialistas en enfermedades infecciosas.</a:t>
            </a:r>
          </a:p>
          <a:p>
            <a:pPr marL="0" indent="0">
              <a:buNone/>
            </a:pPr>
            <a:r>
              <a:rPr lang="es-AR" dirty="0">
                <a:latin typeface="Corbel" panose="020B0503020204020204" pitchFamily="34" charset="0"/>
              </a:rPr>
              <a:t>Las cepas fenotípicamente identificadas como co-productoras KPC+MBL deben ser confirmadas por métodos moleculares o inmunocromatográficos (de referencia).</a:t>
            </a:r>
            <a:endParaRPr lang="en-US" dirty="0">
              <a:latin typeface="Corbel" panose="020B0503020204020204" pitchFamily="34" charset="0"/>
            </a:endParaRPr>
          </a:p>
          <a:p>
            <a:pPr marL="0" indent="0">
              <a:buNone/>
            </a:pPr>
            <a:endParaRPr lang="en-US" dirty="0"/>
          </a:p>
        </p:txBody>
      </p:sp>
      <p:pic>
        <p:nvPicPr>
          <p:cNvPr id="4" name="Imagen 3">
            <a:extLst>
              <a:ext uri="{FF2B5EF4-FFF2-40B4-BE49-F238E27FC236}">
                <a16:creationId xmlns:a16="http://schemas.microsoft.com/office/drawing/2014/main" id="{FED55A3B-47DA-AC66-C7F9-D264BD05F5E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12441" y="4696231"/>
            <a:ext cx="3590745" cy="1774874"/>
          </a:xfrm>
          <a:prstGeom prst="rect">
            <a:avLst/>
          </a:prstGeom>
        </p:spPr>
      </p:pic>
      <p:pic>
        <p:nvPicPr>
          <p:cNvPr id="5" name="Imagen 4">
            <a:extLst>
              <a:ext uri="{FF2B5EF4-FFF2-40B4-BE49-F238E27FC236}">
                <a16:creationId xmlns:a16="http://schemas.microsoft.com/office/drawing/2014/main" id="{04D7107A-E185-5C1F-E4C1-A77F64F77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0330" y="4696231"/>
            <a:ext cx="5400844" cy="1774874"/>
          </a:xfrm>
          <a:prstGeom prst="rect">
            <a:avLst/>
          </a:prstGeom>
        </p:spPr>
      </p:pic>
    </p:spTree>
    <p:extLst>
      <p:ext uri="{BB962C8B-B14F-4D97-AF65-F5344CB8AC3E}">
        <p14:creationId xmlns:p14="http://schemas.microsoft.com/office/powerpoint/2010/main" val="2832512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4E8297B-5CB7-7B9F-702E-8B947618DE94}"/>
              </a:ext>
            </a:extLst>
          </p:cNvPr>
          <p:cNvSpPr>
            <a:spLocks noGrp="1"/>
          </p:cNvSpPr>
          <p:nvPr>
            <p:ph idx="1"/>
          </p:nvPr>
        </p:nvSpPr>
        <p:spPr>
          <a:xfrm>
            <a:off x="1797666" y="2626706"/>
            <a:ext cx="8596668" cy="1604587"/>
          </a:xfrm>
        </p:spPr>
        <p:txBody>
          <a:bodyPr>
            <a:normAutofit/>
          </a:bodyPr>
          <a:lstStyle/>
          <a:p>
            <a:pPr marL="0" indent="0" algn="ctr">
              <a:buNone/>
            </a:pPr>
            <a:r>
              <a:rPr lang="es-AR" sz="5400" dirty="0">
                <a:latin typeface="Corbel" panose="020B0503020204020204" pitchFamily="34" charset="0"/>
              </a:rPr>
              <a:t>MUCHAS GRACIAS</a:t>
            </a:r>
            <a:endParaRPr lang="en-US" sz="5400" dirty="0">
              <a:latin typeface="Corbel" panose="020B0503020204020204" pitchFamily="34" charset="0"/>
            </a:endParaRPr>
          </a:p>
        </p:txBody>
      </p:sp>
    </p:spTree>
    <p:extLst>
      <p:ext uri="{BB962C8B-B14F-4D97-AF65-F5344CB8AC3E}">
        <p14:creationId xmlns:p14="http://schemas.microsoft.com/office/powerpoint/2010/main" val="321406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04B59CB-15E8-9F80-BCED-3BEA25D62780}"/>
              </a:ext>
            </a:extLst>
          </p:cNvPr>
          <p:cNvSpPr>
            <a:spLocks noGrp="1"/>
          </p:cNvSpPr>
          <p:nvPr>
            <p:ph idx="1"/>
          </p:nvPr>
        </p:nvSpPr>
        <p:spPr>
          <a:xfrm>
            <a:off x="677334" y="1196788"/>
            <a:ext cx="8843184" cy="4844575"/>
          </a:xfrm>
        </p:spPr>
        <p:txBody>
          <a:bodyPr>
            <a:normAutofit fontScale="92500" lnSpcReduction="20000"/>
          </a:bodyPr>
          <a:lstStyle/>
          <a:p>
            <a:pPr marL="0" indent="0" algn="ctr">
              <a:buNone/>
            </a:pPr>
            <a:r>
              <a:rPr lang="es-AR" sz="6600" dirty="0"/>
              <a:t>Resistencia Bacteriana</a:t>
            </a:r>
          </a:p>
          <a:p>
            <a:pPr marL="0" indent="0" algn="ctr">
              <a:buNone/>
            </a:pPr>
            <a:endParaRPr lang="es-AR" dirty="0"/>
          </a:p>
          <a:p>
            <a:pPr marL="0" indent="0" algn="ctr">
              <a:buNone/>
            </a:pPr>
            <a:r>
              <a:rPr lang="es-AR" dirty="0"/>
              <a:t>Aspectos bacteriológicos</a:t>
            </a:r>
          </a:p>
          <a:p>
            <a:pPr marL="0" indent="0" algn="ctr">
              <a:buNone/>
            </a:pPr>
            <a:r>
              <a:rPr lang="es-AR" dirty="0"/>
              <a:t>CGP</a:t>
            </a:r>
          </a:p>
          <a:p>
            <a:pPr marL="0" indent="0" algn="ctr">
              <a:buNone/>
            </a:pPr>
            <a:endParaRPr lang="es-AR" dirty="0"/>
          </a:p>
          <a:p>
            <a:pPr marL="0" indent="0" algn="ctr">
              <a:buNone/>
            </a:pPr>
            <a:endParaRPr lang="es-AR" dirty="0"/>
          </a:p>
          <a:p>
            <a:pPr marL="0" indent="0" algn="ctr">
              <a:buNone/>
            </a:pPr>
            <a:endParaRPr lang="es-AR" dirty="0"/>
          </a:p>
          <a:p>
            <a:pPr marL="0" indent="0" algn="ctr">
              <a:buNone/>
            </a:pPr>
            <a:endParaRPr lang="es-AR" dirty="0"/>
          </a:p>
          <a:p>
            <a:pPr marL="0" indent="0" algn="ctr">
              <a:buNone/>
            </a:pPr>
            <a:endParaRPr lang="es-AR" dirty="0"/>
          </a:p>
          <a:p>
            <a:pPr marL="0" indent="0" algn="ctr">
              <a:buNone/>
            </a:pPr>
            <a:endParaRPr lang="es-AR" dirty="0"/>
          </a:p>
          <a:p>
            <a:pPr marL="0" indent="0" algn="ctr">
              <a:buNone/>
            </a:pPr>
            <a:endParaRPr lang="es-AR" dirty="0"/>
          </a:p>
          <a:p>
            <a:pPr marL="0" indent="0" algn="r">
              <a:buNone/>
            </a:pPr>
            <a:r>
              <a:rPr lang="es-AR" dirty="0"/>
              <a:t>Bioq Luis R. Ávila</a:t>
            </a:r>
          </a:p>
          <a:p>
            <a:pPr marL="0" indent="0">
              <a:buNone/>
            </a:pPr>
            <a:endParaRPr lang="en-US" dirty="0"/>
          </a:p>
        </p:txBody>
      </p:sp>
    </p:spTree>
    <p:extLst>
      <p:ext uri="{BB962C8B-B14F-4D97-AF65-F5344CB8AC3E}">
        <p14:creationId xmlns:p14="http://schemas.microsoft.com/office/powerpoint/2010/main" val="3324039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B0D955-8089-F038-48D4-525B47135170}"/>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22563FAF-EACB-B6AF-9E09-7844D7E7C21D}"/>
              </a:ext>
            </a:extLst>
          </p:cNvPr>
          <p:cNvSpPr>
            <a:spLocks noGrp="1"/>
          </p:cNvSpPr>
          <p:nvPr>
            <p:ph idx="1"/>
          </p:nvPr>
        </p:nvSpPr>
        <p:spPr>
          <a:xfrm>
            <a:off x="677334" y="1411941"/>
            <a:ext cx="8596668" cy="4629421"/>
          </a:xfrm>
        </p:spPr>
        <p:txBody>
          <a:bodyPr>
            <a:normAutofit/>
          </a:bodyPr>
          <a:lstStyle/>
          <a:p>
            <a:pPr marL="0" indent="0" algn="ctr">
              <a:buNone/>
            </a:pPr>
            <a:r>
              <a:rPr lang="en-US" sz="2000" dirty="0">
                <a:latin typeface="Corbel" panose="020B0503020204020204" pitchFamily="34" charset="0"/>
              </a:rPr>
              <a:t>Mecanismos de resistencia de importancia clínica:</a:t>
            </a:r>
          </a:p>
          <a:p>
            <a:pPr marL="0" indent="0" algn="ctr">
              <a:buNone/>
            </a:pPr>
            <a:endParaRPr lang="en-US" sz="2000" dirty="0">
              <a:latin typeface="Corbel" panose="020B0503020204020204" pitchFamily="34" charset="0"/>
            </a:endParaRPr>
          </a:p>
          <a:p>
            <a:pPr>
              <a:buFont typeface="Wingdings" panose="05000000000000000000" pitchFamily="2" charset="2"/>
              <a:buChar char="ü"/>
            </a:pPr>
            <a:r>
              <a:rPr lang="en-US" sz="2000" dirty="0">
                <a:latin typeface="Corbel" panose="020B0503020204020204" pitchFamily="34" charset="0"/>
              </a:rPr>
              <a:t>METICILINO RESISTENCIA: HA MRSA- CA MRSA</a:t>
            </a:r>
          </a:p>
          <a:p>
            <a:pPr>
              <a:buFont typeface="Wingdings" panose="05000000000000000000" pitchFamily="2" charset="2"/>
              <a:buChar char="ü"/>
            </a:pPr>
            <a:endParaRPr lang="en-US" sz="2000" dirty="0">
              <a:latin typeface="Corbel" panose="020B0503020204020204" pitchFamily="34" charset="0"/>
            </a:endParaRPr>
          </a:p>
          <a:p>
            <a:pPr>
              <a:buFont typeface="Wingdings" panose="05000000000000000000" pitchFamily="2" charset="2"/>
              <a:buChar char="ü"/>
            </a:pPr>
            <a:r>
              <a:rPr lang="en-US" sz="2000" dirty="0">
                <a:latin typeface="Corbel" panose="020B0503020204020204" pitchFamily="34" charset="0"/>
              </a:rPr>
              <a:t>Resistencia a </a:t>
            </a:r>
            <a:r>
              <a:rPr lang="en-US" sz="2000" dirty="0" err="1">
                <a:latin typeface="Corbel" panose="020B0503020204020204" pitchFamily="34" charset="0"/>
              </a:rPr>
              <a:t>macrólidos</a:t>
            </a:r>
            <a:r>
              <a:rPr lang="en-US" sz="2000" dirty="0">
                <a:latin typeface="Corbel" panose="020B0503020204020204" pitchFamily="34" charset="0"/>
              </a:rPr>
              <a:t> - </a:t>
            </a:r>
            <a:r>
              <a:rPr lang="en-US" sz="2000" dirty="0" err="1">
                <a:latin typeface="Corbel" panose="020B0503020204020204" pitchFamily="34" charset="0"/>
              </a:rPr>
              <a:t>lincosamidas</a:t>
            </a:r>
            <a:r>
              <a:rPr lang="en-US" sz="2000" dirty="0">
                <a:latin typeface="Corbel" panose="020B0503020204020204" pitchFamily="34" charset="0"/>
              </a:rPr>
              <a:t> y </a:t>
            </a:r>
            <a:r>
              <a:rPr lang="en-US" sz="2000" dirty="0" err="1">
                <a:latin typeface="Corbel" panose="020B0503020204020204" pitchFamily="34" charset="0"/>
              </a:rPr>
              <a:t>estreptograminas</a:t>
            </a:r>
            <a:endParaRPr lang="en-US" sz="2000" dirty="0">
              <a:latin typeface="Corbel" panose="020B0503020204020204" pitchFamily="34" charset="0"/>
            </a:endParaRPr>
          </a:p>
          <a:p>
            <a:pPr>
              <a:buFont typeface="Wingdings" panose="05000000000000000000" pitchFamily="2" charset="2"/>
              <a:buChar char="ü"/>
            </a:pPr>
            <a:endParaRPr lang="en-US" sz="2000" dirty="0">
              <a:latin typeface="Corbel" panose="020B0503020204020204" pitchFamily="34" charset="0"/>
            </a:endParaRPr>
          </a:p>
          <a:p>
            <a:pPr>
              <a:buFont typeface="Wingdings" panose="05000000000000000000" pitchFamily="2" charset="2"/>
              <a:buChar char="ü"/>
            </a:pPr>
            <a:r>
              <a:rPr lang="en-US" sz="2000" dirty="0">
                <a:latin typeface="Corbel" panose="020B0503020204020204" pitchFamily="34" charset="0"/>
              </a:rPr>
              <a:t>Resistencia a </a:t>
            </a:r>
            <a:r>
              <a:rPr lang="en-US" sz="2000" dirty="0" err="1">
                <a:latin typeface="Corbel" panose="020B0503020204020204" pitchFamily="34" charset="0"/>
              </a:rPr>
              <a:t>Glucopéptidos</a:t>
            </a:r>
            <a:r>
              <a:rPr lang="en-US" sz="2000" dirty="0">
                <a:latin typeface="Corbel" panose="020B0503020204020204" pitchFamily="34" charset="0"/>
              </a:rPr>
              <a:t>: </a:t>
            </a:r>
            <a:r>
              <a:rPr lang="en-US" sz="2000" dirty="0" err="1">
                <a:latin typeface="Corbel" panose="020B0503020204020204" pitchFamily="34" charset="0"/>
              </a:rPr>
              <a:t>hVISA</a:t>
            </a:r>
            <a:r>
              <a:rPr lang="en-US" sz="2000" dirty="0">
                <a:latin typeface="Corbel" panose="020B0503020204020204" pitchFamily="34" charset="0"/>
              </a:rPr>
              <a:t>-VISA-GISA-VRSA</a:t>
            </a:r>
          </a:p>
        </p:txBody>
      </p:sp>
      <p:pic>
        <p:nvPicPr>
          <p:cNvPr id="4" name="Marcador de contenido 3">
            <a:extLst>
              <a:ext uri="{FF2B5EF4-FFF2-40B4-BE49-F238E27FC236}">
                <a16:creationId xmlns:a16="http://schemas.microsoft.com/office/drawing/2014/main" id="{E4964D9A-69E4-64EA-D4C5-BD428559C5CC}"/>
              </a:ext>
            </a:extLst>
          </p:cNvPr>
          <p:cNvPicPr>
            <a:picLocks noChangeAspect="1"/>
          </p:cNvPicPr>
          <p:nvPr/>
        </p:nvPicPr>
        <p:blipFill>
          <a:blip r:embed="rId2"/>
          <a:stretch>
            <a:fillRect/>
          </a:stretch>
        </p:blipFill>
        <p:spPr>
          <a:xfrm>
            <a:off x="7130877" y="3726651"/>
            <a:ext cx="4286250" cy="2857500"/>
          </a:xfrm>
          <a:prstGeom prst="rect">
            <a:avLst/>
          </a:prstGeom>
        </p:spPr>
      </p:pic>
    </p:spTree>
    <p:extLst>
      <p:ext uri="{BB962C8B-B14F-4D97-AF65-F5344CB8AC3E}">
        <p14:creationId xmlns:p14="http://schemas.microsoft.com/office/powerpoint/2010/main" val="3003841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2695E2-79EE-2BC4-201E-CD31CF6D5216}"/>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pic>
        <p:nvPicPr>
          <p:cNvPr id="7" name="Marcador de contenido 6">
            <a:extLst>
              <a:ext uri="{FF2B5EF4-FFF2-40B4-BE49-F238E27FC236}">
                <a16:creationId xmlns:a16="http://schemas.microsoft.com/office/drawing/2014/main" id="{D6A4ABB6-BF1F-452E-A638-F2AA5C3C5D5D}"/>
              </a:ext>
            </a:extLst>
          </p:cNvPr>
          <p:cNvPicPr>
            <a:picLocks noGrp="1"/>
          </p:cNvPicPr>
          <p:nvPr>
            <p:ph idx="1"/>
          </p:nvPr>
        </p:nvPicPr>
        <p:blipFill rotWithShape="1">
          <a:blip r:embed="rId2">
            <a:extLst>
              <a:ext uri="{BEBA8EAE-BF5A-486C-A8C5-ECC9F3942E4B}">
                <a14:imgProps xmlns:a14="http://schemas.microsoft.com/office/drawing/2010/main">
                  <a14:imgLayer r:embed="rId3">
                    <a14:imgEffect>
                      <a14:colorTemperature colorTemp="11200"/>
                    </a14:imgEffect>
                    <a14:imgEffect>
                      <a14:saturation sat="66000"/>
                    </a14:imgEffect>
                  </a14:imgLayer>
                </a14:imgProps>
              </a:ext>
            </a:extLst>
          </a:blip>
          <a:srcRect l="26922" t="24532" r="28540" b="12512"/>
          <a:stretch/>
        </p:blipFill>
        <p:spPr bwMode="auto">
          <a:xfrm>
            <a:off x="784911" y="2366963"/>
            <a:ext cx="4883999" cy="3881437"/>
          </a:xfrm>
          <a:prstGeom prst="rect">
            <a:avLst/>
          </a:prstGeom>
          <a:ln>
            <a:noFill/>
          </a:ln>
          <a:extLst>
            <a:ext uri="{53640926-AAD7-44D8-BBD7-CCE9431645EC}">
              <a14:shadowObscured xmlns:a14="http://schemas.microsoft.com/office/drawing/2010/main"/>
            </a:ext>
          </a:extLst>
        </p:spPr>
      </p:pic>
      <p:sp>
        <p:nvSpPr>
          <p:cNvPr id="8" name="3 Flecha abajo">
            <a:extLst>
              <a:ext uri="{FF2B5EF4-FFF2-40B4-BE49-F238E27FC236}">
                <a16:creationId xmlns:a16="http://schemas.microsoft.com/office/drawing/2014/main" id="{7A8EAF89-5F67-2FCA-5F4F-08B81F5BA1E1}"/>
              </a:ext>
            </a:extLst>
          </p:cNvPr>
          <p:cNvSpPr/>
          <p:nvPr/>
        </p:nvSpPr>
        <p:spPr>
          <a:xfrm>
            <a:off x="7506635" y="2871799"/>
            <a:ext cx="396044" cy="72008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solidFill>
                <a:srgbClr val="002060"/>
              </a:solidFill>
              <a:latin typeface="Calibri"/>
            </a:endParaRPr>
          </a:p>
        </p:txBody>
      </p:sp>
      <p:sp>
        <p:nvSpPr>
          <p:cNvPr id="9" name="5 CuadroTexto">
            <a:extLst>
              <a:ext uri="{FF2B5EF4-FFF2-40B4-BE49-F238E27FC236}">
                <a16:creationId xmlns:a16="http://schemas.microsoft.com/office/drawing/2014/main" id="{ED2A6F9C-0D01-56A0-1D62-90E6A131A9CF}"/>
              </a:ext>
            </a:extLst>
          </p:cNvPr>
          <p:cNvSpPr txBox="1"/>
          <p:nvPr/>
        </p:nvSpPr>
        <p:spPr>
          <a:xfrm>
            <a:off x="6354507" y="3824198"/>
            <a:ext cx="3096343"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s-AR" sz="2400" dirty="0">
                <a:solidFill>
                  <a:srgbClr val="002060"/>
                </a:solidFill>
                <a:latin typeface="Calibri"/>
              </a:rPr>
              <a:t>Síntesis de una nueva PBP 2 a</a:t>
            </a:r>
          </a:p>
        </p:txBody>
      </p:sp>
      <p:sp>
        <p:nvSpPr>
          <p:cNvPr id="10" name="6 CuadroTexto">
            <a:extLst>
              <a:ext uri="{FF2B5EF4-FFF2-40B4-BE49-F238E27FC236}">
                <a16:creationId xmlns:a16="http://schemas.microsoft.com/office/drawing/2014/main" id="{C8733187-9A48-B506-2647-F1CDF672F11A}"/>
              </a:ext>
            </a:extLst>
          </p:cNvPr>
          <p:cNvSpPr txBox="1"/>
          <p:nvPr/>
        </p:nvSpPr>
        <p:spPr>
          <a:xfrm>
            <a:off x="6506842" y="1668790"/>
            <a:ext cx="2232248" cy="523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s-AR" sz="2800" b="1" dirty="0">
                <a:solidFill>
                  <a:srgbClr val="002060"/>
                </a:solidFill>
                <a:latin typeface="Calibri"/>
              </a:rPr>
              <a:t>Gen </a:t>
            </a:r>
            <a:r>
              <a:rPr lang="es-AR" sz="2800" b="1" i="1" dirty="0" err="1">
                <a:solidFill>
                  <a:srgbClr val="002060"/>
                </a:solidFill>
                <a:latin typeface="Calibri"/>
              </a:rPr>
              <a:t>mec</a:t>
            </a:r>
            <a:r>
              <a:rPr lang="es-AR" sz="2800" b="1" i="1" dirty="0">
                <a:solidFill>
                  <a:srgbClr val="002060"/>
                </a:solidFill>
                <a:latin typeface="Calibri"/>
              </a:rPr>
              <a:t> </a:t>
            </a:r>
            <a:r>
              <a:rPr lang="es-AR" sz="2800" b="1" dirty="0">
                <a:solidFill>
                  <a:srgbClr val="002060"/>
                </a:solidFill>
                <a:latin typeface="Calibri"/>
              </a:rPr>
              <a:t>A</a:t>
            </a:r>
          </a:p>
        </p:txBody>
      </p:sp>
      <p:sp>
        <p:nvSpPr>
          <p:cNvPr id="11" name="7 Flecha abajo">
            <a:extLst>
              <a:ext uri="{FF2B5EF4-FFF2-40B4-BE49-F238E27FC236}">
                <a16:creationId xmlns:a16="http://schemas.microsoft.com/office/drawing/2014/main" id="{DCC32BCA-8E00-6746-0FF5-490DEAD11F9A}"/>
              </a:ext>
            </a:extLst>
          </p:cNvPr>
          <p:cNvSpPr/>
          <p:nvPr/>
        </p:nvSpPr>
        <p:spPr>
          <a:xfrm>
            <a:off x="7632649" y="4832892"/>
            <a:ext cx="396044" cy="72008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solidFill>
                <a:srgbClr val="002060"/>
              </a:solidFill>
              <a:latin typeface="Calibri"/>
            </a:endParaRPr>
          </a:p>
        </p:txBody>
      </p:sp>
      <p:sp>
        <p:nvSpPr>
          <p:cNvPr id="12" name="9 CuadroTexto">
            <a:extLst>
              <a:ext uri="{FF2B5EF4-FFF2-40B4-BE49-F238E27FC236}">
                <a16:creationId xmlns:a16="http://schemas.microsoft.com/office/drawing/2014/main" id="{28936A4E-85B6-C9A3-F369-61FA79C0F9F7}"/>
              </a:ext>
            </a:extLst>
          </p:cNvPr>
          <p:cNvSpPr txBox="1"/>
          <p:nvPr/>
        </p:nvSpPr>
        <p:spPr>
          <a:xfrm>
            <a:off x="5922459" y="5918874"/>
            <a:ext cx="3816424"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s-AR" sz="2400" dirty="0">
                <a:solidFill>
                  <a:srgbClr val="002060"/>
                </a:solidFill>
                <a:latin typeface="Calibri"/>
              </a:rPr>
              <a:t>R a todos los betalactámicos</a:t>
            </a:r>
          </a:p>
        </p:txBody>
      </p:sp>
      <p:sp>
        <p:nvSpPr>
          <p:cNvPr id="13" name="CuadroTexto 12">
            <a:extLst>
              <a:ext uri="{FF2B5EF4-FFF2-40B4-BE49-F238E27FC236}">
                <a16:creationId xmlns:a16="http://schemas.microsoft.com/office/drawing/2014/main" id="{0D79D432-8CEC-AD07-2029-AE5234CCB94D}"/>
              </a:ext>
            </a:extLst>
          </p:cNvPr>
          <p:cNvSpPr txBox="1"/>
          <p:nvPr/>
        </p:nvSpPr>
        <p:spPr>
          <a:xfrm>
            <a:off x="900953" y="1592743"/>
            <a:ext cx="5453554" cy="738664"/>
          </a:xfrm>
          <a:prstGeom prst="rect">
            <a:avLst/>
          </a:prstGeom>
          <a:noFill/>
        </p:spPr>
        <p:txBody>
          <a:bodyPr wrap="square" rtlCol="0">
            <a:spAutoFit/>
          </a:bodyPr>
          <a:lstStyle/>
          <a:p>
            <a:pPr algn="ctr"/>
            <a:r>
              <a:rPr lang="es-AR" sz="2400" dirty="0">
                <a:latin typeface="Corbel" panose="020B0503020204020204" pitchFamily="34" charset="0"/>
              </a:rPr>
              <a:t>Resistencia en </a:t>
            </a:r>
            <a:r>
              <a:rPr lang="es-AR" sz="2400" i="1" dirty="0" err="1">
                <a:latin typeface="Corbel" panose="020B0503020204020204" pitchFamily="34" charset="0"/>
              </a:rPr>
              <a:t>Staphylococcus</a:t>
            </a:r>
            <a:r>
              <a:rPr lang="es-AR" sz="2400" i="1" dirty="0">
                <a:latin typeface="Corbel" panose="020B0503020204020204" pitchFamily="34" charset="0"/>
              </a:rPr>
              <a:t> spp</a:t>
            </a:r>
          </a:p>
          <a:p>
            <a:r>
              <a:rPr lang="es-AR" dirty="0"/>
              <a:t>SAMR</a:t>
            </a:r>
            <a:endParaRPr lang="en-US" dirty="0"/>
          </a:p>
        </p:txBody>
      </p:sp>
    </p:spTree>
    <p:extLst>
      <p:ext uri="{BB962C8B-B14F-4D97-AF65-F5344CB8AC3E}">
        <p14:creationId xmlns:p14="http://schemas.microsoft.com/office/powerpoint/2010/main" val="3747197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C2F5D-201C-6691-0629-3433F58F50B4}"/>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079BDA49-7E69-AA32-818B-5DEC2F3359AF}"/>
              </a:ext>
            </a:extLst>
          </p:cNvPr>
          <p:cNvSpPr>
            <a:spLocks noGrp="1"/>
          </p:cNvSpPr>
          <p:nvPr>
            <p:ph idx="1"/>
          </p:nvPr>
        </p:nvSpPr>
        <p:spPr>
          <a:xfrm>
            <a:off x="677334" y="1532965"/>
            <a:ext cx="8596668" cy="3701574"/>
          </a:xfrm>
        </p:spPr>
        <p:txBody>
          <a:bodyPr/>
          <a:lstStyle/>
          <a:p>
            <a:pPr marL="0" indent="0">
              <a:buNone/>
            </a:pPr>
            <a:r>
              <a:rPr lang="es-AR" sz="2000" dirty="0">
                <a:latin typeface="Corbel" panose="020B0503020204020204" pitchFamily="34" charset="0"/>
              </a:rPr>
              <a:t>DETECCION</a:t>
            </a:r>
            <a:r>
              <a:rPr lang="es-AR" dirty="0"/>
              <a:t> DE METICILINO RESITENCIA</a:t>
            </a:r>
            <a:endParaRPr lang="en-US" dirty="0"/>
          </a:p>
        </p:txBody>
      </p:sp>
      <p:sp>
        <p:nvSpPr>
          <p:cNvPr id="4" name="Marcador de tabla 3">
            <a:extLst>
              <a:ext uri="{FF2B5EF4-FFF2-40B4-BE49-F238E27FC236}">
                <a16:creationId xmlns:a16="http://schemas.microsoft.com/office/drawing/2014/main" id="{6EA2072D-34AC-42CA-94C1-CF8976463972}"/>
              </a:ext>
            </a:extLst>
          </p:cNvPr>
          <p:cNvSpPr>
            <a:spLocks noGrp="1"/>
          </p:cNvSpPr>
          <p:nvPr/>
        </p:nvSpPr>
        <p:spPr>
          <a:xfrm>
            <a:off x="866641" y="3996759"/>
            <a:ext cx="8736339" cy="2274794"/>
          </a:xfrm>
          <a:prstGeom prst="rect">
            <a:avLst/>
          </a:prstGeom>
        </p:spPr>
        <p:txBody>
          <a:bodyPr vert="horz" lIns="91440" tIns="45720" rIns="91440" bIns="45720" rtlCol="0">
            <a:normAutofit/>
          </a:bodyPr>
          <a:lstStyle/>
          <a:p>
            <a:endParaRPr lang="en-US"/>
          </a:p>
        </p:txBody>
      </p:sp>
      <p:pic>
        <p:nvPicPr>
          <p:cNvPr id="5" name="table">
            <a:extLst>
              <a:ext uri="{FF2B5EF4-FFF2-40B4-BE49-F238E27FC236}">
                <a16:creationId xmlns:a16="http://schemas.microsoft.com/office/drawing/2014/main" id="{9F0118A9-AE58-AB21-EE92-4C9ACBEB2E36}"/>
              </a:ext>
            </a:extLst>
          </p:cNvPr>
          <p:cNvPicPr>
            <a:picLocks noChangeAspect="1"/>
          </p:cNvPicPr>
          <p:nvPr/>
        </p:nvPicPr>
        <p:blipFill>
          <a:blip r:embed="rId2"/>
          <a:stretch>
            <a:fillRect/>
          </a:stretch>
        </p:blipFill>
        <p:spPr>
          <a:xfrm>
            <a:off x="530373" y="2097741"/>
            <a:ext cx="9823862" cy="2689412"/>
          </a:xfrm>
          <a:prstGeom prst="rect">
            <a:avLst/>
          </a:prstGeom>
        </p:spPr>
      </p:pic>
      <p:sp>
        <p:nvSpPr>
          <p:cNvPr id="8" name="CuadroTexto 7">
            <a:extLst>
              <a:ext uri="{FF2B5EF4-FFF2-40B4-BE49-F238E27FC236}">
                <a16:creationId xmlns:a16="http://schemas.microsoft.com/office/drawing/2014/main" id="{2CA3D87A-71C6-8BA0-7B6B-C7527C5C3C3A}"/>
              </a:ext>
            </a:extLst>
          </p:cNvPr>
          <p:cNvSpPr txBox="1"/>
          <p:nvPr/>
        </p:nvSpPr>
        <p:spPr>
          <a:xfrm>
            <a:off x="677335" y="4964838"/>
            <a:ext cx="8785974" cy="1323439"/>
          </a:xfrm>
          <a:prstGeom prst="rect">
            <a:avLst/>
          </a:prstGeom>
          <a:noFill/>
        </p:spPr>
        <p:txBody>
          <a:bodyPr wrap="square">
            <a:spAutoFit/>
          </a:bodyPr>
          <a:lstStyle/>
          <a:p>
            <a:pPr marL="0" indent="0" algn="just">
              <a:buNone/>
            </a:pPr>
            <a:r>
              <a:rPr lang="es-ES" sz="2000" dirty="0">
                <a:latin typeface="Corbel" panose="020B0503020204020204" pitchFamily="34" charset="0"/>
              </a:rPr>
              <a:t>Las cepas con Resistencia a </a:t>
            </a:r>
            <a:r>
              <a:rPr lang="es-ES" sz="2000" b="1" dirty="0">
                <a:solidFill>
                  <a:srgbClr val="FFC000"/>
                </a:solidFill>
                <a:latin typeface="Corbel" panose="020B0503020204020204" pitchFamily="34" charset="0"/>
              </a:rPr>
              <a:t>CEFOXITINA</a:t>
            </a:r>
            <a:r>
              <a:rPr lang="es-ES" sz="2000" dirty="0">
                <a:latin typeface="Corbel" panose="020B0503020204020204" pitchFamily="34" charset="0"/>
              </a:rPr>
              <a:t> deben considerarse resistentes a todos los antibióticos ß- </a:t>
            </a:r>
            <a:r>
              <a:rPr lang="es-ES" sz="2000" dirty="0" err="1">
                <a:latin typeface="Corbel" panose="020B0503020204020204" pitchFamily="34" charset="0"/>
              </a:rPr>
              <a:t>lactámicos</a:t>
            </a:r>
            <a:r>
              <a:rPr lang="es-ES" sz="2000" dirty="0">
                <a:latin typeface="Corbel" panose="020B0503020204020204" pitchFamily="34" charset="0"/>
              </a:rPr>
              <a:t> y a sus asociaciones con inhibidores de ß-lactamasa (penicilinas, cefalosporinas de 1ª, 2ª, 3ª y 4ª generación, IMP y AMS). </a:t>
            </a:r>
          </a:p>
          <a:p>
            <a:pPr marL="0" indent="0" algn="just">
              <a:buNone/>
            </a:pPr>
            <a:r>
              <a:rPr lang="es-ES" sz="2000" b="1" dirty="0">
                <a:solidFill>
                  <a:srgbClr val="FFC000"/>
                </a:solidFill>
                <a:latin typeface="Corbel" panose="020B0503020204020204" pitchFamily="34" charset="0"/>
              </a:rPr>
              <a:t>EXCEPTO CEFTAROLINA y CEFTOBIPROLE</a:t>
            </a:r>
            <a:endParaRPr lang="en-US" sz="2000" dirty="0">
              <a:latin typeface="Corbel" panose="020B0503020204020204" pitchFamily="34" charset="0"/>
            </a:endParaRPr>
          </a:p>
        </p:txBody>
      </p:sp>
    </p:spTree>
    <p:extLst>
      <p:ext uri="{BB962C8B-B14F-4D97-AF65-F5344CB8AC3E}">
        <p14:creationId xmlns:p14="http://schemas.microsoft.com/office/powerpoint/2010/main" val="429704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56EBB-134F-6CC2-B723-0A4137E74641}"/>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E37121F0-1508-D38F-1240-2893A9A1F569}"/>
              </a:ext>
            </a:extLst>
          </p:cNvPr>
          <p:cNvSpPr>
            <a:spLocks noGrp="1"/>
          </p:cNvSpPr>
          <p:nvPr>
            <p:ph idx="1"/>
          </p:nvPr>
        </p:nvSpPr>
        <p:spPr>
          <a:xfrm>
            <a:off x="859455" y="1488613"/>
            <a:ext cx="8596668" cy="3880773"/>
          </a:xfrm>
        </p:spPr>
        <p:txBody>
          <a:bodyPr/>
          <a:lstStyle/>
          <a:p>
            <a:pPr marL="0" indent="0" algn="just">
              <a:buNone/>
            </a:pPr>
            <a:endParaRPr lang="en-US" dirty="0"/>
          </a:p>
        </p:txBody>
      </p:sp>
      <p:pic>
        <p:nvPicPr>
          <p:cNvPr id="4" name="Imagen 3">
            <a:extLst>
              <a:ext uri="{FF2B5EF4-FFF2-40B4-BE49-F238E27FC236}">
                <a16:creationId xmlns:a16="http://schemas.microsoft.com/office/drawing/2014/main" id="{8EBDF774-1514-B04A-3571-B577726E777E}"/>
              </a:ext>
            </a:extLst>
          </p:cNvPr>
          <p:cNvPicPr>
            <a:picLocks noChangeAspect="1"/>
          </p:cNvPicPr>
          <p:nvPr/>
        </p:nvPicPr>
        <p:blipFill rotWithShape="1">
          <a:blip r:embed="rId2"/>
          <a:srcRect l="15979" t="9370" r="16304" b="7053"/>
          <a:stretch/>
        </p:blipFill>
        <p:spPr>
          <a:xfrm>
            <a:off x="1313478" y="1379631"/>
            <a:ext cx="7688621" cy="4540524"/>
          </a:xfrm>
          <a:prstGeom prst="rect">
            <a:avLst/>
          </a:prstGeom>
          <a:ln w="63500">
            <a:solidFill>
              <a:schemeClr val="accent1"/>
            </a:solidFill>
          </a:ln>
        </p:spPr>
      </p:pic>
    </p:spTree>
    <p:extLst>
      <p:ext uri="{BB962C8B-B14F-4D97-AF65-F5344CB8AC3E}">
        <p14:creationId xmlns:p14="http://schemas.microsoft.com/office/powerpoint/2010/main" val="3200219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BE6F63-7914-E410-08D9-2F1F5E929E35}"/>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271D4A2D-B548-4873-5398-633FC049B8A8}"/>
              </a:ext>
            </a:extLst>
          </p:cNvPr>
          <p:cNvSpPr>
            <a:spLocks noGrp="1"/>
          </p:cNvSpPr>
          <p:nvPr>
            <p:ph idx="1"/>
          </p:nvPr>
        </p:nvSpPr>
        <p:spPr>
          <a:xfrm>
            <a:off x="677334" y="1506071"/>
            <a:ext cx="8596668" cy="4535291"/>
          </a:xfrm>
        </p:spPr>
        <p:txBody>
          <a:bodyPr/>
          <a:lstStyle/>
          <a:p>
            <a:pPr marL="0" indent="0" algn="ctr">
              <a:buNone/>
            </a:pPr>
            <a:r>
              <a:rPr lang="es-ES" sz="1800" cap="none" dirty="0">
                <a:solidFill>
                  <a:schemeClr val="tx1"/>
                </a:solidFill>
                <a:effectLst>
                  <a:outerShdw blurRad="38100" dist="38100" dir="2700000" algn="tl">
                    <a:srgbClr val="666633"/>
                  </a:outerShdw>
                </a:effectLst>
                <a:latin typeface="Century Gothic" panose="020B0502020202020204" pitchFamily="34" charset="0"/>
              </a:rPr>
              <a:t>RESISTENCIA A MACRÓLIDOS- LINCOSAMIDAS Y ESTREPTOGRAMINAS EN </a:t>
            </a:r>
            <a:r>
              <a:rPr lang="es-ES" sz="1800" i="1" cap="none" dirty="0">
                <a:solidFill>
                  <a:schemeClr val="tx1"/>
                </a:solidFill>
                <a:effectLst>
                  <a:outerShdw blurRad="38100" dist="38100" dir="2700000" algn="tl">
                    <a:srgbClr val="666633"/>
                  </a:outerShdw>
                </a:effectLst>
                <a:latin typeface="Century Gothic" panose="020B0502020202020204" pitchFamily="34" charset="0"/>
              </a:rPr>
              <a:t>STAPHYLOCOCCUS </a:t>
            </a:r>
            <a:r>
              <a:rPr lang="es-ES" sz="1800" cap="none" dirty="0">
                <a:solidFill>
                  <a:schemeClr val="tx1"/>
                </a:solidFill>
                <a:effectLst>
                  <a:outerShdw blurRad="38100" dist="38100" dir="2700000" algn="tl">
                    <a:srgbClr val="666633"/>
                  </a:outerShdw>
                </a:effectLst>
                <a:latin typeface="Century Gothic" panose="020B0502020202020204" pitchFamily="34" charset="0"/>
              </a:rPr>
              <a:t>SP </a:t>
            </a:r>
            <a:endParaRPr lang="en-US" dirty="0">
              <a:solidFill>
                <a:schemeClr val="tx1"/>
              </a:solidFill>
            </a:endParaRPr>
          </a:p>
        </p:txBody>
      </p:sp>
      <p:sp>
        <p:nvSpPr>
          <p:cNvPr id="4" name="Marcador de texto 3">
            <a:extLst>
              <a:ext uri="{FF2B5EF4-FFF2-40B4-BE49-F238E27FC236}">
                <a16:creationId xmlns:a16="http://schemas.microsoft.com/office/drawing/2014/main" id="{DF9C37A1-B7CE-4F04-83E9-E85923653AF9}"/>
              </a:ext>
            </a:extLst>
          </p:cNvPr>
          <p:cNvSpPr txBox="1">
            <a:spLocks/>
          </p:cNvSpPr>
          <p:nvPr/>
        </p:nvSpPr>
        <p:spPr>
          <a:xfrm>
            <a:off x="925028" y="3108960"/>
            <a:ext cx="4754880" cy="64008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sz="3200" b="1" dirty="0">
                <a:solidFill>
                  <a:srgbClr val="FFC000"/>
                </a:solidFill>
              </a:rPr>
              <a:t>ACCION  ENZIMATICA</a:t>
            </a:r>
          </a:p>
        </p:txBody>
      </p:sp>
      <p:sp>
        <p:nvSpPr>
          <p:cNvPr id="5" name="Marcador de texto 3">
            <a:extLst>
              <a:ext uri="{FF2B5EF4-FFF2-40B4-BE49-F238E27FC236}">
                <a16:creationId xmlns:a16="http://schemas.microsoft.com/office/drawing/2014/main" id="{79CCE3EE-F56F-4AB5-9B32-602A43E58BFA}"/>
              </a:ext>
            </a:extLst>
          </p:cNvPr>
          <p:cNvSpPr txBox="1">
            <a:spLocks/>
          </p:cNvSpPr>
          <p:nvPr/>
        </p:nvSpPr>
        <p:spPr>
          <a:xfrm>
            <a:off x="925028" y="5245827"/>
            <a:ext cx="2503716" cy="64008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AR" sz="3200" b="1" dirty="0">
                <a:solidFill>
                  <a:srgbClr val="FFC000"/>
                </a:solidFill>
              </a:rPr>
              <a:t>EFLUJO</a:t>
            </a:r>
          </a:p>
        </p:txBody>
      </p:sp>
      <p:sp>
        <p:nvSpPr>
          <p:cNvPr id="6" name="Flecha: a la derecha 5">
            <a:extLst>
              <a:ext uri="{FF2B5EF4-FFF2-40B4-BE49-F238E27FC236}">
                <a16:creationId xmlns:a16="http://schemas.microsoft.com/office/drawing/2014/main" id="{D6A17CCB-5019-428D-9130-27EE8CCF99E7}"/>
              </a:ext>
            </a:extLst>
          </p:cNvPr>
          <p:cNvSpPr/>
          <p:nvPr/>
        </p:nvSpPr>
        <p:spPr>
          <a:xfrm rot="20879744">
            <a:off x="5713442" y="2898058"/>
            <a:ext cx="944880" cy="4218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p>
        </p:txBody>
      </p:sp>
      <p:sp>
        <p:nvSpPr>
          <p:cNvPr id="7" name="Flecha: a la derecha 6">
            <a:extLst>
              <a:ext uri="{FF2B5EF4-FFF2-40B4-BE49-F238E27FC236}">
                <a16:creationId xmlns:a16="http://schemas.microsoft.com/office/drawing/2014/main" id="{AF752DFD-AB30-4E15-B143-1396114B3FAD}"/>
              </a:ext>
            </a:extLst>
          </p:cNvPr>
          <p:cNvSpPr/>
          <p:nvPr/>
        </p:nvSpPr>
        <p:spPr>
          <a:xfrm rot="1868133">
            <a:off x="5652853" y="3527936"/>
            <a:ext cx="944880" cy="4218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p>
        </p:txBody>
      </p:sp>
      <p:sp>
        <p:nvSpPr>
          <p:cNvPr id="8" name="Marcador de texto 3">
            <a:extLst>
              <a:ext uri="{FF2B5EF4-FFF2-40B4-BE49-F238E27FC236}">
                <a16:creationId xmlns:a16="http://schemas.microsoft.com/office/drawing/2014/main" id="{5DF1CBBB-7469-4F03-AC07-8435DA2201AE}"/>
              </a:ext>
            </a:extLst>
          </p:cNvPr>
          <p:cNvSpPr txBox="1">
            <a:spLocks/>
          </p:cNvSpPr>
          <p:nvPr/>
        </p:nvSpPr>
        <p:spPr>
          <a:xfrm>
            <a:off x="6759905" y="2590883"/>
            <a:ext cx="1758998" cy="64008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None/>
            </a:pPr>
            <a:r>
              <a:rPr lang="es-AR" sz="2400" b="1" dirty="0" err="1">
                <a:solidFill>
                  <a:srgbClr val="0070C0"/>
                </a:solidFill>
              </a:rPr>
              <a:t>Metilasa</a:t>
            </a:r>
            <a:endParaRPr lang="es-AR" sz="3200" b="1" dirty="0">
              <a:solidFill>
                <a:srgbClr val="0070C0"/>
              </a:solidFill>
            </a:endParaRPr>
          </a:p>
        </p:txBody>
      </p:sp>
      <p:sp>
        <p:nvSpPr>
          <p:cNvPr id="9" name="Marcador de texto 3">
            <a:extLst>
              <a:ext uri="{FF2B5EF4-FFF2-40B4-BE49-F238E27FC236}">
                <a16:creationId xmlns:a16="http://schemas.microsoft.com/office/drawing/2014/main" id="{0BB8D98E-6B30-4BBB-85E6-4822744B328E}"/>
              </a:ext>
            </a:extLst>
          </p:cNvPr>
          <p:cNvSpPr txBox="1">
            <a:spLocks/>
          </p:cNvSpPr>
          <p:nvPr/>
        </p:nvSpPr>
        <p:spPr>
          <a:xfrm>
            <a:off x="6691855" y="3569592"/>
            <a:ext cx="2075241" cy="64008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None/>
            </a:pPr>
            <a:endParaRPr lang="es-AR" sz="3200" b="1" dirty="0">
              <a:solidFill>
                <a:srgbClr val="FFC000"/>
              </a:solidFill>
            </a:endParaRPr>
          </a:p>
        </p:txBody>
      </p:sp>
      <p:sp>
        <p:nvSpPr>
          <p:cNvPr id="10" name="Rectángulo 9">
            <a:extLst>
              <a:ext uri="{FF2B5EF4-FFF2-40B4-BE49-F238E27FC236}">
                <a16:creationId xmlns:a16="http://schemas.microsoft.com/office/drawing/2014/main" id="{95B5D981-BE0D-4AD9-A3A6-8BC964953208}"/>
              </a:ext>
            </a:extLst>
          </p:cNvPr>
          <p:cNvSpPr/>
          <p:nvPr/>
        </p:nvSpPr>
        <p:spPr>
          <a:xfrm>
            <a:off x="6607372" y="3730701"/>
            <a:ext cx="3387634" cy="83099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900"/>
              </a:spcBef>
              <a:buClr>
                <a:schemeClr val="tx2">
                  <a:lumMod val="60000"/>
                  <a:lumOff val="40000"/>
                </a:schemeClr>
              </a:buClr>
            </a:pPr>
            <a:r>
              <a:rPr lang="es-AR" sz="2400" b="1" dirty="0" err="1">
                <a:solidFill>
                  <a:srgbClr val="0070C0"/>
                </a:solidFill>
              </a:rPr>
              <a:t>Lincosamida</a:t>
            </a:r>
            <a:r>
              <a:rPr lang="es-AR" sz="2400" b="1" dirty="0">
                <a:solidFill>
                  <a:srgbClr val="0070C0"/>
                </a:solidFill>
              </a:rPr>
              <a:t>- </a:t>
            </a:r>
            <a:r>
              <a:rPr lang="es-AR" sz="2400" b="1" dirty="0" err="1">
                <a:solidFill>
                  <a:srgbClr val="0070C0"/>
                </a:solidFill>
              </a:rPr>
              <a:t>nucleotidiltransferasa</a:t>
            </a:r>
            <a:r>
              <a:rPr lang="es-AR" sz="2400" b="1" dirty="0">
                <a:solidFill>
                  <a:srgbClr val="0070C0"/>
                </a:solidFill>
              </a:rPr>
              <a:t> </a:t>
            </a:r>
          </a:p>
        </p:txBody>
      </p:sp>
      <p:sp>
        <p:nvSpPr>
          <p:cNvPr id="11" name="Flecha: a la derecha 10">
            <a:extLst>
              <a:ext uri="{FF2B5EF4-FFF2-40B4-BE49-F238E27FC236}">
                <a16:creationId xmlns:a16="http://schemas.microsoft.com/office/drawing/2014/main" id="{5F2E54A7-E58E-49EC-993C-EA7E802918EF}"/>
              </a:ext>
            </a:extLst>
          </p:cNvPr>
          <p:cNvSpPr/>
          <p:nvPr/>
        </p:nvSpPr>
        <p:spPr>
          <a:xfrm>
            <a:off x="2748491" y="5308888"/>
            <a:ext cx="1396532" cy="4417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p>
        </p:txBody>
      </p:sp>
      <p:sp>
        <p:nvSpPr>
          <p:cNvPr id="12" name="Rectángulo 11">
            <a:extLst>
              <a:ext uri="{FF2B5EF4-FFF2-40B4-BE49-F238E27FC236}">
                <a16:creationId xmlns:a16="http://schemas.microsoft.com/office/drawing/2014/main" id="{2F42645D-BAA2-48F9-9263-138E5FCF12A4}"/>
              </a:ext>
            </a:extLst>
          </p:cNvPr>
          <p:cNvSpPr/>
          <p:nvPr/>
        </p:nvSpPr>
        <p:spPr>
          <a:xfrm>
            <a:off x="4282181" y="5308888"/>
            <a:ext cx="6253458" cy="46166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900"/>
              </a:spcBef>
              <a:buClr>
                <a:schemeClr val="tx2">
                  <a:lumMod val="60000"/>
                  <a:lumOff val="40000"/>
                </a:schemeClr>
              </a:buClr>
            </a:pPr>
            <a:r>
              <a:rPr lang="es-AR" sz="2400" b="1" dirty="0">
                <a:solidFill>
                  <a:srgbClr val="0070C0"/>
                </a:solidFill>
              </a:rPr>
              <a:t>Afecta Eritromicina y no Clindamicina</a:t>
            </a:r>
          </a:p>
        </p:txBody>
      </p:sp>
      <p:sp>
        <p:nvSpPr>
          <p:cNvPr id="13" name="Marcador de texto 3">
            <a:extLst>
              <a:ext uri="{FF2B5EF4-FFF2-40B4-BE49-F238E27FC236}">
                <a16:creationId xmlns:a16="http://schemas.microsoft.com/office/drawing/2014/main" id="{66A17C3A-8005-4A60-BC82-CE7791646F3A}"/>
              </a:ext>
            </a:extLst>
          </p:cNvPr>
          <p:cNvSpPr txBox="1">
            <a:spLocks/>
          </p:cNvSpPr>
          <p:nvPr/>
        </p:nvSpPr>
        <p:spPr>
          <a:xfrm>
            <a:off x="9115507" y="2091802"/>
            <a:ext cx="1828734" cy="660876"/>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None/>
            </a:pPr>
            <a:r>
              <a:rPr lang="es-AR" sz="2000" b="1" dirty="0">
                <a:solidFill>
                  <a:schemeClr val="accent5"/>
                </a:solidFill>
              </a:rPr>
              <a:t>constitutiva</a:t>
            </a:r>
          </a:p>
        </p:txBody>
      </p:sp>
      <p:sp>
        <p:nvSpPr>
          <p:cNvPr id="14" name="Marcador de texto 3">
            <a:extLst>
              <a:ext uri="{FF2B5EF4-FFF2-40B4-BE49-F238E27FC236}">
                <a16:creationId xmlns:a16="http://schemas.microsoft.com/office/drawing/2014/main" id="{68D06D63-6759-4D29-B3BE-611F54A35F59}"/>
              </a:ext>
            </a:extLst>
          </p:cNvPr>
          <p:cNvSpPr txBox="1">
            <a:spLocks/>
          </p:cNvSpPr>
          <p:nvPr/>
        </p:nvSpPr>
        <p:spPr>
          <a:xfrm>
            <a:off x="9185243" y="3072700"/>
            <a:ext cx="1758998" cy="658001"/>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None/>
            </a:pPr>
            <a:r>
              <a:rPr lang="es-AR" sz="2000" b="1" dirty="0">
                <a:solidFill>
                  <a:schemeClr val="accent5"/>
                </a:solidFill>
              </a:rPr>
              <a:t>inducible</a:t>
            </a:r>
            <a:endParaRPr lang="es-AR" sz="2800" b="1" dirty="0">
              <a:solidFill>
                <a:schemeClr val="accent5"/>
              </a:solidFill>
            </a:endParaRPr>
          </a:p>
        </p:txBody>
      </p:sp>
      <p:sp>
        <p:nvSpPr>
          <p:cNvPr id="15" name="Flecha: a la derecha 14">
            <a:extLst>
              <a:ext uri="{FF2B5EF4-FFF2-40B4-BE49-F238E27FC236}">
                <a16:creationId xmlns:a16="http://schemas.microsoft.com/office/drawing/2014/main" id="{4FD440A9-1AD5-4711-B0AD-D6AE30CE61A6}"/>
              </a:ext>
            </a:extLst>
          </p:cNvPr>
          <p:cNvSpPr/>
          <p:nvPr/>
        </p:nvSpPr>
        <p:spPr>
          <a:xfrm rot="20356388">
            <a:off x="8189779" y="2294410"/>
            <a:ext cx="849219" cy="3645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p>
        </p:txBody>
      </p:sp>
      <p:sp>
        <p:nvSpPr>
          <p:cNvPr id="16" name="Flecha: a la derecha 15">
            <a:extLst>
              <a:ext uri="{FF2B5EF4-FFF2-40B4-BE49-F238E27FC236}">
                <a16:creationId xmlns:a16="http://schemas.microsoft.com/office/drawing/2014/main" id="{9BCE8347-8885-4A83-8F9C-87E409D5F837}"/>
              </a:ext>
            </a:extLst>
          </p:cNvPr>
          <p:cNvSpPr/>
          <p:nvPr/>
        </p:nvSpPr>
        <p:spPr>
          <a:xfrm rot="1833026">
            <a:off x="8198486" y="2943201"/>
            <a:ext cx="849219" cy="3645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AR"/>
          </a:p>
        </p:txBody>
      </p:sp>
    </p:spTree>
    <p:extLst>
      <p:ext uri="{BB962C8B-B14F-4D97-AF65-F5344CB8AC3E}">
        <p14:creationId xmlns:p14="http://schemas.microsoft.com/office/powerpoint/2010/main" val="166895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1292CC-7763-6DC7-E404-A89AD107617E}"/>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3DA3F4D5-F172-5E00-9718-A66A48497224}"/>
              </a:ext>
            </a:extLst>
          </p:cNvPr>
          <p:cNvSpPr>
            <a:spLocks noGrp="1"/>
          </p:cNvSpPr>
          <p:nvPr>
            <p:ph idx="1"/>
          </p:nvPr>
        </p:nvSpPr>
        <p:spPr>
          <a:xfrm>
            <a:off x="677334" y="1177161"/>
            <a:ext cx="8596668" cy="4864202"/>
          </a:xfrm>
        </p:spPr>
        <p:txBody>
          <a:bodyPr/>
          <a:lstStyle/>
          <a:p>
            <a:pPr marL="0" indent="0" algn="ctr">
              <a:buNone/>
              <a:defRPr/>
            </a:pPr>
            <a:r>
              <a:rPr lang="es-ES" sz="2000" dirty="0">
                <a:solidFill>
                  <a:schemeClr val="tx1"/>
                </a:solidFill>
                <a:latin typeface="Corbel" panose="020B0503020204020204" pitchFamily="34" charset="0"/>
              </a:rPr>
              <a:t>Resistencia a macrólidos en </a:t>
            </a:r>
            <a:r>
              <a:rPr lang="es-ES" sz="2000" i="1" dirty="0" err="1">
                <a:solidFill>
                  <a:schemeClr val="tx1"/>
                </a:solidFill>
                <a:latin typeface="Corbel" panose="020B0503020204020204" pitchFamily="34" charset="0"/>
              </a:rPr>
              <a:t>Staphylococcus</a:t>
            </a:r>
            <a:r>
              <a:rPr lang="es-ES" sz="2000" i="1" dirty="0">
                <a:solidFill>
                  <a:schemeClr val="tx1"/>
                </a:solidFill>
                <a:latin typeface="Corbel" panose="020B0503020204020204" pitchFamily="34" charset="0"/>
              </a:rPr>
              <a:t> spp</a:t>
            </a:r>
          </a:p>
          <a:p>
            <a:pPr marL="0" indent="0" algn="ctr">
              <a:buNone/>
              <a:defRPr/>
            </a:pPr>
            <a:r>
              <a:rPr lang="es-ES" sz="2000" dirty="0">
                <a:solidFill>
                  <a:schemeClr val="tx1"/>
                </a:solidFill>
                <a:latin typeface="Corbel" panose="020B0503020204020204" pitchFamily="34" charset="0"/>
              </a:rPr>
              <a:t>Caracterización  fenotípica</a:t>
            </a:r>
          </a:p>
          <a:p>
            <a:pPr marL="0" indent="0">
              <a:buNone/>
            </a:pPr>
            <a:endParaRPr lang="en-US" dirty="0"/>
          </a:p>
        </p:txBody>
      </p:sp>
      <p:pic>
        <p:nvPicPr>
          <p:cNvPr id="4" name="table">
            <a:extLst>
              <a:ext uri="{FF2B5EF4-FFF2-40B4-BE49-F238E27FC236}">
                <a16:creationId xmlns:a16="http://schemas.microsoft.com/office/drawing/2014/main" id="{278C1733-185A-2C76-2044-E2E3E1F68CED}"/>
              </a:ext>
            </a:extLst>
          </p:cNvPr>
          <p:cNvPicPr>
            <a:picLocks noChangeAspect="1"/>
          </p:cNvPicPr>
          <p:nvPr/>
        </p:nvPicPr>
        <p:blipFill>
          <a:blip r:embed="rId2"/>
          <a:stretch>
            <a:fillRect/>
          </a:stretch>
        </p:blipFill>
        <p:spPr>
          <a:xfrm>
            <a:off x="190501" y="2057490"/>
            <a:ext cx="7138146" cy="2247662"/>
          </a:xfrm>
          <a:prstGeom prst="rect">
            <a:avLst/>
          </a:prstGeom>
        </p:spPr>
      </p:pic>
      <p:sp>
        <p:nvSpPr>
          <p:cNvPr id="5" name="Text Box 3">
            <a:extLst>
              <a:ext uri="{FF2B5EF4-FFF2-40B4-BE49-F238E27FC236}">
                <a16:creationId xmlns:a16="http://schemas.microsoft.com/office/drawing/2014/main" id="{290FAB45-CCED-4497-B32E-B17DF8EBBE59}"/>
              </a:ext>
            </a:extLst>
          </p:cNvPr>
          <p:cNvSpPr txBox="1">
            <a:spLocks noChangeArrowheads="1"/>
          </p:cNvSpPr>
          <p:nvPr/>
        </p:nvSpPr>
        <p:spPr bwMode="auto">
          <a:xfrm>
            <a:off x="4410635" y="5314127"/>
            <a:ext cx="7853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endParaRPr lang="es-ES_tradnl" altLang="es-AR">
              <a:latin typeface="Tahoma" panose="020B0604030504040204" pitchFamily="34" charset="0"/>
            </a:endParaRPr>
          </a:p>
        </p:txBody>
      </p:sp>
      <p:sp>
        <p:nvSpPr>
          <p:cNvPr id="6" name="Text Box 6">
            <a:extLst>
              <a:ext uri="{FF2B5EF4-FFF2-40B4-BE49-F238E27FC236}">
                <a16:creationId xmlns:a16="http://schemas.microsoft.com/office/drawing/2014/main" id="{775DC2FA-0761-4BFE-BF1D-5422C1A839DF}"/>
              </a:ext>
            </a:extLst>
          </p:cNvPr>
          <p:cNvSpPr txBox="1">
            <a:spLocks noChangeArrowheads="1"/>
          </p:cNvSpPr>
          <p:nvPr/>
        </p:nvSpPr>
        <p:spPr bwMode="auto">
          <a:xfrm>
            <a:off x="9308073" y="3801240"/>
            <a:ext cx="7853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endParaRPr lang="es-ES_tradnl" altLang="es-AR">
              <a:latin typeface="Tahoma" panose="020B0604030504040204" pitchFamily="34" charset="0"/>
            </a:endParaRPr>
          </a:p>
        </p:txBody>
      </p:sp>
      <p:sp>
        <p:nvSpPr>
          <p:cNvPr id="7" name="Text Box 41">
            <a:extLst>
              <a:ext uri="{FF2B5EF4-FFF2-40B4-BE49-F238E27FC236}">
                <a16:creationId xmlns:a16="http://schemas.microsoft.com/office/drawing/2014/main" id="{6C846659-401A-4C85-91E6-D5ABF68E2EE6}"/>
              </a:ext>
            </a:extLst>
          </p:cNvPr>
          <p:cNvSpPr txBox="1">
            <a:spLocks noChangeArrowheads="1"/>
          </p:cNvSpPr>
          <p:nvPr/>
        </p:nvSpPr>
        <p:spPr bwMode="auto">
          <a:xfrm>
            <a:off x="9450948" y="3729802"/>
            <a:ext cx="7853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endParaRPr lang="es-ES_tradnl" altLang="es-AR">
              <a:latin typeface="Tahoma" panose="020B0604030504040204" pitchFamily="34" charset="0"/>
            </a:endParaRPr>
          </a:p>
        </p:txBody>
      </p:sp>
      <p:pic>
        <p:nvPicPr>
          <p:cNvPr id="8" name="Picture 2">
            <a:extLst>
              <a:ext uri="{FF2B5EF4-FFF2-40B4-BE49-F238E27FC236}">
                <a16:creationId xmlns:a16="http://schemas.microsoft.com/office/drawing/2014/main" id="{807B5996-4801-4FCC-A362-ACAC1AA7AB8A}"/>
              </a:ext>
            </a:extLst>
          </p:cNvPr>
          <p:cNvPicPr>
            <a:picLocks noGrp="1" noChangeAspect="1" noChangeArrowheads="1"/>
          </p:cNvPicPr>
          <p:nvPr/>
        </p:nvPicPr>
        <p:blipFill rotWithShape="1">
          <a:blip r:embed="rId3">
            <a:extLst>
              <a:ext uri="{28A0092B-C50C-407E-A947-70E740481C1C}">
                <a14:useLocalDpi xmlns:a14="http://schemas.microsoft.com/office/drawing/2010/main" val="0"/>
              </a:ext>
            </a:extLst>
          </a:blip>
          <a:srcRect l="3583" t="-1" r="8536" b="2079"/>
          <a:stretch/>
        </p:blipFill>
        <p:spPr bwMode="auto">
          <a:xfrm>
            <a:off x="7815480" y="1948280"/>
            <a:ext cx="3574608" cy="2369142"/>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3">
            <a:extLst>
              <a:ext uri="{FF2B5EF4-FFF2-40B4-BE49-F238E27FC236}">
                <a16:creationId xmlns:a16="http://schemas.microsoft.com/office/drawing/2014/main" id="{F5B0A40F-0A1B-8803-D6B6-7CDD297053D9}"/>
              </a:ext>
            </a:extLst>
          </p:cNvPr>
          <p:cNvSpPr txBox="1">
            <a:spLocks noChangeArrowheads="1"/>
          </p:cNvSpPr>
          <p:nvPr/>
        </p:nvSpPr>
        <p:spPr bwMode="auto">
          <a:xfrm>
            <a:off x="4410635" y="5314126"/>
            <a:ext cx="7853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endParaRPr lang="es-ES_tradnl" altLang="es-AR">
              <a:latin typeface="Tahoma" panose="020B0604030504040204" pitchFamily="34" charset="0"/>
            </a:endParaRPr>
          </a:p>
        </p:txBody>
      </p:sp>
      <p:pic>
        <p:nvPicPr>
          <p:cNvPr id="10" name="Picture 5">
            <a:extLst>
              <a:ext uri="{FF2B5EF4-FFF2-40B4-BE49-F238E27FC236}">
                <a16:creationId xmlns:a16="http://schemas.microsoft.com/office/drawing/2014/main" id="{C5B40186-BB57-4C19-BB45-DCE64F5145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4482" y="4443340"/>
            <a:ext cx="3765606" cy="2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a:extLst>
              <a:ext uri="{FF2B5EF4-FFF2-40B4-BE49-F238E27FC236}">
                <a16:creationId xmlns:a16="http://schemas.microsoft.com/office/drawing/2014/main" id="{970A7839-9610-454C-A5BD-45FCE39F82DD}"/>
              </a:ext>
            </a:extLst>
          </p:cNvPr>
          <p:cNvPicPr>
            <a:picLocks noChangeAspect="1"/>
          </p:cNvPicPr>
          <p:nvPr/>
        </p:nvPicPr>
        <p:blipFill rotWithShape="1">
          <a:blip r:embed="rId5"/>
          <a:srcRect l="47358" t="69565" r="33318" b="22846"/>
          <a:stretch/>
        </p:blipFill>
        <p:spPr>
          <a:xfrm>
            <a:off x="677333" y="4762888"/>
            <a:ext cx="6010163" cy="1485512"/>
          </a:xfrm>
          <a:prstGeom prst="rect">
            <a:avLst/>
          </a:prstGeom>
          <a:ln w="92075">
            <a:solidFill>
              <a:schemeClr val="accent1">
                <a:shade val="50000"/>
              </a:schemeClr>
            </a:solidFill>
          </a:ln>
        </p:spPr>
      </p:pic>
    </p:spTree>
    <p:extLst>
      <p:ext uri="{BB962C8B-B14F-4D97-AF65-F5344CB8AC3E}">
        <p14:creationId xmlns:p14="http://schemas.microsoft.com/office/powerpoint/2010/main" val="2600869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EE4333-1058-F43A-E48D-89C2AAA6E95B}"/>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BB3D875F-E8E1-E20E-8DEB-F28BD112D9B3}"/>
              </a:ext>
            </a:extLst>
          </p:cNvPr>
          <p:cNvSpPr>
            <a:spLocks noGrp="1"/>
          </p:cNvSpPr>
          <p:nvPr>
            <p:ph idx="1"/>
          </p:nvPr>
        </p:nvSpPr>
        <p:spPr>
          <a:xfrm>
            <a:off x="677334" y="1640541"/>
            <a:ext cx="8596668" cy="4400821"/>
          </a:xfrm>
        </p:spPr>
        <p:txBody>
          <a:bodyPr/>
          <a:lstStyle/>
          <a:p>
            <a:pPr marL="0" indent="0">
              <a:buNone/>
            </a:pPr>
            <a:r>
              <a:rPr lang="es-AR" sz="2000" dirty="0">
                <a:solidFill>
                  <a:schemeClr val="tx1"/>
                </a:solidFill>
                <a:latin typeface="Corbel" panose="020B0503020204020204" pitchFamily="34" charset="0"/>
              </a:rPr>
              <a:t>Resistencia a </a:t>
            </a:r>
            <a:r>
              <a:rPr lang="es-AR" sz="2000" dirty="0" err="1">
                <a:solidFill>
                  <a:schemeClr val="tx1"/>
                </a:solidFill>
                <a:latin typeface="Corbel" panose="020B0503020204020204" pitchFamily="34" charset="0"/>
              </a:rPr>
              <a:t>glicopéptidos</a:t>
            </a:r>
            <a:endParaRPr lang="es-AR" sz="2000" dirty="0">
              <a:solidFill>
                <a:schemeClr val="tx1"/>
              </a:solidFill>
              <a:latin typeface="Corbel" panose="020B0503020204020204" pitchFamily="34" charset="0"/>
            </a:endParaRPr>
          </a:p>
          <a:p>
            <a:pPr marL="0" indent="0" algn="ctr">
              <a:buNone/>
            </a:pPr>
            <a:r>
              <a:rPr lang="es-AR" sz="2000" b="1" i="1" dirty="0" err="1">
                <a:solidFill>
                  <a:schemeClr val="tx1"/>
                </a:solidFill>
                <a:latin typeface="Corbel" panose="020B0503020204020204" pitchFamily="34" charset="0"/>
              </a:rPr>
              <a:t>Staphylococcus</a:t>
            </a:r>
            <a:r>
              <a:rPr lang="es-AR" sz="2000" b="1" i="1" dirty="0">
                <a:solidFill>
                  <a:schemeClr val="tx1"/>
                </a:solidFill>
                <a:latin typeface="Corbel" panose="020B0503020204020204" pitchFamily="34" charset="0"/>
              </a:rPr>
              <a:t> spp</a:t>
            </a:r>
            <a:r>
              <a:rPr lang="es-AR" sz="2000" b="1" dirty="0">
                <a:solidFill>
                  <a:schemeClr val="tx1"/>
                </a:solidFill>
                <a:latin typeface="Corbel" panose="020B0503020204020204" pitchFamily="34" charset="0"/>
              </a:rPr>
              <a:t>. y vancomicina</a:t>
            </a:r>
            <a:br>
              <a:rPr lang="es-AR" sz="2000" b="1" dirty="0">
                <a:solidFill>
                  <a:schemeClr val="tx1"/>
                </a:solidFill>
                <a:latin typeface="Corbel" panose="020B0503020204020204" pitchFamily="34" charset="0"/>
              </a:rPr>
            </a:br>
            <a:r>
              <a:rPr lang="es-AR" sz="2000" b="1" dirty="0">
                <a:solidFill>
                  <a:schemeClr val="tx1"/>
                </a:solidFill>
                <a:latin typeface="Corbel" panose="020B0503020204020204" pitchFamily="34" charset="0"/>
              </a:rPr>
              <a:t>Puntos de corte</a:t>
            </a:r>
          </a:p>
          <a:p>
            <a:pPr marL="0" indent="0">
              <a:buNone/>
            </a:pPr>
            <a:endParaRPr lang="es-AR" sz="1800" b="1" dirty="0">
              <a:solidFill>
                <a:schemeClr val="tx1"/>
              </a:solidFill>
            </a:endParaRPr>
          </a:p>
          <a:p>
            <a:pPr marL="0" indent="0">
              <a:buClr>
                <a:schemeClr val="tx1"/>
              </a:buClr>
              <a:buNone/>
            </a:pPr>
            <a:r>
              <a:rPr lang="es-AR" sz="2400" b="1" dirty="0">
                <a:solidFill>
                  <a:schemeClr val="tx1"/>
                </a:solidFill>
                <a:latin typeface="Corbel" panose="020B0503020204020204" pitchFamily="34" charset="0"/>
              </a:rPr>
              <a:t>            Para SCN</a:t>
            </a:r>
          </a:p>
          <a:p>
            <a:pPr marL="0" indent="0">
              <a:buNone/>
            </a:pPr>
            <a:endParaRPr lang="es-AR" sz="2400" b="1" dirty="0">
              <a:solidFill>
                <a:schemeClr val="tx1"/>
              </a:solidFill>
              <a:latin typeface="Corbel" panose="020B0503020204020204" pitchFamily="34" charset="0"/>
            </a:endParaRPr>
          </a:p>
          <a:p>
            <a:pPr>
              <a:buClrTx/>
              <a:buFont typeface="Wingdings" panose="05000000000000000000" pitchFamily="2" charset="2"/>
              <a:buChar char="ü"/>
            </a:pPr>
            <a:r>
              <a:rPr lang="es-AR" sz="2400" b="1" dirty="0">
                <a:solidFill>
                  <a:schemeClr val="tx1"/>
                </a:solidFill>
                <a:latin typeface="Corbel" panose="020B0503020204020204" pitchFamily="34" charset="0"/>
              </a:rPr>
              <a:t>VAN S: </a:t>
            </a:r>
            <a:r>
              <a:rPr lang="es-AR" sz="2400" dirty="0">
                <a:solidFill>
                  <a:schemeClr val="tx1"/>
                </a:solidFill>
                <a:latin typeface="Corbel" panose="020B0503020204020204" pitchFamily="34" charset="0"/>
              </a:rPr>
              <a:t>CIM ≤4 </a:t>
            </a:r>
            <a:r>
              <a:rPr lang="es-AR" sz="2400" dirty="0" err="1">
                <a:solidFill>
                  <a:schemeClr val="tx1"/>
                </a:solidFill>
                <a:latin typeface="Corbel" panose="020B0503020204020204" pitchFamily="34" charset="0"/>
              </a:rPr>
              <a:t>ug</a:t>
            </a:r>
            <a:r>
              <a:rPr lang="es-AR" sz="2400" dirty="0">
                <a:solidFill>
                  <a:schemeClr val="tx1"/>
                </a:solidFill>
                <a:latin typeface="Corbel" panose="020B0503020204020204" pitchFamily="34" charset="0"/>
              </a:rPr>
              <a:t>/ml</a:t>
            </a:r>
          </a:p>
          <a:p>
            <a:pPr>
              <a:buClrTx/>
              <a:buFont typeface="Wingdings" panose="05000000000000000000" pitchFamily="2" charset="2"/>
              <a:buChar char="ü"/>
            </a:pPr>
            <a:r>
              <a:rPr lang="es-AR" sz="2400" b="1" dirty="0">
                <a:solidFill>
                  <a:schemeClr val="tx1"/>
                </a:solidFill>
                <a:latin typeface="Corbel" panose="020B0503020204020204" pitchFamily="34" charset="0"/>
              </a:rPr>
              <a:t>S Intermedia: </a:t>
            </a:r>
            <a:r>
              <a:rPr lang="es-AR" sz="2400" dirty="0">
                <a:solidFill>
                  <a:schemeClr val="tx1"/>
                </a:solidFill>
                <a:latin typeface="Corbel" panose="020B0503020204020204" pitchFamily="34" charset="0"/>
              </a:rPr>
              <a:t>8-16 </a:t>
            </a:r>
            <a:r>
              <a:rPr lang="es-AR" sz="2400" dirty="0" err="1">
                <a:solidFill>
                  <a:schemeClr val="tx1"/>
                </a:solidFill>
                <a:latin typeface="Corbel" panose="020B0503020204020204" pitchFamily="34" charset="0"/>
              </a:rPr>
              <a:t>ug</a:t>
            </a:r>
            <a:r>
              <a:rPr lang="es-AR" sz="2400" dirty="0">
                <a:solidFill>
                  <a:schemeClr val="tx1"/>
                </a:solidFill>
                <a:latin typeface="Corbel" panose="020B0503020204020204" pitchFamily="34" charset="0"/>
              </a:rPr>
              <a:t>/ml</a:t>
            </a:r>
          </a:p>
          <a:p>
            <a:pPr>
              <a:buClrTx/>
              <a:buFont typeface="Wingdings" panose="05000000000000000000" pitchFamily="2" charset="2"/>
              <a:buChar char="ü"/>
            </a:pPr>
            <a:r>
              <a:rPr lang="es-AR" sz="2400" b="1" dirty="0">
                <a:solidFill>
                  <a:schemeClr val="tx1"/>
                </a:solidFill>
                <a:latin typeface="Corbel" panose="020B0503020204020204" pitchFamily="34" charset="0"/>
              </a:rPr>
              <a:t>VAN R</a:t>
            </a:r>
            <a:r>
              <a:rPr lang="es-AR" sz="2400" dirty="0">
                <a:solidFill>
                  <a:schemeClr val="tx1"/>
                </a:solidFill>
                <a:latin typeface="Corbel" panose="020B0503020204020204" pitchFamily="34" charset="0"/>
              </a:rPr>
              <a:t>: CIM ≥ 32 </a:t>
            </a:r>
            <a:r>
              <a:rPr lang="es-AR" sz="2400" dirty="0" err="1">
                <a:solidFill>
                  <a:schemeClr val="tx1"/>
                </a:solidFill>
                <a:latin typeface="Corbel" panose="020B0503020204020204" pitchFamily="34" charset="0"/>
              </a:rPr>
              <a:t>ug</a:t>
            </a:r>
            <a:r>
              <a:rPr lang="es-AR" sz="2400" dirty="0">
                <a:solidFill>
                  <a:schemeClr val="tx1"/>
                </a:solidFill>
                <a:latin typeface="Corbel" panose="020B0503020204020204" pitchFamily="34" charset="0"/>
              </a:rPr>
              <a:t>/ml</a:t>
            </a:r>
          </a:p>
          <a:p>
            <a:pPr marL="0" indent="0">
              <a:buNone/>
            </a:pPr>
            <a:endParaRPr lang="en-US" dirty="0">
              <a:solidFill>
                <a:schemeClr val="tx1"/>
              </a:solidFill>
            </a:endParaRPr>
          </a:p>
        </p:txBody>
      </p:sp>
      <p:sp>
        <p:nvSpPr>
          <p:cNvPr id="4" name="CuadroTexto 3">
            <a:extLst>
              <a:ext uri="{FF2B5EF4-FFF2-40B4-BE49-F238E27FC236}">
                <a16:creationId xmlns:a16="http://schemas.microsoft.com/office/drawing/2014/main" id="{E5047D38-5074-066E-A3FF-59AACE3640CE}"/>
              </a:ext>
            </a:extLst>
          </p:cNvPr>
          <p:cNvSpPr txBox="1"/>
          <p:nvPr/>
        </p:nvSpPr>
        <p:spPr>
          <a:xfrm>
            <a:off x="5758942" y="2961341"/>
            <a:ext cx="3716766" cy="2805063"/>
          </a:xfrm>
          <a:prstGeom prst="rect">
            <a:avLst/>
          </a:prstGeom>
          <a:noFill/>
        </p:spPr>
        <p:txBody>
          <a:bodyPr wrap="square" rtlCol="0">
            <a:spAutoFit/>
          </a:bodyPr>
          <a:lstStyle/>
          <a:p>
            <a:pPr>
              <a:lnSpc>
                <a:spcPct val="150000"/>
              </a:lnSpc>
            </a:pPr>
            <a:r>
              <a:rPr lang="es-AR" sz="1800" b="1" dirty="0">
                <a:latin typeface="Corbel" panose="020B0503020204020204" pitchFamily="34" charset="0"/>
              </a:rPr>
              <a:t>          </a:t>
            </a:r>
            <a:r>
              <a:rPr lang="es-AR" sz="2400" b="1" dirty="0">
                <a:latin typeface="Corbel" panose="020B0503020204020204" pitchFamily="34" charset="0"/>
              </a:rPr>
              <a:t>Para </a:t>
            </a:r>
            <a:r>
              <a:rPr lang="es-AR" sz="2400" b="1" i="1" dirty="0">
                <a:latin typeface="Corbel" panose="020B0503020204020204" pitchFamily="34" charset="0"/>
              </a:rPr>
              <a:t>S. </a:t>
            </a:r>
            <a:r>
              <a:rPr lang="es-AR" sz="2400" b="1" i="1" dirty="0" err="1">
                <a:latin typeface="Corbel" panose="020B0503020204020204" pitchFamily="34" charset="0"/>
              </a:rPr>
              <a:t>aureus</a:t>
            </a:r>
            <a:endParaRPr lang="es-AR" sz="2400" b="1" dirty="0">
              <a:latin typeface="Corbel" panose="020B0503020204020204" pitchFamily="34" charset="0"/>
            </a:endParaRPr>
          </a:p>
          <a:p>
            <a:pPr marL="285750" indent="-285750">
              <a:lnSpc>
                <a:spcPct val="150000"/>
              </a:lnSpc>
              <a:buFont typeface="Wingdings" panose="05000000000000000000" pitchFamily="2" charset="2"/>
              <a:buChar char="ü"/>
            </a:pPr>
            <a:endParaRPr lang="es-AR" sz="2400" b="1" dirty="0">
              <a:latin typeface="Corbel" panose="020B0503020204020204" pitchFamily="34" charset="0"/>
            </a:endParaRPr>
          </a:p>
          <a:p>
            <a:pPr marL="285750" indent="-285750">
              <a:lnSpc>
                <a:spcPct val="150000"/>
              </a:lnSpc>
              <a:buFont typeface="Wingdings" panose="05000000000000000000" pitchFamily="2" charset="2"/>
              <a:buChar char="ü"/>
            </a:pPr>
            <a:r>
              <a:rPr lang="es-AR" sz="2400" b="1" dirty="0">
                <a:latin typeface="Corbel" panose="020B0503020204020204" pitchFamily="34" charset="0"/>
              </a:rPr>
              <a:t>VAN S</a:t>
            </a:r>
            <a:r>
              <a:rPr lang="es-AR" sz="2400" dirty="0">
                <a:latin typeface="Corbel" panose="020B0503020204020204" pitchFamily="34" charset="0"/>
              </a:rPr>
              <a:t>: CIM ≤2 </a:t>
            </a:r>
            <a:r>
              <a:rPr lang="es-AR" sz="2400" dirty="0" err="1">
                <a:latin typeface="Corbel" panose="020B0503020204020204" pitchFamily="34" charset="0"/>
              </a:rPr>
              <a:t>ug</a:t>
            </a:r>
            <a:r>
              <a:rPr lang="es-AR" sz="2400" dirty="0">
                <a:latin typeface="Corbel" panose="020B0503020204020204" pitchFamily="34" charset="0"/>
              </a:rPr>
              <a:t>/ml</a:t>
            </a:r>
          </a:p>
          <a:p>
            <a:pPr marL="285750" indent="-285750">
              <a:lnSpc>
                <a:spcPct val="150000"/>
              </a:lnSpc>
              <a:buFont typeface="Wingdings" panose="05000000000000000000" pitchFamily="2" charset="2"/>
              <a:buChar char="ü"/>
            </a:pPr>
            <a:r>
              <a:rPr lang="es-AR" sz="2400" b="1" dirty="0">
                <a:latin typeface="Corbel" panose="020B0503020204020204" pitchFamily="34" charset="0"/>
              </a:rPr>
              <a:t>S Intermedia: </a:t>
            </a:r>
            <a:r>
              <a:rPr lang="es-AR" sz="2400" dirty="0">
                <a:latin typeface="Corbel" panose="020B0503020204020204" pitchFamily="34" charset="0"/>
              </a:rPr>
              <a:t>4-8 </a:t>
            </a:r>
            <a:r>
              <a:rPr lang="es-AR" sz="2400" dirty="0" err="1">
                <a:latin typeface="Corbel" panose="020B0503020204020204" pitchFamily="34" charset="0"/>
              </a:rPr>
              <a:t>ug</a:t>
            </a:r>
            <a:r>
              <a:rPr lang="es-AR" sz="2400" dirty="0">
                <a:latin typeface="Corbel" panose="020B0503020204020204" pitchFamily="34" charset="0"/>
              </a:rPr>
              <a:t>/ml</a:t>
            </a:r>
          </a:p>
          <a:p>
            <a:pPr marL="285750" indent="-285750">
              <a:lnSpc>
                <a:spcPct val="150000"/>
              </a:lnSpc>
              <a:buFont typeface="Wingdings" panose="05000000000000000000" pitchFamily="2" charset="2"/>
              <a:buChar char="ü"/>
            </a:pPr>
            <a:r>
              <a:rPr lang="es-AR" sz="2400" b="1" dirty="0">
                <a:latin typeface="Corbel" panose="020B0503020204020204" pitchFamily="34" charset="0"/>
              </a:rPr>
              <a:t>VAN R</a:t>
            </a:r>
            <a:r>
              <a:rPr lang="es-AR" sz="2400" dirty="0">
                <a:latin typeface="Corbel" panose="020B0503020204020204" pitchFamily="34" charset="0"/>
              </a:rPr>
              <a:t>: CIM ≥ 16 </a:t>
            </a:r>
            <a:r>
              <a:rPr lang="es-AR" sz="2400" dirty="0" err="1">
                <a:latin typeface="Corbel" panose="020B0503020204020204" pitchFamily="34" charset="0"/>
              </a:rPr>
              <a:t>ug</a:t>
            </a:r>
            <a:r>
              <a:rPr lang="es-AR" sz="2400" dirty="0">
                <a:latin typeface="Corbel" panose="020B0503020204020204" pitchFamily="34" charset="0"/>
              </a:rPr>
              <a:t>/ml</a:t>
            </a:r>
          </a:p>
        </p:txBody>
      </p:sp>
    </p:spTree>
    <p:extLst>
      <p:ext uri="{BB962C8B-B14F-4D97-AF65-F5344CB8AC3E}">
        <p14:creationId xmlns:p14="http://schemas.microsoft.com/office/powerpoint/2010/main" val="2340689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0FA041-5D8A-5778-0466-97DCADB1634B}"/>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1E149950-F3A1-B7A2-BD92-1B32B56C9638}"/>
              </a:ext>
            </a:extLst>
          </p:cNvPr>
          <p:cNvSpPr>
            <a:spLocks noGrp="1"/>
          </p:cNvSpPr>
          <p:nvPr>
            <p:ph idx="1"/>
          </p:nvPr>
        </p:nvSpPr>
        <p:spPr>
          <a:xfrm>
            <a:off x="677334" y="1438835"/>
            <a:ext cx="8596668" cy="4602528"/>
          </a:xfrm>
        </p:spPr>
        <p:txBody>
          <a:bodyPr>
            <a:normAutofit/>
          </a:bodyPr>
          <a:lstStyle/>
          <a:p>
            <a:pPr marL="0" indent="0" algn="ctr">
              <a:buNone/>
            </a:pPr>
            <a:r>
              <a:rPr lang="es-AR" sz="2000" dirty="0">
                <a:solidFill>
                  <a:schemeClr val="tx1"/>
                </a:solidFill>
                <a:latin typeface="Corbel" panose="020B0503020204020204" pitchFamily="34" charset="0"/>
              </a:rPr>
              <a:t>Resistencia a </a:t>
            </a:r>
            <a:r>
              <a:rPr lang="es-AR" sz="2000" dirty="0" err="1">
                <a:solidFill>
                  <a:schemeClr val="tx1"/>
                </a:solidFill>
                <a:latin typeface="Corbel" panose="020B0503020204020204" pitchFamily="34" charset="0"/>
              </a:rPr>
              <a:t>glicopéptidos</a:t>
            </a:r>
            <a:endParaRPr lang="es-AR" sz="2000" dirty="0">
              <a:solidFill>
                <a:schemeClr val="tx1"/>
              </a:solidFill>
              <a:latin typeface="Corbel" panose="020B0503020204020204" pitchFamily="34" charset="0"/>
            </a:endParaRPr>
          </a:p>
          <a:p>
            <a:pPr marL="0" indent="0">
              <a:buClr>
                <a:srgbClr val="FF388C"/>
              </a:buClr>
              <a:buNone/>
            </a:pPr>
            <a:r>
              <a:rPr lang="es-AR" dirty="0">
                <a:solidFill>
                  <a:schemeClr val="tx1"/>
                </a:solidFill>
                <a:latin typeface="Corbel" panose="020B0503020204020204" pitchFamily="34" charset="0"/>
              </a:rPr>
              <a:t>8 operones distintos en Enterococo </a:t>
            </a:r>
            <a:r>
              <a:rPr lang="es-AR" i="1" dirty="0" err="1">
                <a:solidFill>
                  <a:schemeClr val="tx1"/>
                </a:solidFill>
                <a:latin typeface="Corbel" panose="020B0503020204020204" pitchFamily="34" charset="0"/>
              </a:rPr>
              <a:t>vanA</a:t>
            </a:r>
            <a:r>
              <a:rPr lang="es-AR" dirty="0">
                <a:solidFill>
                  <a:schemeClr val="tx1"/>
                </a:solidFill>
                <a:latin typeface="Corbel" panose="020B0503020204020204" pitchFamily="34" charset="0"/>
              </a:rPr>
              <a:t>, </a:t>
            </a:r>
            <a:r>
              <a:rPr lang="es-AR" i="1" dirty="0" err="1">
                <a:solidFill>
                  <a:schemeClr val="tx1"/>
                </a:solidFill>
                <a:latin typeface="Corbel" panose="020B0503020204020204" pitchFamily="34" charset="0"/>
              </a:rPr>
              <a:t>vanB</a:t>
            </a:r>
            <a:r>
              <a:rPr lang="es-AR" dirty="0">
                <a:solidFill>
                  <a:schemeClr val="tx1"/>
                </a:solidFill>
                <a:latin typeface="Corbel" panose="020B0503020204020204" pitchFamily="34" charset="0"/>
              </a:rPr>
              <a:t>, </a:t>
            </a:r>
            <a:r>
              <a:rPr lang="es-AR" i="1" dirty="0" err="1">
                <a:solidFill>
                  <a:schemeClr val="tx1"/>
                </a:solidFill>
                <a:latin typeface="Corbel" panose="020B0503020204020204" pitchFamily="34" charset="0"/>
              </a:rPr>
              <a:t>vanD</a:t>
            </a:r>
            <a:r>
              <a:rPr lang="es-AR" dirty="0">
                <a:solidFill>
                  <a:schemeClr val="tx1"/>
                </a:solidFill>
                <a:latin typeface="Corbel" panose="020B0503020204020204" pitchFamily="34" charset="0"/>
              </a:rPr>
              <a:t>, </a:t>
            </a:r>
            <a:r>
              <a:rPr lang="es-AR" i="1" dirty="0" err="1">
                <a:solidFill>
                  <a:schemeClr val="tx1"/>
                </a:solidFill>
                <a:latin typeface="Corbel" panose="020B0503020204020204" pitchFamily="34" charset="0"/>
              </a:rPr>
              <a:t>vanE</a:t>
            </a:r>
            <a:r>
              <a:rPr lang="es-AR" dirty="0">
                <a:solidFill>
                  <a:schemeClr val="tx1"/>
                </a:solidFill>
                <a:latin typeface="Corbel" panose="020B0503020204020204" pitchFamily="34" charset="0"/>
              </a:rPr>
              <a:t>, </a:t>
            </a:r>
            <a:r>
              <a:rPr lang="es-AR" i="1" dirty="0" err="1">
                <a:solidFill>
                  <a:schemeClr val="tx1"/>
                </a:solidFill>
                <a:latin typeface="Corbel" panose="020B0503020204020204" pitchFamily="34" charset="0"/>
              </a:rPr>
              <a:t>vanG</a:t>
            </a:r>
            <a:r>
              <a:rPr lang="es-AR" i="1" dirty="0">
                <a:solidFill>
                  <a:schemeClr val="tx1"/>
                </a:solidFill>
                <a:latin typeface="Corbel" panose="020B0503020204020204" pitchFamily="34" charset="0"/>
              </a:rPr>
              <a:t>, </a:t>
            </a:r>
            <a:r>
              <a:rPr lang="es-AR" i="1" dirty="0" err="1">
                <a:solidFill>
                  <a:schemeClr val="tx1"/>
                </a:solidFill>
                <a:latin typeface="Corbel" panose="020B0503020204020204" pitchFamily="34" charset="0"/>
              </a:rPr>
              <a:t>vanL</a:t>
            </a:r>
            <a:r>
              <a:rPr lang="es-AR" i="1" dirty="0">
                <a:solidFill>
                  <a:schemeClr val="tx1"/>
                </a:solidFill>
                <a:latin typeface="Corbel" panose="020B0503020204020204" pitchFamily="34" charset="0"/>
              </a:rPr>
              <a:t>, </a:t>
            </a:r>
            <a:r>
              <a:rPr lang="es-AR" i="1" dirty="0" err="1">
                <a:solidFill>
                  <a:schemeClr val="tx1"/>
                </a:solidFill>
                <a:latin typeface="Corbel" panose="020B0503020204020204" pitchFamily="34" charset="0"/>
              </a:rPr>
              <a:t>vanM</a:t>
            </a:r>
            <a:r>
              <a:rPr lang="es-AR" i="1" dirty="0">
                <a:solidFill>
                  <a:schemeClr val="tx1"/>
                </a:solidFill>
                <a:latin typeface="Corbel" panose="020B0503020204020204" pitchFamily="34" charset="0"/>
              </a:rPr>
              <a:t> </a:t>
            </a:r>
            <a:r>
              <a:rPr lang="es-AR" dirty="0">
                <a:solidFill>
                  <a:schemeClr val="tx1"/>
                </a:solidFill>
                <a:latin typeface="Corbel" panose="020B0503020204020204" pitchFamily="34" charset="0"/>
              </a:rPr>
              <a:t>y </a:t>
            </a:r>
            <a:r>
              <a:rPr lang="es-AR" i="1" dirty="0" err="1">
                <a:solidFill>
                  <a:schemeClr val="tx1"/>
                </a:solidFill>
                <a:latin typeface="Corbel" panose="020B0503020204020204" pitchFamily="34" charset="0"/>
              </a:rPr>
              <a:t>vanN</a:t>
            </a:r>
            <a:r>
              <a:rPr lang="es-AR" i="1" dirty="0">
                <a:solidFill>
                  <a:schemeClr val="tx1"/>
                </a:solidFill>
                <a:latin typeface="Corbel" panose="020B0503020204020204" pitchFamily="34" charset="0"/>
              </a:rPr>
              <a:t> </a:t>
            </a:r>
            <a:r>
              <a:rPr lang="es-AR" dirty="0">
                <a:solidFill>
                  <a:schemeClr val="tx1"/>
                </a:solidFill>
                <a:latin typeface="Corbel" panose="020B0503020204020204" pitchFamily="34" charset="0"/>
              </a:rPr>
              <a:t>y uno que media resistencia intrínseca, denominado </a:t>
            </a:r>
            <a:r>
              <a:rPr lang="es-AR" i="1" dirty="0" err="1">
                <a:solidFill>
                  <a:schemeClr val="tx1"/>
                </a:solidFill>
                <a:latin typeface="Corbel" panose="020B0503020204020204" pitchFamily="34" charset="0"/>
              </a:rPr>
              <a:t>vanC</a:t>
            </a:r>
            <a:endParaRPr lang="es-AR" dirty="0">
              <a:solidFill>
                <a:schemeClr val="tx1"/>
              </a:solidFill>
              <a:latin typeface="Corbel" panose="020B0503020204020204" pitchFamily="34" charset="0"/>
            </a:endParaRPr>
          </a:p>
          <a:p>
            <a:pPr marL="114300" indent="0">
              <a:buClr>
                <a:srgbClr val="FF388C"/>
              </a:buClr>
              <a:buNone/>
            </a:pPr>
            <a:endParaRPr lang="es-AR" dirty="0">
              <a:solidFill>
                <a:schemeClr val="tx1"/>
              </a:solidFill>
              <a:latin typeface="Corbel" panose="020B0503020204020204" pitchFamily="34" charset="0"/>
            </a:endParaRPr>
          </a:p>
          <a:p>
            <a:pPr>
              <a:buFont typeface="Wingdings" panose="05000000000000000000" pitchFamily="2" charset="2"/>
              <a:buChar char="ü"/>
            </a:pPr>
            <a:r>
              <a:rPr lang="es-AR" dirty="0" err="1">
                <a:solidFill>
                  <a:schemeClr val="tx1"/>
                </a:solidFill>
                <a:latin typeface="Corbel" panose="020B0503020204020204" pitchFamily="34" charset="0"/>
              </a:rPr>
              <a:t>Peptidoglican</a:t>
            </a:r>
            <a:r>
              <a:rPr lang="es-AR" dirty="0">
                <a:solidFill>
                  <a:schemeClr val="tx1"/>
                </a:solidFill>
                <a:latin typeface="Corbel" panose="020B0503020204020204" pitchFamily="34" charset="0"/>
              </a:rPr>
              <a:t> que presenta un pentapéptido que culmina en </a:t>
            </a:r>
          </a:p>
          <a:p>
            <a:pPr marL="0" indent="0">
              <a:buNone/>
            </a:pPr>
            <a:r>
              <a:rPr lang="es-AR" b="1" dirty="0">
                <a:solidFill>
                  <a:schemeClr val="tx1"/>
                </a:solidFill>
                <a:latin typeface="Corbel" panose="020B0503020204020204" pitchFamily="34" charset="0"/>
              </a:rPr>
              <a:t>              D ala-D lactato (</a:t>
            </a:r>
            <a:r>
              <a:rPr lang="es-AR" b="1" dirty="0" err="1">
                <a:solidFill>
                  <a:schemeClr val="tx1"/>
                </a:solidFill>
                <a:latin typeface="Corbel" panose="020B0503020204020204" pitchFamily="34" charset="0"/>
              </a:rPr>
              <a:t>Dlac</a:t>
            </a:r>
            <a:r>
              <a:rPr lang="es-AR" b="1" dirty="0">
                <a:solidFill>
                  <a:schemeClr val="tx1"/>
                </a:solidFill>
                <a:latin typeface="Corbel" panose="020B0503020204020204" pitchFamily="34" charset="0"/>
              </a:rPr>
              <a:t>) o D ala-D serina (</a:t>
            </a:r>
            <a:r>
              <a:rPr lang="es-AR" b="1" dirty="0" err="1">
                <a:solidFill>
                  <a:schemeClr val="tx1"/>
                </a:solidFill>
                <a:latin typeface="Corbel" panose="020B0503020204020204" pitchFamily="34" charset="0"/>
              </a:rPr>
              <a:t>Dser</a:t>
            </a:r>
            <a:r>
              <a:rPr lang="es-AR" b="1" dirty="0">
                <a:solidFill>
                  <a:schemeClr val="tx1"/>
                </a:solidFill>
                <a:latin typeface="Corbel" panose="020B0503020204020204" pitchFamily="34" charset="0"/>
              </a:rPr>
              <a:t>).</a:t>
            </a:r>
          </a:p>
          <a:p>
            <a:pPr marL="0" indent="0">
              <a:buNone/>
            </a:pPr>
            <a:endParaRPr lang="es-AR" b="1" dirty="0">
              <a:solidFill>
                <a:schemeClr val="tx1"/>
              </a:solidFill>
              <a:latin typeface="Corbel" panose="020B0503020204020204" pitchFamily="34" charset="0"/>
            </a:endParaRPr>
          </a:p>
          <a:p>
            <a:pPr>
              <a:buFont typeface="Wingdings" panose="05000000000000000000" pitchFamily="2" charset="2"/>
              <a:buChar char="ü"/>
            </a:pPr>
            <a:r>
              <a:rPr lang="es-AR" b="1" dirty="0">
                <a:solidFill>
                  <a:schemeClr val="tx1"/>
                </a:solidFill>
                <a:latin typeface="Corbel" panose="020B0503020204020204" pitchFamily="34" charset="0"/>
              </a:rPr>
              <a:t>Este producto no se une a Vancomicina</a:t>
            </a:r>
            <a:r>
              <a:rPr lang="es-AR" dirty="0">
                <a:solidFill>
                  <a:schemeClr val="tx1"/>
                </a:solidFill>
                <a:latin typeface="Corbel" panose="020B0503020204020204" pitchFamily="34" charset="0"/>
              </a:rPr>
              <a:t>. </a:t>
            </a:r>
          </a:p>
          <a:p>
            <a:pPr marL="0" indent="0">
              <a:buNone/>
            </a:pPr>
            <a:endParaRPr lang="es-AR" dirty="0">
              <a:solidFill>
                <a:schemeClr val="tx1"/>
              </a:solidFill>
              <a:latin typeface="Corbel" panose="020B0503020204020204" pitchFamily="34" charset="0"/>
            </a:endParaRPr>
          </a:p>
          <a:p>
            <a:pPr>
              <a:buFont typeface="Wingdings" panose="05000000000000000000" pitchFamily="2" charset="2"/>
              <a:buChar char="ü"/>
            </a:pPr>
            <a:r>
              <a:rPr lang="es-AR" dirty="0">
                <a:solidFill>
                  <a:schemeClr val="tx1"/>
                </a:solidFill>
                <a:latin typeface="Corbel" panose="020B0503020204020204" pitchFamily="34" charset="0"/>
              </a:rPr>
              <a:t>Mecanismo inducible</a:t>
            </a:r>
          </a:p>
          <a:p>
            <a:endParaRPr lang="en-US" dirty="0"/>
          </a:p>
        </p:txBody>
      </p:sp>
    </p:spTree>
    <p:extLst>
      <p:ext uri="{BB962C8B-B14F-4D97-AF65-F5344CB8AC3E}">
        <p14:creationId xmlns:p14="http://schemas.microsoft.com/office/powerpoint/2010/main" val="2320441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587F85-9439-4875-4E0F-C055A14863E6}"/>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pic>
        <p:nvPicPr>
          <p:cNvPr id="6" name="Picture 2">
            <a:extLst>
              <a:ext uri="{FF2B5EF4-FFF2-40B4-BE49-F238E27FC236}">
                <a16:creationId xmlns:a16="http://schemas.microsoft.com/office/drawing/2014/main" id="{43045980-FE81-B24F-7C19-B90080F872B1}"/>
              </a:ext>
            </a:extLst>
          </p:cNvPr>
          <p:cNvPicPr>
            <a:picLocks noGrp="1" noChangeAspect="1" noChangeArrowheads="1"/>
          </p:cNvPicPr>
          <p:nvPr>
            <p:ph idx="1"/>
          </p:nvPr>
        </p:nvPicPr>
        <p:blipFill>
          <a:blip r:embed="rId2"/>
          <a:srcRect/>
          <a:stretch>
            <a:fillRect/>
          </a:stretch>
        </p:blipFill>
        <p:spPr bwMode="auto">
          <a:xfrm>
            <a:off x="677334" y="1411941"/>
            <a:ext cx="7418307" cy="2901156"/>
          </a:xfrm>
          <a:prstGeom prst="rect">
            <a:avLst/>
          </a:prstGeom>
          <a:noFill/>
          <a:ln w="63500">
            <a:solidFill>
              <a:schemeClr val="accent1"/>
            </a:solidFill>
            <a:miter lim="800000"/>
            <a:headEnd/>
            <a:tailEnd/>
          </a:ln>
          <a:effectLst/>
        </p:spPr>
      </p:pic>
      <p:pic>
        <p:nvPicPr>
          <p:cNvPr id="7" name="Imagen 6">
            <a:extLst>
              <a:ext uri="{FF2B5EF4-FFF2-40B4-BE49-F238E27FC236}">
                <a16:creationId xmlns:a16="http://schemas.microsoft.com/office/drawing/2014/main" id="{1ADFFACD-7D54-2EED-7A85-77800276D94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663966" y="1731665"/>
            <a:ext cx="1949824" cy="2393576"/>
          </a:xfrm>
          <a:prstGeom prst="rect">
            <a:avLst/>
          </a:prstGeom>
          <a:noFill/>
          <a:ln w="88900">
            <a:solidFill>
              <a:schemeClr val="accent1"/>
            </a:solidFill>
          </a:ln>
        </p:spPr>
      </p:pic>
      <p:sp>
        <p:nvSpPr>
          <p:cNvPr id="8" name="CuadroTexto 7">
            <a:extLst>
              <a:ext uri="{FF2B5EF4-FFF2-40B4-BE49-F238E27FC236}">
                <a16:creationId xmlns:a16="http://schemas.microsoft.com/office/drawing/2014/main" id="{9AEC51E8-1A65-93AD-A101-52AC82B6F0C0}"/>
              </a:ext>
            </a:extLst>
          </p:cNvPr>
          <p:cNvSpPr txBox="1"/>
          <p:nvPr/>
        </p:nvSpPr>
        <p:spPr>
          <a:xfrm>
            <a:off x="8340940" y="1270000"/>
            <a:ext cx="2487705" cy="461665"/>
          </a:xfrm>
          <a:prstGeom prst="rect">
            <a:avLst/>
          </a:prstGeom>
          <a:noFill/>
        </p:spPr>
        <p:txBody>
          <a:bodyPr wrap="square" rtlCol="0">
            <a:spAutoFit/>
          </a:bodyPr>
          <a:lstStyle/>
          <a:p>
            <a:r>
              <a:rPr lang="es-AR" sz="2400" dirty="0">
                <a:latin typeface="Corbel" panose="020B0503020204020204" pitchFamily="34" charset="0"/>
              </a:rPr>
              <a:t>FENOTIPO VAN A </a:t>
            </a:r>
            <a:endParaRPr lang="en-US" sz="2400" dirty="0">
              <a:latin typeface="Corbel" panose="020B0503020204020204" pitchFamily="34" charset="0"/>
            </a:endParaRPr>
          </a:p>
        </p:txBody>
      </p:sp>
      <p:pic>
        <p:nvPicPr>
          <p:cNvPr id="9" name="Imagen 8">
            <a:extLst>
              <a:ext uri="{FF2B5EF4-FFF2-40B4-BE49-F238E27FC236}">
                <a16:creationId xmlns:a16="http://schemas.microsoft.com/office/drawing/2014/main" id="{40F7E787-DFD6-0175-3D23-237FE18A0358}"/>
              </a:ext>
            </a:extLst>
          </p:cNvPr>
          <p:cNvPicPr>
            <a:picLocks noChangeAspect="1"/>
          </p:cNvPicPr>
          <p:nvPr/>
        </p:nvPicPr>
        <p:blipFill>
          <a:blip r:embed="rId4"/>
          <a:stretch>
            <a:fillRect/>
          </a:stretch>
        </p:blipFill>
        <p:spPr>
          <a:xfrm>
            <a:off x="7904891" y="4125241"/>
            <a:ext cx="1949825" cy="2235052"/>
          </a:xfrm>
          <a:prstGeom prst="rect">
            <a:avLst/>
          </a:prstGeom>
          <a:ln w="92075">
            <a:solidFill>
              <a:schemeClr val="accent1"/>
            </a:solidFill>
          </a:ln>
        </p:spPr>
      </p:pic>
      <p:sp>
        <p:nvSpPr>
          <p:cNvPr id="11" name="CuadroTexto 10">
            <a:extLst>
              <a:ext uri="{FF2B5EF4-FFF2-40B4-BE49-F238E27FC236}">
                <a16:creationId xmlns:a16="http://schemas.microsoft.com/office/drawing/2014/main" id="{2750B44F-BD54-73D4-7CB8-3C452261AA81}"/>
              </a:ext>
            </a:extLst>
          </p:cNvPr>
          <p:cNvSpPr txBox="1"/>
          <p:nvPr/>
        </p:nvSpPr>
        <p:spPr>
          <a:xfrm>
            <a:off x="5158469" y="5045653"/>
            <a:ext cx="2487705" cy="461665"/>
          </a:xfrm>
          <a:prstGeom prst="rect">
            <a:avLst/>
          </a:prstGeom>
          <a:noFill/>
        </p:spPr>
        <p:txBody>
          <a:bodyPr wrap="square" rtlCol="0">
            <a:spAutoFit/>
          </a:bodyPr>
          <a:lstStyle/>
          <a:p>
            <a:r>
              <a:rPr lang="es-AR" sz="2400" dirty="0">
                <a:latin typeface="Corbel" panose="020B0503020204020204" pitchFamily="34" charset="0"/>
              </a:rPr>
              <a:t>FENOTIPO VAN B </a:t>
            </a:r>
            <a:endParaRPr lang="en-US" sz="2400" dirty="0">
              <a:latin typeface="Corbel" panose="020B0503020204020204" pitchFamily="34" charset="0"/>
            </a:endParaRPr>
          </a:p>
        </p:txBody>
      </p:sp>
    </p:spTree>
    <p:extLst>
      <p:ext uri="{BB962C8B-B14F-4D97-AF65-F5344CB8AC3E}">
        <p14:creationId xmlns:p14="http://schemas.microsoft.com/office/powerpoint/2010/main" val="1850802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BB4269-73F2-7E80-7A54-EABA35A0F0BC}"/>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88384989-76EF-E08B-0E08-3654E95C4E73}"/>
              </a:ext>
            </a:extLst>
          </p:cNvPr>
          <p:cNvSpPr>
            <a:spLocks noGrp="1"/>
          </p:cNvSpPr>
          <p:nvPr>
            <p:ph idx="1"/>
          </p:nvPr>
        </p:nvSpPr>
        <p:spPr>
          <a:xfrm>
            <a:off x="677334" y="1488613"/>
            <a:ext cx="8596668" cy="3880773"/>
          </a:xfrm>
        </p:spPr>
        <p:txBody>
          <a:bodyPr/>
          <a:lstStyle/>
          <a:p>
            <a:pPr marL="0" indent="0">
              <a:buNone/>
            </a:pPr>
            <a:r>
              <a:rPr lang="es-ES" dirty="0">
                <a:solidFill>
                  <a:schemeClr val="tx1"/>
                </a:solidFill>
                <a:latin typeface="Corbel" panose="020B0503020204020204" pitchFamily="34" charset="0"/>
              </a:rPr>
              <a:t>En las cepas resistentes a vancomicina (VRE) se deben ensayar por difusión</a:t>
            </a:r>
            <a:r>
              <a:rPr lang="es-ES" b="1" dirty="0">
                <a:solidFill>
                  <a:schemeClr val="tx1"/>
                </a:solidFill>
                <a:latin typeface="Corbel" panose="020B0503020204020204" pitchFamily="34" charset="0"/>
              </a:rPr>
              <a:t>:</a:t>
            </a:r>
          </a:p>
          <a:p>
            <a:pPr marL="0" indent="0">
              <a:buNone/>
            </a:pPr>
            <a:r>
              <a:rPr lang="es-AR" dirty="0">
                <a:solidFill>
                  <a:schemeClr val="tx1"/>
                </a:solidFill>
                <a:latin typeface="Corbel" panose="020B0503020204020204" pitchFamily="34" charset="0"/>
              </a:rPr>
              <a:t/>
            </a:r>
            <a:br>
              <a:rPr lang="es-AR" dirty="0">
                <a:solidFill>
                  <a:schemeClr val="tx1"/>
                </a:solidFill>
                <a:latin typeface="Corbel" panose="020B0503020204020204" pitchFamily="34" charset="0"/>
              </a:rPr>
            </a:br>
            <a:r>
              <a:rPr lang="es-ES_tradnl" dirty="0">
                <a:solidFill>
                  <a:schemeClr val="tx1"/>
                </a:solidFill>
                <a:latin typeface="Corbel" panose="020B0503020204020204" pitchFamily="34" charset="0"/>
              </a:rPr>
              <a:t>1-Linezolid (LZD) OXAZOLIDINONA</a:t>
            </a:r>
          </a:p>
          <a:p>
            <a:pPr marL="0" indent="0">
              <a:buNone/>
            </a:pPr>
            <a:endParaRPr lang="es-AR" dirty="0">
              <a:solidFill>
                <a:schemeClr val="tx1"/>
              </a:solidFill>
              <a:latin typeface="Corbel" panose="020B0503020204020204" pitchFamily="34" charset="0"/>
            </a:endParaRPr>
          </a:p>
          <a:p>
            <a:pPr marL="0" indent="0">
              <a:buNone/>
            </a:pPr>
            <a:r>
              <a:rPr lang="es-ES_tradnl" dirty="0">
                <a:solidFill>
                  <a:schemeClr val="tx1"/>
                </a:solidFill>
                <a:latin typeface="Corbel" panose="020B0503020204020204" pitchFamily="34" charset="0"/>
              </a:rPr>
              <a:t>2-Minociclina(MIN) TETRACICLINA</a:t>
            </a:r>
          </a:p>
          <a:p>
            <a:pPr marL="0" indent="0">
              <a:buNone/>
            </a:pPr>
            <a:endParaRPr lang="es-AR" dirty="0">
              <a:solidFill>
                <a:schemeClr val="tx1"/>
              </a:solidFill>
              <a:latin typeface="Corbel" panose="020B0503020204020204" pitchFamily="34" charset="0"/>
            </a:endParaRPr>
          </a:p>
          <a:p>
            <a:pPr marL="0" indent="0">
              <a:buNone/>
            </a:pPr>
            <a:r>
              <a:rPr lang="es-ES_tradnl" dirty="0">
                <a:solidFill>
                  <a:schemeClr val="tx1"/>
                </a:solidFill>
                <a:latin typeface="Corbel" panose="020B0503020204020204" pitchFamily="34" charset="0"/>
              </a:rPr>
              <a:t>3-Tigeciclina (TGC) </a:t>
            </a:r>
            <a:r>
              <a:rPr lang="es-AR" dirty="0">
                <a:solidFill>
                  <a:schemeClr val="tx1"/>
                </a:solidFill>
                <a:latin typeface="Corbel" panose="020B0503020204020204" pitchFamily="34" charset="0"/>
              </a:rPr>
              <a:t>GLICILGLICINA</a:t>
            </a:r>
          </a:p>
          <a:p>
            <a:pPr marL="0" indent="0">
              <a:buNone/>
            </a:pPr>
            <a:endParaRPr lang="en-US" dirty="0"/>
          </a:p>
        </p:txBody>
      </p:sp>
    </p:spTree>
    <p:extLst>
      <p:ext uri="{BB962C8B-B14F-4D97-AF65-F5344CB8AC3E}">
        <p14:creationId xmlns:p14="http://schemas.microsoft.com/office/powerpoint/2010/main" val="473467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3E371-1230-76C7-B972-F0CE72EEBDF5}"/>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7AD172DC-3D61-B361-CABE-8FCFCEF1ECEA}"/>
              </a:ext>
            </a:extLst>
          </p:cNvPr>
          <p:cNvSpPr>
            <a:spLocks noGrp="1"/>
          </p:cNvSpPr>
          <p:nvPr>
            <p:ph idx="1"/>
          </p:nvPr>
        </p:nvSpPr>
        <p:spPr>
          <a:xfrm>
            <a:off x="677334" y="1586753"/>
            <a:ext cx="8596668" cy="4454609"/>
          </a:xfrm>
        </p:spPr>
        <p:txBody>
          <a:bodyPr/>
          <a:lstStyle/>
          <a:p>
            <a:pPr marL="0" indent="0" algn="ctr">
              <a:buNone/>
            </a:pPr>
            <a:r>
              <a:rPr lang="es-AR" sz="2400" dirty="0">
                <a:latin typeface="Corbel" panose="020B0503020204020204" pitchFamily="34" charset="0"/>
              </a:rPr>
              <a:t>Resistencia a aminoglucósidos</a:t>
            </a:r>
          </a:p>
          <a:p>
            <a:pPr marL="0" indent="0" algn="ctr" eaLnBrk="1" hangingPunct="1">
              <a:buNone/>
            </a:pPr>
            <a:r>
              <a:rPr lang="es-ES" sz="2400" dirty="0">
                <a:latin typeface="Corbel" panose="020B0503020204020204" pitchFamily="34" charset="0"/>
              </a:rPr>
              <a:t>Enterococos y Aminoglucósidos</a:t>
            </a:r>
          </a:p>
          <a:p>
            <a:pPr marL="0" indent="0" eaLnBrk="1" hangingPunct="1">
              <a:buNone/>
            </a:pPr>
            <a:r>
              <a:rPr lang="es-ES" sz="1800" dirty="0"/>
              <a:t/>
            </a:r>
            <a:br>
              <a:rPr lang="es-ES" sz="1800" dirty="0"/>
            </a:br>
            <a:r>
              <a:rPr lang="es-ES" altLang="es-AR" sz="1800" b="1" dirty="0" err="1">
                <a:latin typeface="Calibri" panose="020F0502020204030204" pitchFamily="34" charset="0"/>
                <a:cs typeface="Calibri" panose="020F0502020204030204" pitchFamily="34" charset="0"/>
              </a:rPr>
              <a:t>Aminoglucosidos</a:t>
            </a:r>
            <a:r>
              <a:rPr lang="es-ES" altLang="es-AR" sz="1800" b="1" dirty="0">
                <a:latin typeface="Calibri" panose="020F0502020204030204" pitchFamily="34" charset="0"/>
                <a:cs typeface="Calibri" panose="020F0502020204030204" pitchFamily="34" charset="0"/>
              </a:rPr>
              <a:t> no ingresan bien a la célula </a:t>
            </a:r>
          </a:p>
          <a:p>
            <a:pPr marL="0" indent="0" eaLnBrk="1" hangingPunct="1">
              <a:buNone/>
            </a:pPr>
            <a:r>
              <a:rPr lang="es-ES" altLang="es-AR" sz="1800" b="1" dirty="0">
                <a:latin typeface="Calibri" panose="020F0502020204030204" pitchFamily="34" charset="0"/>
                <a:cs typeface="Calibri" panose="020F0502020204030204" pitchFamily="34" charset="0"/>
              </a:rPr>
              <a:t>No se pueden usar como monoterapia</a:t>
            </a:r>
          </a:p>
          <a:p>
            <a:pPr marL="0" indent="0" eaLnBrk="1" hangingPunct="1">
              <a:buNone/>
            </a:pPr>
            <a:r>
              <a:rPr lang="es-ES" altLang="es-AR" sz="1800" b="1" dirty="0">
                <a:latin typeface="Calibri" panose="020F0502020204030204" pitchFamily="34" charset="0"/>
                <a:cs typeface="Calibri" panose="020F0502020204030204" pitchFamily="34" charset="0"/>
              </a:rPr>
              <a:t>Se combinan con otros ATB que faciliten su ingreso</a:t>
            </a:r>
          </a:p>
          <a:p>
            <a:pPr marL="0" indent="0" eaLnBrk="1" hangingPunct="1">
              <a:buNone/>
            </a:pPr>
            <a:r>
              <a:rPr lang="es-ES" altLang="es-AR" sz="1800" b="1" dirty="0">
                <a:latin typeface="Calibri" panose="020F0502020204030204" pitchFamily="34" charset="0"/>
                <a:cs typeface="Calibri" panose="020F0502020204030204" pitchFamily="34" charset="0"/>
              </a:rPr>
              <a:t>        Glucopéptidos - </a:t>
            </a:r>
            <a:r>
              <a:rPr lang="el-GR" altLang="es-AR" sz="1800" b="1" dirty="0">
                <a:latin typeface="Calibri" panose="020F0502020204030204" pitchFamily="34" charset="0"/>
                <a:cs typeface="Calibri" panose="020F0502020204030204" pitchFamily="34" charset="0"/>
              </a:rPr>
              <a:t>β</a:t>
            </a:r>
            <a:r>
              <a:rPr lang="es-ES" altLang="es-AR" sz="1800" b="1" dirty="0">
                <a:latin typeface="Calibri" panose="020F0502020204030204" pitchFamily="34" charset="0"/>
                <a:cs typeface="Calibri" panose="020F0502020204030204" pitchFamily="34" charset="0"/>
              </a:rPr>
              <a:t>-</a:t>
            </a:r>
            <a:r>
              <a:rPr lang="es-ES" altLang="es-AR" sz="1800" b="1" dirty="0" err="1">
                <a:latin typeface="Calibri" panose="020F0502020204030204" pitchFamily="34" charset="0"/>
                <a:cs typeface="Calibri" panose="020F0502020204030204" pitchFamily="34" charset="0"/>
              </a:rPr>
              <a:t>lactámicos</a:t>
            </a:r>
            <a:r>
              <a:rPr lang="es-ES" altLang="es-AR" sz="1800" b="1" dirty="0">
                <a:latin typeface="Calibri" panose="020F0502020204030204" pitchFamily="34" charset="0"/>
                <a:cs typeface="Calibri" panose="020F0502020204030204" pitchFamily="34" charset="0"/>
              </a:rPr>
              <a:t>  </a:t>
            </a:r>
            <a:endParaRPr lang="en-US" dirty="0"/>
          </a:p>
        </p:txBody>
      </p:sp>
    </p:spTree>
    <p:extLst>
      <p:ext uri="{BB962C8B-B14F-4D97-AF65-F5344CB8AC3E}">
        <p14:creationId xmlns:p14="http://schemas.microsoft.com/office/powerpoint/2010/main" val="2168341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5BDA0-13B8-71AD-1A2C-CBFCD93DF5F4}"/>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8D37CA5C-40F0-5F31-F2F7-954C1549A247}"/>
              </a:ext>
            </a:extLst>
          </p:cNvPr>
          <p:cNvSpPr>
            <a:spLocks noGrp="1"/>
          </p:cNvSpPr>
          <p:nvPr>
            <p:ph idx="1"/>
          </p:nvPr>
        </p:nvSpPr>
        <p:spPr>
          <a:xfrm>
            <a:off x="677334" y="1371601"/>
            <a:ext cx="8596668" cy="4669762"/>
          </a:xfrm>
        </p:spPr>
        <p:txBody>
          <a:bodyPr/>
          <a:lstStyle/>
          <a:p>
            <a:pPr marL="0" indent="0">
              <a:buNone/>
            </a:pPr>
            <a:r>
              <a:rPr lang="es-AR" sz="2000" b="1" dirty="0">
                <a:latin typeface="Corbel" panose="020B0503020204020204" pitchFamily="34" charset="0"/>
              </a:rPr>
              <a:t>Inactivación enzimática</a:t>
            </a:r>
          </a:p>
          <a:p>
            <a:pPr>
              <a:buFont typeface="Wingdings" panose="05000000000000000000" pitchFamily="2" charset="2"/>
              <a:buChar char="ü"/>
            </a:pPr>
            <a:r>
              <a:rPr lang="es-AR" sz="2000" b="1" dirty="0">
                <a:latin typeface="Corbel" panose="020B0503020204020204" pitchFamily="34" charset="0"/>
              </a:rPr>
              <a:t>N-acetiltransferasas (AAC)</a:t>
            </a:r>
          </a:p>
          <a:p>
            <a:pPr>
              <a:buFont typeface="Wingdings" panose="05000000000000000000" pitchFamily="2" charset="2"/>
              <a:buChar char="ü"/>
            </a:pPr>
            <a:r>
              <a:rPr lang="es-AR" sz="2000" b="1" dirty="0">
                <a:latin typeface="Corbel" panose="020B0503020204020204" pitchFamily="34" charset="0"/>
              </a:rPr>
              <a:t>O-</a:t>
            </a:r>
            <a:r>
              <a:rPr lang="es-AR" sz="2000" b="1" dirty="0" err="1">
                <a:latin typeface="Corbel" panose="020B0503020204020204" pitchFamily="34" charset="0"/>
              </a:rPr>
              <a:t>nucleotidiltransferasas</a:t>
            </a:r>
            <a:r>
              <a:rPr lang="es-AR" sz="2000" b="1" dirty="0">
                <a:latin typeface="Corbel" panose="020B0503020204020204" pitchFamily="34" charset="0"/>
              </a:rPr>
              <a:t> (APH)</a:t>
            </a:r>
          </a:p>
          <a:p>
            <a:pPr>
              <a:buFont typeface="Wingdings" panose="05000000000000000000" pitchFamily="2" charset="2"/>
              <a:buChar char="ü"/>
            </a:pPr>
            <a:r>
              <a:rPr lang="es-AR" sz="2000" b="1" dirty="0">
                <a:latin typeface="Corbel" panose="020B0503020204020204" pitchFamily="34" charset="0"/>
              </a:rPr>
              <a:t>O-fosfotransferasas (ANT)</a:t>
            </a:r>
          </a:p>
          <a:p>
            <a:pPr marL="0" indent="0">
              <a:buNone/>
            </a:pPr>
            <a:r>
              <a:rPr lang="es-AR" sz="2000" dirty="0">
                <a:latin typeface="Corbel" panose="020B0503020204020204" pitchFamily="34" charset="0"/>
              </a:rPr>
              <a:t>Estas enzimas tienen un perfil diferente de AG sobre los que actúan</a:t>
            </a:r>
          </a:p>
          <a:p>
            <a:pPr marL="0" indent="0">
              <a:buNone/>
            </a:pPr>
            <a:r>
              <a:rPr lang="es-AR" sz="2000" dirty="0">
                <a:latin typeface="Corbel" panose="020B0503020204020204" pitchFamily="34" charset="0"/>
              </a:rPr>
              <a:t>Pueden ser cromosómicas o plasmídicas</a:t>
            </a:r>
          </a:p>
          <a:p>
            <a:pPr marL="0" indent="0">
              <a:buNone/>
            </a:pPr>
            <a:r>
              <a:rPr lang="es-AR" sz="2000" dirty="0">
                <a:latin typeface="Corbel" panose="020B0503020204020204" pitchFamily="34" charset="0"/>
              </a:rPr>
              <a:t>Se expresan constitutivamente</a:t>
            </a:r>
          </a:p>
          <a:p>
            <a:pPr marL="0" indent="0">
              <a:buNone/>
            </a:pPr>
            <a:r>
              <a:rPr lang="es-AR" sz="2000" dirty="0">
                <a:latin typeface="Corbel" panose="020B0503020204020204" pitchFamily="34" charset="0"/>
              </a:rPr>
              <a:t>La inactivación enzimática se produce en el proceso de </a:t>
            </a:r>
            <a:r>
              <a:rPr lang="es-AR" sz="2000" dirty="0">
                <a:solidFill>
                  <a:schemeClr val="accent1"/>
                </a:solidFill>
                <a:latin typeface="Corbel" panose="020B0503020204020204" pitchFamily="34" charset="0"/>
              </a:rPr>
              <a:t>transporte del antibiótico hacia el interior de la célula </a:t>
            </a:r>
          </a:p>
          <a:p>
            <a:pPr marL="0" indent="0">
              <a:buNone/>
            </a:pPr>
            <a:endParaRPr lang="en-US" dirty="0"/>
          </a:p>
        </p:txBody>
      </p:sp>
    </p:spTree>
    <p:extLst>
      <p:ext uri="{BB962C8B-B14F-4D97-AF65-F5344CB8AC3E}">
        <p14:creationId xmlns:p14="http://schemas.microsoft.com/office/powerpoint/2010/main" val="3883947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734D0B-A5A6-A170-CC18-303060BFC2B0}"/>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pic>
        <p:nvPicPr>
          <p:cNvPr id="2050" name="Picture 2" descr="Antibióticos 12 00012 g001">
            <a:extLst>
              <a:ext uri="{FF2B5EF4-FFF2-40B4-BE49-F238E27FC236}">
                <a16:creationId xmlns:a16="http://schemas.microsoft.com/office/drawing/2014/main" id="{EC888820-9454-0013-E50C-C976AA0BC935}"/>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rcRect/>
          <a:stretch>
            <a:fillRect/>
          </a:stretch>
        </p:blipFill>
        <p:spPr bwMode="auto">
          <a:xfrm>
            <a:off x="1498568" y="2160588"/>
            <a:ext cx="6954901"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504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7CCEDA-3987-6965-A942-8DB015B0D1F1}"/>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pic>
        <p:nvPicPr>
          <p:cNvPr id="3074" name="Picture 2" descr="Staphylococcus aureus- An Overview - Microbe Notes">
            <a:extLst>
              <a:ext uri="{FF2B5EF4-FFF2-40B4-BE49-F238E27FC236}">
                <a16:creationId xmlns:a16="http://schemas.microsoft.com/office/drawing/2014/main" id="{A2CD3377-0B5B-A1D0-92DD-8C4A275A187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5496" y="2160588"/>
            <a:ext cx="7401045"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115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92F339-BDA4-D1E7-0108-BB16C5D2BA02}"/>
              </a:ext>
            </a:extLst>
          </p:cNvPr>
          <p:cNvSpPr>
            <a:spLocks noGrp="1"/>
          </p:cNvSpPr>
          <p:nvPr>
            <p:ph type="title"/>
          </p:nvPr>
        </p:nvSpPr>
        <p:spPr/>
        <p:txBody>
          <a:bodyPr/>
          <a:lstStyle/>
          <a:p>
            <a:r>
              <a:rPr lang="en-US" b="1" kern="100" dirty="0">
                <a:solidFill>
                  <a:srgbClr val="000000"/>
                </a:solidFill>
                <a:effectLst/>
                <a:latin typeface="Corbel" panose="020B0503020204020204" pitchFamily="34" charset="0"/>
                <a:ea typeface="Corbel" panose="020B0503020204020204" pitchFamily="34" charset="0"/>
                <a:cs typeface="Corbel" panose="020B0503020204020204" pitchFamily="34" charset="0"/>
              </a:rPr>
              <a:t>Resistencia bacteriana a los antibióticos</a:t>
            </a:r>
            <a:endParaRPr lang="en-US" dirty="0"/>
          </a:p>
        </p:txBody>
      </p:sp>
      <p:sp>
        <p:nvSpPr>
          <p:cNvPr id="3" name="Marcador de contenido 2">
            <a:extLst>
              <a:ext uri="{FF2B5EF4-FFF2-40B4-BE49-F238E27FC236}">
                <a16:creationId xmlns:a16="http://schemas.microsoft.com/office/drawing/2014/main" id="{75F62052-59B5-781F-882C-A46F98BA423A}"/>
              </a:ext>
            </a:extLst>
          </p:cNvPr>
          <p:cNvSpPr>
            <a:spLocks noGrp="1"/>
          </p:cNvSpPr>
          <p:nvPr>
            <p:ph idx="1"/>
          </p:nvPr>
        </p:nvSpPr>
        <p:spPr>
          <a:xfrm>
            <a:off x="677334" y="1488613"/>
            <a:ext cx="10026525" cy="3880773"/>
          </a:xfrm>
        </p:spPr>
        <p:txBody>
          <a:bodyPr/>
          <a:lstStyle/>
          <a:p>
            <a:pPr marL="0" indent="0" algn="just">
              <a:buNone/>
            </a:pPr>
            <a:r>
              <a:rPr lang="es-ES" b="1" i="0" dirty="0">
                <a:solidFill>
                  <a:srgbClr val="000000"/>
                </a:solidFill>
                <a:effectLst/>
                <a:latin typeface="Corbel" panose="020B0503020204020204" pitchFamily="34" charset="0"/>
              </a:rPr>
              <a:t>CARACTERÍSTICAS FENOTÍPICAS Y MOLECULARES</a:t>
            </a:r>
            <a:endParaRPr lang="es-ES" b="0" i="0" dirty="0">
              <a:solidFill>
                <a:srgbClr val="000000"/>
              </a:solidFill>
              <a:effectLst/>
              <a:latin typeface="Corbel" panose="020B0503020204020204" pitchFamily="34" charset="0"/>
            </a:endParaRPr>
          </a:p>
          <a:p>
            <a:pPr marL="0" indent="0" algn="just">
              <a:buNone/>
            </a:pPr>
            <a:r>
              <a:rPr lang="es-ES" b="0" i="0" dirty="0">
                <a:solidFill>
                  <a:srgbClr val="000000"/>
                </a:solidFill>
                <a:effectLst/>
                <a:latin typeface="Corbel" panose="020B0503020204020204" pitchFamily="34" charset="0"/>
              </a:rPr>
              <a:t>Los aislamientos de SAMR-C suelen ser resistentes a todos los betalactámicos (penicilina, oxacilina y cefalosporinas) y suelen ser sensibles a los otros antimicrobianos. Esta característica lo distingue de los aislamientos de SAMR-H, los que suelen comúnmente presentar co-resistencia a múltiples antimicrobianos incluyendo gentamicina, ciprofloxacina y eritromicina. Los aislamientos de SAMR-AC también suelen ser sensibles a tetraciclinas y trimetoprim-sulfametoxazol</a:t>
            </a:r>
            <a:r>
              <a:rPr lang="es-ES" b="0" i="0" dirty="0">
                <a:solidFill>
                  <a:srgbClr val="000000"/>
                </a:solidFill>
                <a:effectLst/>
                <a:latin typeface="Verdana" panose="020B0604030504040204" pitchFamily="34" charset="0"/>
              </a:rPr>
              <a:t>.</a:t>
            </a:r>
          </a:p>
          <a:p>
            <a:pPr marL="0" indent="0" algn="just">
              <a:buNone/>
            </a:pPr>
            <a:r>
              <a:rPr lang="es-ES" b="0" i="0" dirty="0">
                <a:solidFill>
                  <a:srgbClr val="000000"/>
                </a:solidFill>
                <a:effectLst/>
                <a:latin typeface="Corbel" panose="020B0503020204020204" pitchFamily="34" charset="0"/>
              </a:rPr>
              <a:t>Los aislamientos de SAMR, ya sea adquiridos en la comunidad o en el hospital, portan el gen mecA</a:t>
            </a:r>
            <a:endParaRPr lang="es-ES" dirty="0">
              <a:solidFill>
                <a:srgbClr val="000000"/>
              </a:solidFill>
              <a:latin typeface="Corbel" panose="020B0503020204020204" pitchFamily="34" charset="0"/>
            </a:endParaRPr>
          </a:p>
          <a:p>
            <a:pPr marL="0" indent="0" algn="just">
              <a:buNone/>
            </a:pPr>
            <a:r>
              <a:rPr lang="es-ES" b="0" i="0" dirty="0">
                <a:solidFill>
                  <a:srgbClr val="000000"/>
                </a:solidFill>
                <a:effectLst/>
                <a:latin typeface="Corbel" panose="020B0503020204020204" pitchFamily="34" charset="0"/>
              </a:rPr>
              <a:t> Este gen codifica una proteína ligadora de penicilinas (PBP) 2a que a diferencia de la PBP natural no permite la unión a los betalactámicos y por tanto no se inhibe la formación de peptidoglicanos.</a:t>
            </a:r>
          </a:p>
          <a:p>
            <a:pPr marL="0" indent="0">
              <a:buNone/>
            </a:pPr>
            <a:endParaRPr lang="en-US" dirty="0"/>
          </a:p>
        </p:txBody>
      </p:sp>
    </p:spTree>
    <p:extLst>
      <p:ext uri="{BB962C8B-B14F-4D97-AF65-F5344CB8AC3E}">
        <p14:creationId xmlns:p14="http://schemas.microsoft.com/office/powerpoint/2010/main" val="62113252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TM02900688[[fn=Faceta]]</Template>
  <TotalTime>1609</TotalTime>
  <Words>1868</Words>
  <Application>Microsoft Office PowerPoint</Application>
  <PresentationFormat>Panorámica</PresentationFormat>
  <Paragraphs>259</Paragraphs>
  <Slides>32</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32</vt:i4>
      </vt:variant>
    </vt:vector>
  </HeadingPairs>
  <TitlesOfParts>
    <vt:vector size="44" baseType="lpstr">
      <vt:lpstr>Arial</vt:lpstr>
      <vt:lpstr>Calibri</vt:lpstr>
      <vt:lpstr>Century Gothic</vt:lpstr>
      <vt:lpstr>Corbel</vt:lpstr>
      <vt:lpstr>Tahoma</vt:lpstr>
      <vt:lpstr>Times New Roman</vt:lpstr>
      <vt:lpstr>Trebuchet MS</vt:lpstr>
      <vt:lpstr>Verdana</vt:lpstr>
      <vt:lpstr>Verdana</vt:lpstr>
      <vt:lpstr>Wingdings</vt:lpstr>
      <vt:lpstr>Wingdings 3</vt:lpstr>
      <vt:lpstr>Faceta</vt:lpstr>
      <vt:lpstr>Presentación de PowerPoint</vt:lpstr>
      <vt:lpstr>Resistencia bacteriana a los antibióticos  </vt:lpstr>
      <vt:lpstr>Resistencia bacteriana a los antibióticos  </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Presentación de PowerPoint</vt:lpstr>
      <vt:lpstr>Presentación de PowerPoint</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lpstr>Resistencia bacteriana a los antibióticos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 Ruben</dc:creator>
  <cp:lastModifiedBy>Usuario</cp:lastModifiedBy>
  <cp:revision>5</cp:revision>
  <dcterms:created xsi:type="dcterms:W3CDTF">2023-05-31T19:41:34Z</dcterms:created>
  <dcterms:modified xsi:type="dcterms:W3CDTF">2023-06-09T17:39:23Z</dcterms:modified>
</cp:coreProperties>
</file>