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2" r:id="rId1"/>
  </p:sldMasterIdLst>
  <p:notesMasterIdLst>
    <p:notesMasterId r:id="rId68"/>
  </p:notesMasterIdLst>
  <p:handoutMasterIdLst>
    <p:handoutMasterId r:id="rId69"/>
  </p:handoutMasterIdLst>
  <p:sldIdLst>
    <p:sldId id="256" r:id="rId2"/>
    <p:sldId id="608" r:id="rId3"/>
    <p:sldId id="609" r:id="rId4"/>
    <p:sldId id="610" r:id="rId5"/>
    <p:sldId id="611" r:id="rId6"/>
    <p:sldId id="612" r:id="rId7"/>
    <p:sldId id="613" r:id="rId8"/>
    <p:sldId id="614" r:id="rId9"/>
    <p:sldId id="615" r:id="rId10"/>
    <p:sldId id="616" r:id="rId11"/>
    <p:sldId id="617" r:id="rId12"/>
    <p:sldId id="618" r:id="rId13"/>
    <p:sldId id="619" r:id="rId14"/>
    <p:sldId id="620" r:id="rId15"/>
    <p:sldId id="621" r:id="rId16"/>
    <p:sldId id="622" r:id="rId17"/>
    <p:sldId id="639" r:id="rId18"/>
    <p:sldId id="641" r:id="rId19"/>
    <p:sldId id="643" r:id="rId20"/>
    <p:sldId id="637" r:id="rId21"/>
    <p:sldId id="644" r:id="rId22"/>
    <p:sldId id="679" r:id="rId23"/>
    <p:sldId id="623" r:id="rId24"/>
    <p:sldId id="624" r:id="rId25"/>
    <p:sldId id="625" r:id="rId26"/>
    <p:sldId id="626" r:id="rId27"/>
    <p:sldId id="627" r:id="rId28"/>
    <p:sldId id="628" r:id="rId29"/>
    <p:sldId id="653" r:id="rId30"/>
    <p:sldId id="655" r:id="rId31"/>
    <p:sldId id="645" r:id="rId32"/>
    <p:sldId id="646" r:id="rId33"/>
    <p:sldId id="647" r:id="rId34"/>
    <p:sldId id="648" r:id="rId35"/>
    <p:sldId id="649" r:id="rId36"/>
    <p:sldId id="650" r:id="rId37"/>
    <p:sldId id="651" r:id="rId38"/>
    <p:sldId id="652" r:id="rId39"/>
    <p:sldId id="656" r:id="rId40"/>
    <p:sldId id="657" r:id="rId41"/>
    <p:sldId id="675" r:id="rId42"/>
    <p:sldId id="630" r:id="rId43"/>
    <p:sldId id="631" r:id="rId44"/>
    <p:sldId id="632" r:id="rId45"/>
    <p:sldId id="633" r:id="rId46"/>
    <p:sldId id="660" r:id="rId47"/>
    <p:sldId id="658" r:id="rId48"/>
    <p:sldId id="659" r:id="rId49"/>
    <p:sldId id="634" r:id="rId50"/>
    <p:sldId id="635" r:id="rId51"/>
    <p:sldId id="661" r:id="rId52"/>
    <p:sldId id="662" r:id="rId53"/>
    <p:sldId id="636" r:id="rId54"/>
    <p:sldId id="664" r:id="rId55"/>
    <p:sldId id="663" r:id="rId56"/>
    <p:sldId id="680" r:id="rId57"/>
    <p:sldId id="665" r:id="rId58"/>
    <p:sldId id="666" r:id="rId59"/>
    <p:sldId id="668" r:id="rId60"/>
    <p:sldId id="669" r:id="rId61"/>
    <p:sldId id="670" r:id="rId62"/>
    <p:sldId id="671" r:id="rId63"/>
    <p:sldId id="672" r:id="rId64"/>
    <p:sldId id="673" r:id="rId65"/>
    <p:sldId id="674" r:id="rId66"/>
    <p:sldId id="604" r:id="rId67"/>
  </p:sldIdLst>
  <p:sldSz cx="12188825"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autoAdjust="0"/>
  </p:normalViewPr>
  <p:slideViewPr>
    <p:cSldViewPr>
      <p:cViewPr varScale="1">
        <p:scale>
          <a:sx n="89" d="100"/>
          <a:sy n="89" d="100"/>
        </p:scale>
        <p:origin x="422" y="62"/>
      </p:cViewPr>
      <p:guideLst>
        <p:guide orient="horz" pos="2160"/>
        <p:guide pos="3839"/>
      </p:guideLst>
    </p:cSldViewPr>
  </p:slideViewPr>
  <p:outlineViewPr>
    <p:cViewPr>
      <p:scale>
        <a:sx n="33" d="100"/>
        <a:sy n="33" d="100"/>
      </p:scale>
      <p:origin x="0" y="-15946"/>
    </p:cViewPr>
  </p:outlineViewPr>
  <p:notesTextViewPr>
    <p:cViewPr>
      <p:scale>
        <a:sx n="100" d="100"/>
        <a:sy n="100" d="100"/>
      </p:scale>
      <p:origin x="0" y="0"/>
    </p:cViewPr>
  </p:notesTextViewPr>
  <p:sorterViewPr>
    <p:cViewPr varScale="1">
      <p:scale>
        <a:sx n="100" d="100"/>
        <a:sy n="100" d="100"/>
      </p:scale>
      <p:origin x="0" y="-17002"/>
    </p:cViewPr>
  </p:sorterViewPr>
  <p:notesViewPr>
    <p:cSldViewPr showGuides="1">
      <p:cViewPr varScale="1">
        <p:scale>
          <a:sx n="87" d="100"/>
          <a:sy n="87" d="100"/>
        </p:scale>
        <p:origin x="3828"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s-ES"/>
          </a:p>
        </p:txBody>
      </p:sp>
      <p:sp>
        <p:nvSpPr>
          <p:cNvPr id="3" name="Marcador de posición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26EF2E10-F372-4FAB-81AB-5862B95B7108}" type="datetime1">
              <a:rPr lang="es-ES" smtClean="0"/>
              <a:t>07/06/2023</a:t>
            </a:fld>
            <a:endParaRPr lang="es-ES"/>
          </a:p>
        </p:txBody>
      </p:sp>
      <p:sp>
        <p:nvSpPr>
          <p:cNvPr id="4" name="Marcador de posición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14886E15-F82A-4596-A46C-375C6D3981E1}" type="slidenum">
              <a:rPr lang="es-ES"/>
              <a:t>‹Nº›</a:t>
            </a:fld>
            <a:endParaRPr lang="es-ES"/>
          </a:p>
        </p:txBody>
      </p:sp>
    </p:spTree>
    <p:extLst>
      <p:ext uri="{BB962C8B-B14F-4D97-AF65-F5344CB8AC3E}">
        <p14:creationId xmlns:p14="http://schemas.microsoft.com/office/powerpoint/2010/main" val="868308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s-ES" noProof="0"/>
          </a:p>
        </p:txBody>
      </p:sp>
      <p:sp>
        <p:nvSpPr>
          <p:cNvPr id="3" name="Marcador de posición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9AECAE81-EBF6-4933-9DB2-FE5B8F9333FF}" type="datetime1">
              <a:rPr lang="es-ES" noProof="0" smtClean="0"/>
              <a:t>07/06/2023</a:t>
            </a:fld>
            <a:endParaRPr lang="es-ES" noProof="0"/>
          </a:p>
        </p:txBody>
      </p:sp>
      <p:sp>
        <p:nvSpPr>
          <p:cNvPr id="4" name="Marcador de posición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BF105DB2-FD3E-441D-8B7E-7AE83ECE27B3}" type="slidenum">
              <a:rPr lang="es-ES" noProof="0"/>
              <a:t>‹Nº›</a:t>
            </a:fld>
            <a:endParaRPr lang="es-ES" noProof="0"/>
          </a:p>
        </p:txBody>
      </p:sp>
    </p:spTree>
    <p:extLst>
      <p:ext uri="{BB962C8B-B14F-4D97-AF65-F5344CB8AC3E}">
        <p14:creationId xmlns:p14="http://schemas.microsoft.com/office/powerpoint/2010/main" val="28947205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F105DB2-FD3E-441D-8B7E-7AE83ECE27B3}" type="slidenum">
              <a:rPr lang="es-ES" smtClean="0"/>
              <a:t>1</a:t>
            </a:fld>
            <a:endParaRPr lang="es-ES"/>
          </a:p>
        </p:txBody>
      </p:sp>
    </p:spTree>
    <p:extLst>
      <p:ext uri="{BB962C8B-B14F-4D97-AF65-F5344CB8AC3E}">
        <p14:creationId xmlns:p14="http://schemas.microsoft.com/office/powerpoint/2010/main" val="234792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bloque de título"/>
          <p:cNvSpPr/>
          <p:nvPr/>
        </p:nvSpPr>
        <p:spPr bwMode="white">
          <a:xfrm>
            <a:off x="1141413" y="1600200"/>
            <a:ext cx="9902952" cy="3276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nvGrpSpPr>
          <p:cNvPr id="7" name="gráfico de la parte superior" descr="Diseño de borde superior"/>
          <p:cNvGrpSpPr/>
          <p:nvPr/>
        </p:nvGrpSpPr>
        <p:grpSpPr>
          <a:xfrm>
            <a:off x="1279" y="0"/>
            <a:ext cx="12188952" cy="429768"/>
            <a:chOff x="1279" y="0"/>
            <a:chExt cx="12188952" cy="429768"/>
          </a:xfrm>
        </p:grpSpPr>
        <p:sp>
          <p:nvSpPr>
            <p:cNvPr id="8" name="Rectángulo 7"/>
            <p:cNvSpPr/>
            <p:nvPr/>
          </p:nvSpPr>
          <p:spPr>
            <a:xfrm>
              <a:off x="1279" y="0"/>
              <a:ext cx="12188952"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Rectángulo 8"/>
            <p:cNvSpPr/>
            <p:nvPr/>
          </p:nvSpPr>
          <p:spPr>
            <a:xfrm>
              <a:off x="1279" y="228600"/>
              <a:ext cx="12188952"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0" name="Rectángulo 9"/>
            <p:cNvSpPr/>
            <p:nvPr/>
          </p:nvSpPr>
          <p:spPr>
            <a:xfrm>
              <a:off x="1279" y="306324"/>
              <a:ext cx="12188952"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grpSp>
        <p:nvGrpSpPr>
          <p:cNvPr id="23" name="gráfico de la parte inferior" descr="Diseño de borde inferior"/>
          <p:cNvGrpSpPr/>
          <p:nvPr/>
        </p:nvGrpSpPr>
        <p:grpSpPr>
          <a:xfrm>
            <a:off x="0" y="6080760"/>
            <a:ext cx="12190231" cy="777240"/>
            <a:chOff x="0" y="6080760"/>
            <a:chExt cx="12190231" cy="777240"/>
          </a:xfrm>
        </p:grpSpPr>
        <p:sp>
          <p:nvSpPr>
            <p:cNvPr id="13" name="Rectángulo 12"/>
            <p:cNvSpPr/>
            <p:nvPr/>
          </p:nvSpPr>
          <p:spPr>
            <a:xfrm>
              <a:off x="0" y="6217920"/>
              <a:ext cx="12188825" cy="64008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rtl="0"/>
              <a:endParaRPr lang="es-ES" noProof="0"/>
            </a:p>
          </p:txBody>
        </p:sp>
        <p:sp>
          <p:nvSpPr>
            <p:cNvPr id="14" name="Rectángulo 13"/>
            <p:cNvSpPr/>
            <p:nvPr/>
          </p:nvSpPr>
          <p:spPr>
            <a:xfrm>
              <a:off x="1279" y="60807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5" name="Rectángulo 14"/>
            <p:cNvSpPr/>
            <p:nvPr/>
          </p:nvSpPr>
          <p:spPr>
            <a:xfrm>
              <a:off x="1279" y="6172200"/>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sp>
        <p:nvSpPr>
          <p:cNvPr id="2" name="Título 1"/>
          <p:cNvSpPr>
            <a:spLocks noGrp="1"/>
          </p:cNvSpPr>
          <p:nvPr>
            <p:ph type="ctrTitle"/>
          </p:nvPr>
        </p:nvSpPr>
        <p:spPr bwMode="black">
          <a:xfrm>
            <a:off x="1522414" y="1905000"/>
            <a:ext cx="9143998" cy="2667000"/>
          </a:xfrm>
        </p:spPr>
        <p:txBody>
          <a:bodyPr rtlCol="0" anchor="b">
            <a:normAutofit/>
          </a:bodyPr>
          <a:lstStyle>
            <a:lvl1pPr>
              <a:lnSpc>
                <a:spcPct val="80000"/>
              </a:lnSpc>
              <a:defRPr sz="6600">
                <a:solidFill>
                  <a:schemeClr val="bg1"/>
                </a:solidFill>
                <a:effectLst>
                  <a:outerShdw blurRad="88900" algn="ctr" rotWithShape="0">
                    <a:prstClr val="black">
                      <a:alpha val="35000"/>
                    </a:prstClr>
                  </a:outerShdw>
                </a:effectLst>
              </a:defRPr>
            </a:lvl1pPr>
          </a:lstStyle>
          <a:p>
            <a:pPr rtl="0"/>
            <a:r>
              <a:rPr lang="es-ES" noProof="0" smtClean="0"/>
              <a:t>Haga clic para modificar el estilo de título del patrón</a:t>
            </a:r>
            <a:endParaRPr lang="es-ES" noProof="0"/>
          </a:p>
        </p:txBody>
      </p:sp>
      <p:sp>
        <p:nvSpPr>
          <p:cNvPr id="3" name="Subtítulo 2"/>
          <p:cNvSpPr>
            <a:spLocks noGrp="1"/>
          </p:cNvSpPr>
          <p:nvPr>
            <p:ph type="subTitle" idx="1"/>
          </p:nvPr>
        </p:nvSpPr>
        <p:spPr>
          <a:xfrm>
            <a:off x="1522413" y="5029200"/>
            <a:ext cx="8229598" cy="838200"/>
          </a:xfrm>
        </p:spPr>
        <p:txBody>
          <a:bodyPr rtlCol="0"/>
          <a:lstStyle>
            <a:lvl1pPr marL="0" indent="0" algn="l">
              <a:lnSpc>
                <a:spcPct val="90000"/>
              </a:lnSpc>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smtClean="0"/>
              <a:t>Haga clic para modificar el estilo de subtítulo del patrón</a:t>
            </a:r>
            <a:endParaRPr lang="es-ES" noProof="0"/>
          </a:p>
        </p:txBody>
      </p:sp>
      <p:sp>
        <p:nvSpPr>
          <p:cNvPr id="21" name="Marcador de pie de página 20"/>
          <p:cNvSpPr>
            <a:spLocks noGrp="1"/>
          </p:cNvSpPr>
          <p:nvPr>
            <p:ph type="ftr" sz="quarter" idx="11"/>
          </p:nvPr>
        </p:nvSpPr>
        <p:spPr/>
        <p:txBody>
          <a:bodyPr rtlCol="0"/>
          <a:lstStyle/>
          <a:p>
            <a:pPr rtl="0"/>
            <a:r>
              <a:rPr lang="es-ES" noProof="0"/>
              <a:t>Agregar un pie de página</a:t>
            </a:r>
          </a:p>
        </p:txBody>
      </p:sp>
      <p:sp>
        <p:nvSpPr>
          <p:cNvPr id="20" name="Marcador de posición de fecha 19"/>
          <p:cNvSpPr>
            <a:spLocks noGrp="1"/>
          </p:cNvSpPr>
          <p:nvPr>
            <p:ph type="dt" sz="half" idx="10"/>
          </p:nvPr>
        </p:nvSpPr>
        <p:spPr/>
        <p:txBody>
          <a:bodyPr rtlCol="0"/>
          <a:lstStyle/>
          <a:p>
            <a:pPr rtl="0"/>
            <a:fld id="{991A9CBD-FC96-4930-B11D-0238FE29C61A}" type="datetime1">
              <a:rPr lang="es-ES" noProof="0" smtClean="0"/>
              <a:t>07/06/2023</a:t>
            </a:fld>
            <a:endParaRPr lang="es-ES" noProof="0"/>
          </a:p>
        </p:txBody>
      </p:sp>
      <p:sp>
        <p:nvSpPr>
          <p:cNvPr id="22" name="Marcador de posición de número de diapositiva 21"/>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189493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a:bodyPr>
          <a:lstStyle>
            <a:lvl1pPr algn="l">
              <a:defRPr sz="3200"/>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pie de página 4"/>
          <p:cNvSpPr>
            <a:spLocks noGrp="1"/>
          </p:cNvSpPr>
          <p:nvPr>
            <p:ph type="ftr" sz="quarter" idx="11"/>
          </p:nvPr>
        </p:nvSpPr>
        <p:spPr/>
        <p:txBody>
          <a:bodyPr rtlCol="0"/>
          <a:lstStyle/>
          <a:p>
            <a:pPr rtl="0"/>
            <a:r>
              <a:rPr lang="es-ES" noProof="0"/>
              <a:t>Agregar un pie de página</a:t>
            </a:r>
          </a:p>
        </p:txBody>
      </p:sp>
      <p:sp>
        <p:nvSpPr>
          <p:cNvPr id="4" name="Marcador de posición de fecha 3"/>
          <p:cNvSpPr>
            <a:spLocks noGrp="1"/>
          </p:cNvSpPr>
          <p:nvPr>
            <p:ph type="dt" sz="half" idx="10"/>
          </p:nvPr>
        </p:nvSpPr>
        <p:spPr/>
        <p:txBody>
          <a:bodyPr rtlCol="0"/>
          <a:lstStyle/>
          <a:p>
            <a:pPr rtl="0"/>
            <a:fld id="{45A22E5E-3DDD-496E-8A47-635EABCD592C}" type="datetime1">
              <a:rPr lang="es-ES" noProof="0" smtClean="0"/>
              <a:t>07/06/2023</a:t>
            </a:fld>
            <a:endParaRPr lang="es-ES" noProof="0"/>
          </a:p>
        </p:txBody>
      </p:sp>
      <p:sp>
        <p:nvSpPr>
          <p:cNvPr id="6" name="Marcador de posición de número de diapositiva 5"/>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50647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522413" y="1905000"/>
            <a:ext cx="9144000" cy="2667000"/>
          </a:xfrm>
        </p:spPr>
        <p:txBody>
          <a:bodyPr rtlCol="0" anchor="b">
            <a:normAutofit/>
          </a:bodyPr>
          <a:lstStyle>
            <a:lvl1pPr algn="l">
              <a:defRPr sz="5400" b="0" cap="none" baseline="0"/>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1522413" y="4876800"/>
            <a:ext cx="8229598" cy="1143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sp>
        <p:nvSpPr>
          <p:cNvPr id="5" name="Marcador de posición de pie de página 4"/>
          <p:cNvSpPr>
            <a:spLocks noGrp="1"/>
          </p:cNvSpPr>
          <p:nvPr>
            <p:ph type="ftr" sz="quarter" idx="11"/>
          </p:nvPr>
        </p:nvSpPr>
        <p:spPr bwMode="black"/>
        <p:txBody>
          <a:bodyPr rtlCol="0"/>
          <a:lstStyle>
            <a:lvl1pPr>
              <a:defRPr>
                <a:solidFill>
                  <a:schemeClr val="tx1"/>
                </a:solidFill>
              </a:defRPr>
            </a:lvl1pPr>
          </a:lstStyle>
          <a:p>
            <a:pPr rtl="0"/>
            <a:r>
              <a:rPr lang="es-ES" noProof="0"/>
              <a:t>Agregar un pie de página</a:t>
            </a:r>
          </a:p>
        </p:txBody>
      </p:sp>
      <p:sp>
        <p:nvSpPr>
          <p:cNvPr id="4" name="Marcador de posición de fecha 3"/>
          <p:cNvSpPr>
            <a:spLocks noGrp="1"/>
          </p:cNvSpPr>
          <p:nvPr>
            <p:ph type="dt" sz="half" idx="10"/>
          </p:nvPr>
        </p:nvSpPr>
        <p:spPr bwMode="black"/>
        <p:txBody>
          <a:bodyPr rtlCol="0"/>
          <a:lstStyle>
            <a:lvl1pPr>
              <a:defRPr>
                <a:solidFill>
                  <a:schemeClr val="tx1"/>
                </a:solidFill>
              </a:defRPr>
            </a:lvl1pPr>
          </a:lstStyle>
          <a:p>
            <a:pPr rtl="0"/>
            <a:fld id="{DFED53F6-796A-404E-B973-F3C10A4E4B0F}" type="datetime1">
              <a:rPr lang="es-ES" noProof="0" smtClean="0"/>
              <a:t>07/06/2023</a:t>
            </a:fld>
            <a:endParaRPr lang="es-ES" noProof="0"/>
          </a:p>
        </p:txBody>
      </p:sp>
      <p:sp>
        <p:nvSpPr>
          <p:cNvPr id="6" name="Marcador de posición de número de diapositiva 5"/>
          <p:cNvSpPr>
            <a:spLocks noGrp="1"/>
          </p:cNvSpPr>
          <p:nvPr>
            <p:ph type="sldNum" sz="quarter" idx="12"/>
          </p:nvPr>
        </p:nvSpPr>
        <p:spPr bwMode="black"/>
        <p:txBody>
          <a:bodyPr rtlCol="0"/>
          <a:lstStyle>
            <a:lvl1pPr>
              <a:defRPr>
                <a:solidFill>
                  <a:schemeClr val="tx1"/>
                </a:solidFill>
              </a:defRPr>
            </a:lvl1pPr>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55872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half" idx="1" hasCustomPrompt="1"/>
          </p:nvPr>
        </p:nvSpPr>
        <p:spPr>
          <a:xfrm>
            <a:off x="1522413" y="1904999"/>
            <a:ext cx="4435564" cy="4088921"/>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230849" y="1904999"/>
            <a:ext cx="4435564" cy="4088921"/>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11"/>
          </p:nvPr>
        </p:nvSpPr>
        <p:spPr/>
        <p:txBody>
          <a:bodyPr rtlCol="0"/>
          <a:lstStyle/>
          <a:p>
            <a:pPr rtl="0"/>
            <a:r>
              <a:rPr lang="es-ES" noProof="0"/>
              <a:t>Agregar un pie de página</a:t>
            </a:r>
          </a:p>
        </p:txBody>
      </p:sp>
      <p:sp>
        <p:nvSpPr>
          <p:cNvPr id="5" name="Marcador de posición de fecha 4"/>
          <p:cNvSpPr>
            <a:spLocks noGrp="1"/>
          </p:cNvSpPr>
          <p:nvPr>
            <p:ph type="dt" sz="half" idx="10"/>
          </p:nvPr>
        </p:nvSpPr>
        <p:spPr/>
        <p:txBody>
          <a:bodyPr rtlCol="0"/>
          <a:lstStyle/>
          <a:p>
            <a:pPr rtl="0"/>
            <a:fld id="{8D1DA33A-B757-4D29-B067-43A61E6496B6}" type="datetime1">
              <a:rPr lang="es-ES" noProof="0" smtClean="0"/>
              <a:t>07/06/2023</a:t>
            </a:fld>
            <a:endParaRPr lang="es-ES" noProof="0"/>
          </a:p>
        </p:txBody>
      </p:sp>
      <p:sp>
        <p:nvSpPr>
          <p:cNvPr id="7" name="Marcador de posición de número de diapositiva 6"/>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1236067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1522413" y="1828800"/>
            <a:ext cx="4419599" cy="685801"/>
          </a:xfrm>
        </p:spPr>
        <p:txBody>
          <a:bodyPr rtlCol="0"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hasCustomPrompt="1"/>
          </p:nvPr>
        </p:nvSpPr>
        <p:spPr>
          <a:xfrm>
            <a:off x="1522413" y="2590801"/>
            <a:ext cx="4419599" cy="3429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246814" y="1828800"/>
            <a:ext cx="4419599" cy="685801"/>
          </a:xfrm>
        </p:spPr>
        <p:txBody>
          <a:bodyPr rtlCol="0"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hasCustomPrompt="1"/>
          </p:nvPr>
        </p:nvSpPr>
        <p:spPr>
          <a:xfrm>
            <a:off x="6246814" y="2590801"/>
            <a:ext cx="4419599" cy="3429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posición de pie de página 7"/>
          <p:cNvSpPr>
            <a:spLocks noGrp="1"/>
          </p:cNvSpPr>
          <p:nvPr>
            <p:ph type="ftr" sz="quarter" idx="11"/>
          </p:nvPr>
        </p:nvSpPr>
        <p:spPr/>
        <p:txBody>
          <a:bodyPr rtlCol="0"/>
          <a:lstStyle/>
          <a:p>
            <a:pPr rtl="0"/>
            <a:r>
              <a:rPr lang="es-ES" noProof="0"/>
              <a:t>Agregar un pie de página</a:t>
            </a:r>
          </a:p>
        </p:txBody>
      </p:sp>
      <p:sp>
        <p:nvSpPr>
          <p:cNvPr id="7" name="Marcador de posición de fecha 6"/>
          <p:cNvSpPr>
            <a:spLocks noGrp="1"/>
          </p:cNvSpPr>
          <p:nvPr>
            <p:ph type="dt" sz="half" idx="10"/>
          </p:nvPr>
        </p:nvSpPr>
        <p:spPr/>
        <p:txBody>
          <a:bodyPr rtlCol="0"/>
          <a:lstStyle/>
          <a:p>
            <a:pPr rtl="0"/>
            <a:fld id="{9BA10B82-AF1B-4F04-9E7B-9E0D2470CA45}" type="datetime1">
              <a:rPr lang="es-ES" noProof="0" smtClean="0"/>
              <a:t>07/06/2023</a:t>
            </a:fld>
            <a:endParaRPr lang="es-ES" noProof="0"/>
          </a:p>
        </p:txBody>
      </p:sp>
      <p:sp>
        <p:nvSpPr>
          <p:cNvPr id="9" name="Marcador de posición de número de diapositiva 8"/>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143676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a:p>
        </p:txBody>
      </p:sp>
      <p:sp>
        <p:nvSpPr>
          <p:cNvPr id="4" name="Marcador de posición de pie de página 3"/>
          <p:cNvSpPr>
            <a:spLocks noGrp="1"/>
          </p:cNvSpPr>
          <p:nvPr>
            <p:ph type="ftr" sz="quarter" idx="11"/>
          </p:nvPr>
        </p:nvSpPr>
        <p:spPr/>
        <p:txBody>
          <a:bodyPr rtlCol="0"/>
          <a:lstStyle/>
          <a:p>
            <a:pPr rtl="0"/>
            <a:r>
              <a:rPr lang="es-ES" noProof="0"/>
              <a:t>Agregar un pie de página</a:t>
            </a:r>
          </a:p>
        </p:txBody>
      </p:sp>
      <p:sp>
        <p:nvSpPr>
          <p:cNvPr id="3" name="Marcador de posición de fecha 2"/>
          <p:cNvSpPr>
            <a:spLocks noGrp="1"/>
          </p:cNvSpPr>
          <p:nvPr>
            <p:ph type="dt" sz="half" idx="10"/>
          </p:nvPr>
        </p:nvSpPr>
        <p:spPr/>
        <p:txBody>
          <a:bodyPr rtlCol="0"/>
          <a:lstStyle/>
          <a:p>
            <a:pPr rtl="0"/>
            <a:fld id="{B5A43820-F0E0-4F5A-BF5F-6F2D5C2E8211}" type="datetime1">
              <a:rPr lang="es-ES" noProof="0" smtClean="0"/>
              <a:t>07/06/2023</a:t>
            </a:fld>
            <a:endParaRPr lang="es-ES" noProof="0"/>
          </a:p>
        </p:txBody>
      </p:sp>
      <p:sp>
        <p:nvSpPr>
          <p:cNvPr id="5" name="Marcador de posición de número de diapositiva 4"/>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302319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grpSp>
        <p:nvGrpSpPr>
          <p:cNvPr id="6" name="gráfico de la parte inferior"/>
          <p:cNvGrpSpPr/>
          <p:nvPr userDrawn="1"/>
        </p:nvGrpSpPr>
        <p:grpSpPr>
          <a:xfrm>
            <a:off x="0" y="6309360"/>
            <a:ext cx="12190231" cy="548640"/>
            <a:chOff x="0" y="6309360"/>
            <a:chExt cx="12190231" cy="548640"/>
          </a:xfrm>
        </p:grpSpPr>
        <p:sp>
          <p:nvSpPr>
            <p:cNvPr id="7" name="Rectángulo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rtl="0"/>
              <a:endParaRPr lang="es-ES" noProof="0"/>
            </a:p>
          </p:txBody>
        </p:sp>
        <p:sp>
          <p:nvSpPr>
            <p:cNvPr id="8" name="Rectángulo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Rectángulo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sp>
        <p:nvSpPr>
          <p:cNvPr id="3" name="Marcador de posición de pie de página 2"/>
          <p:cNvSpPr>
            <a:spLocks noGrp="1"/>
          </p:cNvSpPr>
          <p:nvPr>
            <p:ph type="ftr" sz="quarter" idx="11"/>
          </p:nvPr>
        </p:nvSpPr>
        <p:spPr/>
        <p:txBody>
          <a:bodyPr rtlCol="0"/>
          <a:lstStyle/>
          <a:p>
            <a:pPr rtl="0"/>
            <a:r>
              <a:rPr lang="es-ES" noProof="0"/>
              <a:t>Agregar un pie de página</a:t>
            </a:r>
          </a:p>
        </p:txBody>
      </p:sp>
      <p:sp>
        <p:nvSpPr>
          <p:cNvPr id="2" name="Marcador de posición de fecha 1"/>
          <p:cNvSpPr>
            <a:spLocks noGrp="1"/>
          </p:cNvSpPr>
          <p:nvPr>
            <p:ph type="dt" sz="half" idx="10"/>
          </p:nvPr>
        </p:nvSpPr>
        <p:spPr/>
        <p:txBody>
          <a:bodyPr rtlCol="0"/>
          <a:lstStyle/>
          <a:p>
            <a:pPr rtl="0"/>
            <a:fld id="{3FECA0EF-B49D-4FF3-8B81-E3A970172679}" type="datetime1">
              <a:rPr lang="es-ES" noProof="0" smtClean="0"/>
              <a:t>07/06/2023</a:t>
            </a:fld>
            <a:endParaRPr lang="es-ES" noProof="0"/>
          </a:p>
        </p:txBody>
      </p:sp>
      <p:sp>
        <p:nvSpPr>
          <p:cNvPr id="4" name="Marcador de posición de número de diapositiva 3"/>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70961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sp>
        <p:nvSpPr>
          <p:cNvPr id="8" name="marco" descr="Diseño de borde"/>
          <p:cNvSpPr/>
          <p:nvPr/>
        </p:nvSpPr>
        <p:spPr>
          <a:xfrm>
            <a:off x="1217610" y="1019175"/>
            <a:ext cx="6126480"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p:cNvSpPr>
            <a:spLocks noGrp="1"/>
          </p:cNvSpPr>
          <p:nvPr>
            <p:ph type="title"/>
          </p:nvPr>
        </p:nvSpPr>
        <p:spPr>
          <a:xfrm>
            <a:off x="7923214" y="1371600"/>
            <a:ext cx="3124200" cy="2057400"/>
          </a:xfrm>
        </p:spPr>
        <p:txBody>
          <a:bodyPr rtlCol="0" anchor="b">
            <a:normAutofit/>
          </a:bodyPr>
          <a:lstStyle>
            <a:lvl1pPr algn="l">
              <a:defRPr sz="3200" b="1"/>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1491930" y="1293495"/>
            <a:ext cx="5577840" cy="402336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7923214" y="3536829"/>
            <a:ext cx="3124200" cy="1797169"/>
          </a:xfrm>
        </p:spPr>
        <p:txBody>
          <a:bodyPr rtlCol="0">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6" name="Marcador de posición de pie de página 5"/>
          <p:cNvSpPr>
            <a:spLocks noGrp="1"/>
          </p:cNvSpPr>
          <p:nvPr>
            <p:ph type="ftr" sz="quarter" idx="11"/>
          </p:nvPr>
        </p:nvSpPr>
        <p:spPr/>
        <p:txBody>
          <a:bodyPr rtlCol="0"/>
          <a:lstStyle/>
          <a:p>
            <a:pPr rtl="0"/>
            <a:r>
              <a:rPr lang="es-ES" noProof="0"/>
              <a:t>Agregar un pie de página</a:t>
            </a:r>
          </a:p>
        </p:txBody>
      </p:sp>
      <p:sp>
        <p:nvSpPr>
          <p:cNvPr id="5" name="Marcador de posición de fecha 4"/>
          <p:cNvSpPr>
            <a:spLocks noGrp="1"/>
          </p:cNvSpPr>
          <p:nvPr>
            <p:ph type="dt" sz="half" idx="10"/>
          </p:nvPr>
        </p:nvSpPr>
        <p:spPr/>
        <p:txBody>
          <a:bodyPr rtlCol="0"/>
          <a:lstStyle/>
          <a:p>
            <a:pPr rtl="0"/>
            <a:fld id="{6BC79462-9C6B-4111-AEB9-EB9032C6D140}" type="datetime1">
              <a:rPr lang="es-ES" noProof="0" smtClean="0"/>
              <a:t>07/06/2023</a:t>
            </a:fld>
            <a:endParaRPr lang="es-ES" noProof="0"/>
          </a:p>
        </p:txBody>
      </p:sp>
      <p:sp>
        <p:nvSpPr>
          <p:cNvPr id="7" name="Marcador de posición de número de diapositiva 6"/>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193386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8" name="marco" descr="Diseño de borde"/>
          <p:cNvSpPr/>
          <p:nvPr/>
        </p:nvSpPr>
        <p:spPr>
          <a:xfrm>
            <a:off x="1217610" y="1019175"/>
            <a:ext cx="6126480"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p:cNvSpPr>
            <a:spLocks noGrp="1"/>
          </p:cNvSpPr>
          <p:nvPr>
            <p:ph type="title"/>
          </p:nvPr>
        </p:nvSpPr>
        <p:spPr>
          <a:xfrm>
            <a:off x="7923214" y="1371600"/>
            <a:ext cx="3124200" cy="2057400"/>
          </a:xfrm>
        </p:spPr>
        <p:txBody>
          <a:bodyPr rtlCol="0" anchor="b">
            <a:normAutofit/>
          </a:bodyPr>
          <a:lstStyle>
            <a:lvl1pPr algn="l">
              <a:defRPr sz="3200" b="0"/>
            </a:lvl1pPr>
          </a:lstStyle>
          <a:p>
            <a:pPr rtl="0"/>
            <a:r>
              <a:rPr lang="es-ES" noProof="0" smtClean="0"/>
              <a:t>Haga clic para modificar el estilo de título del patrón</a:t>
            </a:r>
            <a:endParaRPr lang="es-ES" noProof="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1400490" y="1202055"/>
            <a:ext cx="5760720" cy="4206240"/>
          </a:xfrm>
          <a:solidFill>
            <a:schemeClr val="bg1">
              <a:lumMod val="95000"/>
            </a:schemeClr>
          </a:solidFill>
        </p:spPr>
        <p:txBody>
          <a:bodyPr tIns="914400" rtlCol="0">
            <a:normAutofit/>
          </a:bodyPr>
          <a:lstStyle>
            <a:lvl1pPr marL="0" indent="0" algn="ctr">
              <a:spcBef>
                <a:spcPts val="0"/>
              </a:spcBef>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smtClean="0"/>
              <a:t>Haga clic en el icono para agregar una imagen</a:t>
            </a:r>
            <a:endParaRPr lang="es-ES" noProof="0"/>
          </a:p>
        </p:txBody>
      </p:sp>
      <p:sp>
        <p:nvSpPr>
          <p:cNvPr id="4" name="Marcador de posición de texto 3"/>
          <p:cNvSpPr>
            <a:spLocks noGrp="1"/>
          </p:cNvSpPr>
          <p:nvPr>
            <p:ph type="body" sz="half" idx="2" hasCustomPrompt="1"/>
          </p:nvPr>
        </p:nvSpPr>
        <p:spPr>
          <a:xfrm>
            <a:off x="7923214" y="3536829"/>
            <a:ext cx="3124200" cy="1797171"/>
          </a:xfrm>
        </p:spPr>
        <p:txBody>
          <a:bodyPr rtlCol="0">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6" name="Marcador de posición de pie de página 5"/>
          <p:cNvSpPr>
            <a:spLocks noGrp="1"/>
          </p:cNvSpPr>
          <p:nvPr>
            <p:ph type="ftr" sz="quarter" idx="11"/>
          </p:nvPr>
        </p:nvSpPr>
        <p:spPr/>
        <p:txBody>
          <a:bodyPr rtlCol="0"/>
          <a:lstStyle/>
          <a:p>
            <a:pPr rtl="0"/>
            <a:r>
              <a:rPr lang="es-ES" noProof="0"/>
              <a:t>Agregar un pie de página</a:t>
            </a:r>
          </a:p>
        </p:txBody>
      </p:sp>
      <p:sp>
        <p:nvSpPr>
          <p:cNvPr id="5" name="Marcador de posición de fecha 4"/>
          <p:cNvSpPr>
            <a:spLocks noGrp="1"/>
          </p:cNvSpPr>
          <p:nvPr>
            <p:ph type="dt" sz="half" idx="10"/>
          </p:nvPr>
        </p:nvSpPr>
        <p:spPr/>
        <p:txBody>
          <a:bodyPr rtlCol="0"/>
          <a:lstStyle/>
          <a:p>
            <a:pPr rtl="0"/>
            <a:fld id="{535B4820-1A51-4F8A-B80D-D9697493352E}" type="datetime1">
              <a:rPr lang="es-ES" noProof="0" smtClean="0"/>
              <a:t>07/06/2023</a:t>
            </a:fld>
            <a:endParaRPr lang="es-ES" noProof="0"/>
          </a:p>
        </p:txBody>
      </p:sp>
      <p:sp>
        <p:nvSpPr>
          <p:cNvPr id="7" name="Marcador de posición de número de diapositiva 6"/>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189684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p:txBody>
          <a:bodyPr vert="eaVert" rtlCol="0"/>
          <a:lstStyle>
            <a:lvl5pPr>
              <a:defRPr/>
            </a:lvl5pPr>
            <a:lvl6pPr>
              <a:defRPr/>
            </a:lvl6pPr>
            <a:lvl7pPr>
              <a:defRPr/>
            </a:lvl7pPr>
            <a:lvl8pPr>
              <a:defRPr/>
            </a:lvl8pPr>
            <a:lvl9pPr>
              <a:defRPr/>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pie de página 4"/>
          <p:cNvSpPr>
            <a:spLocks noGrp="1"/>
          </p:cNvSpPr>
          <p:nvPr>
            <p:ph type="ftr" sz="quarter" idx="11"/>
          </p:nvPr>
        </p:nvSpPr>
        <p:spPr/>
        <p:txBody>
          <a:bodyPr rtlCol="0"/>
          <a:lstStyle/>
          <a:p>
            <a:pPr rtl="0"/>
            <a:r>
              <a:rPr lang="es-ES" noProof="0"/>
              <a:t>Agregar un pie de página</a:t>
            </a:r>
          </a:p>
        </p:txBody>
      </p:sp>
      <p:sp>
        <p:nvSpPr>
          <p:cNvPr id="4" name="Marcador de posición de fecha 3"/>
          <p:cNvSpPr>
            <a:spLocks noGrp="1"/>
          </p:cNvSpPr>
          <p:nvPr>
            <p:ph type="dt" sz="half" idx="10"/>
          </p:nvPr>
        </p:nvSpPr>
        <p:spPr/>
        <p:txBody>
          <a:bodyPr rtlCol="0"/>
          <a:lstStyle/>
          <a:p>
            <a:pPr rtl="0"/>
            <a:fld id="{F5B2DC28-2B94-40A0-9EA7-2E601003A29F}" type="datetime1">
              <a:rPr lang="es-ES" noProof="0" smtClean="0"/>
              <a:t>07/06/2023</a:t>
            </a:fld>
            <a:endParaRPr lang="es-ES" noProof="0"/>
          </a:p>
        </p:txBody>
      </p:sp>
      <p:sp>
        <p:nvSpPr>
          <p:cNvPr id="6" name="Marcador de posición de número de diapositiva 5"/>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347782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494507" y="609600"/>
            <a:ext cx="1143001" cy="5410200"/>
          </a:xfrm>
        </p:spPr>
        <p:txBody>
          <a:bodyPr vert="eaVert"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a:xfrm>
            <a:off x="1522413" y="609600"/>
            <a:ext cx="7696198" cy="5410200"/>
          </a:xfrm>
        </p:spPr>
        <p:txBody>
          <a:bodyPr vert="eaVert" rtlCol="0"/>
          <a:lstStyle>
            <a:lvl5pPr>
              <a:defRPr/>
            </a:lvl5pPr>
            <a:lvl6pPr>
              <a:defRPr/>
            </a:lvl6pPr>
            <a:lvl7pPr>
              <a:defRPr/>
            </a:lvl7pPr>
            <a:lvl8pPr>
              <a:defRPr/>
            </a:lvl8pPr>
            <a:lvl9pPr>
              <a:defRPr/>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pie de página 4"/>
          <p:cNvSpPr>
            <a:spLocks noGrp="1"/>
          </p:cNvSpPr>
          <p:nvPr>
            <p:ph type="ftr" sz="quarter" idx="11"/>
          </p:nvPr>
        </p:nvSpPr>
        <p:spPr/>
        <p:txBody>
          <a:bodyPr rtlCol="0"/>
          <a:lstStyle/>
          <a:p>
            <a:pPr rtl="0"/>
            <a:r>
              <a:rPr lang="es-ES" noProof="0"/>
              <a:t>Agregar un pie de página</a:t>
            </a:r>
          </a:p>
        </p:txBody>
      </p:sp>
      <p:sp>
        <p:nvSpPr>
          <p:cNvPr id="4" name="Marcador de posición de fecha 3"/>
          <p:cNvSpPr>
            <a:spLocks noGrp="1"/>
          </p:cNvSpPr>
          <p:nvPr>
            <p:ph type="dt" sz="half" idx="10"/>
          </p:nvPr>
        </p:nvSpPr>
        <p:spPr/>
        <p:txBody>
          <a:bodyPr rtlCol="0"/>
          <a:lstStyle/>
          <a:p>
            <a:pPr rtl="0"/>
            <a:fld id="{919FC493-80A2-4BF4-B121-4EF9E4894D36}" type="datetime1">
              <a:rPr lang="es-ES" noProof="0" smtClean="0"/>
              <a:t>07/06/2023</a:t>
            </a:fld>
            <a:endParaRPr lang="es-ES" noProof="0"/>
          </a:p>
        </p:txBody>
      </p:sp>
      <p:sp>
        <p:nvSpPr>
          <p:cNvPr id="6" name="Marcador de posición de número de diapositiva 5"/>
          <p:cNvSpPr>
            <a:spLocks noGrp="1"/>
          </p:cNvSpPr>
          <p:nvPr>
            <p:ph type="sldNum" sz="quarter" idx="12"/>
          </p:nvPr>
        </p:nvSpPr>
        <p:spPr/>
        <p:txBody>
          <a:bodyPr rtlCol="0"/>
          <a:lstStyle/>
          <a:p>
            <a:pPr rtl="0"/>
            <a:fld id="{DF28FB93-0A08-4E7D-8E63-9EFA29F1E093}" type="slidenum">
              <a:rPr lang="es-ES" noProof="0"/>
              <a:pPr rtl="0"/>
              <a:t>‹Nº›</a:t>
            </a:fld>
            <a:endParaRPr lang="es-ES" noProof="0"/>
          </a:p>
        </p:txBody>
      </p:sp>
    </p:spTree>
    <p:extLst>
      <p:ext uri="{BB962C8B-B14F-4D97-AF65-F5344CB8AC3E}">
        <p14:creationId xmlns:p14="http://schemas.microsoft.com/office/powerpoint/2010/main" val="104032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 name="gráfico de la parte inferior" descr="Diseño de borde inferior"/>
          <p:cNvGrpSpPr/>
          <p:nvPr/>
        </p:nvGrpSpPr>
        <p:grpSpPr>
          <a:xfrm>
            <a:off x="0" y="6309360"/>
            <a:ext cx="12190231" cy="548640"/>
            <a:chOff x="0" y="6309360"/>
            <a:chExt cx="12190231" cy="548640"/>
          </a:xfrm>
        </p:grpSpPr>
        <p:sp>
          <p:nvSpPr>
            <p:cNvPr id="7" name="Rectángulo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rtl="0"/>
              <a:endParaRPr lang="es-ES" noProof="0"/>
            </a:p>
          </p:txBody>
        </p:sp>
        <p:sp>
          <p:nvSpPr>
            <p:cNvPr id="8" name="Rectángulo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Rectángulo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grpSp>
        <p:nvGrpSpPr>
          <p:cNvPr id="10" name="gráfico de la parte superior" descr="Diseño de borde superior"/>
          <p:cNvGrpSpPr/>
          <p:nvPr/>
        </p:nvGrpSpPr>
        <p:grpSpPr>
          <a:xfrm>
            <a:off x="1279" y="0"/>
            <a:ext cx="12188952" cy="320040"/>
            <a:chOff x="1279" y="0"/>
            <a:chExt cx="12188952" cy="320040"/>
          </a:xfrm>
        </p:grpSpPr>
        <p:sp>
          <p:nvSpPr>
            <p:cNvPr id="11" name="Rectángulo 10"/>
            <p:cNvSpPr/>
            <p:nvPr/>
          </p:nvSpPr>
          <p:spPr>
            <a:xfrm>
              <a:off x="1279" y="0"/>
              <a:ext cx="12188952" cy="170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2" name="Rectángulo 11"/>
            <p:cNvSpPr/>
            <p:nvPr/>
          </p:nvSpPr>
          <p:spPr>
            <a:xfrm>
              <a:off x="1279" y="170234"/>
              <a:ext cx="12188952" cy="14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Rectángulo 12"/>
            <p:cNvSpPr/>
            <p:nvPr/>
          </p:nvSpPr>
          <p:spPr>
            <a:xfrm>
              <a:off x="1279" y="231421"/>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sp>
        <p:nvSpPr>
          <p:cNvPr id="2" name="Marcador de posición de título 1"/>
          <p:cNvSpPr>
            <a:spLocks noGrp="1"/>
          </p:cNvSpPr>
          <p:nvPr>
            <p:ph type="title"/>
          </p:nvPr>
        </p:nvSpPr>
        <p:spPr>
          <a:xfrm>
            <a:off x="1522876" y="609600"/>
            <a:ext cx="9143538" cy="1066800"/>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1522876" y="1905000"/>
            <a:ext cx="9143538" cy="4114800"/>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pie de página 4"/>
          <p:cNvSpPr>
            <a:spLocks noGrp="1"/>
          </p:cNvSpPr>
          <p:nvPr>
            <p:ph type="ftr" sz="quarter" idx="3"/>
          </p:nvPr>
        </p:nvSpPr>
        <p:spPr bwMode="white">
          <a:xfrm>
            <a:off x="1507498" y="6516865"/>
            <a:ext cx="6062145" cy="228600"/>
          </a:xfrm>
          <a:prstGeom prst="rect">
            <a:avLst/>
          </a:prstGeom>
        </p:spPr>
        <p:txBody>
          <a:bodyPr vert="horz" lIns="91440" tIns="45720" rIns="91440" bIns="45720" rtlCol="0" anchor="ctr"/>
          <a:lstStyle>
            <a:lvl1pPr algn="l">
              <a:defRPr sz="1100" cap="all" baseline="0">
                <a:solidFill>
                  <a:schemeClr val="bg1"/>
                </a:solidFill>
              </a:defRPr>
            </a:lvl1pPr>
          </a:lstStyle>
          <a:p>
            <a:pPr rtl="0"/>
            <a:r>
              <a:rPr lang="es-ES" noProof="0"/>
              <a:t>Agregar un pie de página</a:t>
            </a:r>
          </a:p>
        </p:txBody>
      </p:sp>
      <p:sp>
        <p:nvSpPr>
          <p:cNvPr id="4" name="Marcador de posición de fecha 3"/>
          <p:cNvSpPr>
            <a:spLocks noGrp="1"/>
          </p:cNvSpPr>
          <p:nvPr>
            <p:ph type="dt" sz="half" idx="2"/>
          </p:nvPr>
        </p:nvSpPr>
        <p:spPr bwMode="white">
          <a:xfrm>
            <a:off x="7994363" y="6516865"/>
            <a:ext cx="1327622" cy="228600"/>
          </a:xfrm>
          <a:prstGeom prst="rect">
            <a:avLst/>
          </a:prstGeom>
        </p:spPr>
        <p:txBody>
          <a:bodyPr vert="horz" lIns="91440" tIns="45720" rIns="91440" bIns="45720" rtlCol="0" anchor="ctr"/>
          <a:lstStyle>
            <a:lvl1pPr algn="r">
              <a:defRPr sz="1100">
                <a:solidFill>
                  <a:schemeClr val="bg1"/>
                </a:solidFill>
              </a:defRPr>
            </a:lvl1pPr>
          </a:lstStyle>
          <a:p>
            <a:pPr rtl="0"/>
            <a:fld id="{D513640D-1A53-4A8F-B815-A0FAE53345F6}" type="datetime1">
              <a:rPr lang="es-ES" noProof="0" smtClean="0"/>
              <a:t>07/06/2023</a:t>
            </a:fld>
            <a:endParaRPr lang="es-ES" noProof="0"/>
          </a:p>
        </p:txBody>
      </p:sp>
      <p:sp>
        <p:nvSpPr>
          <p:cNvPr id="6" name="Marcador de posición de número de diapositiva 5"/>
          <p:cNvSpPr>
            <a:spLocks noGrp="1"/>
          </p:cNvSpPr>
          <p:nvPr>
            <p:ph type="sldNum" sz="quarter" idx="4"/>
          </p:nvPr>
        </p:nvSpPr>
        <p:spPr bwMode="white">
          <a:xfrm>
            <a:off x="9730094" y="6516865"/>
            <a:ext cx="936319" cy="228600"/>
          </a:xfrm>
          <a:prstGeom prst="rect">
            <a:avLst/>
          </a:prstGeom>
        </p:spPr>
        <p:txBody>
          <a:bodyPr vert="horz" lIns="91440" tIns="45720" rIns="91440" bIns="45720" rtlCol="0" anchor="ctr"/>
          <a:lstStyle>
            <a:lvl1pPr algn="r">
              <a:defRPr sz="1100">
                <a:solidFill>
                  <a:schemeClr val="bg1"/>
                </a:solidFill>
              </a:defRPr>
            </a:lvl1pPr>
          </a:lstStyle>
          <a:p>
            <a:pPr rtl="0"/>
            <a:fld id="{DF28FB93-0A08-4E7D-8E63-9EFA29F1E093}" type="slidenum">
              <a:rPr lang="es-ES" noProof="0" smtClean="0"/>
              <a:pPr rtl="0"/>
              <a:t>‹Nº›</a:t>
            </a:fld>
            <a:endParaRPr lang="es-ES" noProof="0"/>
          </a:p>
        </p:txBody>
      </p:sp>
    </p:spTree>
    <p:extLst>
      <p:ext uri="{BB962C8B-B14F-4D97-AF65-F5344CB8AC3E}">
        <p14:creationId xmlns:p14="http://schemas.microsoft.com/office/powerpoint/2010/main" val="220884516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lumMod val="50000"/>
            </a:schemeClr>
          </a:solidFill>
          <a:latin typeface="+mj-lt"/>
          <a:ea typeface="+mj-ea"/>
          <a:cs typeface="+mj-cs"/>
        </a:defRPr>
      </a:lvl1pPr>
    </p:titleStyle>
    <p:bodyStyle>
      <a:lvl1pPr marL="274320" indent="-274320" algn="l" defTabSz="914400" rtl="0" eaLnBrk="1" latinLnBrk="0" hangingPunct="1">
        <a:lnSpc>
          <a:spcPct val="90000"/>
        </a:lnSpc>
        <a:spcBef>
          <a:spcPts val="1800"/>
        </a:spcBef>
        <a:buClr>
          <a:schemeClr val="tx1"/>
        </a:buClr>
        <a:buSzPct val="10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Clr>
          <a:schemeClr val="tx1"/>
        </a:buClr>
        <a:buSzPct val="10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tx1"/>
        </a:buClr>
        <a:buSzPct val="100000"/>
        <a:buFont typeface="Arial"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980728"/>
            <a:ext cx="9143998" cy="2667000"/>
          </a:xfrm>
        </p:spPr>
        <p:txBody>
          <a:bodyPr rtlCol="0">
            <a:normAutofit/>
          </a:bodyPr>
          <a:lstStyle/>
          <a:p>
            <a:pPr rtl="0"/>
            <a:r>
              <a:rPr lang="es-ES" sz="3000" b="1" dirty="0" smtClean="0">
                <a:latin typeface="Calibri" panose="020F0502020204030204" pitchFamily="34" charset="0"/>
              </a:rPr>
              <a:t>RESISTENCIA BACTERIANA: COCOS GRAM POSITIVOS</a:t>
            </a:r>
            <a:endParaRPr lang="es-ES" sz="3000" b="1" dirty="0">
              <a:latin typeface="Calibri" panose="020F0502020204030204" pitchFamily="34" charset="0"/>
            </a:endParaRPr>
          </a:p>
        </p:txBody>
      </p:sp>
      <p:sp>
        <p:nvSpPr>
          <p:cNvPr id="3" name="Subtítulo 2"/>
          <p:cNvSpPr>
            <a:spLocks noGrp="1"/>
          </p:cNvSpPr>
          <p:nvPr>
            <p:ph type="subTitle" idx="1"/>
          </p:nvPr>
        </p:nvSpPr>
        <p:spPr>
          <a:xfrm>
            <a:off x="1522413" y="4941168"/>
            <a:ext cx="8229598" cy="1080120"/>
          </a:xfrm>
        </p:spPr>
        <p:txBody>
          <a:bodyPr rtlCol="0">
            <a:normAutofit/>
          </a:bodyPr>
          <a:lstStyle/>
          <a:p>
            <a:pPr rtl="0"/>
            <a:r>
              <a:rPr lang="es-ES" b="1" dirty="0" smtClean="0">
                <a:solidFill>
                  <a:schemeClr val="tx2"/>
                </a:solidFill>
                <a:latin typeface="Calibri" panose="020F0502020204030204" pitchFamily="34" charset="0"/>
              </a:rPr>
              <a:t>Dr. Guillermo A. Recúpero</a:t>
            </a:r>
          </a:p>
          <a:p>
            <a:pPr rtl="0"/>
            <a:r>
              <a:rPr lang="es-ES" b="1" dirty="0" smtClean="0">
                <a:solidFill>
                  <a:schemeClr val="tx2"/>
                </a:solidFill>
                <a:latin typeface="Calibri" panose="020F0502020204030204" pitchFamily="34" charset="0"/>
              </a:rPr>
              <a:t>JUNIO 2023</a:t>
            </a:r>
          </a:p>
        </p:txBody>
      </p:sp>
      <p:sp>
        <p:nvSpPr>
          <p:cNvPr id="4" name="Elipse 3"/>
          <p:cNvSpPr/>
          <p:nvPr/>
        </p:nvSpPr>
        <p:spPr>
          <a:xfrm>
            <a:off x="8902724" y="980728"/>
            <a:ext cx="1944216" cy="1728192"/>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1400" b="1" dirty="0" smtClean="0">
                <a:solidFill>
                  <a:schemeClr val="tx1"/>
                </a:solidFill>
              </a:rPr>
              <a:t>Diplomatura de Infectología</a:t>
            </a:r>
          </a:p>
          <a:p>
            <a:pPr algn="ctr"/>
            <a:endParaRPr lang="es-AR" sz="1400" b="1" dirty="0" smtClean="0">
              <a:solidFill>
                <a:schemeClr val="tx1"/>
              </a:solidFill>
            </a:endParaRPr>
          </a:p>
          <a:p>
            <a:pPr algn="ctr"/>
            <a:r>
              <a:rPr lang="es-AR" sz="1400" b="1" dirty="0" smtClean="0">
                <a:solidFill>
                  <a:schemeClr val="tx1"/>
                </a:solidFill>
              </a:rPr>
              <a:t>IV cohorte</a:t>
            </a:r>
            <a:endParaRPr lang="es-AR" sz="1400" b="1" dirty="0"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solidFill>
                  <a:schemeClr val="tx2"/>
                </a:solidFill>
              </a:rPr>
              <a:t>Cocos Gram Positivos: Referencias</a:t>
            </a:r>
            <a:endParaRPr lang="es-AR" dirty="0"/>
          </a:p>
        </p:txBody>
      </p:sp>
      <p:sp>
        <p:nvSpPr>
          <p:cNvPr id="3" name="Marcador de contenido 2"/>
          <p:cNvSpPr>
            <a:spLocks noGrp="1"/>
          </p:cNvSpPr>
          <p:nvPr>
            <p:ph idx="1"/>
          </p:nvPr>
        </p:nvSpPr>
        <p:spPr/>
        <p:txBody>
          <a:bodyPr>
            <a:normAutofit/>
          </a:bodyPr>
          <a:lstStyle/>
          <a:p>
            <a:pPr marL="0" indent="0">
              <a:buNone/>
            </a:pPr>
            <a:r>
              <a:rPr lang="es-AR" sz="2000" b="1" dirty="0">
                <a:latin typeface="Calibri" panose="020F0502020204030204" pitchFamily="34" charset="0"/>
              </a:rPr>
              <a:t>Dr. Esteban Nannini (Rosario)</a:t>
            </a:r>
          </a:p>
          <a:p>
            <a:pPr marL="0" indent="0">
              <a:buNone/>
            </a:pPr>
            <a:r>
              <a:rPr lang="es-AR" sz="2000" b="1" dirty="0">
                <a:latin typeface="Calibri" panose="020F0502020204030204" pitchFamily="34" charset="0"/>
              </a:rPr>
              <a:t>Dr. César Arias (Colombia)</a:t>
            </a:r>
          </a:p>
          <a:p>
            <a:pPr marL="0" indent="0">
              <a:buNone/>
            </a:pPr>
            <a:r>
              <a:rPr lang="es-AR" sz="2000" b="1" dirty="0">
                <a:latin typeface="Calibri" panose="020F0502020204030204" pitchFamily="34" charset="0"/>
              </a:rPr>
              <a:t>Dr. José María Miró (Barcelona)</a:t>
            </a:r>
          </a:p>
          <a:p>
            <a:pPr marL="0" indent="0">
              <a:buNone/>
            </a:pPr>
            <a:r>
              <a:rPr lang="es-AR" sz="2000" b="1" dirty="0">
                <a:latin typeface="Calibri" panose="020F0502020204030204" pitchFamily="34" charset="0"/>
              </a:rPr>
              <a:t>Dr. Alex Soriano (España</a:t>
            </a:r>
            <a:r>
              <a:rPr lang="es-AR" sz="2000" b="1" dirty="0" smtClean="0">
                <a:latin typeface="Calibri" panose="020F0502020204030204" pitchFamily="34" charset="0"/>
              </a:rPr>
              <a:t>)</a:t>
            </a:r>
          </a:p>
          <a:p>
            <a:pPr marL="0" indent="0">
              <a:buNone/>
            </a:pPr>
            <a:r>
              <a:rPr lang="es-AR" sz="2000" b="1" dirty="0">
                <a:latin typeface="Calibri" panose="020F0502020204030204" pitchFamily="34" charset="0"/>
              </a:rPr>
              <a:t>Dr. Juan Pablo Caeiro (Córdoba)</a:t>
            </a:r>
          </a:p>
          <a:p>
            <a:pPr marL="0" indent="0">
              <a:buNone/>
            </a:pPr>
            <a:r>
              <a:rPr lang="es-AR" sz="2000" b="1" dirty="0" smtClean="0">
                <a:latin typeface="Calibri" panose="020F0502020204030204" pitchFamily="34" charset="0"/>
              </a:rPr>
              <a:t>Dra</a:t>
            </a:r>
            <a:r>
              <a:rPr lang="es-AR" sz="2000" b="1" dirty="0">
                <a:latin typeface="Calibri" panose="020F0502020204030204" pitchFamily="34" charset="0"/>
              </a:rPr>
              <a:t>. Laila Woc-Colburn (USA)</a:t>
            </a:r>
          </a:p>
          <a:p>
            <a:pPr marL="0" indent="0">
              <a:buNone/>
            </a:pPr>
            <a:r>
              <a:rPr lang="es-AR" sz="2000" b="1" dirty="0">
                <a:latin typeface="Calibri" panose="020F0502020204030204" pitchFamily="34" charset="0"/>
              </a:rPr>
              <a:t>Dr. José </a:t>
            </a:r>
            <a:r>
              <a:rPr lang="es-AR" sz="2000" b="1" dirty="0" smtClean="0">
                <a:latin typeface="Calibri" panose="020F0502020204030204" pitchFamily="34" charset="0"/>
              </a:rPr>
              <a:t>Minita </a:t>
            </a:r>
            <a:r>
              <a:rPr lang="es-AR" sz="2000" b="1" dirty="0">
                <a:latin typeface="Calibri" panose="020F0502020204030204" pitchFamily="34" charset="0"/>
              </a:rPr>
              <a:t>(chile)</a:t>
            </a:r>
          </a:p>
          <a:p>
            <a:pPr marL="0" indent="0">
              <a:buNone/>
            </a:pPr>
            <a:r>
              <a:rPr lang="es-AR" sz="2000" b="1" dirty="0">
                <a:latin typeface="Calibri" panose="020F0502020204030204" pitchFamily="34" charset="0"/>
              </a:rPr>
              <a:t>Dra. Alejandra Corso (Instituto Anlis Malbran</a:t>
            </a:r>
            <a:r>
              <a:rPr lang="es-AR" sz="2000" b="1" dirty="0" smtClean="0">
                <a:latin typeface="Calibri" panose="020F0502020204030204" pitchFamily="34" charset="0"/>
              </a:rPr>
              <a:t>)</a:t>
            </a:r>
            <a:endParaRPr lang="es-AR" sz="2000" b="1" dirty="0">
              <a:latin typeface="Calibri" panose="020F0502020204030204" pitchFamily="34" charset="0"/>
            </a:endParaRPr>
          </a:p>
        </p:txBody>
      </p:sp>
    </p:spTree>
    <p:extLst>
      <p:ext uri="{BB962C8B-B14F-4D97-AF65-F5344CB8AC3E}">
        <p14:creationId xmlns:p14="http://schemas.microsoft.com/office/powerpoint/2010/main" val="141987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522644" y="2362200"/>
            <a:ext cx="9143538" cy="1066800"/>
          </a:xfrm>
        </p:spPr>
        <p:txBody>
          <a:bodyPr>
            <a:normAutofit fontScale="90000"/>
          </a:bodyPr>
          <a:lstStyle/>
          <a:p>
            <a:pPr algn="ctr"/>
            <a:r>
              <a:rPr lang="es-AR" sz="4400" b="1" dirty="0" smtClean="0">
                <a:solidFill>
                  <a:schemeClr val="tx2"/>
                </a:solidFill>
              </a:rPr>
              <a:t>NIVELES DE RESISTENCIA</a:t>
            </a:r>
            <a:br>
              <a:rPr lang="es-AR" sz="4400" b="1" dirty="0" smtClean="0">
                <a:solidFill>
                  <a:schemeClr val="tx2"/>
                </a:solidFill>
              </a:rPr>
            </a:br>
            <a:r>
              <a:rPr lang="es-AR" sz="4400" b="1" dirty="0" smtClean="0">
                <a:solidFill>
                  <a:schemeClr val="tx2"/>
                </a:solidFill>
              </a:rPr>
              <a:t>RED WHONET</a:t>
            </a:r>
            <a:endParaRPr lang="es-AR" sz="4400" b="1" dirty="0">
              <a:solidFill>
                <a:schemeClr val="tx2"/>
              </a:solidFill>
            </a:endParaRPr>
          </a:p>
        </p:txBody>
      </p:sp>
    </p:spTree>
    <p:extLst>
      <p:ext uri="{BB962C8B-B14F-4D97-AF65-F5344CB8AC3E}">
        <p14:creationId xmlns:p14="http://schemas.microsoft.com/office/powerpoint/2010/main" val="3215506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712913" y="620688"/>
            <a:ext cx="8763000" cy="4953000"/>
          </a:xfrm>
          <a:prstGeom prst="rect">
            <a:avLst/>
          </a:prstGeom>
        </p:spPr>
      </p:pic>
    </p:spTree>
    <p:extLst>
      <p:ext uri="{BB962C8B-B14F-4D97-AF65-F5344CB8AC3E}">
        <p14:creationId xmlns:p14="http://schemas.microsoft.com/office/powerpoint/2010/main" val="46634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73932" y="548680"/>
            <a:ext cx="8782050" cy="5010150"/>
          </a:xfrm>
          <a:prstGeom prst="rect">
            <a:avLst/>
          </a:prstGeom>
        </p:spPr>
      </p:pic>
    </p:spTree>
    <p:extLst>
      <p:ext uri="{BB962C8B-B14F-4D97-AF65-F5344CB8AC3E}">
        <p14:creationId xmlns:p14="http://schemas.microsoft.com/office/powerpoint/2010/main" val="88597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17675" y="476672"/>
            <a:ext cx="8753475" cy="5010150"/>
          </a:xfrm>
          <a:prstGeom prst="rect">
            <a:avLst/>
          </a:prstGeom>
        </p:spPr>
      </p:pic>
    </p:spTree>
    <p:extLst>
      <p:ext uri="{BB962C8B-B14F-4D97-AF65-F5344CB8AC3E}">
        <p14:creationId xmlns:p14="http://schemas.microsoft.com/office/powerpoint/2010/main" val="177466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73932" y="620688"/>
            <a:ext cx="8763000" cy="4933950"/>
          </a:xfrm>
          <a:prstGeom prst="rect">
            <a:avLst/>
          </a:prstGeom>
        </p:spPr>
      </p:pic>
    </p:spTree>
    <p:extLst>
      <p:ext uri="{BB962C8B-B14F-4D97-AF65-F5344CB8AC3E}">
        <p14:creationId xmlns:p14="http://schemas.microsoft.com/office/powerpoint/2010/main" val="343211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93863" y="548680"/>
            <a:ext cx="8801100" cy="5048250"/>
          </a:xfrm>
          <a:prstGeom prst="rect">
            <a:avLst/>
          </a:prstGeom>
        </p:spPr>
      </p:pic>
    </p:spTree>
    <p:extLst>
      <p:ext uri="{BB962C8B-B14F-4D97-AF65-F5344CB8AC3E}">
        <p14:creationId xmlns:p14="http://schemas.microsoft.com/office/powerpoint/2010/main" val="34441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31963" y="548680"/>
            <a:ext cx="8724900" cy="4914900"/>
          </a:xfrm>
          <a:prstGeom prst="rect">
            <a:avLst/>
          </a:prstGeom>
        </p:spPr>
      </p:pic>
    </p:spTree>
    <p:extLst>
      <p:ext uri="{BB962C8B-B14F-4D97-AF65-F5344CB8AC3E}">
        <p14:creationId xmlns:p14="http://schemas.microsoft.com/office/powerpoint/2010/main" val="272370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36725" y="620688"/>
            <a:ext cx="8715375" cy="4924425"/>
          </a:xfrm>
          <a:prstGeom prst="rect">
            <a:avLst/>
          </a:prstGeom>
        </p:spPr>
      </p:pic>
    </p:spTree>
    <p:extLst>
      <p:ext uri="{BB962C8B-B14F-4D97-AF65-F5344CB8AC3E}">
        <p14:creationId xmlns:p14="http://schemas.microsoft.com/office/powerpoint/2010/main" val="275424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845940" y="548680"/>
            <a:ext cx="8734425" cy="4943475"/>
          </a:xfrm>
          <a:prstGeom prst="rect">
            <a:avLst/>
          </a:prstGeom>
        </p:spPr>
      </p:pic>
    </p:spTree>
    <p:extLst>
      <p:ext uri="{BB962C8B-B14F-4D97-AF65-F5344CB8AC3E}">
        <p14:creationId xmlns:p14="http://schemas.microsoft.com/office/powerpoint/2010/main" val="186921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73932" y="404664"/>
            <a:ext cx="8715375" cy="4943475"/>
          </a:xfrm>
          <a:prstGeom prst="rect">
            <a:avLst/>
          </a:prstGeom>
        </p:spPr>
      </p:pic>
    </p:spTree>
    <p:extLst>
      <p:ext uri="{BB962C8B-B14F-4D97-AF65-F5344CB8AC3E}">
        <p14:creationId xmlns:p14="http://schemas.microsoft.com/office/powerpoint/2010/main" val="1939965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22438" y="476672"/>
            <a:ext cx="8743950" cy="4972050"/>
          </a:xfrm>
          <a:prstGeom prst="rect">
            <a:avLst/>
          </a:prstGeom>
        </p:spPr>
      </p:pic>
    </p:spTree>
    <p:extLst>
      <p:ext uri="{BB962C8B-B14F-4D97-AF65-F5344CB8AC3E}">
        <p14:creationId xmlns:p14="http://schemas.microsoft.com/office/powerpoint/2010/main" val="33631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31963" y="620688"/>
            <a:ext cx="8724900" cy="4914900"/>
          </a:xfrm>
          <a:prstGeom prst="rect">
            <a:avLst/>
          </a:prstGeom>
        </p:spPr>
      </p:pic>
    </p:spTree>
    <p:extLst>
      <p:ext uri="{BB962C8B-B14F-4D97-AF65-F5344CB8AC3E}">
        <p14:creationId xmlns:p14="http://schemas.microsoft.com/office/powerpoint/2010/main" val="58338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33972" y="332656"/>
            <a:ext cx="8088587" cy="4483254"/>
          </a:xfrm>
          <a:prstGeom prst="rect">
            <a:avLst/>
          </a:prstGeom>
        </p:spPr>
      </p:pic>
    </p:spTree>
    <p:extLst>
      <p:ext uri="{BB962C8B-B14F-4D97-AF65-F5344CB8AC3E}">
        <p14:creationId xmlns:p14="http://schemas.microsoft.com/office/powerpoint/2010/main" val="300995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2644" y="2780928"/>
            <a:ext cx="9143538" cy="1066800"/>
          </a:xfrm>
        </p:spPr>
        <p:txBody>
          <a:bodyPr>
            <a:normAutofit/>
          </a:bodyPr>
          <a:lstStyle/>
          <a:p>
            <a:pPr algn="ctr"/>
            <a:r>
              <a:rPr lang="es-AR" sz="4800" b="1" dirty="0" smtClean="0">
                <a:solidFill>
                  <a:schemeClr val="tx2"/>
                </a:solidFill>
                <a:latin typeface="Calibri" panose="020F0502020204030204" pitchFamily="34" charset="0"/>
              </a:rPr>
              <a:t>ESTAFILOCOCO</a:t>
            </a:r>
            <a:endParaRPr lang="es-AR" sz="4800" b="1" dirty="0">
              <a:solidFill>
                <a:schemeClr val="tx2"/>
              </a:solidFill>
              <a:latin typeface="Calibri" panose="020F0502020204030204" pitchFamily="34" charset="0"/>
            </a:endParaRPr>
          </a:p>
        </p:txBody>
      </p:sp>
    </p:spTree>
    <p:extLst>
      <p:ext uri="{BB962C8B-B14F-4D97-AF65-F5344CB8AC3E}">
        <p14:creationId xmlns:p14="http://schemas.microsoft.com/office/powerpoint/2010/main" val="324837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0000000-1234-1234-1234-123412341234}" type="slidenum">
              <a:rPr lang="es-AR" smtClean="0"/>
              <a:pPr/>
              <a:t>17</a:t>
            </a:fld>
            <a:endParaRPr lang="es-AR"/>
          </a:p>
        </p:txBody>
      </p:sp>
      <p:graphicFrame>
        <p:nvGraphicFramePr>
          <p:cNvPr id="3" name="Tabla 2"/>
          <p:cNvGraphicFramePr>
            <a:graphicFrameLocks noGrp="1"/>
          </p:cNvGraphicFramePr>
          <p:nvPr>
            <p:extLst/>
          </p:nvPr>
        </p:nvGraphicFramePr>
        <p:xfrm>
          <a:off x="407260" y="362248"/>
          <a:ext cx="11502474" cy="5560904"/>
        </p:xfrm>
        <a:graphic>
          <a:graphicData uri="http://schemas.openxmlformats.org/drawingml/2006/table">
            <a:tbl>
              <a:tblPr firstRow="1" bandRow="1"/>
              <a:tblGrid>
                <a:gridCol w="5759140">
                  <a:extLst>
                    <a:ext uri="{9D8B030D-6E8A-4147-A177-3AD203B41FA5}">
                      <a16:colId xmlns:a16="http://schemas.microsoft.com/office/drawing/2014/main" xmlns="" val="20000"/>
                    </a:ext>
                  </a:extLst>
                </a:gridCol>
                <a:gridCol w="5743334">
                  <a:extLst>
                    <a:ext uri="{9D8B030D-6E8A-4147-A177-3AD203B41FA5}">
                      <a16:colId xmlns:a16="http://schemas.microsoft.com/office/drawing/2014/main" xmlns="" val="20001"/>
                    </a:ext>
                  </a:extLst>
                </a:gridCol>
              </a:tblGrid>
              <a:tr h="1584515">
                <a:tc>
                  <a:txBody>
                    <a:bodyPr/>
                    <a:lstStyle/>
                    <a:p>
                      <a:r>
                        <a:rPr lang="es-AR" sz="2400" b="1" dirty="0" smtClean="0">
                          <a:solidFill>
                            <a:srgbClr val="0070C0"/>
                          </a:solidFill>
                        </a:rPr>
                        <a:t>ESTAFILOCOC AUREUS METICILINO SENSIBLE</a:t>
                      </a:r>
                      <a:endParaRPr lang="es-AR" sz="2400" b="1" dirty="0">
                        <a:solidFill>
                          <a:srgbClr val="0070C0"/>
                        </a:solidFill>
                      </a:endParaRPr>
                    </a:p>
                  </a:txBody>
                  <a:tcPr marL="121856" marR="121856" marT="60928" marB="60928"/>
                </a:tc>
                <a:tc>
                  <a:txBody>
                    <a:bodyPr/>
                    <a:lstStyle/>
                    <a:p>
                      <a:r>
                        <a:rPr lang="es-AR" sz="2400" b="1" dirty="0" smtClean="0">
                          <a:solidFill>
                            <a:srgbClr val="0070C0"/>
                          </a:solidFill>
                        </a:rPr>
                        <a:t>Cefalosporinas de 1º generación</a:t>
                      </a:r>
                    </a:p>
                    <a:p>
                      <a:r>
                        <a:rPr lang="es-AR" sz="2400" b="1" dirty="0" smtClean="0">
                          <a:solidFill>
                            <a:srgbClr val="0070C0"/>
                          </a:solidFill>
                        </a:rPr>
                        <a:t>Rifampicina</a:t>
                      </a:r>
                    </a:p>
                    <a:p>
                      <a:r>
                        <a:rPr lang="es-AR" sz="2400" b="1" dirty="0" smtClean="0">
                          <a:solidFill>
                            <a:srgbClr val="0070C0"/>
                          </a:solidFill>
                        </a:rPr>
                        <a:t>TMS</a:t>
                      </a:r>
                    </a:p>
                    <a:p>
                      <a:r>
                        <a:rPr lang="es-AR" sz="2400" b="1" dirty="0" smtClean="0">
                          <a:solidFill>
                            <a:srgbClr val="0070C0"/>
                          </a:solidFill>
                        </a:rPr>
                        <a:t>Macrólidos</a:t>
                      </a:r>
                      <a:endParaRPr lang="es-AR" sz="2400" b="1" dirty="0">
                        <a:solidFill>
                          <a:srgbClr val="0070C0"/>
                        </a:solidFill>
                      </a:endParaRPr>
                    </a:p>
                  </a:txBody>
                  <a:tcPr marL="121856" marR="121856" marT="60928" marB="60928"/>
                </a:tc>
                <a:extLst>
                  <a:ext uri="{0D108BD9-81ED-4DB2-BD59-A6C34878D82A}">
                    <a16:rowId xmlns:a16="http://schemas.microsoft.com/office/drawing/2014/main" xmlns="" val="10000"/>
                  </a:ext>
                </a:extLst>
              </a:tr>
              <a:tr h="158451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AR" sz="2400" b="1" dirty="0" smtClean="0"/>
                        <a:t>ESTAFILOCOCO AUREUS METICILINO RESISTENTE</a:t>
                      </a:r>
                      <a:r>
                        <a:rPr lang="es-AR" sz="2400" b="1" baseline="0" dirty="0" smtClean="0"/>
                        <a:t> DE LA COMUNIDAD</a:t>
                      </a:r>
                      <a:endParaRPr lang="es-AR" sz="2400" dirty="0"/>
                    </a:p>
                  </a:txBody>
                  <a:tcPr marL="121856" marR="121856" marT="60928" marB="60928"/>
                </a:tc>
                <a:tc>
                  <a:txBody>
                    <a:bodyPr/>
                    <a:lstStyle/>
                    <a:p>
                      <a:r>
                        <a:rPr lang="es-AR" sz="2400" b="1" dirty="0" smtClean="0"/>
                        <a:t>Tms</a:t>
                      </a:r>
                    </a:p>
                    <a:p>
                      <a:r>
                        <a:rPr lang="es-AR" sz="2400" b="1" dirty="0" smtClean="0"/>
                        <a:t>Clindamicina</a:t>
                      </a:r>
                    </a:p>
                    <a:p>
                      <a:r>
                        <a:rPr lang="es-AR" sz="2400" b="1" dirty="0" smtClean="0"/>
                        <a:t>Vancomicina</a:t>
                      </a:r>
                    </a:p>
                    <a:p>
                      <a:r>
                        <a:rPr lang="es-AR" sz="2400" b="1" dirty="0" smtClean="0"/>
                        <a:t>Minociclina</a:t>
                      </a:r>
                      <a:endParaRPr lang="es-AR" sz="2400" b="1" dirty="0"/>
                    </a:p>
                  </a:txBody>
                  <a:tcPr marL="121856" marR="121856" marT="60928" marB="60928"/>
                </a:tc>
                <a:extLst>
                  <a:ext uri="{0D108BD9-81ED-4DB2-BD59-A6C34878D82A}">
                    <a16:rowId xmlns:a16="http://schemas.microsoft.com/office/drawing/2014/main" xmlns="" val="10001"/>
                  </a:ext>
                </a:extLst>
              </a:tr>
              <a:tr h="2391112">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AR" sz="2400" b="1" dirty="0" smtClean="0">
                          <a:solidFill>
                            <a:srgbClr val="FF0000"/>
                          </a:solidFill>
                        </a:rPr>
                        <a:t>ESTAFILOCOCO AUREUS METICILINO RESISTENTE</a:t>
                      </a:r>
                      <a:r>
                        <a:rPr lang="es-AR" sz="2400" b="1" baseline="0" dirty="0" smtClean="0">
                          <a:solidFill>
                            <a:srgbClr val="FF0000"/>
                          </a:solidFill>
                        </a:rPr>
                        <a:t> INTRAHOSPITALARIO</a:t>
                      </a:r>
                      <a:endParaRPr lang="es-AR" sz="2400" dirty="0">
                        <a:solidFill>
                          <a:srgbClr val="FF0000"/>
                        </a:solidFill>
                      </a:endParaRPr>
                    </a:p>
                  </a:txBody>
                  <a:tcPr marL="121856" marR="121856" marT="60928" marB="60928"/>
                </a:tc>
                <a:tc>
                  <a:txBody>
                    <a:bodyPr/>
                    <a:lstStyle/>
                    <a:p>
                      <a:r>
                        <a:rPr lang="es-AR" sz="2400" b="1" dirty="0" smtClean="0">
                          <a:solidFill>
                            <a:srgbClr val="FF0000"/>
                          </a:solidFill>
                        </a:rPr>
                        <a:t>Vancomicina</a:t>
                      </a:r>
                    </a:p>
                    <a:p>
                      <a:r>
                        <a:rPr lang="es-AR" sz="2400" b="1" dirty="0" smtClean="0">
                          <a:solidFill>
                            <a:srgbClr val="FF0000"/>
                          </a:solidFill>
                        </a:rPr>
                        <a:t>Daptomicina (Bacteriemias)</a:t>
                      </a:r>
                    </a:p>
                    <a:p>
                      <a:r>
                        <a:rPr lang="es-AR" sz="2400" b="1" dirty="0" smtClean="0">
                          <a:solidFill>
                            <a:srgbClr val="FF0000"/>
                          </a:solidFill>
                        </a:rPr>
                        <a:t>Linesolid (Infección Respiratoria)</a:t>
                      </a:r>
                    </a:p>
                    <a:p>
                      <a:r>
                        <a:rPr lang="es-AR" sz="2400" b="1" dirty="0" smtClean="0">
                          <a:solidFill>
                            <a:srgbClr val="FF0000"/>
                          </a:solidFill>
                        </a:rPr>
                        <a:t>Tigeciclina (Piel y Partes blandas)</a:t>
                      </a:r>
                    </a:p>
                    <a:p>
                      <a:r>
                        <a:rPr lang="es-AR" sz="2400" b="1" dirty="0" smtClean="0">
                          <a:solidFill>
                            <a:srgbClr val="FF0000"/>
                          </a:solidFill>
                        </a:rPr>
                        <a:t>Ceftarolina (Usos en distintos focos)</a:t>
                      </a:r>
                      <a:endParaRPr lang="es-AR" sz="2400" b="1" dirty="0">
                        <a:solidFill>
                          <a:srgbClr val="FF0000"/>
                        </a:solidFill>
                      </a:endParaRPr>
                    </a:p>
                  </a:txBody>
                  <a:tcPr marL="121856" marR="121856" marT="60928" marB="60928"/>
                </a:tc>
                <a:extLst>
                  <a:ext uri="{0D108BD9-81ED-4DB2-BD59-A6C34878D82A}">
                    <a16:rowId xmlns:a16="http://schemas.microsoft.com/office/drawing/2014/main" xmlns="" val="10002"/>
                  </a:ext>
                </a:extLst>
              </a:tr>
            </a:tbl>
          </a:graphicData>
        </a:graphic>
      </p:graphicFrame>
      <p:sp>
        <p:nvSpPr>
          <p:cNvPr id="4" name="Rectángulo 3"/>
          <p:cNvSpPr/>
          <p:nvPr/>
        </p:nvSpPr>
        <p:spPr>
          <a:xfrm>
            <a:off x="10645287" y="5426059"/>
            <a:ext cx="45707" cy="45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799"/>
          </a:p>
        </p:txBody>
      </p:sp>
      <p:sp>
        <p:nvSpPr>
          <p:cNvPr id="6" name="Rectángulo 5"/>
          <p:cNvSpPr/>
          <p:nvPr/>
        </p:nvSpPr>
        <p:spPr>
          <a:xfrm>
            <a:off x="10690994" y="6041196"/>
            <a:ext cx="1227284" cy="239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400" b="1" dirty="0">
                <a:solidFill>
                  <a:schemeClr val="tx1"/>
                </a:solidFill>
              </a:rPr>
              <a:t>G. Recúpero</a:t>
            </a:r>
          </a:p>
        </p:txBody>
      </p:sp>
    </p:spTree>
    <p:extLst>
      <p:ext uri="{BB962C8B-B14F-4D97-AF65-F5344CB8AC3E}">
        <p14:creationId xmlns:p14="http://schemas.microsoft.com/office/powerpoint/2010/main" val="153150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23684" y="724605"/>
            <a:ext cx="10341456" cy="5408791"/>
          </a:xfrm>
          <a:prstGeom prst="rect">
            <a:avLst/>
          </a:prstGeom>
        </p:spPr>
      </p:pic>
      <p:pic>
        <p:nvPicPr>
          <p:cNvPr id="3" name="Imagen 2"/>
          <p:cNvPicPr>
            <a:picLocks noChangeAspect="1"/>
          </p:cNvPicPr>
          <p:nvPr/>
        </p:nvPicPr>
        <p:blipFill>
          <a:blip r:embed="rId3"/>
          <a:stretch>
            <a:fillRect/>
          </a:stretch>
        </p:blipFill>
        <p:spPr>
          <a:xfrm>
            <a:off x="10871335" y="5800108"/>
            <a:ext cx="1142702" cy="333288"/>
          </a:xfrm>
          <a:prstGeom prst="rect">
            <a:avLst/>
          </a:prstGeom>
        </p:spPr>
      </p:pic>
    </p:spTree>
    <p:extLst>
      <p:ext uri="{BB962C8B-B14F-4D97-AF65-F5344CB8AC3E}">
        <p14:creationId xmlns:p14="http://schemas.microsoft.com/office/powerpoint/2010/main" val="818733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04639" y="240113"/>
            <a:ext cx="10379546" cy="5665899"/>
          </a:xfrm>
          <a:prstGeom prst="rect">
            <a:avLst/>
          </a:prstGeom>
        </p:spPr>
      </p:pic>
      <p:pic>
        <p:nvPicPr>
          <p:cNvPr id="4" name="Imagen 3"/>
          <p:cNvPicPr>
            <a:picLocks noChangeAspect="1"/>
          </p:cNvPicPr>
          <p:nvPr/>
        </p:nvPicPr>
        <p:blipFill>
          <a:blip r:embed="rId3"/>
          <a:stretch>
            <a:fillRect/>
          </a:stretch>
        </p:blipFill>
        <p:spPr>
          <a:xfrm>
            <a:off x="10896965" y="5906012"/>
            <a:ext cx="1142702" cy="333288"/>
          </a:xfrm>
          <a:prstGeom prst="rect">
            <a:avLst/>
          </a:prstGeom>
        </p:spPr>
      </p:pic>
    </p:spTree>
    <p:extLst>
      <p:ext uri="{BB962C8B-B14F-4D97-AF65-F5344CB8AC3E}">
        <p14:creationId xmlns:p14="http://schemas.microsoft.com/office/powerpoint/2010/main" val="399692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AR" b="1" dirty="0">
                <a:solidFill>
                  <a:schemeClr val="tx2"/>
                </a:solidFill>
              </a:rPr>
              <a:t>Estafilo Au Meticilino R</a:t>
            </a:r>
            <a:endParaRPr lang="es-AR" dirty="0">
              <a:solidFill>
                <a:schemeClr val="tx2"/>
              </a:solidFill>
            </a:endParaRPr>
          </a:p>
        </p:txBody>
      </p:sp>
      <p:sp>
        <p:nvSpPr>
          <p:cNvPr id="4" name="Marcador de contenido 3"/>
          <p:cNvSpPr>
            <a:spLocks noGrp="1"/>
          </p:cNvSpPr>
          <p:nvPr>
            <p:ph idx="1"/>
          </p:nvPr>
        </p:nvSpPr>
        <p:spPr/>
        <p:txBody>
          <a:bodyPr/>
          <a:lstStyle/>
          <a:p>
            <a:r>
              <a:rPr lang="es-AR" b="1" dirty="0">
                <a:latin typeface="Calibri" panose="020F0502020204030204" pitchFamily="34" charset="0"/>
              </a:rPr>
              <a:t>Infecciones banales: infecciones no complicadas de piel y P. Blandas.</a:t>
            </a:r>
          </a:p>
          <a:p>
            <a:r>
              <a:rPr lang="es-AR" b="1" dirty="0">
                <a:latin typeface="Calibri" panose="020F0502020204030204" pitchFamily="34" charset="0"/>
              </a:rPr>
              <a:t>I severas: bacteriemias, sepsis endocarditis</a:t>
            </a:r>
          </a:p>
          <a:p>
            <a:r>
              <a:rPr lang="es-AR" b="1" dirty="0">
                <a:latin typeface="Calibri" panose="020F0502020204030204" pitchFamily="34" charset="0"/>
              </a:rPr>
              <a:t>Coloniza diversos huéspedes, humanos y animales</a:t>
            </a:r>
          </a:p>
          <a:p>
            <a:r>
              <a:rPr lang="es-AR" b="1" dirty="0">
                <a:latin typeface="Calibri" panose="020F0502020204030204" pitchFamily="34" charset="0"/>
              </a:rPr>
              <a:t>Produce toxinas y posee una gran virulencia</a:t>
            </a:r>
          </a:p>
          <a:p>
            <a:r>
              <a:rPr lang="es-AR" b="1" dirty="0">
                <a:latin typeface="Calibri" panose="020F0502020204030204" pitchFamily="34" charset="0"/>
              </a:rPr>
              <a:t>Asociado a infecciones comunitarias e IH</a:t>
            </a:r>
          </a:p>
          <a:p>
            <a:r>
              <a:rPr lang="es-AR" b="1" dirty="0">
                <a:latin typeface="Calibri" panose="020F0502020204030204" pitchFamily="34" charset="0"/>
              </a:rPr>
              <a:t>Formas de diseminación, a través de clones epidémicos e Hiperepidémicos.</a:t>
            </a:r>
          </a:p>
          <a:p>
            <a:endParaRPr lang="es-AR" dirty="0"/>
          </a:p>
        </p:txBody>
      </p:sp>
    </p:spTree>
    <p:extLst>
      <p:ext uri="{BB962C8B-B14F-4D97-AF65-F5344CB8AC3E}">
        <p14:creationId xmlns:p14="http://schemas.microsoft.com/office/powerpoint/2010/main" val="215935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586149" y="404664"/>
            <a:ext cx="1728192" cy="864096"/>
          </a:xfrm>
          <a:prstGeom prst="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AR" b="1" dirty="0" smtClean="0">
                <a:solidFill>
                  <a:schemeClr val="tx1"/>
                </a:solidFill>
              </a:rPr>
              <a:t>Cultivo SAMR+</a:t>
            </a:r>
          </a:p>
          <a:p>
            <a:r>
              <a:rPr lang="es-AR" b="1" dirty="0" smtClean="0">
                <a:solidFill>
                  <a:schemeClr val="tx1"/>
                </a:solidFill>
              </a:rPr>
              <a:t>Fs. de Riesgo</a:t>
            </a:r>
          </a:p>
        </p:txBody>
      </p:sp>
      <p:sp>
        <p:nvSpPr>
          <p:cNvPr id="5" name="Rectángulo 4"/>
          <p:cNvSpPr/>
          <p:nvPr/>
        </p:nvSpPr>
        <p:spPr>
          <a:xfrm>
            <a:off x="2028213" y="404664"/>
            <a:ext cx="1944216" cy="864096"/>
          </a:xfrm>
          <a:prstGeom prst="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Clínica de Infección</a:t>
            </a:r>
          </a:p>
        </p:txBody>
      </p:sp>
      <p:sp>
        <p:nvSpPr>
          <p:cNvPr id="6" name="Rectángulo 5"/>
          <p:cNvSpPr/>
          <p:nvPr/>
        </p:nvSpPr>
        <p:spPr>
          <a:xfrm>
            <a:off x="8986624" y="404664"/>
            <a:ext cx="1944216" cy="864096"/>
          </a:xfrm>
          <a:prstGeom prst="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Fs. de Riesgo</a:t>
            </a:r>
          </a:p>
        </p:txBody>
      </p:sp>
      <p:sp>
        <p:nvSpPr>
          <p:cNvPr id="7" name="Rectángulo redondeado 6"/>
          <p:cNvSpPr/>
          <p:nvPr/>
        </p:nvSpPr>
        <p:spPr>
          <a:xfrm>
            <a:off x="2001848" y="2276872"/>
            <a:ext cx="1872208" cy="792088"/>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Piel y Tejidos blandos</a:t>
            </a:r>
          </a:p>
        </p:txBody>
      </p:sp>
      <p:sp>
        <p:nvSpPr>
          <p:cNvPr id="8" name="Rectángulo redondeado 7"/>
          <p:cNvSpPr/>
          <p:nvPr/>
        </p:nvSpPr>
        <p:spPr>
          <a:xfrm>
            <a:off x="4559131" y="2276872"/>
            <a:ext cx="1872208" cy="792088"/>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Neumonía</a:t>
            </a:r>
          </a:p>
        </p:txBody>
      </p:sp>
      <p:sp>
        <p:nvSpPr>
          <p:cNvPr id="9" name="Rectángulo redondeado 8"/>
          <p:cNvSpPr/>
          <p:nvPr/>
        </p:nvSpPr>
        <p:spPr>
          <a:xfrm>
            <a:off x="6915726" y="2276872"/>
            <a:ext cx="1872208" cy="792088"/>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Bacteriemia</a:t>
            </a:r>
          </a:p>
        </p:txBody>
      </p:sp>
      <p:sp>
        <p:nvSpPr>
          <p:cNvPr id="10" name="Rectángulo redondeado 9"/>
          <p:cNvSpPr/>
          <p:nvPr/>
        </p:nvSpPr>
        <p:spPr>
          <a:xfrm>
            <a:off x="9202648" y="2307317"/>
            <a:ext cx="1872208" cy="792088"/>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Osteoarticular</a:t>
            </a:r>
          </a:p>
        </p:txBody>
      </p:sp>
      <p:sp>
        <p:nvSpPr>
          <p:cNvPr id="11" name="Rectángulo redondeado 10"/>
          <p:cNvSpPr/>
          <p:nvPr/>
        </p:nvSpPr>
        <p:spPr>
          <a:xfrm>
            <a:off x="2139918" y="3429000"/>
            <a:ext cx="1596068" cy="2088232"/>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latin typeface="Calibri" panose="020F0502020204030204" pitchFamily="34" charset="0"/>
              </a:rPr>
              <a:t>TMS</a:t>
            </a:r>
          </a:p>
          <a:p>
            <a:pPr algn="ctr"/>
            <a:r>
              <a:rPr lang="es-AR" b="1" dirty="0" smtClean="0">
                <a:solidFill>
                  <a:schemeClr val="tx1"/>
                </a:solidFill>
                <a:latin typeface="Calibri" panose="020F0502020204030204" pitchFamily="34" charset="0"/>
              </a:rPr>
              <a:t>Minociclina</a:t>
            </a:r>
          </a:p>
          <a:p>
            <a:pPr algn="ctr"/>
            <a:r>
              <a:rPr lang="es-AR" b="1" dirty="0" smtClean="0">
                <a:solidFill>
                  <a:schemeClr val="tx1"/>
                </a:solidFill>
                <a:latin typeface="Calibri" panose="020F0502020204030204" pitchFamily="34" charset="0"/>
              </a:rPr>
              <a:t>Daptomicina</a:t>
            </a:r>
          </a:p>
          <a:p>
            <a:pPr algn="ctr"/>
            <a:r>
              <a:rPr lang="es-AR" b="1" dirty="0" smtClean="0">
                <a:solidFill>
                  <a:schemeClr val="tx1"/>
                </a:solidFill>
                <a:latin typeface="Calibri" panose="020F0502020204030204" pitchFamily="34" charset="0"/>
              </a:rPr>
              <a:t>Vancomicina</a:t>
            </a:r>
          </a:p>
        </p:txBody>
      </p:sp>
      <p:sp>
        <p:nvSpPr>
          <p:cNvPr id="12" name="Rectángulo redondeado 11"/>
          <p:cNvSpPr/>
          <p:nvPr/>
        </p:nvSpPr>
        <p:spPr>
          <a:xfrm>
            <a:off x="4757199" y="3429000"/>
            <a:ext cx="1535858" cy="2088232"/>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latin typeface="Calibri" panose="020F0502020204030204" pitchFamily="34" charset="0"/>
              </a:rPr>
              <a:t>Vancomicina</a:t>
            </a:r>
          </a:p>
          <a:p>
            <a:pPr algn="ctr"/>
            <a:r>
              <a:rPr lang="es-AR" b="1" dirty="0" smtClean="0">
                <a:solidFill>
                  <a:schemeClr val="tx1"/>
                </a:solidFill>
                <a:latin typeface="Calibri" panose="020F0502020204030204" pitchFamily="34" charset="0"/>
              </a:rPr>
              <a:t>Linesolid</a:t>
            </a:r>
          </a:p>
          <a:p>
            <a:pPr algn="ctr"/>
            <a:r>
              <a:rPr lang="es-AR" b="1" dirty="0" smtClean="0">
                <a:solidFill>
                  <a:schemeClr val="tx1"/>
                </a:solidFill>
                <a:latin typeface="Calibri" panose="020F0502020204030204" pitchFamily="34" charset="0"/>
              </a:rPr>
              <a:t>Ceftarolina</a:t>
            </a:r>
          </a:p>
        </p:txBody>
      </p:sp>
      <p:sp>
        <p:nvSpPr>
          <p:cNvPr id="13" name="Rectángulo redondeado 12"/>
          <p:cNvSpPr/>
          <p:nvPr/>
        </p:nvSpPr>
        <p:spPr>
          <a:xfrm>
            <a:off x="6915727" y="3412345"/>
            <a:ext cx="1698966" cy="2104887"/>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latin typeface="Calibri" panose="020F0502020204030204" pitchFamily="34" charset="0"/>
              </a:rPr>
              <a:t>Daptomicina</a:t>
            </a:r>
          </a:p>
          <a:p>
            <a:pPr algn="ctr"/>
            <a:r>
              <a:rPr lang="es-AR" b="1" dirty="0" smtClean="0">
                <a:solidFill>
                  <a:schemeClr val="tx1"/>
                </a:solidFill>
                <a:latin typeface="Calibri" panose="020F0502020204030204" pitchFamily="34" charset="0"/>
              </a:rPr>
              <a:t>Ceftarolina</a:t>
            </a:r>
          </a:p>
          <a:p>
            <a:pPr algn="ctr"/>
            <a:r>
              <a:rPr lang="es-AR" b="1" dirty="0" smtClean="0">
                <a:solidFill>
                  <a:schemeClr val="tx1"/>
                </a:solidFill>
                <a:latin typeface="Calibri" panose="020F0502020204030204" pitchFamily="34" charset="0"/>
              </a:rPr>
              <a:t>Vancomicina</a:t>
            </a:r>
          </a:p>
        </p:txBody>
      </p:sp>
      <p:sp>
        <p:nvSpPr>
          <p:cNvPr id="14" name="Rectángulo redondeado 13"/>
          <p:cNvSpPr/>
          <p:nvPr/>
        </p:nvSpPr>
        <p:spPr>
          <a:xfrm>
            <a:off x="9362714" y="3429000"/>
            <a:ext cx="1604765" cy="2088232"/>
          </a:xfrm>
          <a:prstGeom prst="roundRect">
            <a:avLst/>
          </a:prstGeom>
          <a:solidFill>
            <a:schemeClr val="bg2">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latin typeface="Calibri" panose="020F0502020204030204" pitchFamily="34" charset="0"/>
              </a:rPr>
              <a:t>Vancomicina</a:t>
            </a:r>
          </a:p>
          <a:p>
            <a:pPr algn="ctr"/>
            <a:r>
              <a:rPr lang="es-AR" b="1" dirty="0" smtClean="0">
                <a:solidFill>
                  <a:schemeClr val="tx1"/>
                </a:solidFill>
                <a:latin typeface="Calibri" panose="020F0502020204030204" pitchFamily="34" charset="0"/>
              </a:rPr>
              <a:t>Daptomicina</a:t>
            </a:r>
          </a:p>
          <a:p>
            <a:pPr algn="ctr"/>
            <a:r>
              <a:rPr lang="es-AR" b="1" dirty="0" smtClean="0">
                <a:solidFill>
                  <a:schemeClr val="tx1"/>
                </a:solidFill>
                <a:latin typeface="Calibri" panose="020F0502020204030204" pitchFamily="34" charset="0"/>
              </a:rPr>
              <a:t>Linesolid</a:t>
            </a:r>
          </a:p>
        </p:txBody>
      </p:sp>
      <p:cxnSp>
        <p:nvCxnSpPr>
          <p:cNvPr id="16" name="Conector recto 15"/>
          <p:cNvCxnSpPr>
            <a:stCxn id="5" idx="3"/>
            <a:endCxn id="4" idx="1"/>
          </p:cNvCxnSpPr>
          <p:nvPr/>
        </p:nvCxnSpPr>
        <p:spPr>
          <a:xfrm>
            <a:off x="3972429" y="836712"/>
            <a:ext cx="161372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a:endCxn id="6" idx="1"/>
          </p:cNvCxnSpPr>
          <p:nvPr/>
        </p:nvCxnSpPr>
        <p:spPr>
          <a:xfrm>
            <a:off x="7314341" y="834512"/>
            <a:ext cx="1672283" cy="22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H="1" flipV="1">
            <a:off x="6347428" y="1295030"/>
            <a:ext cx="1067427" cy="91154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5424387" y="1252466"/>
            <a:ext cx="936104" cy="95410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flipV="1">
            <a:off x="3283723" y="1252466"/>
            <a:ext cx="3050403" cy="92868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H="1" flipV="1">
            <a:off x="6293057" y="1266560"/>
            <a:ext cx="3872040" cy="101031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1" name="Rectángulo 40"/>
          <p:cNvSpPr/>
          <p:nvPr/>
        </p:nvSpPr>
        <p:spPr>
          <a:xfrm>
            <a:off x="10486900" y="5877272"/>
            <a:ext cx="144016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1400" b="1" dirty="0" smtClean="0">
                <a:solidFill>
                  <a:schemeClr val="tx1"/>
                </a:solidFill>
                <a:latin typeface="Calibri" panose="020F0502020204030204" pitchFamily="34" charset="0"/>
              </a:rPr>
              <a:t>J.P.CAEIRO</a:t>
            </a:r>
          </a:p>
        </p:txBody>
      </p:sp>
    </p:spTree>
    <p:extLst>
      <p:ext uri="{BB962C8B-B14F-4D97-AF65-F5344CB8AC3E}">
        <p14:creationId xmlns:p14="http://schemas.microsoft.com/office/powerpoint/2010/main" val="371062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MX" b="1" dirty="0">
                <a:solidFill>
                  <a:schemeClr val="tx1"/>
                </a:solidFill>
              </a:rPr>
              <a:t>FR para S. aureus meticilino resistente (SAMR)</a:t>
            </a:r>
          </a:p>
        </p:txBody>
      </p:sp>
      <p:sp>
        <p:nvSpPr>
          <p:cNvPr id="3" name="Marcador de contenido 2"/>
          <p:cNvSpPr>
            <a:spLocks noGrp="1"/>
          </p:cNvSpPr>
          <p:nvPr>
            <p:ph idx="1"/>
          </p:nvPr>
        </p:nvSpPr>
        <p:spPr/>
        <p:txBody>
          <a:bodyPr>
            <a:normAutofit fontScale="85000" lnSpcReduction="20000"/>
          </a:bodyPr>
          <a:lstStyle/>
          <a:p>
            <a:pPr lvl="1">
              <a:buFont typeface="Arial" panose="020B0604020202020204" pitchFamily="34" charset="0"/>
              <a:buChar char="•"/>
            </a:pPr>
            <a:r>
              <a:rPr lang="es-MX" b="1" dirty="0" smtClean="0">
                <a:latin typeface="Calibri" panose="020F0502020204030204" pitchFamily="34" charset="0"/>
              </a:rPr>
              <a:t>Uso </a:t>
            </a:r>
            <a:r>
              <a:rPr lang="es-MX" b="1" dirty="0">
                <a:latin typeface="Calibri" panose="020F0502020204030204" pitchFamily="34" charset="0"/>
              </a:rPr>
              <a:t>previo o frecuente de ATB.</a:t>
            </a:r>
          </a:p>
          <a:p>
            <a:pPr lvl="1">
              <a:buFont typeface="Arial" panose="020B0604020202020204" pitchFamily="34" charset="0"/>
              <a:buChar char="•"/>
            </a:pPr>
            <a:r>
              <a:rPr lang="es-MX" b="1" dirty="0">
                <a:latin typeface="Calibri" panose="020F0502020204030204" pitchFamily="34" charset="0"/>
              </a:rPr>
              <a:t>Infección o colonización previa por SAMR.</a:t>
            </a:r>
          </a:p>
          <a:p>
            <a:pPr lvl="1">
              <a:buFont typeface="Arial" panose="020B0604020202020204" pitchFamily="34" charset="0"/>
              <a:buChar char="•"/>
            </a:pPr>
            <a:r>
              <a:rPr lang="es-MX" b="1" dirty="0">
                <a:latin typeface="Calibri" panose="020F0502020204030204" pitchFamily="34" charset="0"/>
              </a:rPr>
              <a:t>Hemodiálisis </a:t>
            </a:r>
            <a:r>
              <a:rPr lang="es-MX" b="1" dirty="0" smtClean="0">
                <a:latin typeface="Calibri" panose="020F0502020204030204" pitchFamily="34" charset="0"/>
              </a:rPr>
              <a:t>crónica.</a:t>
            </a:r>
            <a:endParaRPr lang="es-MX" b="1" dirty="0">
              <a:latin typeface="Calibri" panose="020F0502020204030204" pitchFamily="34" charset="0"/>
            </a:endParaRPr>
          </a:p>
          <a:p>
            <a:pPr lvl="1">
              <a:buFont typeface="Arial" panose="020B0604020202020204" pitchFamily="34" charset="0"/>
              <a:buChar char="•"/>
            </a:pPr>
            <a:r>
              <a:rPr lang="es-MX" b="1" dirty="0">
                <a:latin typeface="Calibri" panose="020F0502020204030204" pitchFamily="34" charset="0"/>
              </a:rPr>
              <a:t>Infecciones de piel y partes blandas, mas con exudado purulento o secundaria a trauma penetrante.</a:t>
            </a:r>
          </a:p>
          <a:p>
            <a:pPr lvl="1">
              <a:buFont typeface="Arial" panose="020B0604020202020204" pitchFamily="34" charset="0"/>
              <a:buChar char="•"/>
            </a:pPr>
            <a:r>
              <a:rPr lang="es-MX" b="1" dirty="0">
                <a:latin typeface="Calibri" panose="020F0502020204030204" pitchFamily="34" charset="0"/>
              </a:rPr>
              <a:t>Jóvenes sanos con NAC severa y rápidamente progresiva.</a:t>
            </a:r>
          </a:p>
          <a:p>
            <a:pPr lvl="1">
              <a:buFont typeface="Arial" panose="020B0604020202020204" pitchFamily="34" charset="0"/>
              <a:buChar char="•"/>
            </a:pPr>
            <a:r>
              <a:rPr lang="es-MX" b="1" dirty="0">
                <a:latin typeface="Calibri" panose="020F0502020204030204" pitchFamily="34" charset="0"/>
              </a:rPr>
              <a:t>Hemoptisis.</a:t>
            </a:r>
          </a:p>
          <a:p>
            <a:pPr lvl="1">
              <a:buFont typeface="Arial" panose="020B0604020202020204" pitchFamily="34" charset="0"/>
              <a:buChar char="•"/>
            </a:pPr>
            <a:r>
              <a:rPr lang="es-MX" b="1" dirty="0">
                <a:latin typeface="Calibri" panose="020F0502020204030204" pitchFamily="34" charset="0"/>
              </a:rPr>
              <a:t>Adictos a drogas endovenosas.</a:t>
            </a:r>
          </a:p>
          <a:p>
            <a:pPr lvl="1">
              <a:buFont typeface="Arial" panose="020B0604020202020204" pitchFamily="34" charset="0"/>
              <a:buChar char="•"/>
            </a:pPr>
            <a:r>
              <a:rPr lang="es-MX" b="1" dirty="0">
                <a:latin typeface="Calibri" panose="020F0502020204030204" pitchFamily="34" charset="0"/>
              </a:rPr>
              <a:t>Neumonía Necrotizante.</a:t>
            </a:r>
          </a:p>
          <a:p>
            <a:pPr lvl="1">
              <a:buFont typeface="Arial" panose="020B0604020202020204" pitchFamily="34" charset="0"/>
              <a:buChar char="•"/>
            </a:pPr>
            <a:r>
              <a:rPr lang="es-MX" b="1" dirty="0">
                <a:latin typeface="Calibri" panose="020F0502020204030204" pitchFamily="34" charset="0"/>
              </a:rPr>
              <a:t>Comunidades  cerradas: </a:t>
            </a:r>
            <a:r>
              <a:rPr lang="es-MX" b="1" dirty="0" smtClean="0">
                <a:latin typeface="Calibri" panose="020F0502020204030204" pitchFamily="34" charset="0"/>
              </a:rPr>
              <a:t>geriátricos, </a:t>
            </a:r>
            <a:r>
              <a:rPr lang="es-MX" b="1" dirty="0">
                <a:latin typeface="Calibri" panose="020F0502020204030204" pitchFamily="34" charset="0"/>
              </a:rPr>
              <a:t>personas  privadas  de libertad.</a:t>
            </a:r>
          </a:p>
          <a:p>
            <a:pPr lvl="1">
              <a:buFont typeface="Arial" panose="020B0604020202020204" pitchFamily="34" charset="0"/>
              <a:buChar char="•"/>
            </a:pPr>
            <a:r>
              <a:rPr lang="es-MX" b="1" dirty="0">
                <a:latin typeface="Calibri" panose="020F0502020204030204" pitchFamily="34" charset="0"/>
              </a:rPr>
              <a:t>Inmunodeficiencia</a:t>
            </a:r>
            <a:r>
              <a:rPr lang="es-MX" b="1" dirty="0" smtClean="0">
                <a:latin typeface="Calibri" panose="020F0502020204030204" pitchFamily="34" charset="0"/>
              </a:rPr>
              <a:t>.</a:t>
            </a:r>
            <a:endParaRPr lang="es-MX" b="1" dirty="0">
              <a:latin typeface="Calibri" panose="020F0502020204030204" pitchFamily="34" charset="0"/>
            </a:endParaRPr>
          </a:p>
          <a:p>
            <a:pPr lvl="1">
              <a:buFont typeface="Arial" panose="020B0604020202020204" pitchFamily="34" charset="0"/>
              <a:buChar char="•"/>
            </a:pPr>
            <a:r>
              <a:rPr lang="es-MX" b="1" dirty="0">
                <a:latin typeface="Calibri" panose="020F0502020204030204" pitchFamily="34" charset="0"/>
              </a:rPr>
              <a:t>Portador de sondaje vesical.</a:t>
            </a:r>
          </a:p>
          <a:p>
            <a:pPr lvl="1">
              <a:buFont typeface="Arial" panose="020B0604020202020204" pitchFamily="34" charset="0"/>
              <a:buChar char="•"/>
            </a:pPr>
            <a:r>
              <a:rPr lang="es-MX" b="1" dirty="0">
                <a:latin typeface="Calibri" panose="020F0502020204030204" pitchFamily="34" charset="0"/>
              </a:rPr>
              <a:t>Prevalencia de SAMR en la UCI &gt;10%.</a:t>
            </a:r>
          </a:p>
        </p:txBody>
      </p:sp>
    </p:spTree>
    <p:extLst>
      <p:ext uri="{BB962C8B-B14F-4D97-AF65-F5344CB8AC3E}">
        <p14:creationId xmlns:p14="http://schemas.microsoft.com/office/powerpoint/2010/main" val="205678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629916" y="548680"/>
            <a:ext cx="8696325" cy="4886325"/>
          </a:xfrm>
          <a:prstGeom prst="rect">
            <a:avLst/>
          </a:prstGeom>
        </p:spPr>
      </p:pic>
    </p:spTree>
    <p:extLst>
      <p:ext uri="{BB962C8B-B14F-4D97-AF65-F5344CB8AC3E}">
        <p14:creationId xmlns:p14="http://schemas.microsoft.com/office/powerpoint/2010/main" val="364413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29916" y="404664"/>
            <a:ext cx="8715375" cy="4924425"/>
          </a:xfrm>
          <a:prstGeom prst="rect">
            <a:avLst/>
          </a:prstGeom>
        </p:spPr>
      </p:pic>
    </p:spTree>
    <p:extLst>
      <p:ext uri="{BB962C8B-B14F-4D97-AF65-F5344CB8AC3E}">
        <p14:creationId xmlns:p14="http://schemas.microsoft.com/office/powerpoint/2010/main" val="164444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36725" y="404664"/>
            <a:ext cx="8715375" cy="4933950"/>
          </a:xfrm>
          <a:prstGeom prst="rect">
            <a:avLst/>
          </a:prstGeom>
        </p:spPr>
      </p:pic>
    </p:spTree>
    <p:extLst>
      <p:ext uri="{BB962C8B-B14F-4D97-AF65-F5344CB8AC3E}">
        <p14:creationId xmlns:p14="http://schemas.microsoft.com/office/powerpoint/2010/main" val="292929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25860" y="188641"/>
            <a:ext cx="10002375" cy="5627686"/>
          </a:xfrm>
          <a:prstGeom prst="rect">
            <a:avLst/>
          </a:prstGeom>
        </p:spPr>
      </p:pic>
      <p:sp>
        <p:nvSpPr>
          <p:cNvPr id="3" name="Rectángulo 2"/>
          <p:cNvSpPr/>
          <p:nvPr/>
        </p:nvSpPr>
        <p:spPr>
          <a:xfrm>
            <a:off x="9506873" y="5837934"/>
            <a:ext cx="1281121" cy="369332"/>
          </a:xfrm>
          <a:prstGeom prst="rect">
            <a:avLst/>
          </a:prstGeom>
        </p:spPr>
        <p:txBody>
          <a:bodyPr wrap="none">
            <a:spAutoFit/>
          </a:bodyPr>
          <a:lstStyle/>
          <a:p>
            <a:pPr algn="ctr"/>
            <a:r>
              <a:rPr lang="es-AR" b="1" dirty="0" smtClean="0">
                <a:latin typeface="Calibri" panose="020F0502020204030204" pitchFamily="34" charset="0"/>
              </a:rPr>
              <a:t>E. NANNINI</a:t>
            </a:r>
            <a:endParaRPr lang="es-AR" b="1" dirty="0">
              <a:latin typeface="Calibri" panose="020F0502020204030204" pitchFamily="34" charset="0"/>
            </a:endParaRPr>
          </a:p>
        </p:txBody>
      </p:sp>
    </p:spTree>
    <p:extLst>
      <p:ext uri="{BB962C8B-B14F-4D97-AF65-F5344CB8AC3E}">
        <p14:creationId xmlns:p14="http://schemas.microsoft.com/office/powerpoint/2010/main" val="52209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2800" b="1" dirty="0" smtClean="0">
                <a:solidFill>
                  <a:schemeClr val="tx2"/>
                </a:solidFill>
                <a:latin typeface="Calibri" panose="020F0502020204030204" pitchFamily="34" charset="0"/>
              </a:rPr>
              <a:t>Comorbilidades y Bacteriemias sin foco: peor pronóstico</a:t>
            </a:r>
            <a:endParaRPr lang="es-AR" sz="2800" b="1" dirty="0">
              <a:solidFill>
                <a:schemeClr val="tx2"/>
              </a:solidFill>
              <a:latin typeface="Calibri" panose="020F0502020204030204" pitchFamily="34" charset="0"/>
            </a:endParaRPr>
          </a:p>
        </p:txBody>
      </p:sp>
      <p:sp>
        <p:nvSpPr>
          <p:cNvPr id="3" name="Marcador de contenido 2"/>
          <p:cNvSpPr>
            <a:spLocks noGrp="1"/>
          </p:cNvSpPr>
          <p:nvPr>
            <p:ph idx="1"/>
          </p:nvPr>
        </p:nvSpPr>
        <p:spPr/>
        <p:txBody>
          <a:bodyPr/>
          <a:lstStyle/>
          <a:p>
            <a:pPr marL="0" indent="0">
              <a:buNone/>
            </a:pPr>
            <a:r>
              <a:rPr lang="es-AR" b="1" dirty="0" smtClean="0">
                <a:solidFill>
                  <a:schemeClr val="tx2"/>
                </a:solidFill>
                <a:latin typeface="Calibri" panose="020F0502020204030204" pitchFamily="34" charset="0"/>
              </a:rPr>
              <a:t>La paciente tenía una bacteriemia persistente sin foco</a:t>
            </a:r>
          </a:p>
          <a:p>
            <a:pPr marL="0" indent="0">
              <a:buNone/>
            </a:pPr>
            <a:r>
              <a:rPr lang="es-AR" b="1" dirty="0" smtClean="0">
                <a:solidFill>
                  <a:schemeClr val="tx2"/>
                </a:solidFill>
                <a:latin typeface="Calibri" panose="020F0502020204030204" pitchFamily="34" charset="0"/>
              </a:rPr>
              <a:t>Múltiples estudios comparan cual es la mortalidad de la bacteriemia según los focos:</a:t>
            </a:r>
          </a:p>
          <a:p>
            <a:r>
              <a:rPr lang="es-AR" b="1" dirty="0" smtClean="0">
                <a:solidFill>
                  <a:schemeClr val="tx2"/>
                </a:solidFill>
                <a:latin typeface="Calibri" panose="020F0502020204030204" pitchFamily="34" charset="0"/>
              </a:rPr>
              <a:t>Primer lugar: A los 90 días el 50 % de los pacientes con neumonías bacteriémicas  habían fallecido.</a:t>
            </a:r>
          </a:p>
          <a:p>
            <a:r>
              <a:rPr lang="es-AR" b="1" dirty="0" smtClean="0">
                <a:solidFill>
                  <a:schemeClr val="tx2"/>
                </a:solidFill>
                <a:latin typeface="Calibri" panose="020F0502020204030204" pitchFamily="34" charset="0"/>
              </a:rPr>
              <a:t>Segundo lugar: bacteriemias sin foco</a:t>
            </a:r>
          </a:p>
          <a:p>
            <a:r>
              <a:rPr lang="es-AR" b="1" dirty="0" smtClean="0">
                <a:solidFill>
                  <a:schemeClr val="tx2"/>
                </a:solidFill>
                <a:latin typeface="Calibri" panose="020F0502020204030204" pitchFamily="34" charset="0"/>
              </a:rPr>
              <a:t>Tercer lugar: Endocarditis</a:t>
            </a:r>
            <a:endParaRPr lang="es-AR" b="1" dirty="0">
              <a:solidFill>
                <a:schemeClr val="tx2"/>
              </a:solidFill>
              <a:latin typeface="Calibri" panose="020F0502020204030204" pitchFamily="34" charset="0"/>
            </a:endParaRPr>
          </a:p>
        </p:txBody>
      </p:sp>
      <p:sp>
        <p:nvSpPr>
          <p:cNvPr id="4" name="Rectángulo 3"/>
          <p:cNvSpPr/>
          <p:nvPr/>
        </p:nvSpPr>
        <p:spPr>
          <a:xfrm>
            <a:off x="10198868" y="5835134"/>
            <a:ext cx="1281120" cy="369332"/>
          </a:xfrm>
          <a:prstGeom prst="rect">
            <a:avLst/>
          </a:prstGeom>
        </p:spPr>
        <p:txBody>
          <a:bodyPr wrap="none">
            <a:spAutoFit/>
          </a:bodyPr>
          <a:lstStyle/>
          <a:p>
            <a:pPr algn="ctr"/>
            <a:r>
              <a:rPr lang="es-AR" b="1" dirty="0">
                <a:latin typeface="Calibri" panose="020F0502020204030204" pitchFamily="34" charset="0"/>
              </a:rPr>
              <a:t>E. NANNINI</a:t>
            </a:r>
          </a:p>
        </p:txBody>
      </p:sp>
    </p:spTree>
    <p:extLst>
      <p:ext uri="{BB962C8B-B14F-4D97-AF65-F5344CB8AC3E}">
        <p14:creationId xmlns:p14="http://schemas.microsoft.com/office/powerpoint/2010/main" val="166656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3600" b="1" dirty="0" smtClean="0">
                <a:solidFill>
                  <a:schemeClr val="tx2"/>
                </a:solidFill>
                <a:latin typeface="Calibri" panose="020F0502020204030204" pitchFamily="34" charset="0"/>
              </a:rPr>
              <a:t>Bacteriemia Persistente</a:t>
            </a:r>
            <a:endParaRPr lang="es-AR" sz="3600" b="1" dirty="0">
              <a:solidFill>
                <a:schemeClr val="tx2"/>
              </a:solidFill>
              <a:latin typeface="Calibri" panose="020F0502020204030204" pitchFamily="34" charset="0"/>
            </a:endParaRPr>
          </a:p>
        </p:txBody>
      </p:sp>
      <p:sp>
        <p:nvSpPr>
          <p:cNvPr id="3" name="Marcador de contenido 2"/>
          <p:cNvSpPr>
            <a:spLocks noGrp="1"/>
          </p:cNvSpPr>
          <p:nvPr>
            <p:ph idx="1"/>
          </p:nvPr>
        </p:nvSpPr>
        <p:spPr>
          <a:xfrm>
            <a:off x="1845940" y="1844824"/>
            <a:ext cx="8820474" cy="4174976"/>
          </a:xfrm>
        </p:spPr>
        <p:txBody>
          <a:bodyPr/>
          <a:lstStyle/>
          <a:p>
            <a:r>
              <a:rPr lang="es-AR" b="1" dirty="0" smtClean="0">
                <a:latin typeface="Calibri" panose="020F0502020204030204" pitchFamily="34" charset="0"/>
              </a:rPr>
              <a:t>La definición no es clara, pueden ser: 3, 5 o 7 días.</a:t>
            </a:r>
            <a:endParaRPr lang="es-AR" b="1" i="1" dirty="0">
              <a:latin typeface="Calibri" panose="020F0502020204030204" pitchFamily="34" charset="0"/>
            </a:endParaRPr>
          </a:p>
        </p:txBody>
      </p:sp>
      <p:sp>
        <p:nvSpPr>
          <p:cNvPr id="4" name="Rectángulo 3"/>
          <p:cNvSpPr/>
          <p:nvPr/>
        </p:nvSpPr>
        <p:spPr>
          <a:xfrm>
            <a:off x="693812" y="2420888"/>
            <a:ext cx="10945216" cy="3067378"/>
          </a:xfrm>
          <a:prstGeom prst="rect">
            <a:avLst/>
          </a:prstGeom>
        </p:spPr>
        <p:txBody>
          <a:bodyPr wrap="square">
            <a:spAutoFit/>
          </a:bodyPr>
          <a:lstStyle/>
          <a:p>
            <a:pPr>
              <a:lnSpc>
                <a:spcPct val="107000"/>
              </a:lnSpc>
              <a:spcAft>
                <a:spcPts val="800"/>
              </a:spcAft>
            </a:pPr>
            <a:r>
              <a:rPr lang="es-AR" b="1" dirty="0">
                <a:latin typeface="Calibri" panose="020F0502020204030204" pitchFamily="34" charset="0"/>
                <a:ea typeface="Calibri" panose="020F0502020204030204" pitchFamily="34" charset="0"/>
                <a:cs typeface="Times New Roman" panose="02020603050405020304" pitchFamily="18" charset="0"/>
              </a:rPr>
              <a:t>A mayor tiempo de positividad de los hemo cultivo hay más posibilidades </a:t>
            </a:r>
            <a:r>
              <a:rPr lang="es-AR" b="1" dirty="0" smtClean="0">
                <a:latin typeface="Calibri" panose="020F0502020204030204" pitchFamily="34" charset="0"/>
                <a:ea typeface="Calibri" panose="020F0502020204030204" pitchFamily="34" charset="0"/>
                <a:cs typeface="Times New Roman" panose="02020603050405020304" pitchFamily="18" charset="0"/>
              </a:rPr>
              <a:t>de siembra </a:t>
            </a:r>
            <a:r>
              <a:rPr lang="es-AR" b="1" dirty="0">
                <a:latin typeface="Calibri" panose="020F0502020204030204" pitchFamily="34" charset="0"/>
                <a:ea typeface="Calibri" panose="020F0502020204030204" pitchFamily="34" charset="0"/>
                <a:cs typeface="Times New Roman" panose="02020603050405020304" pitchFamily="18" charset="0"/>
              </a:rPr>
              <a:t>y de focos a distancia. Se estima que si la </a:t>
            </a:r>
            <a:r>
              <a:rPr lang="es-AR" b="1" dirty="0" smtClean="0">
                <a:latin typeface="Calibri" panose="020F0502020204030204" pitchFamily="34" charset="0"/>
                <a:ea typeface="Calibri" panose="020F0502020204030204" pitchFamily="34" charset="0"/>
                <a:cs typeface="Times New Roman" panose="02020603050405020304" pitchFamily="18" charset="0"/>
              </a:rPr>
              <a:t>Bacteriemia </a:t>
            </a:r>
            <a:r>
              <a:rPr lang="es-AR" b="1" dirty="0">
                <a:latin typeface="Calibri" panose="020F0502020204030204" pitchFamily="34" charset="0"/>
                <a:ea typeface="Calibri" panose="020F0502020204030204" pitchFamily="34" charset="0"/>
                <a:cs typeface="Times New Roman" panose="02020603050405020304" pitchFamily="18" charset="0"/>
              </a:rPr>
              <a:t>persiste 7 días el 45% va a tener focos a distancia. Eso depende cómo lo busquemos, con el </a:t>
            </a:r>
            <a:r>
              <a:rPr lang="es-AR" b="1" dirty="0" smtClean="0">
                <a:latin typeface="Calibri" panose="020F0502020204030204" pitchFamily="34" charset="0"/>
                <a:ea typeface="Calibri" panose="020F0502020204030204" pitchFamily="34" charset="0"/>
                <a:cs typeface="Times New Roman" panose="02020603050405020304" pitchFamily="18" charset="0"/>
              </a:rPr>
              <a:t>Pet-TC  </a:t>
            </a:r>
            <a:r>
              <a:rPr lang="es-AR" b="1" dirty="0">
                <a:latin typeface="Calibri" panose="020F0502020204030204" pitchFamily="34" charset="0"/>
                <a:ea typeface="Calibri" panose="020F0502020204030204" pitchFamily="34" charset="0"/>
                <a:cs typeface="Times New Roman" panose="02020603050405020304" pitchFamily="18" charset="0"/>
              </a:rPr>
              <a:t>se encontrarán más focos a distancia. Incluso con dos días de </a:t>
            </a:r>
            <a:r>
              <a:rPr lang="es-AR" b="1" dirty="0" smtClean="0">
                <a:latin typeface="Calibri" panose="020F0502020204030204" pitchFamily="34" charset="0"/>
                <a:ea typeface="Calibri" panose="020F0502020204030204" pitchFamily="34" charset="0"/>
                <a:cs typeface="Times New Roman" panose="02020603050405020304" pitchFamily="18" charset="0"/>
              </a:rPr>
              <a:t>Bacteriemia </a:t>
            </a:r>
            <a:r>
              <a:rPr lang="es-AR" b="1" dirty="0">
                <a:latin typeface="Calibri" panose="020F0502020204030204" pitchFamily="34" charset="0"/>
                <a:ea typeface="Calibri" panose="020F0502020204030204" pitchFamily="34" charset="0"/>
                <a:cs typeface="Times New Roman" panose="02020603050405020304" pitchFamily="18" charset="0"/>
              </a:rPr>
              <a:t>persistente la mortalidad es mayor. </a:t>
            </a:r>
          </a:p>
          <a:p>
            <a:pPr>
              <a:lnSpc>
                <a:spcPct val="107000"/>
              </a:lnSpc>
              <a:spcAft>
                <a:spcPts val="800"/>
              </a:spcAft>
            </a:pPr>
            <a:r>
              <a:rPr lang="es-AR" b="1" dirty="0">
                <a:latin typeface="Calibri" panose="020F0502020204030204" pitchFamily="34" charset="0"/>
                <a:ea typeface="Calibri" panose="020F0502020204030204" pitchFamily="34" charset="0"/>
                <a:cs typeface="Times New Roman" panose="02020603050405020304" pitchFamily="18" charset="0"/>
              </a:rPr>
              <a:t>Es más frecuente la </a:t>
            </a:r>
            <a:r>
              <a:rPr lang="es-AR" b="1" dirty="0" smtClean="0">
                <a:latin typeface="Calibri" panose="020F0502020204030204" pitchFamily="34" charset="0"/>
                <a:ea typeface="Calibri" panose="020F0502020204030204" pitchFamily="34" charset="0"/>
                <a:cs typeface="Times New Roman" panose="02020603050405020304" pitchFamily="18" charset="0"/>
              </a:rPr>
              <a:t>Bacteriemia persistente </a:t>
            </a:r>
            <a:r>
              <a:rPr lang="es-AR" b="1" dirty="0">
                <a:latin typeface="Calibri" panose="020F0502020204030204" pitchFamily="34" charset="0"/>
                <a:ea typeface="Calibri" panose="020F0502020204030204" pitchFamily="34" charset="0"/>
                <a:cs typeface="Times New Roman" panose="02020603050405020304" pitchFamily="18" charset="0"/>
              </a:rPr>
              <a:t>en los meticilino </a:t>
            </a:r>
            <a:r>
              <a:rPr lang="es-AR" b="1" dirty="0" smtClean="0">
                <a:latin typeface="Calibri" panose="020F0502020204030204" pitchFamily="34" charset="0"/>
                <a:ea typeface="Calibri" panose="020F0502020204030204" pitchFamily="34" charset="0"/>
                <a:cs typeface="Times New Roman" panose="02020603050405020304" pitchFamily="18" charset="0"/>
              </a:rPr>
              <a:t>resistentes </a:t>
            </a:r>
            <a:r>
              <a:rPr lang="es-AR" b="1" dirty="0">
                <a:latin typeface="Calibri" panose="020F0502020204030204" pitchFamily="34" charset="0"/>
                <a:ea typeface="Calibri" panose="020F0502020204030204" pitchFamily="34" charset="0"/>
                <a:cs typeface="Times New Roman" panose="02020603050405020304" pitchFamily="18" charset="0"/>
              </a:rPr>
              <a:t>que en los </a:t>
            </a:r>
            <a:r>
              <a:rPr lang="es-AR" b="1" dirty="0" smtClean="0">
                <a:latin typeface="Calibri" panose="020F0502020204030204" pitchFamily="34" charset="0"/>
                <a:ea typeface="Calibri" panose="020F0502020204030204" pitchFamily="34" charset="0"/>
                <a:cs typeface="Times New Roman" panose="02020603050405020304" pitchFamily="18" charset="0"/>
              </a:rPr>
              <a:t>meticilino </a:t>
            </a:r>
            <a:r>
              <a:rPr lang="es-AR" b="1" dirty="0">
                <a:latin typeface="Calibri" panose="020F0502020204030204" pitchFamily="34" charset="0"/>
                <a:ea typeface="Calibri" panose="020F0502020204030204" pitchFamily="34" charset="0"/>
                <a:cs typeface="Times New Roman" panose="02020603050405020304" pitchFamily="18" charset="0"/>
              </a:rPr>
              <a:t>sensibles. Esto está en relación con los tratamientos, los </a:t>
            </a:r>
            <a:r>
              <a:rPr lang="es-AR" b="1" dirty="0" smtClean="0">
                <a:latin typeface="Calibri" panose="020F0502020204030204" pitchFamily="34" charset="0"/>
                <a:ea typeface="Calibri" panose="020F0502020204030204" pitchFamily="34" charset="0"/>
                <a:cs typeface="Times New Roman" panose="02020603050405020304" pitchFamily="18" charset="0"/>
              </a:rPr>
              <a:t>SAMR los </a:t>
            </a:r>
            <a:r>
              <a:rPr lang="es-AR" b="1" dirty="0">
                <a:latin typeface="Calibri" panose="020F0502020204030204" pitchFamily="34" charset="0"/>
                <a:ea typeface="Calibri" panose="020F0502020204030204" pitchFamily="34" charset="0"/>
                <a:cs typeface="Times New Roman" panose="02020603050405020304" pitchFamily="18" charset="0"/>
              </a:rPr>
              <a:t>tratamos con </a:t>
            </a:r>
            <a:r>
              <a:rPr lang="es-AR" b="1" dirty="0" smtClean="0">
                <a:latin typeface="Calibri" panose="020F0502020204030204" pitchFamily="34" charset="0"/>
                <a:ea typeface="Calibri" panose="020F0502020204030204" pitchFamily="34" charset="0"/>
                <a:cs typeface="Times New Roman" panose="02020603050405020304" pitchFamily="18" charset="0"/>
              </a:rPr>
              <a:t>glucopéptidos </a:t>
            </a:r>
            <a:r>
              <a:rPr lang="es-AR" b="1" dirty="0">
                <a:latin typeface="Calibri" panose="020F0502020204030204" pitchFamily="34" charset="0"/>
                <a:ea typeface="Calibri" panose="020F0502020204030204" pitchFamily="34" charset="0"/>
                <a:cs typeface="Times New Roman" panose="02020603050405020304" pitchFamily="18" charset="0"/>
              </a:rPr>
              <a:t>y los </a:t>
            </a:r>
            <a:r>
              <a:rPr lang="es-AR" b="1" dirty="0" smtClean="0">
                <a:latin typeface="Calibri" panose="020F0502020204030204" pitchFamily="34" charset="0"/>
                <a:ea typeface="Calibri" panose="020F0502020204030204" pitchFamily="34" charset="0"/>
                <a:cs typeface="Times New Roman" panose="02020603050405020304" pitchFamily="18" charset="0"/>
              </a:rPr>
              <a:t>SAMS </a:t>
            </a:r>
            <a:r>
              <a:rPr lang="es-AR" b="1" dirty="0">
                <a:latin typeface="Calibri" panose="020F0502020204030204" pitchFamily="34" charset="0"/>
                <a:ea typeface="Calibri" panose="020F0502020204030204" pitchFamily="34" charset="0"/>
                <a:cs typeface="Times New Roman" panose="02020603050405020304" pitchFamily="18" charset="0"/>
              </a:rPr>
              <a:t>los tratamos con betalactámicos. </a:t>
            </a:r>
            <a:endParaRPr lang="es-AR" b="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Los </a:t>
            </a:r>
            <a:r>
              <a:rPr lang="es-AR" b="1" dirty="0">
                <a:latin typeface="Calibri" panose="020F0502020204030204" pitchFamily="34" charset="0"/>
                <a:ea typeface="Calibri" panose="020F0502020204030204" pitchFamily="34" charset="0"/>
                <a:cs typeface="Times New Roman" panose="02020603050405020304" pitchFamily="18" charset="0"/>
              </a:rPr>
              <a:t>betalactámicos tendrían una cierta acción inmunológica lo que los hace más eficaces. </a:t>
            </a:r>
            <a:endParaRPr lang="es-AR" b="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La </a:t>
            </a:r>
            <a:r>
              <a:rPr lang="es-AR" b="1" dirty="0">
                <a:latin typeface="Calibri" panose="020F0502020204030204" pitchFamily="34" charset="0"/>
                <a:ea typeface="Calibri" panose="020F0502020204030204" pitchFamily="34" charset="0"/>
                <a:cs typeface="Times New Roman" panose="02020603050405020304" pitchFamily="18" charset="0"/>
              </a:rPr>
              <a:t>detección de ADN bacteriano permanece más tiempo que los hemo </a:t>
            </a:r>
            <a:r>
              <a:rPr lang="es-AR" b="1" dirty="0" smtClean="0">
                <a:latin typeface="Calibri" panose="020F0502020204030204" pitchFamily="34" charset="0"/>
                <a:ea typeface="Calibri" panose="020F0502020204030204" pitchFamily="34" charset="0"/>
                <a:cs typeface="Times New Roman" panose="02020603050405020304" pitchFamily="18" charset="0"/>
              </a:rPr>
              <a:t>cultivos.</a:t>
            </a:r>
            <a:endParaRPr lang="es-AR"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10270876" y="5753176"/>
            <a:ext cx="1281120" cy="369332"/>
          </a:xfrm>
          <a:prstGeom prst="rect">
            <a:avLst/>
          </a:prstGeom>
        </p:spPr>
        <p:txBody>
          <a:bodyPr wrap="none">
            <a:spAutoFit/>
          </a:bodyPr>
          <a:lstStyle/>
          <a:p>
            <a:pPr algn="ctr"/>
            <a:r>
              <a:rPr lang="es-AR" b="1" dirty="0">
                <a:latin typeface="Calibri" panose="020F0502020204030204" pitchFamily="34" charset="0"/>
              </a:rPr>
              <a:t>E. NANNINI</a:t>
            </a:r>
          </a:p>
        </p:txBody>
      </p:sp>
    </p:spTree>
    <p:extLst>
      <p:ext uri="{BB962C8B-B14F-4D97-AF65-F5344CB8AC3E}">
        <p14:creationId xmlns:p14="http://schemas.microsoft.com/office/powerpoint/2010/main" val="358680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solidFill>
                  <a:schemeClr val="tx1"/>
                </a:solidFill>
                <a:latin typeface="Calibri" panose="020F0502020204030204" pitchFamily="34" charset="0"/>
              </a:rPr>
              <a:t>Mortalidad de la bacteriemia por SAMR</a:t>
            </a:r>
            <a:endParaRPr lang="es-AR" b="1" dirty="0">
              <a:solidFill>
                <a:schemeClr val="tx1"/>
              </a:solidFill>
              <a:latin typeface="Calibri" panose="020F0502020204030204" pitchFamily="34" charset="0"/>
            </a:endParaRPr>
          </a:p>
        </p:txBody>
      </p:sp>
      <p:sp>
        <p:nvSpPr>
          <p:cNvPr id="3" name="Marcador de contenido 2"/>
          <p:cNvSpPr>
            <a:spLocks noGrp="1"/>
          </p:cNvSpPr>
          <p:nvPr>
            <p:ph idx="1"/>
          </p:nvPr>
        </p:nvSpPr>
        <p:spPr>
          <a:xfrm>
            <a:off x="1531422" y="1916832"/>
            <a:ext cx="9143538" cy="4114800"/>
          </a:xfrm>
        </p:spPr>
        <p:txBody>
          <a:bodyPr/>
          <a:lstStyle/>
          <a:p>
            <a:pPr marL="0" indent="0">
              <a:buNone/>
            </a:pPr>
            <a:r>
              <a:rPr lang="es-AR" b="1" dirty="0" smtClean="0">
                <a:latin typeface="Calibri" panose="020F0502020204030204" pitchFamily="34" charset="0"/>
              </a:rPr>
              <a:t>La mortalidad de la bacteriemia por SAMR es el doble que la bacteriemia por SAMS.</a:t>
            </a:r>
          </a:p>
          <a:p>
            <a:pPr marL="0" indent="0">
              <a:buNone/>
            </a:pPr>
            <a:r>
              <a:rPr lang="es-AR" b="1" dirty="0" smtClean="0">
                <a:latin typeface="Calibri" panose="020F0502020204030204" pitchFamily="34" charset="0"/>
              </a:rPr>
              <a:t>Causas:</a:t>
            </a:r>
          </a:p>
          <a:p>
            <a:pPr marL="0" indent="0">
              <a:buNone/>
            </a:pPr>
            <a:r>
              <a:rPr lang="es-AR" b="1" dirty="0" smtClean="0">
                <a:latin typeface="Calibri" panose="020F0502020204030204" pitchFamily="34" charset="0"/>
              </a:rPr>
              <a:t>1. El SAMR es mas virulento</a:t>
            </a:r>
          </a:p>
          <a:p>
            <a:pPr marL="0" indent="0">
              <a:buNone/>
            </a:pPr>
            <a:r>
              <a:rPr lang="es-AR" b="1" dirty="0" smtClean="0">
                <a:latin typeface="Calibri" panose="020F0502020204030204" pitchFamily="34" charset="0"/>
              </a:rPr>
              <a:t>2. El paciente está mas grave o tiene mayor mortalidad.</a:t>
            </a:r>
          </a:p>
          <a:p>
            <a:pPr marL="0" indent="0">
              <a:buNone/>
            </a:pPr>
            <a:r>
              <a:rPr lang="es-AR" b="1" dirty="0" smtClean="0">
                <a:latin typeface="Calibri" panose="020F0502020204030204" pitchFamily="34" charset="0"/>
              </a:rPr>
              <a:t>3. El tratamiento apropiado se inicia mas tarde.</a:t>
            </a:r>
          </a:p>
          <a:p>
            <a:pPr marL="0" indent="0">
              <a:buNone/>
            </a:pPr>
            <a:r>
              <a:rPr lang="es-AR" b="1" dirty="0" smtClean="0">
                <a:latin typeface="Calibri" panose="020F0502020204030204" pitchFamily="34" charset="0"/>
              </a:rPr>
              <a:t>4. Vancomicina es menos eficaz que los Betalactámicos.</a:t>
            </a:r>
          </a:p>
          <a:p>
            <a:pPr marL="0" indent="0">
              <a:buNone/>
            </a:pPr>
            <a:endParaRPr lang="es-AR" b="1" dirty="0">
              <a:latin typeface="Calibri" panose="020F0502020204030204" pitchFamily="34" charset="0"/>
            </a:endParaRPr>
          </a:p>
        </p:txBody>
      </p:sp>
      <p:sp>
        <p:nvSpPr>
          <p:cNvPr id="4" name="Elipse 3"/>
          <p:cNvSpPr/>
          <p:nvPr/>
        </p:nvSpPr>
        <p:spPr>
          <a:xfrm>
            <a:off x="1481872" y="5018348"/>
            <a:ext cx="43204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AR" dirty="0" err="1" smtClean="0">
              <a:solidFill>
                <a:schemeClr val="bg1"/>
              </a:solidFill>
            </a:endParaRPr>
          </a:p>
        </p:txBody>
      </p:sp>
      <p:sp>
        <p:nvSpPr>
          <p:cNvPr id="5" name="Marcador de contenido 2"/>
          <p:cNvSpPr txBox="1">
            <a:spLocks/>
          </p:cNvSpPr>
          <p:nvPr/>
        </p:nvSpPr>
        <p:spPr>
          <a:xfrm>
            <a:off x="1522876" y="1916832"/>
            <a:ext cx="9143538" cy="4114800"/>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Clr>
                <a:schemeClr val="tx1"/>
              </a:buClr>
              <a:buSzPct val="10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Clr>
                <a:schemeClr val="tx1"/>
              </a:buClr>
              <a:buSzPct val="10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tx1"/>
              </a:buClr>
              <a:buSzPct val="100000"/>
              <a:buFont typeface="Arial"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r>
              <a:rPr lang="es-AR" b="1" dirty="0" smtClean="0">
                <a:latin typeface="Calibri" panose="020F0502020204030204" pitchFamily="34" charset="0"/>
              </a:rPr>
              <a:t>La mortalidad de la bacteriemia por SAMR es el doble que la bacteriemia por SAMS.</a:t>
            </a:r>
          </a:p>
          <a:p>
            <a:pPr marL="0" indent="0">
              <a:buFont typeface="Arial" pitchFamily="34" charset="0"/>
              <a:buNone/>
            </a:pPr>
            <a:r>
              <a:rPr lang="es-AR" b="1" dirty="0" smtClean="0">
                <a:latin typeface="Calibri" panose="020F0502020204030204" pitchFamily="34" charset="0"/>
              </a:rPr>
              <a:t>Causas:</a:t>
            </a:r>
          </a:p>
          <a:p>
            <a:pPr marL="0" indent="0">
              <a:buFont typeface="Arial" pitchFamily="34" charset="0"/>
              <a:buNone/>
            </a:pPr>
            <a:r>
              <a:rPr lang="es-AR" b="1" dirty="0" smtClean="0">
                <a:latin typeface="Calibri" panose="020F0502020204030204" pitchFamily="34" charset="0"/>
              </a:rPr>
              <a:t>1. El SAMR es mas virulento</a:t>
            </a:r>
          </a:p>
          <a:p>
            <a:pPr marL="0" indent="0">
              <a:buFont typeface="Arial" pitchFamily="34" charset="0"/>
              <a:buNone/>
            </a:pPr>
            <a:r>
              <a:rPr lang="es-AR" b="1" dirty="0" smtClean="0">
                <a:latin typeface="Calibri" panose="020F0502020204030204" pitchFamily="34" charset="0"/>
              </a:rPr>
              <a:t>2. El paciente está mas grave o tiene mayor mortalidad.</a:t>
            </a:r>
          </a:p>
          <a:p>
            <a:pPr marL="0" indent="0">
              <a:buFont typeface="Arial" pitchFamily="34" charset="0"/>
              <a:buNone/>
            </a:pPr>
            <a:r>
              <a:rPr lang="es-AR" b="1" dirty="0" smtClean="0">
                <a:latin typeface="Calibri" panose="020F0502020204030204" pitchFamily="34" charset="0"/>
              </a:rPr>
              <a:t>3. El tratamiento apropiado se inicia mas tarde.</a:t>
            </a:r>
          </a:p>
          <a:p>
            <a:pPr marL="0" indent="0">
              <a:buFont typeface="Arial" pitchFamily="34" charset="0"/>
              <a:buNone/>
            </a:pPr>
            <a:r>
              <a:rPr lang="es-AR" b="1" dirty="0" smtClean="0">
                <a:latin typeface="Calibri" panose="020F0502020204030204" pitchFamily="34" charset="0"/>
              </a:rPr>
              <a:t>4. Vancomicina es menos eficaz que los Betalactámicos.</a:t>
            </a:r>
          </a:p>
          <a:p>
            <a:pPr marL="0" indent="0">
              <a:buFont typeface="Arial" pitchFamily="34" charset="0"/>
              <a:buNone/>
            </a:pPr>
            <a:endParaRPr lang="es-AR" b="1" dirty="0">
              <a:latin typeface="Calibri" panose="020F0502020204030204" pitchFamily="34" charset="0"/>
            </a:endParaRPr>
          </a:p>
        </p:txBody>
      </p:sp>
      <p:sp>
        <p:nvSpPr>
          <p:cNvPr id="6" name="Elipse 5"/>
          <p:cNvSpPr/>
          <p:nvPr/>
        </p:nvSpPr>
        <p:spPr>
          <a:xfrm>
            <a:off x="1485900" y="4437112"/>
            <a:ext cx="43204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AR" dirty="0" err="1" smtClean="0">
              <a:solidFill>
                <a:schemeClr val="bg1"/>
              </a:solidFill>
            </a:endParaRPr>
          </a:p>
        </p:txBody>
      </p:sp>
      <p:sp>
        <p:nvSpPr>
          <p:cNvPr id="7" name="Rectángulo 6"/>
          <p:cNvSpPr/>
          <p:nvPr/>
        </p:nvSpPr>
        <p:spPr>
          <a:xfrm>
            <a:off x="9694812" y="5589240"/>
            <a:ext cx="1224136" cy="36004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1400" b="1" dirty="0" smtClean="0">
                <a:solidFill>
                  <a:schemeClr val="tx1"/>
                </a:solidFill>
                <a:latin typeface="Calibri" panose="020F0502020204030204" pitchFamily="34" charset="0"/>
              </a:rPr>
              <a:t>Alex Soriano</a:t>
            </a:r>
          </a:p>
        </p:txBody>
      </p:sp>
    </p:spTree>
    <p:extLst>
      <p:ext uri="{BB962C8B-B14F-4D97-AF65-F5344CB8AC3E}">
        <p14:creationId xmlns:p14="http://schemas.microsoft.com/office/powerpoint/2010/main" val="341871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2437764" y="242130"/>
            <a:ext cx="7618016" cy="939555"/>
          </a:xfrm>
          <a:prstGeom prst="rect">
            <a:avLst/>
          </a:prstGeom>
          <a:noFill/>
          <a:ln w="9525">
            <a:noFill/>
            <a:miter lim="800000"/>
            <a:headEnd/>
            <a:tailEnd/>
          </a:ln>
        </p:spPr>
        <p:txBody>
          <a:bodyPr anchor="ctr"/>
          <a:lstStyle/>
          <a:p>
            <a:pPr algn="ctr"/>
            <a:endParaRPr lang="en-US" sz="3599">
              <a:latin typeface="Arial" charset="0"/>
            </a:endParaRPr>
          </a:p>
          <a:p>
            <a:pPr algn="ctr"/>
            <a:endParaRPr lang="en-US" sz="3599">
              <a:latin typeface="Arial" charset="0"/>
            </a:endParaRPr>
          </a:p>
          <a:p>
            <a:pPr algn="ctr"/>
            <a:r>
              <a:rPr lang="en-US" sz="3599" b="1">
                <a:latin typeface="Arial" charset="0"/>
              </a:rPr>
              <a:t>Impacto del tratamiento antibiótico inapropiado</a:t>
            </a:r>
          </a:p>
        </p:txBody>
      </p:sp>
      <p:sp>
        <p:nvSpPr>
          <p:cNvPr id="104455" name="Rectangle 7"/>
          <p:cNvSpPr>
            <a:spLocks noChangeArrowheads="1"/>
          </p:cNvSpPr>
          <p:nvPr/>
        </p:nvSpPr>
        <p:spPr bwMode="auto">
          <a:xfrm>
            <a:off x="2630037" y="1843687"/>
            <a:ext cx="7835446" cy="1695008"/>
          </a:xfrm>
          <a:prstGeom prst="rect">
            <a:avLst/>
          </a:prstGeom>
          <a:noFill/>
          <a:ln w="12700" algn="ctr">
            <a:noFill/>
            <a:miter lim="800000"/>
            <a:headEnd/>
            <a:tailEnd/>
          </a:ln>
          <a:effectLst/>
        </p:spPr>
        <p:txBody>
          <a:bodyPr lIns="0" tIns="107972" rIns="0" bIns="0">
            <a:spAutoFit/>
          </a:bodyPr>
          <a:lstStyle/>
          <a:p>
            <a:pPr eaLnBrk="0" hangingPunct="0">
              <a:spcBef>
                <a:spcPct val="50000"/>
              </a:spcBef>
              <a:tabLst>
                <a:tab pos="6546473" algn="r"/>
              </a:tabLst>
              <a:defRPr/>
            </a:pPr>
            <a:endParaRPr lang="en-GB" sz="2599" dirty="0">
              <a:solidFill>
                <a:schemeClr val="tx2"/>
              </a:solidFill>
              <a:effectLst>
                <a:outerShdw blurRad="38100" dist="38100" dir="2700000" algn="tl">
                  <a:srgbClr val="C0C0C0"/>
                </a:outerShdw>
              </a:effectLst>
              <a:latin typeface="Arial Narrow" pitchFamily="34" charset="0"/>
            </a:endParaRPr>
          </a:p>
          <a:p>
            <a:pPr eaLnBrk="0" hangingPunct="0">
              <a:spcBef>
                <a:spcPct val="50000"/>
              </a:spcBef>
              <a:tabLst>
                <a:tab pos="6546473" algn="r"/>
              </a:tabLst>
              <a:defRPr/>
            </a:pPr>
            <a:r>
              <a:rPr lang="en-GB" sz="2599" dirty="0">
                <a:solidFill>
                  <a:schemeClr val="tx2"/>
                </a:solidFill>
                <a:effectLst>
                  <a:outerShdw blurRad="38100" dist="38100" dir="2700000" algn="tl">
                    <a:srgbClr val="C0C0C0"/>
                  </a:outerShdw>
                </a:effectLst>
                <a:latin typeface="Calibri" pitchFamily="34" charset="0"/>
              </a:rPr>
              <a:t>Inadecuada Terapia Empírica</a:t>
            </a:r>
            <a:r>
              <a:rPr lang="en-GB" sz="2599" dirty="0">
                <a:solidFill>
                  <a:schemeClr val="tx2"/>
                </a:solidFill>
                <a:effectLst>
                  <a:outerShdw blurRad="38100" dist="38100" dir="2700000" algn="tl">
                    <a:srgbClr val="C0C0C0"/>
                  </a:outerShdw>
                </a:effectLst>
                <a:latin typeface="Arial Narrow" pitchFamily="34" charset="0"/>
              </a:rPr>
              <a:t>	52</a:t>
            </a:r>
          </a:p>
          <a:p>
            <a:pPr eaLnBrk="0" hangingPunct="0">
              <a:spcBef>
                <a:spcPct val="50000"/>
              </a:spcBef>
              <a:tabLst>
                <a:tab pos="6546473" algn="r"/>
              </a:tabLst>
              <a:defRPr/>
            </a:pPr>
            <a:r>
              <a:rPr lang="en-GB" sz="2599" dirty="0">
                <a:solidFill>
                  <a:schemeClr val="tx2"/>
                </a:solidFill>
                <a:effectLst>
                  <a:outerShdw blurRad="38100" dist="38100" dir="2700000" algn="tl">
                    <a:srgbClr val="C0C0C0"/>
                  </a:outerShdw>
                </a:effectLst>
                <a:latin typeface="Arial Narrow" pitchFamily="34" charset="0"/>
              </a:rPr>
              <a:t>Adecuada Terapia Empírica	12</a:t>
            </a:r>
          </a:p>
        </p:txBody>
      </p:sp>
      <p:sp>
        <p:nvSpPr>
          <p:cNvPr id="104456" name="Text Box 8"/>
          <p:cNvSpPr txBox="1">
            <a:spLocks noChangeArrowheads="1"/>
          </p:cNvSpPr>
          <p:nvPr/>
        </p:nvSpPr>
        <p:spPr bwMode="auto">
          <a:xfrm>
            <a:off x="2566321" y="1403879"/>
            <a:ext cx="1499796" cy="1228405"/>
          </a:xfrm>
          <a:prstGeom prst="rect">
            <a:avLst/>
          </a:prstGeom>
          <a:noFill/>
          <a:ln w="12700" algn="ctr">
            <a:noFill/>
            <a:miter lim="800000"/>
            <a:headEnd/>
            <a:tailEnd/>
          </a:ln>
          <a:effectLst/>
        </p:spPr>
        <p:txBody>
          <a:bodyPr wrap="none" lIns="0" tIns="0" rIns="0" bIns="107972" anchor="b">
            <a:spAutoFit/>
          </a:bodyPr>
          <a:lstStyle/>
          <a:p>
            <a:pPr eaLnBrk="0" hangingPunct="0">
              <a:spcBef>
                <a:spcPct val="80000"/>
              </a:spcBef>
              <a:tabLst>
                <a:tab pos="4308770" algn="ctr"/>
                <a:tab pos="5735504" algn="ctr"/>
                <a:tab pos="7171761" algn="ctr"/>
              </a:tabLst>
              <a:defRPr/>
            </a:pPr>
            <a:endParaRPr lang="en-US" sz="2599" dirty="0">
              <a:effectLst>
                <a:outerShdw blurRad="38100" dist="38100" dir="2700000" algn="tl">
                  <a:srgbClr val="C0C0C0"/>
                </a:outerShdw>
              </a:effectLst>
              <a:latin typeface="Arial Narrow" pitchFamily="34" charset="0"/>
            </a:endParaRPr>
          </a:p>
          <a:p>
            <a:pPr eaLnBrk="0" hangingPunct="0">
              <a:spcBef>
                <a:spcPct val="80000"/>
              </a:spcBef>
              <a:tabLst>
                <a:tab pos="4308770" algn="ctr"/>
                <a:tab pos="5735504" algn="ctr"/>
                <a:tab pos="7171761" algn="ctr"/>
              </a:tabLst>
              <a:defRPr/>
            </a:pPr>
            <a:r>
              <a:rPr lang="en-US" sz="2599" b="1" dirty="0">
                <a:effectLst>
                  <a:outerShdw blurRad="38100" dist="38100" dir="2700000" algn="tl">
                    <a:srgbClr val="C0C0C0"/>
                  </a:outerShdw>
                </a:effectLst>
                <a:latin typeface="Arial Narrow" pitchFamily="34" charset="0"/>
              </a:rPr>
              <a:t>Antibiotico </a:t>
            </a:r>
          </a:p>
        </p:txBody>
      </p:sp>
      <p:sp>
        <p:nvSpPr>
          <p:cNvPr id="104457" name="Text Box 9"/>
          <p:cNvSpPr txBox="1">
            <a:spLocks noChangeArrowheads="1"/>
          </p:cNvSpPr>
          <p:nvPr/>
        </p:nvSpPr>
        <p:spPr bwMode="auto">
          <a:xfrm>
            <a:off x="7979871" y="2129178"/>
            <a:ext cx="1779125" cy="509454"/>
          </a:xfrm>
          <a:prstGeom prst="rect">
            <a:avLst/>
          </a:prstGeom>
          <a:noFill/>
          <a:ln w="12700" algn="ctr">
            <a:noFill/>
            <a:miter lim="800000"/>
            <a:headEnd/>
            <a:tailEnd/>
          </a:ln>
          <a:effectLst/>
        </p:spPr>
        <p:txBody>
          <a:bodyPr wrap="none" lIns="0" tIns="0" rIns="0" bIns="107972" anchor="b">
            <a:spAutoFit/>
          </a:bodyPr>
          <a:lstStyle/>
          <a:p>
            <a:pPr algn="ctr" eaLnBrk="0" hangingPunct="0">
              <a:spcBef>
                <a:spcPct val="80000"/>
              </a:spcBef>
              <a:tabLst>
                <a:tab pos="4308770" algn="ctr"/>
                <a:tab pos="5735504" algn="ctr"/>
                <a:tab pos="7171761" algn="ctr"/>
              </a:tabLst>
              <a:defRPr/>
            </a:pPr>
            <a:r>
              <a:rPr lang="en-US" sz="2599" dirty="0">
                <a:effectLst>
                  <a:outerShdw blurRad="38100" dist="38100" dir="2700000" algn="tl">
                    <a:srgbClr val="C0C0C0"/>
                  </a:outerShdw>
                </a:effectLst>
                <a:latin typeface="Arial Narrow" pitchFamily="34" charset="0"/>
              </a:rPr>
              <a:t>Mortalidad (%)</a:t>
            </a:r>
          </a:p>
        </p:txBody>
      </p:sp>
      <p:sp>
        <p:nvSpPr>
          <p:cNvPr id="16392" name="Line 10"/>
          <p:cNvSpPr>
            <a:spLocks noChangeShapeType="1"/>
          </p:cNvSpPr>
          <p:nvPr/>
        </p:nvSpPr>
        <p:spPr bwMode="auto">
          <a:xfrm flipV="1">
            <a:off x="2569495" y="2060848"/>
            <a:ext cx="7701381" cy="19128"/>
          </a:xfrm>
          <a:prstGeom prst="line">
            <a:avLst/>
          </a:prstGeom>
          <a:noFill/>
          <a:ln w="28575">
            <a:solidFill>
              <a:schemeClr val="tx1"/>
            </a:solidFill>
            <a:round/>
            <a:headEnd/>
            <a:tailEnd/>
          </a:ln>
        </p:spPr>
        <p:txBody>
          <a:bodyPr wrap="none"/>
          <a:lstStyle/>
          <a:p>
            <a:endParaRPr lang="es-AR" sz="1799"/>
          </a:p>
        </p:txBody>
      </p:sp>
      <p:sp>
        <p:nvSpPr>
          <p:cNvPr id="16393" name="Line 11"/>
          <p:cNvSpPr>
            <a:spLocks noChangeShapeType="1"/>
          </p:cNvSpPr>
          <p:nvPr/>
        </p:nvSpPr>
        <p:spPr bwMode="auto">
          <a:xfrm flipV="1">
            <a:off x="2566321" y="3861048"/>
            <a:ext cx="7704555" cy="72646"/>
          </a:xfrm>
          <a:prstGeom prst="line">
            <a:avLst/>
          </a:prstGeom>
          <a:noFill/>
          <a:ln w="28575">
            <a:solidFill>
              <a:schemeClr val="tx1"/>
            </a:solidFill>
            <a:round/>
            <a:headEnd/>
            <a:tailEnd/>
          </a:ln>
        </p:spPr>
        <p:txBody>
          <a:bodyPr wrap="none"/>
          <a:lstStyle/>
          <a:p>
            <a:endParaRPr lang="es-AR" sz="1799"/>
          </a:p>
        </p:txBody>
      </p:sp>
      <p:sp>
        <p:nvSpPr>
          <p:cNvPr id="2" name="Rectángulo 1"/>
          <p:cNvSpPr/>
          <p:nvPr/>
        </p:nvSpPr>
        <p:spPr>
          <a:xfrm>
            <a:off x="2557773" y="4149080"/>
            <a:ext cx="7640839" cy="1532727"/>
          </a:xfrm>
          <a:prstGeom prst="rect">
            <a:avLst/>
          </a:prstGeom>
        </p:spPr>
        <p:txBody>
          <a:bodyPr wrap="square">
            <a:spAutoFit/>
          </a:bodyPr>
          <a:lstStyle/>
          <a:p>
            <a:pPr marL="342900" indent="-342900">
              <a:spcBef>
                <a:spcPct val="20000"/>
              </a:spcBef>
              <a:buClr>
                <a:schemeClr val="tx2"/>
              </a:buClr>
              <a:buSzPct val="150000"/>
              <a:buFont typeface="Arial" panose="020B0604020202020204" pitchFamily="34" charset="0"/>
              <a:buChar char="•"/>
            </a:pPr>
            <a:r>
              <a:rPr lang="es-AR" b="1" dirty="0" smtClean="0">
                <a:solidFill>
                  <a:schemeClr val="tx2"/>
                </a:solidFill>
                <a:latin typeface="Arial" charset="0"/>
              </a:rPr>
              <a:t>El riesgo relativo de mortalidad en pacientes que reciben inadecuada terapia es 4.3. </a:t>
            </a:r>
          </a:p>
          <a:p>
            <a:pPr marL="342900" indent="-342900">
              <a:spcBef>
                <a:spcPct val="20000"/>
              </a:spcBef>
              <a:buClr>
                <a:schemeClr val="tx2"/>
              </a:buClr>
              <a:buSzPct val="150000"/>
              <a:buFont typeface="Arial" panose="020B0604020202020204" pitchFamily="34" charset="0"/>
              <a:buChar char="•"/>
            </a:pPr>
            <a:r>
              <a:rPr lang="es-AR" b="1" dirty="0" smtClean="0">
                <a:solidFill>
                  <a:schemeClr val="tx2"/>
                </a:solidFill>
                <a:latin typeface="Arial" charset="0"/>
              </a:rPr>
              <a:t>Análisis multivariado: el tratamiento inadecuado es lo mas importante, inedependientemente de los otros factores de riesgo de mortalidad</a:t>
            </a:r>
            <a:r>
              <a:rPr lang="en-US" b="1" dirty="0" smtClean="0">
                <a:solidFill>
                  <a:schemeClr val="tx2"/>
                </a:solidFill>
                <a:latin typeface="Arial" charset="0"/>
              </a:rPr>
              <a:t>.</a:t>
            </a:r>
            <a:endParaRPr lang="en-US" b="1" dirty="0">
              <a:solidFill>
                <a:schemeClr val="tx2"/>
              </a:solidFill>
              <a:latin typeface="Arial" charset="0"/>
            </a:endParaRPr>
          </a:p>
        </p:txBody>
      </p:sp>
    </p:spTree>
    <p:extLst>
      <p:ext uri="{BB962C8B-B14F-4D97-AF65-F5344CB8AC3E}">
        <p14:creationId xmlns:p14="http://schemas.microsoft.com/office/powerpoint/2010/main" val="409631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solidFill>
                  <a:schemeClr val="tx1"/>
                </a:solidFill>
                <a:latin typeface="Calibri" panose="020F0502020204030204" pitchFamily="34" charset="0"/>
              </a:rPr>
              <a:t>Como dosamos la Vancomicina</a:t>
            </a:r>
            <a:endParaRPr lang="es-AR" b="1" dirty="0">
              <a:solidFill>
                <a:schemeClr val="tx1"/>
              </a:solidFill>
              <a:latin typeface="Calibri" panose="020F0502020204030204" pitchFamily="34" charset="0"/>
            </a:endParaRPr>
          </a:p>
        </p:txBody>
      </p:sp>
      <p:sp>
        <p:nvSpPr>
          <p:cNvPr id="3" name="Marcador de contenido 2"/>
          <p:cNvSpPr>
            <a:spLocks noGrp="1"/>
          </p:cNvSpPr>
          <p:nvPr>
            <p:ph idx="1"/>
          </p:nvPr>
        </p:nvSpPr>
        <p:spPr/>
        <p:txBody>
          <a:bodyPr/>
          <a:lstStyle/>
          <a:p>
            <a:r>
              <a:rPr lang="es-AR" b="1" dirty="0">
                <a:latin typeface="Calibri" panose="020F0502020204030204" pitchFamily="34" charset="0"/>
              </a:rPr>
              <a:t>La nueva recomendación es dosar en base al área bajo la curva y a la </a:t>
            </a:r>
            <a:r>
              <a:rPr lang="es-AR" b="1" dirty="0" smtClean="0">
                <a:latin typeface="Calibri" panose="020F0502020204030204" pitchFamily="34" charset="0"/>
              </a:rPr>
              <a:t>CIM. </a:t>
            </a:r>
            <a:r>
              <a:rPr lang="es-AR" b="1" dirty="0">
                <a:latin typeface="Calibri" panose="020F0502020204030204" pitchFamily="34" charset="0"/>
              </a:rPr>
              <a:t>Ya no hacemos tanto hincapié en qué </a:t>
            </a:r>
            <a:r>
              <a:rPr lang="es-AR" b="1" dirty="0" smtClean="0">
                <a:latin typeface="Calibri" panose="020F0502020204030204" pitchFamily="34" charset="0"/>
              </a:rPr>
              <a:t>CIM </a:t>
            </a:r>
            <a:r>
              <a:rPr lang="es-AR" b="1" dirty="0">
                <a:latin typeface="Calibri" panose="020F0502020204030204" pitchFamily="34" charset="0"/>
              </a:rPr>
              <a:t>tiene el </a:t>
            </a:r>
            <a:r>
              <a:rPr lang="es-AR" b="1" dirty="0" smtClean="0">
                <a:latin typeface="Calibri" panose="020F0502020204030204" pitchFamily="34" charset="0"/>
              </a:rPr>
              <a:t>aureus, se asume que la CIM </a:t>
            </a:r>
            <a:r>
              <a:rPr lang="es-AR" b="1" dirty="0">
                <a:latin typeface="Calibri" panose="020F0502020204030204" pitchFamily="34" charset="0"/>
              </a:rPr>
              <a:t>90 es un microgramo por mililitro. </a:t>
            </a:r>
          </a:p>
          <a:p>
            <a:r>
              <a:rPr lang="es-AR" b="1" dirty="0" smtClean="0">
                <a:latin typeface="Calibri" panose="020F0502020204030204" pitchFamily="34" charset="0"/>
              </a:rPr>
              <a:t>Para medir el área bajo la curva, hasta ahora lo venimos haciendo midiendo en el valle. Actualmente hay software que muestran el área bajo la curva con una serie de variables, en donde se toman dos mediciones. </a:t>
            </a:r>
          </a:p>
          <a:p>
            <a:pPr marL="0" indent="0">
              <a:buNone/>
            </a:pPr>
            <a:endParaRPr lang="es-AR" dirty="0"/>
          </a:p>
        </p:txBody>
      </p:sp>
      <p:sp>
        <p:nvSpPr>
          <p:cNvPr id="4" name="Rectángulo 3"/>
          <p:cNvSpPr/>
          <p:nvPr/>
        </p:nvSpPr>
        <p:spPr>
          <a:xfrm>
            <a:off x="9046740" y="5445224"/>
            <a:ext cx="1224136" cy="288032"/>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1600" b="1" dirty="0" smtClean="0">
                <a:solidFill>
                  <a:schemeClr val="tx1"/>
                </a:solidFill>
                <a:latin typeface="Calibri" panose="020F0502020204030204" pitchFamily="34" charset="0"/>
              </a:rPr>
              <a:t>E. NANNINI</a:t>
            </a:r>
          </a:p>
        </p:txBody>
      </p:sp>
    </p:spTree>
    <p:extLst>
      <p:ext uri="{BB962C8B-B14F-4D97-AF65-F5344CB8AC3E}">
        <p14:creationId xmlns:p14="http://schemas.microsoft.com/office/powerpoint/2010/main" val="146044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9756" y="620688"/>
            <a:ext cx="5766688" cy="3842578"/>
          </a:xfrm>
          <a:prstGeom prst="rect">
            <a:avLst/>
          </a:prstGeom>
        </p:spPr>
      </p:pic>
      <p:pic>
        <p:nvPicPr>
          <p:cNvPr id="5" name="Imagen 4"/>
          <p:cNvPicPr>
            <a:picLocks noChangeAspect="1"/>
          </p:cNvPicPr>
          <p:nvPr/>
        </p:nvPicPr>
        <p:blipFill>
          <a:blip r:embed="rId3"/>
          <a:stretch>
            <a:fillRect/>
          </a:stretch>
        </p:blipFill>
        <p:spPr>
          <a:xfrm>
            <a:off x="6166420" y="620688"/>
            <a:ext cx="5750912" cy="3842578"/>
          </a:xfrm>
          <a:prstGeom prst="rect">
            <a:avLst/>
          </a:prstGeom>
        </p:spPr>
      </p:pic>
      <p:pic>
        <p:nvPicPr>
          <p:cNvPr id="6" name="Imagen 5"/>
          <p:cNvPicPr>
            <a:picLocks noChangeAspect="1"/>
          </p:cNvPicPr>
          <p:nvPr/>
        </p:nvPicPr>
        <p:blipFill>
          <a:blip r:embed="rId4"/>
          <a:stretch>
            <a:fillRect/>
          </a:stretch>
        </p:blipFill>
        <p:spPr>
          <a:xfrm>
            <a:off x="10630916" y="5589240"/>
            <a:ext cx="1114425" cy="352425"/>
          </a:xfrm>
          <a:prstGeom prst="rect">
            <a:avLst/>
          </a:prstGeom>
        </p:spPr>
      </p:pic>
    </p:spTree>
    <p:extLst>
      <p:ext uri="{BB962C8B-B14F-4D97-AF65-F5344CB8AC3E}">
        <p14:creationId xmlns:p14="http://schemas.microsoft.com/office/powerpoint/2010/main" val="403173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72307" y="332656"/>
            <a:ext cx="11444212" cy="5501158"/>
          </a:xfrm>
          <a:prstGeom prst="rect">
            <a:avLst/>
          </a:prstGeom>
        </p:spPr>
      </p:pic>
    </p:spTree>
    <p:extLst>
      <p:ext uri="{BB962C8B-B14F-4D97-AF65-F5344CB8AC3E}">
        <p14:creationId xmlns:p14="http://schemas.microsoft.com/office/powerpoint/2010/main" val="411110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74649" y="590550"/>
            <a:ext cx="11439525" cy="5676900"/>
          </a:xfrm>
          <a:prstGeom prst="rect">
            <a:avLst/>
          </a:prstGeom>
        </p:spPr>
      </p:pic>
    </p:spTree>
    <p:extLst>
      <p:ext uri="{BB962C8B-B14F-4D97-AF65-F5344CB8AC3E}">
        <p14:creationId xmlns:p14="http://schemas.microsoft.com/office/powerpoint/2010/main" val="214752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2644" y="0"/>
            <a:ext cx="9143538" cy="1066800"/>
          </a:xfrm>
        </p:spPr>
        <p:txBody>
          <a:bodyPr>
            <a:normAutofit/>
          </a:bodyPr>
          <a:lstStyle/>
          <a:p>
            <a:pPr algn="ctr"/>
            <a:r>
              <a:rPr lang="es-AR" sz="3600" b="1" dirty="0" smtClean="0">
                <a:solidFill>
                  <a:schemeClr val="tx1"/>
                </a:solidFill>
                <a:latin typeface="Calibri" panose="020F0502020204030204" pitchFamily="34" charset="0"/>
              </a:rPr>
              <a:t>Terapia Combinada</a:t>
            </a:r>
            <a:endParaRPr lang="es-AR" sz="3600" b="1" dirty="0">
              <a:solidFill>
                <a:schemeClr val="tx1"/>
              </a:solidFill>
              <a:latin typeface="Calibri" panose="020F0502020204030204" pitchFamily="34" charset="0"/>
            </a:endParaRPr>
          </a:p>
        </p:txBody>
      </p:sp>
      <p:pic>
        <p:nvPicPr>
          <p:cNvPr id="4" name="Marcador de contenido 3"/>
          <p:cNvPicPr>
            <a:picLocks noGrp="1" noChangeAspect="1"/>
          </p:cNvPicPr>
          <p:nvPr>
            <p:ph idx="1"/>
          </p:nvPr>
        </p:nvPicPr>
        <p:blipFill>
          <a:blip r:embed="rId2"/>
          <a:stretch>
            <a:fillRect/>
          </a:stretch>
        </p:blipFill>
        <p:spPr>
          <a:xfrm>
            <a:off x="1701924" y="1196752"/>
            <a:ext cx="8640960" cy="4640177"/>
          </a:xfrm>
          <a:prstGeom prst="rect">
            <a:avLst/>
          </a:prstGeom>
        </p:spPr>
      </p:pic>
      <p:sp>
        <p:nvSpPr>
          <p:cNvPr id="5" name="Rectángulo 4"/>
          <p:cNvSpPr/>
          <p:nvPr/>
        </p:nvSpPr>
        <p:spPr>
          <a:xfrm>
            <a:off x="10774932" y="5949280"/>
            <a:ext cx="122413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1200" b="1" dirty="0" smtClean="0">
                <a:solidFill>
                  <a:schemeClr val="tx1"/>
                </a:solidFill>
              </a:rPr>
              <a:t>E. NANNINI</a:t>
            </a:r>
          </a:p>
        </p:txBody>
      </p:sp>
    </p:spTree>
    <p:extLst>
      <p:ext uri="{BB962C8B-B14F-4D97-AF65-F5344CB8AC3E}">
        <p14:creationId xmlns:p14="http://schemas.microsoft.com/office/powerpoint/2010/main" val="142953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05781" y="836712"/>
            <a:ext cx="11377264" cy="4524187"/>
          </a:xfrm>
          <a:prstGeom prst="rect">
            <a:avLst/>
          </a:prstGeom>
        </p:spPr>
        <p:txBody>
          <a:bodyPr wrap="square">
            <a:spAutoFit/>
          </a:bodyPr>
          <a:lstStyle/>
          <a:p>
            <a:pPr algn="ctr">
              <a:lnSpc>
                <a:spcPct val="107000"/>
              </a:lnSpc>
              <a:spcAft>
                <a:spcPts val="80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COMBINACIÓN DE LA VANCO</a:t>
            </a:r>
          </a:p>
          <a:p>
            <a:pPr>
              <a:lnSpc>
                <a:spcPct val="107000"/>
              </a:lnSpc>
              <a:spcAft>
                <a:spcPts val="800"/>
              </a:spcAft>
            </a:pPr>
            <a:r>
              <a:rPr lang="es-AR" sz="2000" b="1" dirty="0" smtClean="0">
                <a:latin typeface="Calibri" panose="020F0502020204030204" pitchFamily="34" charset="0"/>
                <a:ea typeface="Calibri" panose="020F0502020204030204" pitchFamily="34" charset="0"/>
                <a:cs typeface="Times New Roman" panose="02020603050405020304" pitchFamily="18" charset="0"/>
              </a:rPr>
              <a:t>El estudio camera 1: vincula los tratamientos de bacteriemias en base a Vanco + Cloxacilina. Los días de bacteriemias habían disminuido con la combinación. Hipótesis: los betalactámicos podrían aumentar la actividad de los péptidos catiónicos humanos, Defensinas.</a:t>
            </a:r>
          </a:p>
          <a:p>
            <a:pPr>
              <a:lnSpc>
                <a:spcPct val="107000"/>
              </a:lnSpc>
              <a:spcAft>
                <a:spcPts val="800"/>
              </a:spcAft>
            </a:pPr>
            <a:r>
              <a:rPr lang="es-AR" sz="2000" b="1" dirty="0" smtClean="0">
                <a:latin typeface="Calibri" panose="020F0502020204030204" pitchFamily="34" charset="0"/>
                <a:ea typeface="Calibri" panose="020F0502020204030204" pitchFamily="34" charset="0"/>
                <a:cs typeface="Times New Roman" panose="02020603050405020304" pitchFamily="18" charset="0"/>
              </a:rPr>
              <a:t>Estudio camera 2: utilizó como comparación Cloxacilina + vancomicina. Se tuvo que suspender el estudio por insuficiencia renal, con requerimiento de muchos pacientes de diálisis. </a:t>
            </a:r>
          </a:p>
          <a:p>
            <a:pPr>
              <a:lnSpc>
                <a:spcPct val="107000"/>
              </a:lnSpc>
              <a:spcAft>
                <a:spcPts val="800"/>
              </a:spcAft>
            </a:pPr>
            <a:r>
              <a:rPr lang="es-AR" sz="2000" b="1" dirty="0" smtClean="0">
                <a:latin typeface="Calibri" panose="020F0502020204030204" pitchFamily="34" charset="0"/>
                <a:ea typeface="Calibri" panose="020F0502020204030204" pitchFamily="34" charset="0"/>
                <a:cs typeface="Times New Roman" panose="02020603050405020304" pitchFamily="18" charset="0"/>
              </a:rPr>
              <a:t>El uso de gentamicina en bacteriemias se ha erradicado</a:t>
            </a:r>
            <a:r>
              <a:rPr lang="es-AR" sz="2000"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s-AR" sz="2000" b="1" dirty="0" smtClean="0">
                <a:latin typeface="Calibri" panose="020F0502020204030204" pitchFamily="34" charset="0"/>
                <a:ea typeface="Calibri" panose="020F0502020204030204" pitchFamily="34" charset="0"/>
                <a:cs typeface="Times New Roman" panose="02020603050405020304" pitchFamily="18" charset="0"/>
              </a:rPr>
              <a:t>El agregado de Rifampicina no es beneficioso.</a:t>
            </a:r>
          </a:p>
          <a:p>
            <a:pPr>
              <a:lnSpc>
                <a:spcPct val="107000"/>
              </a:lnSpc>
              <a:spcAft>
                <a:spcPts val="800"/>
              </a:spcAft>
            </a:pPr>
            <a:r>
              <a:rPr lang="es-AR" sz="2000" b="1" dirty="0" smtClean="0">
                <a:latin typeface="Calibri" panose="020F0502020204030204" pitchFamily="34" charset="0"/>
                <a:ea typeface="Calibri" panose="020F0502020204030204" pitchFamily="34" charset="0"/>
                <a:cs typeface="Times New Roman" panose="02020603050405020304" pitchFamily="18" charset="0"/>
              </a:rPr>
              <a:t>Sin embargo, hay estudios que muestran que la tasa de bacteriemia es menor en los pacientes que se usó Rifampicina. Esto sería explicado porque se demostró que el estafilococo aureus también puede ser considerado un germen intracelular (sobrevive dentro de célula endoteliales, células del retículo endotelial, células de kuffer).</a:t>
            </a:r>
            <a:endParaRPr lang="es-AR"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10409409" y="5733256"/>
            <a:ext cx="1231426" cy="338554"/>
          </a:xfrm>
          <a:prstGeom prst="rect">
            <a:avLst/>
          </a:prstGeom>
        </p:spPr>
        <p:txBody>
          <a:bodyPr wrap="none">
            <a:spAutoFit/>
          </a:bodyPr>
          <a:lstStyle/>
          <a:p>
            <a:pPr algn="ctr"/>
            <a:r>
              <a:rPr lang="es-AR" sz="1600" b="1" dirty="0"/>
              <a:t>E. NANNINI</a:t>
            </a:r>
          </a:p>
        </p:txBody>
      </p:sp>
    </p:spTree>
    <p:extLst>
      <p:ext uri="{BB962C8B-B14F-4D97-AF65-F5344CB8AC3E}">
        <p14:creationId xmlns:p14="http://schemas.microsoft.com/office/powerpoint/2010/main" val="196463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3812" y="332656"/>
            <a:ext cx="10945216" cy="5244769"/>
          </a:xfrm>
          <a:prstGeom prst="rect">
            <a:avLst/>
          </a:prstGeom>
        </p:spPr>
        <p:txBody>
          <a:bodyPr wrap="square">
            <a:spAutoFit/>
          </a:bodyPr>
          <a:lstStyle/>
          <a:p>
            <a:pPr algn="ct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COMPARACIÓN ENTRE </a:t>
            </a:r>
            <a:r>
              <a:rPr lang="es-AR" sz="2400" b="1" dirty="0" smtClean="0">
                <a:latin typeface="Calibri" panose="020F0502020204030204" pitchFamily="34" charset="0"/>
                <a:ea typeface="Calibri" panose="020F0502020204030204" pitchFamily="34" charset="0"/>
                <a:cs typeface="Times New Roman" panose="02020603050405020304" pitchFamily="18" charset="0"/>
              </a:rPr>
              <a:t>VANCOMICINA </a:t>
            </a:r>
            <a:r>
              <a:rPr lang="es-AR" sz="2400" b="1" dirty="0">
                <a:latin typeface="Calibri" panose="020F0502020204030204" pitchFamily="34" charset="0"/>
                <a:ea typeface="Calibri" panose="020F0502020204030204" pitchFamily="34" charset="0"/>
                <a:cs typeface="Times New Roman" panose="02020603050405020304" pitchFamily="18" charset="0"/>
              </a:rPr>
              <a:t>VS DAPTOMICINA </a:t>
            </a:r>
          </a:p>
          <a:p>
            <a:pP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Comparación entre </a:t>
            </a:r>
            <a:r>
              <a:rPr lang="es-AR" sz="2400" b="1" dirty="0" smtClean="0">
                <a:latin typeface="Calibri" panose="020F0502020204030204" pitchFamily="34" charset="0"/>
                <a:ea typeface="Calibri" panose="020F0502020204030204" pitchFamily="34" charset="0"/>
                <a:cs typeface="Times New Roman" panose="02020603050405020304" pitchFamily="18" charset="0"/>
              </a:rPr>
              <a:t>Dapto </a:t>
            </a:r>
            <a:r>
              <a:rPr lang="es-AR" sz="2400" b="1" dirty="0">
                <a:latin typeface="Calibri" panose="020F0502020204030204" pitchFamily="34" charset="0"/>
                <a:ea typeface="Calibri" panose="020F0502020204030204" pitchFamily="34" charset="0"/>
                <a:cs typeface="Times New Roman" panose="02020603050405020304" pitchFamily="18" charset="0"/>
              </a:rPr>
              <a:t>+ </a:t>
            </a:r>
            <a:r>
              <a:rPr lang="es-AR" sz="2400" b="1" dirty="0" smtClean="0">
                <a:latin typeface="Calibri" panose="020F0502020204030204" pitchFamily="34" charset="0"/>
                <a:ea typeface="Calibri" panose="020F0502020204030204" pitchFamily="34" charset="0"/>
                <a:cs typeface="Times New Roman" panose="02020603050405020304" pitchFamily="18" charset="0"/>
              </a:rPr>
              <a:t>Ceftarolina </a:t>
            </a:r>
            <a:r>
              <a:rPr lang="es-AR" sz="2400" b="1" dirty="0">
                <a:latin typeface="Calibri" panose="020F0502020204030204" pitchFamily="34" charset="0"/>
                <a:ea typeface="Calibri" panose="020F0502020204030204" pitchFamily="34" charset="0"/>
                <a:cs typeface="Times New Roman" panose="02020603050405020304" pitchFamily="18" charset="0"/>
              </a:rPr>
              <a:t>vs monoterapia con vancomicina. Se suspendió el estudio por alto fracaso en los pacientes con monoterapia. </a:t>
            </a:r>
          </a:p>
          <a:p>
            <a:pP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La </a:t>
            </a:r>
            <a:r>
              <a:rPr lang="es-AR" sz="2400" b="1" dirty="0" smtClean="0">
                <a:latin typeface="Calibri" panose="020F0502020204030204" pitchFamily="34" charset="0"/>
                <a:ea typeface="Calibri" panose="020F0502020204030204" pitchFamily="34" charset="0"/>
                <a:cs typeface="Times New Roman" panose="02020603050405020304" pitchFamily="18" charset="0"/>
              </a:rPr>
              <a:t>Daptomicina </a:t>
            </a:r>
            <a:r>
              <a:rPr lang="es-AR" sz="2400" b="1" dirty="0">
                <a:latin typeface="Calibri" panose="020F0502020204030204" pitchFamily="34" charset="0"/>
                <a:ea typeface="Calibri" panose="020F0502020204030204" pitchFamily="34" charset="0"/>
                <a:cs typeface="Times New Roman" panose="02020603050405020304" pitchFamily="18" charset="0"/>
              </a:rPr>
              <a:t>actúa como un péptido catiónico humano, como una defensina, rompiendo y haciendo poros en la pared del </a:t>
            </a:r>
            <a:r>
              <a:rPr lang="es-AR" sz="2400" b="1" dirty="0" smtClean="0">
                <a:latin typeface="Calibri" panose="020F0502020204030204" pitchFamily="34" charset="0"/>
                <a:ea typeface="Calibri" panose="020F0502020204030204" pitchFamily="34" charset="0"/>
                <a:cs typeface="Times New Roman" panose="02020603050405020304" pitchFamily="18" charset="0"/>
              </a:rPr>
              <a:t>estafilococo </a:t>
            </a:r>
            <a:r>
              <a:rPr lang="es-AR" sz="2400" b="1" dirty="0">
                <a:latin typeface="Calibri" panose="020F0502020204030204" pitchFamily="34" charset="0"/>
                <a:ea typeface="Calibri" panose="020F0502020204030204" pitchFamily="34" charset="0"/>
                <a:cs typeface="Times New Roman" panose="02020603050405020304" pitchFamily="18" charset="0"/>
              </a:rPr>
              <a:t>y el </a:t>
            </a:r>
            <a:r>
              <a:rPr lang="es-AR" sz="2400" b="1" dirty="0" smtClean="0">
                <a:latin typeface="Calibri" panose="020F0502020204030204" pitchFamily="34" charset="0"/>
                <a:ea typeface="Calibri" panose="020F0502020204030204" pitchFamily="34" charset="0"/>
                <a:cs typeface="Times New Roman" panose="02020603050405020304" pitchFamily="18" charset="0"/>
              </a:rPr>
              <a:t>Betalactámico </a:t>
            </a:r>
            <a:r>
              <a:rPr lang="es-AR" sz="2400" b="1" dirty="0">
                <a:latin typeface="Calibri" panose="020F0502020204030204" pitchFamily="34" charset="0"/>
                <a:ea typeface="Calibri" panose="020F0502020204030204" pitchFamily="34" charset="0"/>
                <a:cs typeface="Times New Roman" panose="02020603050405020304" pitchFamily="18" charset="0"/>
              </a:rPr>
              <a:t>ha demostrado que favorece la acción tanto de los péptidos catiónicos humanos como de la </a:t>
            </a:r>
            <a:r>
              <a:rPr lang="es-AR" sz="2400" b="1" dirty="0" smtClean="0">
                <a:latin typeface="Calibri" panose="020F0502020204030204" pitchFamily="34" charset="0"/>
                <a:ea typeface="Calibri" panose="020F0502020204030204" pitchFamily="34" charset="0"/>
                <a:cs typeface="Times New Roman" panose="02020603050405020304" pitchFamily="18" charset="0"/>
              </a:rPr>
              <a:t>Daptomicina. </a:t>
            </a:r>
          </a:p>
          <a:p>
            <a:pPr>
              <a:lnSpc>
                <a:spcPct val="107000"/>
              </a:lnSpc>
              <a:spcAft>
                <a:spcPts val="800"/>
              </a:spcAft>
            </a:pPr>
            <a:r>
              <a:rPr lang="es-AR" sz="2400" b="1" dirty="0" smtClean="0">
                <a:latin typeface="Calibri" panose="020F0502020204030204" pitchFamily="34" charset="0"/>
                <a:ea typeface="Calibri" panose="020F0502020204030204" pitchFamily="34" charset="0"/>
                <a:cs typeface="Times New Roman" panose="02020603050405020304" pitchFamily="18" charset="0"/>
              </a:rPr>
              <a:t>Muy </a:t>
            </a:r>
            <a:r>
              <a:rPr lang="es-AR" sz="2400" b="1" dirty="0">
                <a:latin typeface="Calibri" panose="020F0502020204030204" pitchFamily="34" charset="0"/>
                <a:ea typeface="Calibri" panose="020F0502020204030204" pitchFamily="34" charset="0"/>
                <a:cs typeface="Times New Roman" panose="02020603050405020304" pitchFamily="18" charset="0"/>
              </a:rPr>
              <a:t>atractivo combinarlo con la </a:t>
            </a:r>
            <a:r>
              <a:rPr lang="es-AR" sz="2400" b="1" dirty="0" smtClean="0">
                <a:latin typeface="Calibri" panose="020F0502020204030204" pitchFamily="34" charset="0"/>
                <a:ea typeface="Calibri" panose="020F0502020204030204" pitchFamily="34" charset="0"/>
                <a:cs typeface="Times New Roman" panose="02020603050405020304" pitchFamily="18" charset="0"/>
              </a:rPr>
              <a:t>Ceftarolina </a:t>
            </a:r>
            <a:r>
              <a:rPr lang="es-AR" sz="2400" b="1" dirty="0">
                <a:latin typeface="Calibri" panose="020F0502020204030204" pitchFamily="34" charset="0"/>
                <a:ea typeface="Calibri" panose="020F0502020204030204" pitchFamily="34" charset="0"/>
                <a:cs typeface="Times New Roman" panose="02020603050405020304" pitchFamily="18" charset="0"/>
              </a:rPr>
              <a:t>que tiene una actividad propia frente </a:t>
            </a:r>
            <a:r>
              <a:rPr lang="es-AR" sz="2400" b="1" dirty="0" smtClean="0">
                <a:latin typeface="Calibri" panose="020F0502020204030204" pitchFamily="34" charset="0"/>
                <a:ea typeface="Calibri" panose="020F0502020204030204" pitchFamily="34" charset="0"/>
                <a:cs typeface="Times New Roman" panose="02020603050405020304" pitchFamily="18" charset="0"/>
              </a:rPr>
              <a:t>para SAMR. </a:t>
            </a:r>
          </a:p>
          <a:p>
            <a:pPr>
              <a:lnSpc>
                <a:spcPct val="107000"/>
              </a:lnSpc>
              <a:spcAft>
                <a:spcPts val="800"/>
              </a:spcAft>
            </a:pPr>
            <a:r>
              <a:rPr lang="es-AR" sz="2400" b="1" dirty="0" smtClean="0">
                <a:latin typeface="Calibri" panose="020F0502020204030204" pitchFamily="34" charset="0"/>
                <a:ea typeface="Calibri" panose="020F0502020204030204" pitchFamily="34" charset="0"/>
                <a:cs typeface="Times New Roman" panose="02020603050405020304" pitchFamily="18" charset="0"/>
              </a:rPr>
              <a:t>La </a:t>
            </a:r>
            <a:r>
              <a:rPr lang="es-AR" sz="2400" b="1" dirty="0">
                <a:latin typeface="Calibri" panose="020F0502020204030204" pitchFamily="34" charset="0"/>
                <a:ea typeface="Calibri" panose="020F0502020204030204" pitchFamily="34" charset="0"/>
                <a:cs typeface="Times New Roman" panose="02020603050405020304" pitchFamily="18" charset="0"/>
              </a:rPr>
              <a:t>mortalidad fue menor en aquellos que recibieron la combinación de </a:t>
            </a:r>
            <a:r>
              <a:rPr lang="es-AR" sz="2400" b="1" dirty="0" smtClean="0">
                <a:latin typeface="Calibri" panose="020F0502020204030204" pitchFamily="34" charset="0"/>
                <a:ea typeface="Calibri" panose="020F0502020204030204" pitchFamily="34" charset="0"/>
                <a:cs typeface="Times New Roman" panose="02020603050405020304" pitchFamily="18" charset="0"/>
              </a:rPr>
              <a:t>Daptomicina </a:t>
            </a:r>
            <a:r>
              <a:rPr lang="es-AR" sz="2400" b="1" dirty="0">
                <a:latin typeface="Calibri" panose="020F0502020204030204" pitchFamily="34" charset="0"/>
                <a:ea typeface="Calibri" panose="020F0502020204030204" pitchFamily="34" charset="0"/>
                <a:cs typeface="Times New Roman" panose="02020603050405020304" pitchFamily="18" charset="0"/>
              </a:rPr>
              <a:t>+ betalactámicos que los </a:t>
            </a:r>
            <a:r>
              <a:rPr lang="es-AR" sz="2400" b="1" dirty="0" smtClean="0">
                <a:latin typeface="Calibri" panose="020F0502020204030204" pitchFamily="34" charset="0"/>
                <a:ea typeface="Calibri" panose="020F0502020204030204" pitchFamily="34" charset="0"/>
                <a:cs typeface="Times New Roman" panose="02020603050405020304" pitchFamily="18" charset="0"/>
              </a:rPr>
              <a:t>que monoterapia con vancomicina. </a:t>
            </a:r>
            <a:r>
              <a:rPr lang="es-AR" sz="2400" b="1" dirty="0">
                <a:latin typeface="Calibri" panose="020F0502020204030204" pitchFamily="34" charset="0"/>
                <a:ea typeface="Calibri" panose="020F0502020204030204" pitchFamily="34" charset="0"/>
                <a:cs typeface="Times New Roman" panose="02020603050405020304" pitchFamily="18" charset="0"/>
              </a:rPr>
              <a:t>En la combinación hubo mayor desarrollo de </a:t>
            </a:r>
            <a:r>
              <a:rPr lang="es-AR" sz="2400" b="1" dirty="0" smtClean="0">
                <a:latin typeface="Calibri" panose="020F0502020204030204" pitchFamily="34" charset="0"/>
                <a:ea typeface="Calibri" panose="020F0502020204030204" pitchFamily="34" charset="0"/>
                <a:cs typeface="Times New Roman" panose="02020603050405020304" pitchFamily="18" charset="0"/>
              </a:rPr>
              <a:t>Clost. Dif. </a:t>
            </a:r>
            <a:r>
              <a:rPr lang="es-AR" sz="2400" b="1" dirty="0">
                <a:latin typeface="Calibri" panose="020F0502020204030204" pitchFamily="34" charset="0"/>
                <a:ea typeface="Calibri" panose="020F0502020204030204" pitchFamily="34" charset="0"/>
                <a:cs typeface="Times New Roman" panose="02020603050405020304" pitchFamily="18" charset="0"/>
              </a:rPr>
              <a:t>y de alteración de la función renal.</a:t>
            </a:r>
            <a:endParaRPr lang="es-AR"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10126860" y="5577425"/>
            <a:ext cx="1440160" cy="276999"/>
          </a:xfrm>
          <a:prstGeom prst="rect">
            <a:avLst/>
          </a:prstGeom>
        </p:spPr>
        <p:txBody>
          <a:bodyPr wrap="square">
            <a:spAutoFit/>
          </a:bodyPr>
          <a:lstStyle/>
          <a:p>
            <a:pPr algn="ctr"/>
            <a:r>
              <a:rPr lang="es-AR" sz="1200" b="1" dirty="0"/>
              <a:t>E. NANNINI</a:t>
            </a:r>
          </a:p>
        </p:txBody>
      </p:sp>
    </p:spTree>
    <p:extLst>
      <p:ext uri="{BB962C8B-B14F-4D97-AF65-F5344CB8AC3E}">
        <p14:creationId xmlns:p14="http://schemas.microsoft.com/office/powerpoint/2010/main" val="199532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4000" b="1" dirty="0" smtClean="0">
                <a:solidFill>
                  <a:schemeClr val="tx1"/>
                </a:solidFill>
                <a:latin typeface="Calibri" panose="020F0502020204030204" pitchFamily="34" charset="0"/>
              </a:rPr>
              <a:t>Conclusiones</a:t>
            </a:r>
            <a:endParaRPr lang="es-AR" sz="4000" b="1" dirty="0">
              <a:solidFill>
                <a:schemeClr val="tx1"/>
              </a:solidFill>
              <a:latin typeface="Calibri" panose="020F0502020204030204" pitchFamily="34" charset="0"/>
            </a:endParaRPr>
          </a:p>
        </p:txBody>
      </p:sp>
      <p:sp>
        <p:nvSpPr>
          <p:cNvPr id="3" name="Marcador de contenido 2"/>
          <p:cNvSpPr>
            <a:spLocks noGrp="1"/>
          </p:cNvSpPr>
          <p:nvPr>
            <p:ph idx="1"/>
          </p:nvPr>
        </p:nvSpPr>
        <p:spPr/>
        <p:txBody>
          <a:bodyPr/>
          <a:lstStyle/>
          <a:p>
            <a:pPr marL="0" indent="0">
              <a:buNone/>
            </a:pPr>
            <a:r>
              <a:rPr lang="es-AR" sz="2800" b="1" dirty="0">
                <a:latin typeface="Calibri" panose="020F0502020204030204" pitchFamily="34" charset="0"/>
              </a:rPr>
              <a:t>D</a:t>
            </a:r>
            <a:r>
              <a:rPr lang="es-AR" sz="2800" b="1" dirty="0" smtClean="0">
                <a:latin typeface="Calibri" panose="020F0502020204030204" pitchFamily="34" charset="0"/>
              </a:rPr>
              <a:t>ejar </a:t>
            </a:r>
            <a:r>
              <a:rPr lang="es-AR" sz="2800" b="1" dirty="0">
                <a:latin typeface="Calibri" panose="020F0502020204030204" pitchFamily="34" charset="0"/>
              </a:rPr>
              <a:t>de pensar en la vancomicina 1 gr cada 12 hs como la única alternativa; entender que hay tratamientos que pueden ser más efectivos y más rápidamente efectivos, que es lo importante, ya que la persistencia de la bacteriemia es un marcador de peor pronóstico</a:t>
            </a:r>
            <a:r>
              <a:rPr lang="es-AR" sz="2800" b="1" dirty="0" smtClean="0">
                <a:latin typeface="Calibri" panose="020F0502020204030204" pitchFamily="34" charset="0"/>
              </a:rPr>
              <a:t>.</a:t>
            </a:r>
          </a:p>
          <a:p>
            <a:pPr marL="0" indent="0">
              <a:buNone/>
            </a:pPr>
            <a:r>
              <a:rPr lang="es-AR" sz="2800" b="1" dirty="0" smtClean="0">
                <a:latin typeface="Calibri" panose="020F0502020204030204" pitchFamily="34" charset="0"/>
              </a:rPr>
              <a:t>Dado </a:t>
            </a:r>
            <a:r>
              <a:rPr lang="es-AR" sz="2800" b="1" dirty="0">
                <a:latin typeface="Calibri" panose="020F0502020204030204" pitchFamily="34" charset="0"/>
              </a:rPr>
              <a:t>los costos se podría aplicar el tratamiento combinado por lo menos los primeros días hasta que se </a:t>
            </a:r>
            <a:r>
              <a:rPr lang="es-AR" sz="2800" b="1" dirty="0" err="1" smtClean="0">
                <a:latin typeface="Calibri" panose="020F0502020204030204" pitchFamily="34" charset="0"/>
              </a:rPr>
              <a:t>negativice</a:t>
            </a:r>
            <a:r>
              <a:rPr lang="es-AR" sz="2800" b="1" dirty="0" smtClean="0">
                <a:latin typeface="Calibri" panose="020F0502020204030204" pitchFamily="34" charset="0"/>
              </a:rPr>
              <a:t> </a:t>
            </a:r>
            <a:r>
              <a:rPr lang="es-AR" sz="2800" b="1" dirty="0">
                <a:latin typeface="Calibri" panose="020F0502020204030204" pitchFamily="34" charset="0"/>
              </a:rPr>
              <a:t>la </a:t>
            </a:r>
            <a:r>
              <a:rPr lang="es-AR" sz="2800" b="1" dirty="0" smtClean="0">
                <a:latin typeface="Calibri" panose="020F0502020204030204" pitchFamily="34" charset="0"/>
              </a:rPr>
              <a:t>bacteriemia</a:t>
            </a:r>
            <a:r>
              <a:rPr lang="es-AR" sz="2800" b="1" dirty="0">
                <a:latin typeface="Calibri" panose="020F0502020204030204" pitchFamily="34" charset="0"/>
              </a:rPr>
              <a:t>.</a:t>
            </a:r>
          </a:p>
          <a:p>
            <a:endParaRPr lang="es-AR" dirty="0"/>
          </a:p>
        </p:txBody>
      </p:sp>
      <p:sp>
        <p:nvSpPr>
          <p:cNvPr id="4" name="Rectángulo 3"/>
          <p:cNvSpPr/>
          <p:nvPr/>
        </p:nvSpPr>
        <p:spPr>
          <a:xfrm>
            <a:off x="10179742" y="5445224"/>
            <a:ext cx="973343" cy="276999"/>
          </a:xfrm>
          <a:prstGeom prst="rect">
            <a:avLst/>
          </a:prstGeom>
        </p:spPr>
        <p:txBody>
          <a:bodyPr wrap="none">
            <a:spAutoFit/>
          </a:bodyPr>
          <a:lstStyle/>
          <a:p>
            <a:pPr algn="ctr"/>
            <a:r>
              <a:rPr lang="es-AR" sz="1200" b="1" dirty="0"/>
              <a:t>E. NANNINI</a:t>
            </a:r>
          </a:p>
        </p:txBody>
      </p:sp>
    </p:spTree>
    <p:extLst>
      <p:ext uri="{BB962C8B-B14F-4D97-AF65-F5344CB8AC3E}">
        <p14:creationId xmlns:p14="http://schemas.microsoft.com/office/powerpoint/2010/main" val="398824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909836" y="260648"/>
            <a:ext cx="9858697" cy="5615608"/>
          </a:xfrm>
          <a:prstGeom prst="rect">
            <a:avLst/>
          </a:prstGeom>
        </p:spPr>
      </p:pic>
    </p:spTree>
    <p:extLst>
      <p:ext uri="{BB962C8B-B14F-4D97-AF65-F5344CB8AC3E}">
        <p14:creationId xmlns:p14="http://schemas.microsoft.com/office/powerpoint/2010/main" val="129767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65262" y="819150"/>
            <a:ext cx="9258300" cy="5219700"/>
          </a:xfrm>
          <a:prstGeom prst="rect">
            <a:avLst/>
          </a:prstGeom>
        </p:spPr>
      </p:pic>
    </p:spTree>
    <p:extLst>
      <p:ext uri="{BB962C8B-B14F-4D97-AF65-F5344CB8AC3E}">
        <p14:creationId xmlns:p14="http://schemas.microsoft.com/office/powerpoint/2010/main" val="160857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22004" y="188640"/>
            <a:ext cx="7543099" cy="5616624"/>
          </a:xfrm>
          <a:prstGeom prst="rect">
            <a:avLst/>
          </a:prstGeom>
        </p:spPr>
      </p:pic>
    </p:spTree>
    <p:extLst>
      <p:ext uri="{BB962C8B-B14F-4D97-AF65-F5344CB8AC3E}">
        <p14:creationId xmlns:p14="http://schemas.microsoft.com/office/powerpoint/2010/main" val="400316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46368" y="188640"/>
            <a:ext cx="9496090" cy="5328592"/>
          </a:xfrm>
          <a:prstGeom prst="rect">
            <a:avLst/>
          </a:prstGeom>
        </p:spPr>
      </p:pic>
    </p:spTree>
    <p:extLst>
      <p:ext uri="{BB962C8B-B14F-4D97-AF65-F5344CB8AC3E}">
        <p14:creationId xmlns:p14="http://schemas.microsoft.com/office/powerpoint/2010/main" val="285805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41211" y="260648"/>
            <a:ext cx="9306404" cy="5256584"/>
          </a:xfrm>
          <a:prstGeom prst="rect">
            <a:avLst/>
          </a:prstGeom>
        </p:spPr>
      </p:pic>
    </p:spTree>
    <p:extLst>
      <p:ext uri="{BB962C8B-B14F-4D97-AF65-F5344CB8AC3E}">
        <p14:creationId xmlns:p14="http://schemas.microsoft.com/office/powerpoint/2010/main" val="27835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73932" y="404664"/>
            <a:ext cx="8667750" cy="4867275"/>
          </a:xfrm>
          <a:prstGeom prst="rect">
            <a:avLst/>
          </a:prstGeom>
        </p:spPr>
      </p:pic>
    </p:spTree>
    <p:extLst>
      <p:ext uri="{BB962C8B-B14F-4D97-AF65-F5344CB8AC3E}">
        <p14:creationId xmlns:p14="http://schemas.microsoft.com/office/powerpoint/2010/main" val="113102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55614" y="404664"/>
            <a:ext cx="9677598" cy="5472261"/>
          </a:xfrm>
          <a:prstGeom prst="rect">
            <a:avLst/>
          </a:prstGeom>
        </p:spPr>
      </p:pic>
    </p:spTree>
    <p:extLst>
      <p:ext uri="{BB962C8B-B14F-4D97-AF65-F5344CB8AC3E}">
        <p14:creationId xmlns:p14="http://schemas.microsoft.com/office/powerpoint/2010/main" val="37484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5940" y="2320895"/>
            <a:ext cx="9143538" cy="1066800"/>
          </a:xfrm>
        </p:spPr>
        <p:txBody>
          <a:bodyPr>
            <a:normAutofit/>
          </a:bodyPr>
          <a:lstStyle/>
          <a:p>
            <a:r>
              <a:rPr lang="es-AR" sz="4400" b="1" dirty="0" smtClean="0">
                <a:latin typeface="Calibri" panose="020F0502020204030204" pitchFamily="34" charset="0"/>
              </a:rPr>
              <a:t>Dato complementario sobre PET-TC</a:t>
            </a:r>
            <a:endParaRPr lang="es-AR" sz="4400" b="1" dirty="0">
              <a:latin typeface="Calibri" panose="020F0502020204030204" pitchFamily="34" charset="0"/>
            </a:endParaRPr>
          </a:p>
        </p:txBody>
      </p:sp>
    </p:spTree>
    <p:extLst>
      <p:ext uri="{BB962C8B-B14F-4D97-AF65-F5344CB8AC3E}">
        <p14:creationId xmlns:p14="http://schemas.microsoft.com/office/powerpoint/2010/main" val="201740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5820" y="1124744"/>
            <a:ext cx="11305256" cy="4154984"/>
          </a:xfrm>
          <a:prstGeom prst="rect">
            <a:avLst/>
          </a:prstGeom>
        </p:spPr>
        <p:txBody>
          <a:bodyPr wrap="square">
            <a:spAutoFit/>
          </a:bodyPr>
          <a:lstStyle/>
          <a:p>
            <a:r>
              <a:rPr lang="es-AR" sz="2400" b="1" dirty="0">
                <a:latin typeface="Calibri" panose="020F0502020204030204" pitchFamily="34" charset="0"/>
              </a:rPr>
              <a:t>Paciente con Marcapaso con desfibrilador, colocado 6 meses antes.</a:t>
            </a:r>
          </a:p>
          <a:p>
            <a:r>
              <a:rPr lang="es-AR" sz="2400" b="1" dirty="0">
                <a:latin typeface="Calibri" panose="020F0502020204030204" pitchFamily="34" charset="0"/>
              </a:rPr>
              <a:t>Tenía también marcapaso anterior, que se cambió, dejando 2 cables abandonados.</a:t>
            </a:r>
          </a:p>
          <a:p>
            <a:r>
              <a:rPr lang="es-AR" sz="2400" b="1" dirty="0">
                <a:latin typeface="Calibri" panose="020F0502020204030204" pitchFamily="34" charset="0"/>
              </a:rPr>
              <a:t>Hemocultivos negativos</a:t>
            </a:r>
          </a:p>
          <a:p>
            <a:r>
              <a:rPr lang="es-AR" sz="2400" b="1" dirty="0">
                <a:latin typeface="Calibri" panose="020F0502020204030204" pitchFamily="34" charset="0"/>
              </a:rPr>
              <a:t>Eco transtorácico: sin verrugas</a:t>
            </a:r>
          </a:p>
          <a:p>
            <a:r>
              <a:rPr lang="es-AR" sz="2400" b="1" dirty="0">
                <a:latin typeface="Calibri" panose="020F0502020204030204" pitchFamily="34" charset="0"/>
              </a:rPr>
              <a:t>Ecotransesofágico: múltiples verrugas en cables.</a:t>
            </a:r>
          </a:p>
          <a:p>
            <a:r>
              <a:rPr lang="es-AR" sz="2400" b="1" dirty="0">
                <a:latin typeface="Calibri" panose="020F0502020204030204" pitchFamily="34" charset="0"/>
              </a:rPr>
              <a:t>Dapto + Ceftriaxona</a:t>
            </a:r>
          </a:p>
          <a:p>
            <a:r>
              <a:rPr lang="es-AR" sz="2400" b="1" dirty="0">
                <a:latin typeface="Calibri" panose="020F0502020204030204" pitchFamily="34" charset="0"/>
              </a:rPr>
              <a:t>Se extraen cables colocados hace 6 meses y se dejan los abandonados.</a:t>
            </a:r>
          </a:p>
          <a:p>
            <a:r>
              <a:rPr lang="es-AR" sz="2400" b="1" dirty="0">
                <a:latin typeface="Calibri" panose="020F0502020204030204" pitchFamily="34" charset="0"/>
              </a:rPr>
              <a:t>Se extrae cables abandonados: cultivo Estafilo Hominis</a:t>
            </a:r>
          </a:p>
          <a:p>
            <a:r>
              <a:rPr lang="es-AR" sz="2400" b="1" dirty="0" smtClean="0">
                <a:latin typeface="Calibri" panose="020F0502020204030204" pitchFamily="34" charset="0"/>
              </a:rPr>
              <a:t>Dapto </a:t>
            </a:r>
            <a:r>
              <a:rPr lang="es-AR" sz="2400" b="1" dirty="0">
                <a:latin typeface="Calibri" panose="020F0502020204030204" pitchFamily="34" charset="0"/>
              </a:rPr>
              <a:t>+ TMS</a:t>
            </a:r>
          </a:p>
          <a:p>
            <a:r>
              <a:rPr lang="es-AR" sz="2400" b="1" dirty="0">
                <a:latin typeface="Calibri" panose="020F0502020204030204" pitchFamily="34" charset="0"/>
              </a:rPr>
              <a:t>ECO TRANSESOFAGICO: SE VEN VERRUGAS</a:t>
            </a:r>
          </a:p>
          <a:p>
            <a:r>
              <a:rPr lang="es-AR" sz="2400" b="1" dirty="0">
                <a:latin typeface="Calibri" panose="020F0502020204030204" pitchFamily="34" charset="0"/>
              </a:rPr>
              <a:t>PET/TC: SIN IMÁGENES</a:t>
            </a:r>
          </a:p>
        </p:txBody>
      </p:sp>
      <p:sp>
        <p:nvSpPr>
          <p:cNvPr id="3" name="Rectángulo 2"/>
          <p:cNvSpPr/>
          <p:nvPr/>
        </p:nvSpPr>
        <p:spPr>
          <a:xfrm>
            <a:off x="3862164" y="332656"/>
            <a:ext cx="4752528" cy="576064"/>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3200" dirty="0" smtClean="0">
                <a:solidFill>
                  <a:schemeClr val="tx1"/>
                </a:solidFill>
                <a:latin typeface="Calibri" panose="020F0502020204030204" pitchFamily="34" charset="0"/>
              </a:rPr>
              <a:t>A Propósito del PET-TC</a:t>
            </a:r>
          </a:p>
        </p:txBody>
      </p:sp>
    </p:spTree>
    <p:extLst>
      <p:ext uri="{BB962C8B-B14F-4D97-AF65-F5344CB8AC3E}">
        <p14:creationId xmlns:p14="http://schemas.microsoft.com/office/powerpoint/2010/main" val="302059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89756" y="620688"/>
            <a:ext cx="5400600" cy="4068169"/>
          </a:xfrm>
          <a:prstGeom prst="rect">
            <a:avLst/>
          </a:prstGeom>
        </p:spPr>
      </p:pic>
      <p:pic>
        <p:nvPicPr>
          <p:cNvPr id="3" name="Imagen 2"/>
          <p:cNvPicPr>
            <a:picLocks noChangeAspect="1"/>
          </p:cNvPicPr>
          <p:nvPr/>
        </p:nvPicPr>
        <p:blipFill>
          <a:blip r:embed="rId3"/>
          <a:stretch>
            <a:fillRect/>
          </a:stretch>
        </p:blipFill>
        <p:spPr>
          <a:xfrm>
            <a:off x="5950396" y="661064"/>
            <a:ext cx="5923121" cy="3992072"/>
          </a:xfrm>
          <a:prstGeom prst="rect">
            <a:avLst/>
          </a:prstGeom>
        </p:spPr>
      </p:pic>
    </p:spTree>
    <p:extLst>
      <p:ext uri="{BB962C8B-B14F-4D97-AF65-F5344CB8AC3E}">
        <p14:creationId xmlns:p14="http://schemas.microsoft.com/office/powerpoint/2010/main" val="410155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18498" y="908720"/>
            <a:ext cx="9351830" cy="5256584"/>
          </a:xfrm>
          <a:prstGeom prst="rect">
            <a:avLst/>
          </a:prstGeom>
        </p:spPr>
      </p:pic>
      <p:sp>
        <p:nvSpPr>
          <p:cNvPr id="3" name="Rectángulo 2"/>
          <p:cNvSpPr/>
          <p:nvPr/>
        </p:nvSpPr>
        <p:spPr>
          <a:xfrm>
            <a:off x="4654253" y="188640"/>
            <a:ext cx="2880320" cy="36004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dirty="0" smtClean="0">
                <a:solidFill>
                  <a:schemeClr val="bg1"/>
                </a:solidFill>
              </a:rPr>
              <a:t>Volviendo al Caso Clínico</a:t>
            </a:r>
          </a:p>
        </p:txBody>
      </p:sp>
    </p:spTree>
    <p:extLst>
      <p:ext uri="{BB962C8B-B14F-4D97-AF65-F5344CB8AC3E}">
        <p14:creationId xmlns:p14="http://schemas.microsoft.com/office/powerpoint/2010/main" val="279750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98625" y="476672"/>
            <a:ext cx="8791575" cy="5153025"/>
          </a:xfrm>
          <a:prstGeom prst="rect">
            <a:avLst/>
          </a:prstGeom>
        </p:spPr>
      </p:pic>
    </p:spTree>
    <p:extLst>
      <p:ext uri="{BB962C8B-B14F-4D97-AF65-F5344CB8AC3E}">
        <p14:creationId xmlns:p14="http://schemas.microsoft.com/office/powerpoint/2010/main" val="101351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37828" y="260648"/>
            <a:ext cx="11017224" cy="1482970"/>
          </a:xfrm>
          <a:prstGeom prst="rect">
            <a:avLst/>
          </a:prstGeom>
        </p:spPr>
        <p:txBody>
          <a:bodyPr wrap="square">
            <a:spAutoFit/>
          </a:bodyPr>
          <a:lstStyle/>
          <a:p>
            <a:pPr>
              <a:lnSpc>
                <a:spcPct val="107000"/>
              </a:lnSpc>
              <a:spcAft>
                <a:spcPts val="800"/>
              </a:spcAft>
            </a:pPr>
            <a:r>
              <a:rPr lang="es-AR" b="1" dirty="0">
                <a:latin typeface="Calibri" panose="020F0502020204030204" pitchFamily="34" charset="0"/>
                <a:ea typeface="Calibri" panose="020F0502020204030204" pitchFamily="34" charset="0"/>
                <a:cs typeface="Times New Roman" panose="02020603050405020304" pitchFamily="18" charset="0"/>
              </a:rPr>
              <a:t>BACTERIEMIA SAMS </a:t>
            </a:r>
          </a:p>
          <a:p>
            <a:pPr>
              <a:lnSpc>
                <a:spcPct val="107000"/>
              </a:lnSpc>
              <a:spcAft>
                <a:spcPts val="80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Las cefalosporinas </a:t>
            </a:r>
            <a:r>
              <a:rPr lang="es-AR" b="1" dirty="0">
                <a:latin typeface="Calibri" panose="020F0502020204030204" pitchFamily="34" charset="0"/>
                <a:ea typeface="Calibri" panose="020F0502020204030204" pitchFamily="34" charset="0"/>
                <a:cs typeface="Times New Roman" panose="02020603050405020304" pitchFamily="18" charset="0"/>
              </a:rPr>
              <a:t>de primera generación son los antibacterianos indicados en los SAMS. </a:t>
            </a:r>
          </a:p>
          <a:p>
            <a:pPr>
              <a:lnSpc>
                <a:spcPct val="107000"/>
              </a:lnSpc>
              <a:spcAft>
                <a:spcPts val="800"/>
              </a:spcAft>
            </a:pPr>
            <a:r>
              <a:rPr lang="es-AR" b="1" dirty="0">
                <a:latin typeface="Calibri" panose="020F0502020204030204" pitchFamily="34" charset="0"/>
                <a:ea typeface="Calibri" panose="020F0502020204030204" pitchFamily="34" charset="0"/>
                <a:cs typeface="Times New Roman" panose="02020603050405020304" pitchFamily="18" charset="0"/>
              </a:rPr>
              <a:t>Es diferente la estabilidad de la </a:t>
            </a:r>
            <a:r>
              <a:rPr lang="es-AR" b="1" dirty="0" smtClean="0">
                <a:latin typeface="Calibri" panose="020F0502020204030204" pitchFamily="34" charset="0"/>
                <a:ea typeface="Calibri" panose="020F0502020204030204" pitchFamily="34" charset="0"/>
                <a:cs typeface="Times New Roman" panose="02020603050405020304" pitchFamily="18" charset="0"/>
              </a:rPr>
              <a:t>betalactamasas </a:t>
            </a:r>
            <a:r>
              <a:rPr lang="es-AR" b="1" dirty="0">
                <a:latin typeface="Calibri" panose="020F0502020204030204" pitchFamily="34" charset="0"/>
                <a:ea typeface="Calibri" panose="020F0502020204030204" pitchFamily="34" charset="0"/>
                <a:cs typeface="Times New Roman" panose="02020603050405020304" pitchFamily="18" charset="0"/>
              </a:rPr>
              <a:t>entre las distintas cefalosporinas de primera generación. No se puede saber por técnica de laboratorio que tipo de enzima produce el germen que estamos considerando.</a:t>
            </a:r>
            <a:endParaRPr lang="es-AR"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837828" y="1720117"/>
            <a:ext cx="10081120" cy="2668423"/>
          </a:xfrm>
          <a:prstGeom prst="rect">
            <a:avLst/>
          </a:prstGeom>
        </p:spPr>
        <p:txBody>
          <a:bodyPr wrap="square">
            <a:spAutoFit/>
          </a:bodyPr>
          <a:lstStyle/>
          <a:p>
            <a:pPr>
              <a:lnSpc>
                <a:spcPct val="107000"/>
              </a:lnSpc>
              <a:spcAft>
                <a:spcPts val="800"/>
              </a:spcAft>
            </a:pPr>
            <a:r>
              <a:rPr lang="es-AR" b="1" dirty="0">
                <a:latin typeface="Calibri" panose="020F0502020204030204" pitchFamily="34" charset="0"/>
                <a:ea typeface="Calibri" panose="020F0502020204030204" pitchFamily="34" charset="0"/>
                <a:cs typeface="Times New Roman" panose="02020603050405020304" pitchFamily="18" charset="0"/>
              </a:rPr>
              <a:t>IMPACTO DEL EFECTO </a:t>
            </a:r>
            <a:r>
              <a:rPr lang="es-AR" b="1" dirty="0" smtClean="0">
                <a:latin typeface="Calibri" panose="020F0502020204030204" pitchFamily="34" charset="0"/>
                <a:ea typeface="Calibri" panose="020F0502020204030204" pitchFamily="34" charset="0"/>
                <a:cs typeface="Times New Roman" panose="02020603050405020304" pitchFamily="18" charset="0"/>
              </a:rPr>
              <a:t>INÓCULO</a:t>
            </a:r>
          </a:p>
          <a:p>
            <a:pPr>
              <a:lnSpc>
                <a:spcPct val="107000"/>
              </a:lnSpc>
              <a:spcAft>
                <a:spcPts val="800"/>
              </a:spcAft>
            </a:pPr>
            <a:r>
              <a:rPr lang="es-AR" b="1" dirty="0">
                <a:latin typeface="Calibri" panose="020F0502020204030204" pitchFamily="34" charset="0"/>
                <a:ea typeface="Calibri" panose="020F0502020204030204" pitchFamily="34" charset="0"/>
                <a:cs typeface="Times New Roman" panose="02020603050405020304" pitchFamily="18" charset="0"/>
              </a:rPr>
              <a:t>C</a:t>
            </a:r>
            <a:r>
              <a:rPr lang="es-AR" b="1" dirty="0" smtClean="0">
                <a:latin typeface="Calibri" panose="020F0502020204030204" pitchFamily="34" charset="0"/>
                <a:ea typeface="Calibri" panose="020F0502020204030204" pitchFamily="34" charset="0"/>
                <a:cs typeface="Times New Roman" panose="02020603050405020304" pitchFamily="18" charset="0"/>
              </a:rPr>
              <a:t>uando </a:t>
            </a:r>
            <a:r>
              <a:rPr lang="es-AR" b="1" dirty="0">
                <a:latin typeface="Calibri" panose="020F0502020204030204" pitchFamily="34" charset="0"/>
                <a:ea typeface="Calibri" panose="020F0502020204030204" pitchFamily="34" charset="0"/>
                <a:cs typeface="Times New Roman" panose="02020603050405020304" pitchFamily="18" charset="0"/>
              </a:rPr>
              <a:t>aumenta la cantidad bacteriana, muchas cepas </a:t>
            </a:r>
            <a:r>
              <a:rPr lang="es-AR" b="1" dirty="0" smtClean="0">
                <a:latin typeface="Calibri" panose="020F0502020204030204" pitchFamily="34" charset="0"/>
                <a:ea typeface="Calibri" panose="020F0502020204030204" pitchFamily="34" charset="0"/>
                <a:cs typeface="Times New Roman" panose="02020603050405020304" pitchFamily="18" charset="0"/>
              </a:rPr>
              <a:t>híper </a:t>
            </a:r>
            <a:r>
              <a:rPr lang="es-AR" b="1" dirty="0">
                <a:latin typeface="Calibri" panose="020F0502020204030204" pitchFamily="34" charset="0"/>
                <a:ea typeface="Calibri" panose="020F0502020204030204" pitchFamily="34" charset="0"/>
                <a:cs typeface="Times New Roman" panose="02020603050405020304" pitchFamily="18" charset="0"/>
              </a:rPr>
              <a:t>excretan la betalactamasa al medio y destruyen el </a:t>
            </a:r>
            <a:r>
              <a:rPr lang="es-AR" b="1" dirty="0" smtClean="0">
                <a:latin typeface="Calibri" panose="020F0502020204030204" pitchFamily="34" charset="0"/>
                <a:ea typeface="Calibri" panose="020F0502020204030204" pitchFamily="34" charset="0"/>
                <a:cs typeface="Times New Roman" panose="02020603050405020304" pitchFamily="18" charset="0"/>
              </a:rPr>
              <a:t>Betalactámico </a:t>
            </a:r>
            <a:r>
              <a:rPr lang="es-AR" b="1" dirty="0">
                <a:latin typeface="Calibri" panose="020F0502020204030204" pitchFamily="34" charset="0"/>
                <a:ea typeface="Calibri" panose="020F0502020204030204" pitchFamily="34" charset="0"/>
                <a:cs typeface="Times New Roman" panose="02020603050405020304" pitchFamily="18" charset="0"/>
              </a:rPr>
              <a:t>antes que pueda unirse a las </a:t>
            </a:r>
            <a:r>
              <a:rPr lang="es-AR" b="1" dirty="0" smtClean="0">
                <a:latin typeface="Calibri" panose="020F0502020204030204" pitchFamily="34" charset="0"/>
                <a:ea typeface="Calibri" panose="020F0502020204030204" pitchFamily="34" charset="0"/>
                <a:cs typeface="Times New Roman" panose="02020603050405020304" pitchFamily="18" charset="0"/>
              </a:rPr>
              <a:t>PBP. </a:t>
            </a:r>
            <a:r>
              <a:rPr lang="es-AR" b="1" dirty="0">
                <a:latin typeface="Calibri" panose="020F0502020204030204" pitchFamily="34" charset="0"/>
                <a:ea typeface="Calibri" panose="020F0502020204030204" pitchFamily="34" charset="0"/>
                <a:cs typeface="Times New Roman" panose="02020603050405020304" pitchFamily="18" charset="0"/>
              </a:rPr>
              <a:t>Esto no influiría en infecciones leves o infecciones asociadas a focos que fueron bien drenados, pero en infecciones graves sí tiene mucho valor, por ejemplo, en una endocarditis. </a:t>
            </a:r>
            <a:endParaRPr lang="es-AR" b="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Este </a:t>
            </a:r>
            <a:r>
              <a:rPr lang="es-AR" b="1" dirty="0">
                <a:latin typeface="Calibri" panose="020F0502020204030204" pitchFamily="34" charset="0"/>
                <a:ea typeface="Calibri" panose="020F0502020204030204" pitchFamily="34" charset="0"/>
                <a:cs typeface="Times New Roman" panose="02020603050405020304" pitchFamily="18" charset="0"/>
              </a:rPr>
              <a:t>efecto </a:t>
            </a:r>
            <a:r>
              <a:rPr lang="es-AR" b="1" dirty="0" smtClean="0">
                <a:latin typeface="Calibri" panose="020F0502020204030204" pitchFamily="34" charset="0"/>
                <a:ea typeface="Calibri" panose="020F0502020204030204" pitchFamily="34" charset="0"/>
                <a:cs typeface="Times New Roman" panose="02020603050405020304" pitchFamily="18" charset="0"/>
              </a:rPr>
              <a:t>inóculo </a:t>
            </a:r>
            <a:r>
              <a:rPr lang="es-AR" b="1" dirty="0">
                <a:latin typeface="Calibri" panose="020F0502020204030204" pitchFamily="34" charset="0"/>
                <a:ea typeface="Calibri" panose="020F0502020204030204" pitchFamily="34" charset="0"/>
                <a:cs typeface="Times New Roman" panose="02020603050405020304" pitchFamily="18" charset="0"/>
              </a:rPr>
              <a:t>se expresa con fallas en el tratamiento.  La opción del autor </a:t>
            </a:r>
            <a:r>
              <a:rPr lang="es-AR" b="1" dirty="0" smtClean="0">
                <a:latin typeface="Calibri" panose="020F0502020204030204" pitchFamily="34" charset="0"/>
                <a:ea typeface="Calibri" panose="020F0502020204030204" pitchFamily="34" charset="0"/>
                <a:cs typeface="Times New Roman" panose="02020603050405020304" pitchFamily="18" charset="0"/>
              </a:rPr>
              <a:t>(Nannini) </a:t>
            </a:r>
            <a:r>
              <a:rPr lang="es-AR" b="1" dirty="0">
                <a:latin typeface="Calibri" panose="020F0502020204030204" pitchFamily="34" charset="0"/>
                <a:ea typeface="Calibri" panose="020F0502020204030204" pitchFamily="34" charset="0"/>
                <a:cs typeface="Times New Roman" panose="02020603050405020304" pitchFamily="18" charset="0"/>
              </a:rPr>
              <a:t>es usar </a:t>
            </a:r>
            <a:r>
              <a:rPr lang="es-AR" b="1" dirty="0" smtClean="0">
                <a:latin typeface="Calibri" panose="020F0502020204030204" pitchFamily="34" charset="0"/>
                <a:ea typeface="Calibri" panose="020F0502020204030204" pitchFamily="34" charset="0"/>
                <a:cs typeface="Times New Roman" panose="02020603050405020304" pitchFamily="18" charset="0"/>
              </a:rPr>
              <a:t>Cefalotina </a:t>
            </a:r>
            <a:r>
              <a:rPr lang="es-AR" b="1" dirty="0">
                <a:latin typeface="Calibri" panose="020F0502020204030204" pitchFamily="34" charset="0"/>
                <a:ea typeface="Calibri" panose="020F0502020204030204" pitchFamily="34" charset="0"/>
                <a:cs typeface="Times New Roman" panose="02020603050405020304" pitchFamily="18" charset="0"/>
              </a:rPr>
              <a:t>que es un poco más estable y tiene menos efecto inoculo. La dosis de </a:t>
            </a:r>
            <a:r>
              <a:rPr lang="es-AR" b="1" dirty="0" smtClean="0">
                <a:latin typeface="Calibri" panose="020F0502020204030204" pitchFamily="34" charset="0"/>
                <a:ea typeface="Calibri" panose="020F0502020204030204" pitchFamily="34" charset="0"/>
                <a:cs typeface="Times New Roman" panose="02020603050405020304" pitchFamily="18" charset="0"/>
              </a:rPr>
              <a:t>cefalosporina </a:t>
            </a:r>
            <a:r>
              <a:rPr lang="es-AR" b="1" dirty="0">
                <a:latin typeface="Calibri" panose="020F0502020204030204" pitchFamily="34" charset="0"/>
                <a:ea typeface="Calibri" panose="020F0502020204030204" pitchFamily="34" charset="0"/>
                <a:cs typeface="Times New Roman" panose="02020603050405020304" pitchFamily="18" charset="0"/>
              </a:rPr>
              <a:t>debe ser alta en este tipo de infecciones graves. </a:t>
            </a:r>
          </a:p>
        </p:txBody>
      </p:sp>
    </p:spTree>
    <p:extLst>
      <p:ext uri="{BB962C8B-B14F-4D97-AF65-F5344CB8AC3E}">
        <p14:creationId xmlns:p14="http://schemas.microsoft.com/office/powerpoint/2010/main" val="412524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9796" y="1484784"/>
            <a:ext cx="11377264" cy="3543984"/>
          </a:xfrm>
          <a:prstGeom prst="rect">
            <a:avLst/>
          </a:prstGeom>
        </p:spPr>
        <p:txBody>
          <a:bodyPr wrap="square">
            <a:spAutoFit/>
          </a:bodyPr>
          <a:lstStyle/>
          <a:p>
            <a:pP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La combinación con Ertapenem: el Ertapenem atacaría la PBP1, con lo cual habría sinergismo con esta combinación. </a:t>
            </a:r>
          </a:p>
          <a:p>
            <a:pP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También se ha postulado que el Ertapenem podría favorecer la acción de los péptidos catiónicos humanos, defensinas. </a:t>
            </a:r>
          </a:p>
          <a:p>
            <a:pP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En la Argentina hay estudios en los que se cambió a Ceftarolina, ante fallos del tratamiento, con buenos resultados. </a:t>
            </a:r>
          </a:p>
          <a:p>
            <a:pPr>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Pregunta: ¿Cuál sería la opción tuya para pacientes que tienen bacteriemia persistente e infiltrado pulmonar (endocarditis derecha por aureus)? Sería Daptomicina + Ceftarolina</a:t>
            </a:r>
          </a:p>
        </p:txBody>
      </p:sp>
      <p:sp>
        <p:nvSpPr>
          <p:cNvPr id="3" name="Rectángulo 2"/>
          <p:cNvSpPr/>
          <p:nvPr/>
        </p:nvSpPr>
        <p:spPr>
          <a:xfrm>
            <a:off x="2277988" y="332656"/>
            <a:ext cx="7488833" cy="64807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dirty="0" smtClean="0">
                <a:solidFill>
                  <a:schemeClr val="bg1"/>
                </a:solidFill>
              </a:rPr>
              <a:t>Consideraciones sobre el uso de Ertapenem en el caso clínico</a:t>
            </a:r>
          </a:p>
        </p:txBody>
      </p:sp>
    </p:spTree>
    <p:extLst>
      <p:ext uri="{BB962C8B-B14F-4D97-AF65-F5344CB8AC3E}">
        <p14:creationId xmlns:p14="http://schemas.microsoft.com/office/powerpoint/2010/main" val="191588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45588" y="404664"/>
            <a:ext cx="9097650" cy="5184576"/>
          </a:xfrm>
          <a:prstGeom prst="rect">
            <a:avLst/>
          </a:prstGeom>
        </p:spPr>
      </p:pic>
    </p:spTree>
    <p:extLst>
      <p:ext uri="{BB962C8B-B14F-4D97-AF65-F5344CB8AC3E}">
        <p14:creationId xmlns:p14="http://schemas.microsoft.com/office/powerpoint/2010/main" val="221250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77988" y="2276872"/>
            <a:ext cx="9143538" cy="1066800"/>
          </a:xfrm>
        </p:spPr>
        <p:txBody>
          <a:bodyPr>
            <a:normAutofit/>
          </a:bodyPr>
          <a:lstStyle/>
          <a:p>
            <a:r>
              <a:rPr lang="es-AR" sz="3600" b="1" dirty="0" smtClean="0">
                <a:latin typeface="Calibri" panose="020F0502020204030204" pitchFamily="34" charset="0"/>
              </a:rPr>
              <a:t>Que podemos decir de la TMS</a:t>
            </a:r>
            <a:endParaRPr lang="es-AR" sz="3600" b="1" dirty="0">
              <a:latin typeface="Calibri" panose="020F0502020204030204" pitchFamily="34" charset="0"/>
            </a:endParaRPr>
          </a:p>
        </p:txBody>
      </p:sp>
      <p:sp>
        <p:nvSpPr>
          <p:cNvPr id="3" name="Rectángulo 2"/>
          <p:cNvSpPr/>
          <p:nvPr/>
        </p:nvSpPr>
        <p:spPr>
          <a:xfrm>
            <a:off x="4612725" y="3645024"/>
            <a:ext cx="2963375" cy="369332"/>
          </a:xfrm>
          <a:prstGeom prst="rect">
            <a:avLst/>
          </a:prstGeom>
        </p:spPr>
        <p:txBody>
          <a:bodyPr wrap="none">
            <a:spAutoFit/>
          </a:bodyPr>
          <a:lstStyle/>
          <a:p>
            <a:r>
              <a:rPr lang="es-AR" b="1" dirty="0">
                <a:latin typeface="Calibri" panose="020F0502020204030204" pitchFamily="34" charset="0"/>
              </a:rPr>
              <a:t>Dra. Laila Woc-Colburn (USA)</a:t>
            </a:r>
          </a:p>
        </p:txBody>
      </p:sp>
    </p:spTree>
    <p:extLst>
      <p:ext uri="{BB962C8B-B14F-4D97-AF65-F5344CB8AC3E}">
        <p14:creationId xmlns:p14="http://schemas.microsoft.com/office/powerpoint/2010/main" val="67286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53953" y="188640"/>
            <a:ext cx="8280920" cy="5649962"/>
          </a:xfrm>
          <a:prstGeom prst="rect">
            <a:avLst/>
          </a:prstGeom>
        </p:spPr>
      </p:pic>
    </p:spTree>
    <p:extLst>
      <p:ext uri="{BB962C8B-B14F-4D97-AF65-F5344CB8AC3E}">
        <p14:creationId xmlns:p14="http://schemas.microsoft.com/office/powerpoint/2010/main" val="383127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17748" y="332657"/>
            <a:ext cx="6840760" cy="2736304"/>
          </a:xfrm>
          <a:prstGeom prst="rect">
            <a:avLst/>
          </a:prstGeom>
          <a:solidFill>
            <a:schemeClr val="accent1">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AR" b="1" dirty="0" smtClean="0">
                <a:solidFill>
                  <a:schemeClr val="tx1"/>
                </a:solidFill>
                <a:latin typeface="Calibri" panose="020F0502020204030204" pitchFamily="34" charset="0"/>
                <a:cs typeface="Calibri" panose="020F0502020204030204" pitchFamily="34" charset="0"/>
              </a:rPr>
              <a:t>Paciente mujer, de 54 años </a:t>
            </a:r>
          </a:p>
          <a:p>
            <a:r>
              <a:rPr lang="es-AR" b="1" dirty="0" smtClean="0">
                <a:solidFill>
                  <a:schemeClr val="tx1"/>
                </a:solidFill>
                <a:latin typeface="Calibri" panose="020F0502020204030204" pitchFamily="34" charset="0"/>
                <a:cs typeface="Calibri" panose="020F0502020204030204" pitchFamily="34" charset="0"/>
              </a:rPr>
              <a:t>Motivo de consulta: fiebre, escalofríos, astenia, dolores osteomusculares difusos</a:t>
            </a:r>
          </a:p>
          <a:p>
            <a:r>
              <a:rPr lang="es-AR" b="1" dirty="0" smtClean="0">
                <a:solidFill>
                  <a:schemeClr val="tx1"/>
                </a:solidFill>
                <a:latin typeface="Calibri" panose="020F0502020204030204" pitchFamily="34" charset="0"/>
                <a:cs typeface="Calibri" panose="020F0502020204030204" pitchFamily="34" charset="0"/>
              </a:rPr>
              <a:t>El cuadro comenzó 12 días antes de la consulta.</a:t>
            </a:r>
          </a:p>
          <a:p>
            <a:r>
              <a:rPr lang="es-AR" b="1" dirty="0" smtClean="0">
                <a:solidFill>
                  <a:schemeClr val="tx1"/>
                </a:solidFill>
                <a:latin typeface="Calibri" panose="020F0502020204030204" pitchFamily="34" charset="0"/>
                <a:cs typeface="Calibri" panose="020F0502020204030204" pitchFamily="34" charset="0"/>
              </a:rPr>
              <a:t>Examen clínico sin evidencia de foco.</a:t>
            </a:r>
          </a:p>
          <a:p>
            <a:r>
              <a:rPr lang="es-AR" b="1" dirty="0" smtClean="0">
                <a:solidFill>
                  <a:schemeClr val="tx1"/>
                </a:solidFill>
                <a:latin typeface="Calibri" panose="020F0502020204030204" pitchFamily="34" charset="0"/>
                <a:cs typeface="Calibri" panose="020F0502020204030204" pitchFamily="34" charset="0"/>
              </a:rPr>
              <a:t>Laboratorio: GB 11.200 75% de neut, 90 de </a:t>
            </a:r>
            <a:r>
              <a:rPr lang="es-AR" b="1" dirty="0">
                <a:solidFill>
                  <a:schemeClr val="tx1"/>
                </a:solidFill>
                <a:latin typeface="Calibri" panose="020F0502020204030204" pitchFamily="34" charset="0"/>
                <a:cs typeface="Calibri" panose="020F0502020204030204" pitchFamily="34" charset="0"/>
              </a:rPr>
              <a:t>E</a:t>
            </a:r>
            <a:r>
              <a:rPr lang="es-AR" b="1" dirty="0" smtClean="0">
                <a:solidFill>
                  <a:schemeClr val="tx1"/>
                </a:solidFill>
                <a:latin typeface="Calibri" panose="020F0502020204030204" pitchFamily="34" charset="0"/>
                <a:cs typeface="Calibri" panose="020F0502020204030204" pitchFamily="34" charset="0"/>
              </a:rPr>
              <a:t>ritro y 96 de Protot C R</a:t>
            </a:r>
          </a:p>
          <a:p>
            <a:r>
              <a:rPr lang="es-AR" b="1" dirty="0" smtClean="0">
                <a:solidFill>
                  <a:schemeClr val="tx1"/>
                </a:solidFill>
                <a:latin typeface="Calibri" panose="020F0502020204030204" pitchFamily="34" charset="0"/>
                <a:cs typeface="Calibri" panose="020F0502020204030204" pitchFamily="34" charset="0"/>
              </a:rPr>
              <a:t>Razonamiento Inicial:</a:t>
            </a:r>
          </a:p>
          <a:p>
            <a:r>
              <a:rPr lang="es-AR" b="1" dirty="0" smtClean="0">
                <a:solidFill>
                  <a:schemeClr val="tx1"/>
                </a:solidFill>
                <a:latin typeface="Calibri" panose="020F0502020204030204" pitchFamily="34" charset="0"/>
                <a:cs typeface="Calibri" panose="020F0502020204030204" pitchFamily="34" charset="0"/>
              </a:rPr>
              <a:t>Hemocultivo: 2/3 positivo para SAMS</a:t>
            </a:r>
          </a:p>
          <a:p>
            <a:endParaRPr lang="es-AR" dirty="0" smtClean="0">
              <a:solidFill>
                <a:schemeClr val="bg1"/>
              </a:solidFill>
              <a:latin typeface="Calibri" panose="020F0502020204030204" pitchFamily="34" charset="0"/>
              <a:cs typeface="Calibri" panose="020F0502020204030204" pitchFamily="34" charset="0"/>
            </a:endParaRPr>
          </a:p>
        </p:txBody>
      </p:sp>
      <p:sp>
        <p:nvSpPr>
          <p:cNvPr id="4" name="Rectángulo 3"/>
          <p:cNvSpPr/>
          <p:nvPr/>
        </p:nvSpPr>
        <p:spPr>
          <a:xfrm>
            <a:off x="7606580" y="332657"/>
            <a:ext cx="3960440" cy="2736303"/>
          </a:xfrm>
          <a:prstGeom prst="rect">
            <a:avLst/>
          </a:prstGeom>
          <a:solidFill>
            <a:schemeClr val="accent1">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b="1" dirty="0" smtClean="0">
                <a:solidFill>
                  <a:schemeClr val="tx1"/>
                </a:solidFill>
              </a:rPr>
              <a:t>BACTERIOLÓGICO</a:t>
            </a:r>
          </a:p>
          <a:p>
            <a:r>
              <a:rPr lang="es-AR" b="1" dirty="0" smtClean="0">
                <a:solidFill>
                  <a:schemeClr val="tx1"/>
                </a:solidFill>
              </a:rPr>
              <a:t>Estafilococo áureos en dos frascos de tres.</a:t>
            </a:r>
          </a:p>
          <a:p>
            <a:r>
              <a:rPr lang="es-AR" b="1" dirty="0" smtClean="0">
                <a:solidFill>
                  <a:schemeClr val="tx1"/>
                </a:solidFill>
              </a:rPr>
              <a:t>Sensible a: </a:t>
            </a:r>
          </a:p>
          <a:p>
            <a:r>
              <a:rPr lang="es-AR" b="1" dirty="0" smtClean="0">
                <a:solidFill>
                  <a:schemeClr val="tx1"/>
                </a:solidFill>
              </a:rPr>
              <a:t>Clinda, Cefalotina, Cipro, Rifampi, TMS, Genta, Mino, Vanco.</a:t>
            </a:r>
          </a:p>
          <a:p>
            <a:r>
              <a:rPr lang="es-AR" b="1" dirty="0" smtClean="0">
                <a:solidFill>
                  <a:schemeClr val="tx1"/>
                </a:solidFill>
              </a:rPr>
              <a:t>Resistente a:</a:t>
            </a:r>
          </a:p>
          <a:p>
            <a:r>
              <a:rPr lang="es-AR" b="1" dirty="0" smtClean="0">
                <a:solidFill>
                  <a:schemeClr val="tx1"/>
                </a:solidFill>
              </a:rPr>
              <a:t>Eritromicina</a:t>
            </a:r>
          </a:p>
        </p:txBody>
      </p:sp>
      <p:sp>
        <p:nvSpPr>
          <p:cNvPr id="5" name="Rectángulo 4"/>
          <p:cNvSpPr/>
          <p:nvPr/>
        </p:nvSpPr>
        <p:spPr>
          <a:xfrm>
            <a:off x="117748" y="3501008"/>
            <a:ext cx="11449272" cy="2592288"/>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AR" sz="2400" b="1" dirty="0" smtClean="0">
                <a:solidFill>
                  <a:schemeClr val="tx1"/>
                </a:solidFill>
                <a:latin typeface="Calibri" panose="020F0502020204030204" pitchFamily="34" charset="0"/>
                <a:cs typeface="Calibri" panose="020F0502020204030204" pitchFamily="34" charset="0"/>
              </a:rPr>
              <a:t>Se propone internación, la paciente la rechaza.</a:t>
            </a:r>
          </a:p>
          <a:p>
            <a:r>
              <a:rPr lang="es-AR" sz="2400" b="1" dirty="0" smtClean="0">
                <a:solidFill>
                  <a:schemeClr val="tx1"/>
                </a:solidFill>
                <a:latin typeface="Calibri" panose="020F0502020204030204" pitchFamily="34" charset="0"/>
                <a:cs typeface="Calibri" panose="020F0502020204030204" pitchFamily="34" charset="0"/>
              </a:rPr>
              <a:t>Se inicia tratamiento oral con:</a:t>
            </a:r>
          </a:p>
          <a:p>
            <a:r>
              <a:rPr lang="es-AR" sz="2400" b="1" dirty="0" smtClean="0">
                <a:solidFill>
                  <a:schemeClr val="tx1"/>
                </a:solidFill>
                <a:latin typeface="Calibri" panose="020F0502020204030204" pitchFamily="34" charset="0"/>
                <a:cs typeface="Calibri" panose="020F0502020204030204" pitchFamily="34" charset="0"/>
              </a:rPr>
              <a:t>Cefalexina 1 g, 1 comprimido cada 6 hs + TMS 800/160 cada 12 hs</a:t>
            </a:r>
          </a:p>
          <a:p>
            <a:r>
              <a:rPr lang="es-AR" sz="2400" b="1" dirty="0" smtClean="0">
                <a:solidFill>
                  <a:schemeClr val="tx1"/>
                </a:solidFill>
                <a:latin typeface="Calibri" panose="020F0502020204030204" pitchFamily="34" charset="0"/>
                <a:cs typeface="Calibri" panose="020F0502020204030204" pitchFamily="34" charset="0"/>
              </a:rPr>
              <a:t>Eco cardio</a:t>
            </a:r>
            <a:r>
              <a:rPr lang="es-AR" sz="2400" b="1" dirty="0">
                <a:solidFill>
                  <a:schemeClr val="tx1"/>
                </a:solidFill>
                <a:latin typeface="Calibri" panose="020F0502020204030204" pitchFamily="34" charset="0"/>
                <a:cs typeface="Calibri" panose="020F0502020204030204" pitchFamily="34" charset="0"/>
              </a:rPr>
              <a:t> </a:t>
            </a:r>
            <a:r>
              <a:rPr lang="es-AR" sz="2400" b="1" dirty="0" smtClean="0">
                <a:solidFill>
                  <a:schemeClr val="tx1"/>
                </a:solidFill>
                <a:latin typeface="Calibri" panose="020F0502020204030204" pitchFamily="34" charset="0"/>
                <a:cs typeface="Calibri" panose="020F0502020204030204" pitchFamily="34" charset="0"/>
              </a:rPr>
              <a:t>T/T: normal, no se pudo hacer ECO TE</a:t>
            </a:r>
          </a:p>
          <a:p>
            <a:r>
              <a:rPr lang="es-AR" sz="2400" b="1" dirty="0" smtClean="0">
                <a:solidFill>
                  <a:schemeClr val="tx1"/>
                </a:solidFill>
                <a:latin typeface="Calibri" panose="020F0502020204030204" pitchFamily="34" charset="0"/>
                <a:cs typeface="Calibri" panose="020F0502020204030204" pitchFamily="34" charset="0"/>
              </a:rPr>
              <a:t>A las 48 hs afebril, mejoría de se estado general, persistía moderada astenia.</a:t>
            </a:r>
          </a:p>
          <a:p>
            <a:r>
              <a:rPr lang="es-AR" sz="2400" b="1" dirty="0" smtClean="0">
                <a:solidFill>
                  <a:schemeClr val="tx1"/>
                </a:solidFill>
                <a:latin typeface="Calibri" panose="020F0502020204030204" pitchFamily="34" charset="0"/>
                <a:cs typeface="Calibri" panose="020F0502020204030204" pitchFamily="34" charset="0"/>
              </a:rPr>
              <a:t>Hemocultivo de control a las 72 hs del inicio de tratamiento 3/3 negativos</a:t>
            </a:r>
          </a:p>
          <a:p>
            <a:r>
              <a:rPr lang="es-AR" sz="2400" b="1" dirty="0" smtClean="0">
                <a:solidFill>
                  <a:schemeClr val="tx1"/>
                </a:solidFill>
                <a:latin typeface="Calibri" panose="020F0502020204030204" pitchFamily="34" charset="0"/>
                <a:cs typeface="Calibri" panose="020F0502020204030204" pitchFamily="34" charset="0"/>
              </a:rPr>
              <a:t>Completó 4 semanas, de alta con ultimo hemo de control a los 30 días del 1°, negativo.</a:t>
            </a:r>
          </a:p>
        </p:txBody>
      </p:sp>
    </p:spTree>
    <p:extLst>
      <p:ext uri="{BB962C8B-B14F-4D97-AF65-F5344CB8AC3E}">
        <p14:creationId xmlns:p14="http://schemas.microsoft.com/office/powerpoint/2010/main" val="416630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44799" y="260648"/>
            <a:ext cx="9499227" cy="5652162"/>
          </a:xfrm>
          <a:prstGeom prst="rect">
            <a:avLst/>
          </a:prstGeom>
        </p:spPr>
      </p:pic>
    </p:spTree>
    <p:extLst>
      <p:ext uri="{BB962C8B-B14F-4D97-AF65-F5344CB8AC3E}">
        <p14:creationId xmlns:p14="http://schemas.microsoft.com/office/powerpoint/2010/main" val="369750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52060" y="1124744"/>
            <a:ext cx="11084705" cy="3291631"/>
          </a:xfrm>
          <a:prstGeom prst="rect">
            <a:avLst/>
          </a:prstGeom>
        </p:spPr>
      </p:pic>
    </p:spTree>
    <p:extLst>
      <p:ext uri="{BB962C8B-B14F-4D97-AF65-F5344CB8AC3E}">
        <p14:creationId xmlns:p14="http://schemas.microsoft.com/office/powerpoint/2010/main" val="160911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2644" y="2362200"/>
            <a:ext cx="9143538" cy="1066800"/>
          </a:xfrm>
        </p:spPr>
        <p:txBody>
          <a:bodyPr>
            <a:normAutofit/>
          </a:bodyPr>
          <a:lstStyle/>
          <a:p>
            <a:pPr algn="ctr"/>
            <a:r>
              <a:rPr lang="es-AR" sz="4800" b="1" dirty="0" smtClean="0">
                <a:solidFill>
                  <a:schemeClr val="tx1"/>
                </a:solidFill>
                <a:latin typeface="Calibri" panose="020F0502020204030204" pitchFamily="34" charset="0"/>
              </a:rPr>
              <a:t>ENTEROCOCOS</a:t>
            </a:r>
            <a:endParaRPr lang="es-AR" sz="4800" b="1" dirty="0">
              <a:solidFill>
                <a:schemeClr val="tx1"/>
              </a:solidFill>
              <a:latin typeface="Calibri" panose="020F0502020204030204" pitchFamily="34" charset="0"/>
            </a:endParaRPr>
          </a:p>
        </p:txBody>
      </p:sp>
      <p:sp>
        <p:nvSpPr>
          <p:cNvPr id="3" name="Rectángulo 2"/>
          <p:cNvSpPr/>
          <p:nvPr/>
        </p:nvSpPr>
        <p:spPr>
          <a:xfrm>
            <a:off x="4974587" y="3645024"/>
            <a:ext cx="2239652" cy="369332"/>
          </a:xfrm>
          <a:prstGeom prst="rect">
            <a:avLst/>
          </a:prstGeom>
        </p:spPr>
        <p:txBody>
          <a:bodyPr wrap="none">
            <a:spAutoFit/>
          </a:bodyPr>
          <a:lstStyle/>
          <a:p>
            <a:r>
              <a:rPr lang="es-AR" b="1" dirty="0">
                <a:latin typeface="Calibri" panose="020F0502020204030204" pitchFamily="34" charset="0"/>
              </a:rPr>
              <a:t>Dr. José Minita (chile)</a:t>
            </a:r>
          </a:p>
        </p:txBody>
      </p:sp>
    </p:spTree>
    <p:extLst>
      <p:ext uri="{BB962C8B-B14F-4D97-AF65-F5344CB8AC3E}">
        <p14:creationId xmlns:p14="http://schemas.microsoft.com/office/powerpoint/2010/main" val="104109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783878" y="476672"/>
            <a:ext cx="8621070" cy="5249961"/>
          </a:xfrm>
          <a:prstGeom prst="rect">
            <a:avLst/>
          </a:prstGeom>
        </p:spPr>
      </p:pic>
    </p:spTree>
    <p:extLst>
      <p:ext uri="{BB962C8B-B14F-4D97-AF65-F5344CB8AC3E}">
        <p14:creationId xmlns:p14="http://schemas.microsoft.com/office/powerpoint/2010/main" val="48456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08522" y="260648"/>
            <a:ext cx="9371781" cy="5448513"/>
          </a:xfrm>
          <a:prstGeom prst="rect">
            <a:avLst/>
          </a:prstGeom>
        </p:spPr>
      </p:pic>
    </p:spTree>
    <p:extLst>
      <p:ext uri="{BB962C8B-B14F-4D97-AF65-F5344CB8AC3E}">
        <p14:creationId xmlns:p14="http://schemas.microsoft.com/office/powerpoint/2010/main" val="23359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34170" y="332656"/>
            <a:ext cx="10520486" cy="5506542"/>
          </a:xfrm>
          <a:prstGeom prst="rect">
            <a:avLst/>
          </a:prstGeom>
        </p:spPr>
      </p:pic>
    </p:spTree>
    <p:extLst>
      <p:ext uri="{BB962C8B-B14F-4D97-AF65-F5344CB8AC3E}">
        <p14:creationId xmlns:p14="http://schemas.microsoft.com/office/powerpoint/2010/main" val="3756747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50938" y="332656"/>
            <a:ext cx="9886950" cy="5476875"/>
          </a:xfrm>
          <a:prstGeom prst="rect">
            <a:avLst/>
          </a:prstGeom>
        </p:spPr>
      </p:pic>
    </p:spTree>
    <p:extLst>
      <p:ext uri="{BB962C8B-B14F-4D97-AF65-F5344CB8AC3E}">
        <p14:creationId xmlns:p14="http://schemas.microsoft.com/office/powerpoint/2010/main" val="35689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93713" y="260648"/>
            <a:ext cx="11201400" cy="5038725"/>
          </a:xfrm>
          <a:prstGeom prst="rect">
            <a:avLst/>
          </a:prstGeom>
        </p:spPr>
      </p:pic>
    </p:spTree>
    <p:extLst>
      <p:ext uri="{BB962C8B-B14F-4D97-AF65-F5344CB8AC3E}">
        <p14:creationId xmlns:p14="http://schemas.microsoft.com/office/powerpoint/2010/main" val="44059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74900" y="476672"/>
            <a:ext cx="9439026" cy="5202142"/>
          </a:xfrm>
          <a:prstGeom prst="rect">
            <a:avLst/>
          </a:prstGeom>
        </p:spPr>
      </p:pic>
    </p:spTree>
    <p:extLst>
      <p:ext uri="{BB962C8B-B14F-4D97-AF65-F5344CB8AC3E}">
        <p14:creationId xmlns:p14="http://schemas.microsoft.com/office/powerpoint/2010/main" val="148898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61764" y="188640"/>
            <a:ext cx="5734050" cy="3810000"/>
          </a:xfrm>
          <a:prstGeom prst="rect">
            <a:avLst/>
          </a:prstGeom>
        </p:spPr>
      </p:pic>
      <p:pic>
        <p:nvPicPr>
          <p:cNvPr id="3" name="Imagen 2"/>
          <p:cNvPicPr>
            <a:picLocks noChangeAspect="1"/>
          </p:cNvPicPr>
          <p:nvPr/>
        </p:nvPicPr>
        <p:blipFill>
          <a:blip r:embed="rId3"/>
          <a:stretch>
            <a:fillRect/>
          </a:stretch>
        </p:blipFill>
        <p:spPr>
          <a:xfrm>
            <a:off x="6166420" y="209276"/>
            <a:ext cx="5537320" cy="3789364"/>
          </a:xfrm>
          <a:prstGeom prst="rect">
            <a:avLst/>
          </a:prstGeom>
        </p:spPr>
      </p:pic>
      <p:sp>
        <p:nvSpPr>
          <p:cNvPr id="4" name="Rectángulo 3"/>
          <p:cNvSpPr/>
          <p:nvPr/>
        </p:nvSpPr>
        <p:spPr>
          <a:xfrm>
            <a:off x="2710036" y="4293096"/>
            <a:ext cx="6192688" cy="792088"/>
          </a:xfrm>
          <a:prstGeom prst="rect">
            <a:avLst/>
          </a:prstGeom>
          <a:solidFill>
            <a:schemeClr val="accent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AR" sz="4400" b="1" dirty="0" smtClean="0">
                <a:solidFill>
                  <a:schemeClr val="tx1"/>
                </a:solidFill>
                <a:latin typeface="Calibri" panose="020F0502020204030204" pitchFamily="34" charset="0"/>
              </a:rPr>
              <a:t>MUCHAS GRACIAS</a:t>
            </a:r>
          </a:p>
        </p:txBody>
      </p:sp>
    </p:spTree>
    <p:extLst>
      <p:ext uri="{BB962C8B-B14F-4D97-AF65-F5344CB8AC3E}">
        <p14:creationId xmlns:p14="http://schemas.microsoft.com/office/powerpoint/2010/main" val="24293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rde con bandas 16x9">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12000"/>
                <a:satMod val="240000"/>
              </a:schemeClr>
              <a:schemeClr val="phClr">
                <a:tint val="98000"/>
              </a:schemeClr>
            </a:duotone>
          </a:blip>
          <a:tile tx="0" ty="0" sx="100000" sy="100000" flip="none" algn="ctr"/>
        </a:blipFill>
      </a:bgFillStyleLst>
    </a:fmtScheme>
  </a:themeElements>
  <a:objectDefaults>
    <a:spDef>
      <a:spPr>
        <a:solidFill>
          <a:schemeClr val="accent1">
            <a:lumMod val="50000"/>
          </a:schemeClr>
        </a:solidFill>
        <a:ln>
          <a:solidFill>
            <a:schemeClr val="accent1">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26002126_TF02801098" id="{CABD7FCF-BAF3-4D0A-A9DC-AB80F93E95FB}" vid="{9064BED2-7D56-4E3A-91C9-3E44A8B2FEAB}"/>
    </a:ext>
  </a:extLst>
</a:theme>
</file>

<file path=ppt/theme/theme2.xml><?xml version="1.0" encoding="utf-8"?>
<a:theme xmlns:a="http://schemas.openxmlformats.org/drawingml/2006/main" name="Tema de Office">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Tema de Office">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Presentación con franjas negras en los bordes (pantalla panorámica)</Template>
  <TotalTime>4004</TotalTime>
  <Words>1712</Words>
  <Application>Microsoft Office PowerPoint</Application>
  <PresentationFormat>Personalizado</PresentationFormat>
  <Paragraphs>191</Paragraphs>
  <Slides>66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66</vt:i4>
      </vt:variant>
    </vt:vector>
  </HeadingPairs>
  <TitlesOfParts>
    <vt:vector size="72" baseType="lpstr">
      <vt:lpstr>Arial</vt:lpstr>
      <vt:lpstr>Arial Narrow</vt:lpstr>
      <vt:lpstr>Calibri</vt:lpstr>
      <vt:lpstr>Euphemia</vt:lpstr>
      <vt:lpstr>Times New Roman</vt:lpstr>
      <vt:lpstr>Borde con bandas 16x9</vt:lpstr>
      <vt:lpstr>RESISTENCIA BACTERIANA: COCOS GRAM POSITIVOS</vt:lpstr>
      <vt:lpstr>Cocos Gram Positivos: Referencias</vt:lpstr>
      <vt:lpstr>NIVELES DE RESISTENCIA RED WHONET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ESTAFILOCOCO</vt:lpstr>
      <vt:lpstr>Presentación de PowerPoint</vt:lpstr>
      <vt:lpstr>Presentación de PowerPoint</vt:lpstr>
      <vt:lpstr>Presentación de PowerPoint</vt:lpstr>
      <vt:lpstr>Estafilo Au Meticilino R</vt:lpstr>
      <vt:lpstr>Presentación de PowerPoint</vt:lpstr>
      <vt:lpstr>FR para S. aureus meticilino resistente (SAMR)</vt:lpstr>
      <vt:lpstr>Presentación de PowerPoint</vt:lpstr>
      <vt:lpstr>Presentación de PowerPoint</vt:lpstr>
      <vt:lpstr>Presentación de PowerPoint</vt:lpstr>
      <vt:lpstr>Presentación de PowerPoint</vt:lpstr>
      <vt:lpstr>Comorbilidades y Bacteriemias sin foco: peor pronóstico</vt:lpstr>
      <vt:lpstr>Bacteriemia Persistente</vt:lpstr>
      <vt:lpstr>Mortalidad de la bacteriemia por SAMR</vt:lpstr>
      <vt:lpstr>Presentación de PowerPoint</vt:lpstr>
      <vt:lpstr>Como dosamos la Vancomicina</vt:lpstr>
      <vt:lpstr>Presentación de PowerPoint</vt:lpstr>
      <vt:lpstr>Presentación de PowerPoint</vt:lpstr>
      <vt:lpstr>Presentación de PowerPoint</vt:lpstr>
      <vt:lpstr>Terapia Combinada</vt:lpstr>
      <vt:lpstr>Presentación de PowerPoint</vt:lpstr>
      <vt:lpstr>Presentación de PowerPoint</vt:lpstr>
      <vt:lpstr>Conclusiones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Dato complementario sobre PET-TC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 podemos decir de la TMS</vt:lpstr>
      <vt:lpstr>Presentación de PowerPoint</vt:lpstr>
      <vt:lpstr>Presentación de PowerPoint</vt:lpstr>
      <vt:lpstr>Presentación de PowerPoint</vt:lpstr>
      <vt:lpstr>Presentación de PowerPoint</vt:lpstr>
      <vt:lpstr>ENTEROCOCOS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INFECCIONES DE PIEL y PARTES BLANDAS</dc:title>
  <dc:creator>Full name</dc:creator>
  <cp:lastModifiedBy>Full name</cp:lastModifiedBy>
  <cp:revision>393</cp:revision>
  <dcterms:created xsi:type="dcterms:W3CDTF">2021-10-30T13:19:39Z</dcterms:created>
  <dcterms:modified xsi:type="dcterms:W3CDTF">2023-06-07T20:41:23Z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