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9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5" r:id="rId12"/>
    <p:sldId id="292" r:id="rId13"/>
    <p:sldId id="290" r:id="rId14"/>
    <p:sldId id="291" r:id="rId15"/>
    <p:sldId id="293" r:id="rId16"/>
    <p:sldId id="296" r:id="rId17"/>
    <p:sldId id="258" r:id="rId18"/>
    <p:sldId id="259" r:id="rId19"/>
    <p:sldId id="260" r:id="rId20"/>
    <p:sldId id="261" r:id="rId21"/>
    <p:sldId id="262" r:id="rId22"/>
    <p:sldId id="263" r:id="rId23"/>
    <p:sldId id="265" r:id="rId24"/>
    <p:sldId id="266" r:id="rId25"/>
    <p:sldId id="267" r:id="rId26"/>
    <p:sldId id="269" r:id="rId27"/>
    <p:sldId id="270" r:id="rId28"/>
    <p:sldId id="272" r:id="rId29"/>
    <p:sldId id="273" r:id="rId30"/>
    <p:sldId id="274" r:id="rId31"/>
    <p:sldId id="275" r:id="rId32"/>
    <p:sldId id="278" r:id="rId33"/>
    <p:sldId id="279" r:id="rId34"/>
    <p:sldId id="276" r:id="rId35"/>
    <p:sldId id="280" r:id="rId36"/>
    <p:sldId id="277" r:id="rId37"/>
    <p:sldId id="268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3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6.svg"/><Relationship Id="rId1" Type="http://schemas.openxmlformats.org/officeDocument/2006/relationships/image" Target="../media/image4.png"/><Relationship Id="rId6" Type="http://schemas.openxmlformats.org/officeDocument/2006/relationships/image" Target="../media/image10.svg"/><Relationship Id="rId5" Type="http://schemas.openxmlformats.org/officeDocument/2006/relationships/image" Target="../media/image6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6.svg"/><Relationship Id="rId1" Type="http://schemas.openxmlformats.org/officeDocument/2006/relationships/image" Target="../media/image4.png"/><Relationship Id="rId6" Type="http://schemas.openxmlformats.org/officeDocument/2006/relationships/image" Target="../media/image10.svg"/><Relationship Id="rId5" Type="http://schemas.openxmlformats.org/officeDocument/2006/relationships/image" Target="../media/image6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78089-0142-4AB3-93DB-94F5448086B3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9B7DD14-0D20-40AF-B3E1-35D782BE489D}">
      <dgm:prSet/>
      <dgm:spPr>
        <a:solidFill>
          <a:schemeClr val="accent6">
            <a:lumMod val="40000"/>
            <a:lumOff val="60000"/>
          </a:schemeClr>
        </a:solidFill>
        <a:ln w="12700"/>
        <a:effectLst>
          <a:innerShdw blurRad="114300">
            <a:prstClr val="black"/>
          </a:innerShdw>
        </a:effectLst>
      </dgm:spPr>
      <dgm:t>
        <a:bodyPr/>
        <a:lstStyle/>
        <a:p>
          <a:pPr algn="ctr"/>
          <a:r>
            <a:rPr lang="es-AR" dirty="0"/>
            <a:t>En el año 2020 se concluye que la pauta de dos dosis diarias mantiene la eficacia de la  Penicilina en 4  dosis diarias</a:t>
          </a:r>
          <a:endParaRPr lang="en-US" dirty="0"/>
        </a:p>
      </dgm:t>
    </dgm:pt>
    <dgm:pt modelId="{8B640A6F-6454-409F-9C55-E3830FD36C85}" type="parTrans" cxnId="{4592782B-A7AC-44C7-A57E-F4126304C00B}">
      <dgm:prSet/>
      <dgm:spPr/>
      <dgm:t>
        <a:bodyPr/>
        <a:lstStyle/>
        <a:p>
          <a:endParaRPr lang="en-US"/>
        </a:p>
      </dgm:t>
    </dgm:pt>
    <dgm:pt modelId="{61D68576-54DF-40CA-9AEB-BD30D5CDDB0C}" type="sibTrans" cxnId="{4592782B-A7AC-44C7-A57E-F4126304C00B}">
      <dgm:prSet/>
      <dgm:spPr/>
      <dgm:t>
        <a:bodyPr/>
        <a:lstStyle/>
        <a:p>
          <a:endParaRPr lang="en-US"/>
        </a:p>
      </dgm:t>
    </dgm:pt>
    <dgm:pt modelId="{C80AEFC2-7A67-4E82-A129-4684E3F0E36D}">
      <dgm:prSet/>
      <dgm:spPr>
        <a:solidFill>
          <a:schemeClr val="accent6">
            <a:lumMod val="40000"/>
            <a:lumOff val="60000"/>
          </a:schemeClr>
        </a:solidFill>
        <a:effectLst>
          <a:innerShdw blurRad="114300">
            <a:prstClr val="black"/>
          </a:innerShdw>
        </a:effectLst>
      </dgm:spPr>
      <dgm:t>
        <a:bodyPr/>
        <a:lstStyle/>
        <a:p>
          <a:pPr algn="ctr"/>
          <a:r>
            <a:rPr lang="es-AR" dirty="0"/>
            <a:t>En Amoxicilina </a:t>
          </a:r>
          <a:r>
            <a:rPr lang="es-MX" dirty="0"/>
            <a:t>se comprobó la misma eficacia entre pautas de Amoxicilina en monodosis o en dos dosis diarias.</a:t>
          </a:r>
          <a:endParaRPr lang="en-US" dirty="0"/>
        </a:p>
      </dgm:t>
    </dgm:pt>
    <dgm:pt modelId="{8E1CC114-3D0A-4783-BD57-E355685D08DB}" type="parTrans" cxnId="{080B9701-5221-43F2-98F4-8FA1DA5A63EB}">
      <dgm:prSet/>
      <dgm:spPr/>
      <dgm:t>
        <a:bodyPr/>
        <a:lstStyle/>
        <a:p>
          <a:endParaRPr lang="en-US"/>
        </a:p>
      </dgm:t>
    </dgm:pt>
    <dgm:pt modelId="{0A42101B-42E4-4659-A7E2-7136132DA0FF}" type="sibTrans" cxnId="{080B9701-5221-43F2-98F4-8FA1DA5A63EB}">
      <dgm:prSet/>
      <dgm:spPr/>
      <dgm:t>
        <a:bodyPr/>
        <a:lstStyle/>
        <a:p>
          <a:endParaRPr lang="en-US"/>
        </a:p>
      </dgm:t>
    </dgm:pt>
    <dgm:pt modelId="{CC7F30D9-1F56-49A2-A832-D300A3E91660}">
      <dgm:prSet/>
      <dgm:spPr>
        <a:solidFill>
          <a:schemeClr val="accent6">
            <a:lumMod val="40000"/>
            <a:lumOff val="60000"/>
          </a:schemeClr>
        </a:solidFill>
        <a:effectLst>
          <a:innerShdw blurRad="114300">
            <a:prstClr val="black"/>
          </a:innerShdw>
        </a:effectLst>
      </dgm:spPr>
      <dgm:t>
        <a:bodyPr/>
        <a:lstStyle/>
        <a:p>
          <a:pPr algn="ctr"/>
          <a:r>
            <a:rPr lang="es-AR" dirty="0"/>
            <a:t>Con  Penicilina s</a:t>
          </a:r>
          <a:r>
            <a:rPr lang="es-MX" dirty="0"/>
            <a:t>in embargo, la pauta oral en monodosis diaria muestra una eficacia inferior.</a:t>
          </a:r>
          <a:endParaRPr lang="en-US" dirty="0"/>
        </a:p>
      </dgm:t>
    </dgm:pt>
    <dgm:pt modelId="{2604A4B0-4D86-4DE7-A13A-5A2C38B9AF97}" type="parTrans" cxnId="{7855F23F-01FE-4D03-88BE-0BFBBEFA76C7}">
      <dgm:prSet/>
      <dgm:spPr/>
      <dgm:t>
        <a:bodyPr/>
        <a:lstStyle/>
        <a:p>
          <a:endParaRPr lang="en-US"/>
        </a:p>
      </dgm:t>
    </dgm:pt>
    <dgm:pt modelId="{267E313B-5C30-4178-BF03-5B3735FE58C5}" type="sibTrans" cxnId="{7855F23F-01FE-4D03-88BE-0BFBBEFA76C7}">
      <dgm:prSet/>
      <dgm:spPr/>
      <dgm:t>
        <a:bodyPr/>
        <a:lstStyle/>
        <a:p>
          <a:endParaRPr lang="en-US"/>
        </a:p>
      </dgm:t>
    </dgm:pt>
    <dgm:pt modelId="{8C391D0E-5186-426F-BF5A-C1B6A827F980}" type="pres">
      <dgm:prSet presAssocID="{16278089-0142-4AB3-93DB-94F5448086B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85155A24-921D-4CBA-ACBB-5B01F64A5746}" type="pres">
      <dgm:prSet presAssocID="{B9B7DD14-0D20-40AF-B3E1-35D782BE489D}" presName="thickLine" presStyleLbl="alignNode1" presStyleIdx="0" presStyleCnt="3"/>
      <dgm:spPr/>
    </dgm:pt>
    <dgm:pt modelId="{5C0866E6-5748-4C66-944E-3CCF38E2C82D}" type="pres">
      <dgm:prSet presAssocID="{B9B7DD14-0D20-40AF-B3E1-35D782BE489D}" presName="horz1" presStyleCnt="0"/>
      <dgm:spPr/>
    </dgm:pt>
    <dgm:pt modelId="{76A1BE10-646C-4C1A-B5FB-CCD29DBCE91D}" type="pres">
      <dgm:prSet presAssocID="{B9B7DD14-0D20-40AF-B3E1-35D782BE489D}" presName="tx1" presStyleLbl="revTx" presStyleIdx="0" presStyleCnt="3"/>
      <dgm:spPr/>
      <dgm:t>
        <a:bodyPr/>
        <a:lstStyle/>
        <a:p>
          <a:endParaRPr lang="es-ES"/>
        </a:p>
      </dgm:t>
    </dgm:pt>
    <dgm:pt modelId="{8112DE51-B83D-4E00-89C3-2FFBCC4464EF}" type="pres">
      <dgm:prSet presAssocID="{B9B7DD14-0D20-40AF-B3E1-35D782BE489D}" presName="vert1" presStyleCnt="0"/>
      <dgm:spPr/>
    </dgm:pt>
    <dgm:pt modelId="{828CC69F-52B2-483E-8AAA-2C8D6664D0CA}" type="pres">
      <dgm:prSet presAssocID="{C80AEFC2-7A67-4E82-A129-4684E3F0E36D}" presName="thickLine" presStyleLbl="alignNode1" presStyleIdx="1" presStyleCnt="3"/>
      <dgm:spPr/>
    </dgm:pt>
    <dgm:pt modelId="{DD141578-E2D3-4F46-B7CC-F2A4AE8E3967}" type="pres">
      <dgm:prSet presAssocID="{C80AEFC2-7A67-4E82-A129-4684E3F0E36D}" presName="horz1" presStyleCnt="0"/>
      <dgm:spPr/>
    </dgm:pt>
    <dgm:pt modelId="{BD0713D1-5A1C-4E3C-B58F-0853966BF305}" type="pres">
      <dgm:prSet presAssocID="{C80AEFC2-7A67-4E82-A129-4684E3F0E36D}" presName="tx1" presStyleLbl="revTx" presStyleIdx="1" presStyleCnt="3"/>
      <dgm:spPr/>
      <dgm:t>
        <a:bodyPr/>
        <a:lstStyle/>
        <a:p>
          <a:endParaRPr lang="es-ES"/>
        </a:p>
      </dgm:t>
    </dgm:pt>
    <dgm:pt modelId="{D17B6E96-C52A-4AD5-A6FF-617BA2900640}" type="pres">
      <dgm:prSet presAssocID="{C80AEFC2-7A67-4E82-A129-4684E3F0E36D}" presName="vert1" presStyleCnt="0"/>
      <dgm:spPr/>
    </dgm:pt>
    <dgm:pt modelId="{8626A246-51AE-4C84-929F-A12B8229E3DA}" type="pres">
      <dgm:prSet presAssocID="{CC7F30D9-1F56-49A2-A832-D300A3E91660}" presName="thickLine" presStyleLbl="alignNode1" presStyleIdx="2" presStyleCnt="3"/>
      <dgm:spPr/>
    </dgm:pt>
    <dgm:pt modelId="{C5786EEF-ACE5-47D3-8742-EF9DECA82E16}" type="pres">
      <dgm:prSet presAssocID="{CC7F30D9-1F56-49A2-A832-D300A3E91660}" presName="horz1" presStyleCnt="0"/>
      <dgm:spPr/>
    </dgm:pt>
    <dgm:pt modelId="{D83A9C3D-7D67-4C63-87B3-017E07ADDC42}" type="pres">
      <dgm:prSet presAssocID="{CC7F30D9-1F56-49A2-A832-D300A3E91660}" presName="tx1" presStyleLbl="revTx" presStyleIdx="2" presStyleCnt="3" custLinFactNeighborX="947" custLinFactNeighborY="5545"/>
      <dgm:spPr/>
      <dgm:t>
        <a:bodyPr/>
        <a:lstStyle/>
        <a:p>
          <a:endParaRPr lang="es-ES"/>
        </a:p>
      </dgm:t>
    </dgm:pt>
    <dgm:pt modelId="{0031900F-4692-4D3D-98AA-833C45D63D6A}" type="pres">
      <dgm:prSet presAssocID="{CC7F30D9-1F56-49A2-A832-D300A3E91660}" presName="vert1" presStyleCnt="0"/>
      <dgm:spPr/>
    </dgm:pt>
  </dgm:ptLst>
  <dgm:cxnLst>
    <dgm:cxn modelId="{080B9701-5221-43F2-98F4-8FA1DA5A63EB}" srcId="{16278089-0142-4AB3-93DB-94F5448086B3}" destId="{C80AEFC2-7A67-4E82-A129-4684E3F0E36D}" srcOrd="1" destOrd="0" parTransId="{8E1CC114-3D0A-4783-BD57-E355685D08DB}" sibTransId="{0A42101B-42E4-4659-A7E2-7136132DA0FF}"/>
    <dgm:cxn modelId="{774EEE38-9338-4FD0-BBB2-16DE5E0B9754}" type="presOf" srcId="{C80AEFC2-7A67-4E82-A129-4684E3F0E36D}" destId="{BD0713D1-5A1C-4E3C-B58F-0853966BF305}" srcOrd="0" destOrd="0" presId="urn:microsoft.com/office/officeart/2008/layout/LinedList"/>
    <dgm:cxn modelId="{4592782B-A7AC-44C7-A57E-F4126304C00B}" srcId="{16278089-0142-4AB3-93DB-94F5448086B3}" destId="{B9B7DD14-0D20-40AF-B3E1-35D782BE489D}" srcOrd="0" destOrd="0" parTransId="{8B640A6F-6454-409F-9C55-E3830FD36C85}" sibTransId="{61D68576-54DF-40CA-9AEB-BD30D5CDDB0C}"/>
    <dgm:cxn modelId="{F5FD577A-5A9C-4A0F-993A-EC0CC21F47C0}" type="presOf" srcId="{16278089-0142-4AB3-93DB-94F5448086B3}" destId="{8C391D0E-5186-426F-BF5A-C1B6A827F980}" srcOrd="0" destOrd="0" presId="urn:microsoft.com/office/officeart/2008/layout/LinedList"/>
    <dgm:cxn modelId="{7855F23F-01FE-4D03-88BE-0BFBBEFA76C7}" srcId="{16278089-0142-4AB3-93DB-94F5448086B3}" destId="{CC7F30D9-1F56-49A2-A832-D300A3E91660}" srcOrd="2" destOrd="0" parTransId="{2604A4B0-4D86-4DE7-A13A-5A2C38B9AF97}" sibTransId="{267E313B-5C30-4178-BF03-5B3735FE58C5}"/>
    <dgm:cxn modelId="{8A733DE0-C208-40E1-9D4D-28133205672A}" type="presOf" srcId="{B9B7DD14-0D20-40AF-B3E1-35D782BE489D}" destId="{76A1BE10-646C-4C1A-B5FB-CCD29DBCE91D}" srcOrd="0" destOrd="0" presId="urn:microsoft.com/office/officeart/2008/layout/LinedList"/>
    <dgm:cxn modelId="{CC834E11-0F2F-45F2-A751-FB93E6FED344}" type="presOf" srcId="{CC7F30D9-1F56-49A2-A832-D300A3E91660}" destId="{D83A9C3D-7D67-4C63-87B3-017E07ADDC42}" srcOrd="0" destOrd="0" presId="urn:microsoft.com/office/officeart/2008/layout/LinedList"/>
    <dgm:cxn modelId="{470CC02C-CFD2-4B79-A932-770F89AD43B3}" type="presParOf" srcId="{8C391D0E-5186-426F-BF5A-C1B6A827F980}" destId="{85155A24-921D-4CBA-ACBB-5B01F64A5746}" srcOrd="0" destOrd="0" presId="urn:microsoft.com/office/officeart/2008/layout/LinedList"/>
    <dgm:cxn modelId="{AB85ED64-A34D-41D1-825E-783ADC709F09}" type="presParOf" srcId="{8C391D0E-5186-426F-BF5A-C1B6A827F980}" destId="{5C0866E6-5748-4C66-944E-3CCF38E2C82D}" srcOrd="1" destOrd="0" presId="urn:microsoft.com/office/officeart/2008/layout/LinedList"/>
    <dgm:cxn modelId="{6F85D85E-795F-4410-B652-1E056E43FF8D}" type="presParOf" srcId="{5C0866E6-5748-4C66-944E-3CCF38E2C82D}" destId="{76A1BE10-646C-4C1A-B5FB-CCD29DBCE91D}" srcOrd="0" destOrd="0" presId="urn:microsoft.com/office/officeart/2008/layout/LinedList"/>
    <dgm:cxn modelId="{92A9E595-E449-4F6E-9F64-9916DD232844}" type="presParOf" srcId="{5C0866E6-5748-4C66-944E-3CCF38E2C82D}" destId="{8112DE51-B83D-4E00-89C3-2FFBCC4464EF}" srcOrd="1" destOrd="0" presId="urn:microsoft.com/office/officeart/2008/layout/LinedList"/>
    <dgm:cxn modelId="{8B5735DE-0C9C-4462-821C-391B5FB5740A}" type="presParOf" srcId="{8C391D0E-5186-426F-BF5A-C1B6A827F980}" destId="{828CC69F-52B2-483E-8AAA-2C8D6664D0CA}" srcOrd="2" destOrd="0" presId="urn:microsoft.com/office/officeart/2008/layout/LinedList"/>
    <dgm:cxn modelId="{CC7B5FD6-FABF-4859-BDD8-1221954972B9}" type="presParOf" srcId="{8C391D0E-5186-426F-BF5A-C1B6A827F980}" destId="{DD141578-E2D3-4F46-B7CC-F2A4AE8E3967}" srcOrd="3" destOrd="0" presId="urn:microsoft.com/office/officeart/2008/layout/LinedList"/>
    <dgm:cxn modelId="{047F1389-35CC-42B0-8EF0-F4891168B36D}" type="presParOf" srcId="{DD141578-E2D3-4F46-B7CC-F2A4AE8E3967}" destId="{BD0713D1-5A1C-4E3C-B58F-0853966BF305}" srcOrd="0" destOrd="0" presId="urn:microsoft.com/office/officeart/2008/layout/LinedList"/>
    <dgm:cxn modelId="{C4289EC2-13BC-4A2D-BF28-75C3955879B7}" type="presParOf" srcId="{DD141578-E2D3-4F46-B7CC-F2A4AE8E3967}" destId="{D17B6E96-C52A-4AD5-A6FF-617BA2900640}" srcOrd="1" destOrd="0" presId="urn:microsoft.com/office/officeart/2008/layout/LinedList"/>
    <dgm:cxn modelId="{33DBAE0A-A12E-491E-8019-9168C18E1AED}" type="presParOf" srcId="{8C391D0E-5186-426F-BF5A-C1B6A827F980}" destId="{8626A246-51AE-4C84-929F-A12B8229E3DA}" srcOrd="4" destOrd="0" presId="urn:microsoft.com/office/officeart/2008/layout/LinedList"/>
    <dgm:cxn modelId="{B4DFEC77-5333-4FB7-A767-6F211ECF54E1}" type="presParOf" srcId="{8C391D0E-5186-426F-BF5A-C1B6A827F980}" destId="{C5786EEF-ACE5-47D3-8742-EF9DECA82E16}" srcOrd="5" destOrd="0" presId="urn:microsoft.com/office/officeart/2008/layout/LinedList"/>
    <dgm:cxn modelId="{F9B0A893-B19B-4DA6-B18F-606E3265AAC3}" type="presParOf" srcId="{C5786EEF-ACE5-47D3-8742-EF9DECA82E16}" destId="{D83A9C3D-7D67-4C63-87B3-017E07ADDC42}" srcOrd="0" destOrd="0" presId="urn:microsoft.com/office/officeart/2008/layout/LinedList"/>
    <dgm:cxn modelId="{6F528950-ACC0-4E3F-860F-573C5D8D0613}" type="presParOf" srcId="{C5786EEF-ACE5-47D3-8742-EF9DECA82E16}" destId="{0031900F-4692-4D3D-98AA-833C45D63D6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F46650-B57C-481C-8082-67266B12DA3B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062490F-C54D-4D6C-A272-081AF8DC90F0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/>
            <a:t>La duración recomendada con penicilina oral y amoxicilina es de 10 días para cumplir con los objetivos de  maximizar la erradicación del EBGA y la prevención de la FRA</a:t>
          </a:r>
          <a:endParaRPr lang="en-US"/>
        </a:p>
      </dgm:t>
    </dgm:pt>
    <dgm:pt modelId="{E641AB15-D926-4FF2-B831-624EDDC7B28F}" type="parTrans" cxnId="{A5A9923B-1BD8-4353-850D-C775D288F62A}">
      <dgm:prSet/>
      <dgm:spPr/>
      <dgm:t>
        <a:bodyPr/>
        <a:lstStyle/>
        <a:p>
          <a:endParaRPr lang="en-US"/>
        </a:p>
      </dgm:t>
    </dgm:pt>
    <dgm:pt modelId="{B9425120-1656-43AC-A00F-A6E8C1DC0FAB}" type="sibTrans" cxnId="{A5A9923B-1BD8-4353-850D-C775D288F62A}">
      <dgm:prSet/>
      <dgm:spPr/>
      <dgm:t>
        <a:bodyPr/>
        <a:lstStyle/>
        <a:p>
          <a:endParaRPr lang="en-US"/>
        </a:p>
      </dgm:t>
    </dgm:pt>
    <dgm:pt modelId="{FE1CD043-BEC4-466B-B75D-59DAB8131BE7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 dirty="0"/>
            <a:t>Se concluye en los distintos trabajos que la evidencia actual no aconseja pautas de menos de 10 días</a:t>
          </a:r>
          <a:endParaRPr lang="en-US" dirty="0"/>
        </a:p>
      </dgm:t>
    </dgm:pt>
    <dgm:pt modelId="{C63D9579-FD0A-4DEF-9F21-83B0EC75125C}" type="parTrans" cxnId="{6E7E3AFE-4C13-450B-8FF3-E374D65A0D92}">
      <dgm:prSet/>
      <dgm:spPr/>
      <dgm:t>
        <a:bodyPr/>
        <a:lstStyle/>
        <a:p>
          <a:endParaRPr lang="en-US"/>
        </a:p>
      </dgm:t>
    </dgm:pt>
    <dgm:pt modelId="{6D5AC81A-B462-415B-AFBA-49D2AD0071CD}" type="sibTrans" cxnId="{6E7E3AFE-4C13-450B-8FF3-E374D65A0D92}">
      <dgm:prSet/>
      <dgm:spPr/>
      <dgm:t>
        <a:bodyPr/>
        <a:lstStyle/>
        <a:p>
          <a:endParaRPr lang="en-US"/>
        </a:p>
      </dgm:t>
    </dgm:pt>
    <dgm:pt modelId="{D5553764-4AEB-4B0D-A702-C93C480B58D3}" type="pres">
      <dgm:prSet presAssocID="{B3F46650-B57C-481C-8082-67266B12DA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0E0CA6B-100D-4D40-BCA1-61F7EC7EBA01}" type="pres">
      <dgm:prSet presAssocID="{FE1CD043-BEC4-466B-B75D-59DAB8131BE7}" presName="boxAndChildren" presStyleCnt="0"/>
      <dgm:spPr/>
    </dgm:pt>
    <dgm:pt modelId="{07F03343-F994-42C7-AB5D-83362263DCD5}" type="pres">
      <dgm:prSet presAssocID="{FE1CD043-BEC4-466B-B75D-59DAB8131BE7}" presName="parentTextBox" presStyleLbl="node1" presStyleIdx="0" presStyleCnt="2"/>
      <dgm:spPr/>
      <dgm:t>
        <a:bodyPr/>
        <a:lstStyle/>
        <a:p>
          <a:endParaRPr lang="es-ES"/>
        </a:p>
      </dgm:t>
    </dgm:pt>
    <dgm:pt modelId="{D48F9B7C-0733-47FF-8ADA-21156A20CBE6}" type="pres">
      <dgm:prSet presAssocID="{B9425120-1656-43AC-A00F-A6E8C1DC0FAB}" presName="sp" presStyleCnt="0"/>
      <dgm:spPr/>
    </dgm:pt>
    <dgm:pt modelId="{5C63D66A-1BD4-4C64-9EDF-07895D769D03}" type="pres">
      <dgm:prSet presAssocID="{1062490F-C54D-4D6C-A272-081AF8DC90F0}" presName="arrowAndChildren" presStyleCnt="0"/>
      <dgm:spPr/>
    </dgm:pt>
    <dgm:pt modelId="{4F302E49-61EA-4E28-8946-6C7DA708F2D2}" type="pres">
      <dgm:prSet presAssocID="{1062490F-C54D-4D6C-A272-081AF8DC90F0}" presName="parentTextArrow" presStyleLbl="node1" presStyleIdx="1" presStyleCnt="2"/>
      <dgm:spPr/>
      <dgm:t>
        <a:bodyPr/>
        <a:lstStyle/>
        <a:p>
          <a:endParaRPr lang="es-ES"/>
        </a:p>
      </dgm:t>
    </dgm:pt>
  </dgm:ptLst>
  <dgm:cxnLst>
    <dgm:cxn modelId="{14650F67-0A98-4D01-9AE8-6303441942BF}" type="presOf" srcId="{1062490F-C54D-4D6C-A272-081AF8DC90F0}" destId="{4F302E49-61EA-4E28-8946-6C7DA708F2D2}" srcOrd="0" destOrd="0" presId="urn:microsoft.com/office/officeart/2005/8/layout/process4"/>
    <dgm:cxn modelId="{05FE1A69-675F-4D35-B4F8-59FBAC044F80}" type="presOf" srcId="{FE1CD043-BEC4-466B-B75D-59DAB8131BE7}" destId="{07F03343-F994-42C7-AB5D-83362263DCD5}" srcOrd="0" destOrd="0" presId="urn:microsoft.com/office/officeart/2005/8/layout/process4"/>
    <dgm:cxn modelId="{6E7E3AFE-4C13-450B-8FF3-E374D65A0D92}" srcId="{B3F46650-B57C-481C-8082-67266B12DA3B}" destId="{FE1CD043-BEC4-466B-B75D-59DAB8131BE7}" srcOrd="1" destOrd="0" parTransId="{C63D9579-FD0A-4DEF-9F21-83B0EC75125C}" sibTransId="{6D5AC81A-B462-415B-AFBA-49D2AD0071CD}"/>
    <dgm:cxn modelId="{A5A9923B-1BD8-4353-850D-C775D288F62A}" srcId="{B3F46650-B57C-481C-8082-67266B12DA3B}" destId="{1062490F-C54D-4D6C-A272-081AF8DC90F0}" srcOrd="0" destOrd="0" parTransId="{E641AB15-D926-4FF2-B831-624EDDC7B28F}" sibTransId="{B9425120-1656-43AC-A00F-A6E8C1DC0FAB}"/>
    <dgm:cxn modelId="{11326FCF-0CAE-4215-9282-8254BBA1CD1E}" type="presOf" srcId="{B3F46650-B57C-481C-8082-67266B12DA3B}" destId="{D5553764-4AEB-4B0D-A702-C93C480B58D3}" srcOrd="0" destOrd="0" presId="urn:microsoft.com/office/officeart/2005/8/layout/process4"/>
    <dgm:cxn modelId="{DCD04B53-9B54-4D77-B16F-1AE2C5CDD8C8}" type="presParOf" srcId="{D5553764-4AEB-4B0D-A702-C93C480B58D3}" destId="{20E0CA6B-100D-4D40-BCA1-61F7EC7EBA01}" srcOrd="0" destOrd="0" presId="urn:microsoft.com/office/officeart/2005/8/layout/process4"/>
    <dgm:cxn modelId="{A399DBB1-7232-472D-BB58-3CE925742754}" type="presParOf" srcId="{20E0CA6B-100D-4D40-BCA1-61F7EC7EBA01}" destId="{07F03343-F994-42C7-AB5D-83362263DCD5}" srcOrd="0" destOrd="0" presId="urn:microsoft.com/office/officeart/2005/8/layout/process4"/>
    <dgm:cxn modelId="{87EDE6B9-8988-4CB0-9F3C-AD8B2D7D2E18}" type="presParOf" srcId="{D5553764-4AEB-4B0D-A702-C93C480B58D3}" destId="{D48F9B7C-0733-47FF-8ADA-21156A20CBE6}" srcOrd="1" destOrd="0" presId="urn:microsoft.com/office/officeart/2005/8/layout/process4"/>
    <dgm:cxn modelId="{5640F8E2-6622-43F9-82C4-2C828AAE07A4}" type="presParOf" srcId="{D5553764-4AEB-4B0D-A702-C93C480B58D3}" destId="{5C63D66A-1BD4-4C64-9EDF-07895D769D03}" srcOrd="2" destOrd="0" presId="urn:microsoft.com/office/officeart/2005/8/layout/process4"/>
    <dgm:cxn modelId="{AD4A18ED-8D65-432C-A78A-ED9A0D0F1AAF}" type="presParOf" srcId="{5C63D66A-1BD4-4C64-9EDF-07895D769D03}" destId="{4F302E49-61EA-4E28-8946-6C7DA708F2D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652A09-9FB8-45DC-B207-BF3232D21F5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AB7BD9-0936-46A8-B471-3445978CCCF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2000" dirty="0"/>
            <a:t>La etiología más frecuente es vírica (&gt; 80%) RV CV HV HIV CMV ADV Influenza y </a:t>
          </a:r>
          <a:r>
            <a:rPr lang="es-MX" sz="2000" dirty="0" err="1"/>
            <a:t>Parainfluenza</a:t>
          </a:r>
          <a:r>
            <a:rPr lang="es-MX" sz="2000" dirty="0"/>
            <a:t> EB</a:t>
          </a:r>
          <a:r>
            <a:rPr lang="es-MX" sz="2000"/>
            <a:t>, Coxsackie </a:t>
          </a:r>
          <a:r>
            <a:rPr lang="es-MX" sz="2000" dirty="0"/>
            <a:t>(Herpangina)</a:t>
          </a:r>
          <a:endParaRPr lang="en-US" sz="2000" dirty="0"/>
        </a:p>
      </dgm:t>
    </dgm:pt>
    <dgm:pt modelId="{E3F304EA-2A5E-4D09-AD37-840416DE7016}" type="parTrans" cxnId="{D5A7CA6A-D25D-4022-AE82-9070F829AC4A}">
      <dgm:prSet/>
      <dgm:spPr/>
      <dgm:t>
        <a:bodyPr/>
        <a:lstStyle/>
        <a:p>
          <a:endParaRPr lang="en-US"/>
        </a:p>
      </dgm:t>
    </dgm:pt>
    <dgm:pt modelId="{B1F22778-5380-41E4-8472-75AE12CD4928}" type="sibTrans" cxnId="{D5A7CA6A-D25D-4022-AE82-9070F829AC4A}">
      <dgm:prSet/>
      <dgm:spPr/>
      <dgm:t>
        <a:bodyPr/>
        <a:lstStyle/>
        <a:p>
          <a:endParaRPr lang="en-US"/>
        </a:p>
      </dgm:t>
    </dgm:pt>
    <dgm:pt modelId="{3EAF12B2-6BF2-4BDC-A52D-C98B7F939DD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2000" dirty="0"/>
            <a:t>Entre las bacterias, el estreptococo betahemolítico del grupo A es agente causal del 30-40% de las FA en niños de 3-13 años</a:t>
          </a:r>
          <a:endParaRPr lang="en-US" sz="2000" dirty="0"/>
        </a:p>
      </dgm:t>
    </dgm:pt>
    <dgm:pt modelId="{41F95048-2468-47DD-811D-F86499892B2D}" type="parTrans" cxnId="{F561C9B1-D1B4-4716-9F62-FB9316449B2A}">
      <dgm:prSet/>
      <dgm:spPr/>
      <dgm:t>
        <a:bodyPr/>
        <a:lstStyle/>
        <a:p>
          <a:endParaRPr lang="en-US"/>
        </a:p>
      </dgm:t>
    </dgm:pt>
    <dgm:pt modelId="{C60AE851-EB4E-4647-8071-6B40DA658D22}" type="sibTrans" cxnId="{F561C9B1-D1B4-4716-9F62-FB9316449B2A}">
      <dgm:prSet/>
      <dgm:spPr/>
      <dgm:t>
        <a:bodyPr/>
        <a:lstStyle/>
        <a:p>
          <a:endParaRPr lang="en-US"/>
        </a:p>
      </dgm:t>
    </dgm:pt>
    <dgm:pt modelId="{144BBAEC-A92A-48E5-A74F-E19C794E029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2000" dirty="0"/>
            <a:t>Otras bacterias: EC y EG no </a:t>
          </a:r>
          <a:r>
            <a:rPr lang="es-MX" sz="2000" dirty="0" err="1"/>
            <a:t>reumatógenos</a:t>
          </a:r>
          <a:r>
            <a:rPr lang="es-MX" sz="2000" dirty="0"/>
            <a:t>,  Anaerobios (Angina de Vincent) Gonococo, Treponema </a:t>
          </a:r>
          <a:r>
            <a:rPr lang="es-MX" sz="2000" dirty="0" err="1"/>
            <a:t>Pallidum</a:t>
          </a:r>
          <a:r>
            <a:rPr lang="es-MX" sz="2000" dirty="0"/>
            <a:t>, Difteria, Micoplasma y </a:t>
          </a:r>
          <a:r>
            <a:rPr lang="es-MX" sz="2000" dirty="0" err="1"/>
            <a:t>Clamydia</a:t>
          </a:r>
          <a:endParaRPr lang="en-US" sz="2000" dirty="0"/>
        </a:p>
      </dgm:t>
    </dgm:pt>
    <dgm:pt modelId="{ADE7C3C8-52B1-42A0-973A-F48A373F46F6}" type="parTrans" cxnId="{78009876-D3E1-4431-A43A-5897FB9837B4}">
      <dgm:prSet/>
      <dgm:spPr/>
      <dgm:t>
        <a:bodyPr/>
        <a:lstStyle/>
        <a:p>
          <a:endParaRPr lang="en-US"/>
        </a:p>
      </dgm:t>
    </dgm:pt>
    <dgm:pt modelId="{3C9665D7-CC46-4494-9988-090A3128E7F7}" type="sibTrans" cxnId="{78009876-D3E1-4431-A43A-5897FB9837B4}">
      <dgm:prSet/>
      <dgm:spPr/>
      <dgm:t>
        <a:bodyPr/>
        <a:lstStyle/>
        <a:p>
          <a:endParaRPr lang="en-US"/>
        </a:p>
      </dgm:t>
    </dgm:pt>
    <dgm:pt modelId="{9E4CF2A3-417E-41D5-94A7-03E55A5B8CF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2000" dirty="0"/>
            <a:t>En menores de 18 meses se consideran “insólitas” y entre dos y 3 años entre 5 y 10 %. La mayoría son probablemente portadores de EBGA que padecen una infección vírica del tracto respiratorio superior y no requieren ATB</a:t>
          </a:r>
          <a:endParaRPr lang="en-US" sz="2000" dirty="0"/>
        </a:p>
      </dgm:t>
    </dgm:pt>
    <dgm:pt modelId="{D715B644-6BE7-43D0-9622-58ACB96D9D9F}" type="parTrans" cxnId="{076A818D-8C6E-46DD-9F26-306FB10144A4}">
      <dgm:prSet/>
      <dgm:spPr/>
      <dgm:t>
        <a:bodyPr/>
        <a:lstStyle/>
        <a:p>
          <a:endParaRPr lang="en-US"/>
        </a:p>
      </dgm:t>
    </dgm:pt>
    <dgm:pt modelId="{D21E41FD-DEF6-4485-97CC-0766FA8C8A40}" type="sibTrans" cxnId="{076A818D-8C6E-46DD-9F26-306FB10144A4}">
      <dgm:prSet/>
      <dgm:spPr/>
      <dgm:t>
        <a:bodyPr/>
        <a:lstStyle/>
        <a:p>
          <a:endParaRPr lang="en-US"/>
        </a:p>
      </dgm:t>
    </dgm:pt>
    <dgm:pt modelId="{12D74806-6D9D-42FC-9062-F5EB56584915}" type="pres">
      <dgm:prSet presAssocID="{45652A09-9FB8-45DC-B207-BF3232D21F5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0406581-A020-4527-956A-33CC21B5E2E1}" type="pres">
      <dgm:prSet presAssocID="{C3AB7BD9-0936-46A8-B471-3445978CCCF1}" presName="compNode" presStyleCnt="0"/>
      <dgm:spPr/>
    </dgm:pt>
    <dgm:pt modelId="{A5C30AF2-2369-4003-A676-93C4271E9275}" type="pres">
      <dgm:prSet presAssocID="{C3AB7BD9-0936-46A8-B471-3445978CCCF1}" presName="bgRect" presStyleLbl="bgShp" presStyleIdx="0" presStyleCnt="4"/>
      <dgm:spPr/>
    </dgm:pt>
    <dgm:pt modelId="{0EB6AC38-0E63-48C4-8D79-12200CD7DB94}" type="pres">
      <dgm:prSet presAssocID="{C3AB7BD9-0936-46A8-B471-3445978CCCF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guja"/>
        </a:ext>
      </dgm:extLst>
    </dgm:pt>
    <dgm:pt modelId="{A53FA466-7747-4562-9260-FA23EAF05EA4}" type="pres">
      <dgm:prSet presAssocID="{C3AB7BD9-0936-46A8-B471-3445978CCCF1}" presName="spaceRect" presStyleCnt="0"/>
      <dgm:spPr/>
    </dgm:pt>
    <dgm:pt modelId="{1A20665A-D1C1-4713-A796-1A024E65AA61}" type="pres">
      <dgm:prSet presAssocID="{C3AB7BD9-0936-46A8-B471-3445978CCCF1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44C8CAEA-4A58-40E7-9B1C-1C8D001C3D29}" type="pres">
      <dgm:prSet presAssocID="{B1F22778-5380-41E4-8472-75AE12CD4928}" presName="sibTrans" presStyleCnt="0"/>
      <dgm:spPr/>
    </dgm:pt>
    <dgm:pt modelId="{F86462AB-4F5C-4C07-B900-13AD2EF439B1}" type="pres">
      <dgm:prSet presAssocID="{3EAF12B2-6BF2-4BDC-A52D-C98B7F939DD2}" presName="compNode" presStyleCnt="0"/>
      <dgm:spPr/>
    </dgm:pt>
    <dgm:pt modelId="{FA701763-6B4A-4818-B70C-065FC9357CE5}" type="pres">
      <dgm:prSet presAssocID="{3EAF12B2-6BF2-4BDC-A52D-C98B7F939DD2}" presName="bgRect" presStyleLbl="bgShp" presStyleIdx="1" presStyleCnt="4"/>
      <dgm:spPr/>
    </dgm:pt>
    <dgm:pt modelId="{822C189A-B7A4-4111-90C2-80662AB343C8}" type="pres">
      <dgm:prSet presAssocID="{3EAF12B2-6BF2-4BDC-A52D-C98B7F939DD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iñones"/>
        </a:ext>
      </dgm:extLst>
    </dgm:pt>
    <dgm:pt modelId="{992F6C73-B1D3-47A2-AE8C-6625AF28272E}" type="pres">
      <dgm:prSet presAssocID="{3EAF12B2-6BF2-4BDC-A52D-C98B7F939DD2}" presName="spaceRect" presStyleCnt="0"/>
      <dgm:spPr/>
    </dgm:pt>
    <dgm:pt modelId="{E52BFA72-7FA4-4539-B174-C175AEB1060E}" type="pres">
      <dgm:prSet presAssocID="{3EAF12B2-6BF2-4BDC-A52D-C98B7F939DD2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B1C66F49-56AD-4B2F-90CC-4D944EF53875}" type="pres">
      <dgm:prSet presAssocID="{C60AE851-EB4E-4647-8071-6B40DA658D22}" presName="sibTrans" presStyleCnt="0"/>
      <dgm:spPr/>
    </dgm:pt>
    <dgm:pt modelId="{E42CEE9E-AA75-467E-A599-353B18A35B50}" type="pres">
      <dgm:prSet presAssocID="{144BBAEC-A92A-48E5-A74F-E19C794E029C}" presName="compNode" presStyleCnt="0"/>
      <dgm:spPr/>
    </dgm:pt>
    <dgm:pt modelId="{5BE36801-D934-42AB-A036-5C5496D1F384}" type="pres">
      <dgm:prSet presAssocID="{144BBAEC-A92A-48E5-A74F-E19C794E029C}" presName="bgRect" presStyleLbl="bgShp" presStyleIdx="2" presStyleCnt="4"/>
      <dgm:spPr/>
    </dgm:pt>
    <dgm:pt modelId="{D1EC40E6-1D7F-49C7-A48E-390289C746F6}" type="pres">
      <dgm:prSet presAssocID="{144BBAEC-A92A-48E5-A74F-E19C794E029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0EADCB85-5530-4D6C-A370-0D4C47196676}" type="pres">
      <dgm:prSet presAssocID="{144BBAEC-A92A-48E5-A74F-E19C794E029C}" presName="spaceRect" presStyleCnt="0"/>
      <dgm:spPr/>
    </dgm:pt>
    <dgm:pt modelId="{B6FF92C3-F469-4953-8EAF-22833E8A2640}" type="pres">
      <dgm:prSet presAssocID="{144BBAEC-A92A-48E5-A74F-E19C794E029C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4CE43FB3-B7FC-4DAA-8762-F158B48275B4}" type="pres">
      <dgm:prSet presAssocID="{3C9665D7-CC46-4494-9988-090A3128E7F7}" presName="sibTrans" presStyleCnt="0"/>
      <dgm:spPr/>
    </dgm:pt>
    <dgm:pt modelId="{7724EFBC-8913-4094-BCDB-5D473CA703FB}" type="pres">
      <dgm:prSet presAssocID="{9E4CF2A3-417E-41D5-94A7-03E55A5B8CF2}" presName="compNode" presStyleCnt="0"/>
      <dgm:spPr/>
    </dgm:pt>
    <dgm:pt modelId="{42DD954E-D712-46AE-A56D-A3F04BA49F41}" type="pres">
      <dgm:prSet presAssocID="{9E4CF2A3-417E-41D5-94A7-03E55A5B8CF2}" presName="bgRect" presStyleLbl="bgShp" presStyleIdx="3" presStyleCnt="4" custLinFactNeighborX="100000" custLinFactNeighborY="18964"/>
      <dgm:spPr/>
    </dgm:pt>
    <dgm:pt modelId="{83C8CEE5-B7E5-4D99-AE41-C4E3A27B99B2}" type="pres">
      <dgm:prSet presAssocID="{9E4CF2A3-417E-41D5-94A7-03E55A5B8CF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ina"/>
        </a:ext>
      </dgm:extLst>
    </dgm:pt>
    <dgm:pt modelId="{88A77E96-3EAB-4625-A13A-EBF0844A39EB}" type="pres">
      <dgm:prSet presAssocID="{9E4CF2A3-417E-41D5-94A7-03E55A5B8CF2}" presName="spaceRect" presStyleCnt="0"/>
      <dgm:spPr/>
    </dgm:pt>
    <dgm:pt modelId="{E090C188-21D5-4B10-9E83-4B628259E3F6}" type="pres">
      <dgm:prSet presAssocID="{9E4CF2A3-417E-41D5-94A7-03E55A5B8CF2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2433A7FA-CB50-4A9A-B3EE-D6F30D0889E1}" type="presOf" srcId="{144BBAEC-A92A-48E5-A74F-E19C794E029C}" destId="{B6FF92C3-F469-4953-8EAF-22833E8A2640}" srcOrd="0" destOrd="0" presId="urn:microsoft.com/office/officeart/2018/2/layout/IconVerticalSolidList"/>
    <dgm:cxn modelId="{CC30E02B-9F3D-4E17-A813-569B7739A80E}" type="presOf" srcId="{9E4CF2A3-417E-41D5-94A7-03E55A5B8CF2}" destId="{E090C188-21D5-4B10-9E83-4B628259E3F6}" srcOrd="0" destOrd="0" presId="urn:microsoft.com/office/officeart/2018/2/layout/IconVerticalSolidList"/>
    <dgm:cxn modelId="{F561C9B1-D1B4-4716-9F62-FB9316449B2A}" srcId="{45652A09-9FB8-45DC-B207-BF3232D21F55}" destId="{3EAF12B2-6BF2-4BDC-A52D-C98B7F939DD2}" srcOrd="1" destOrd="0" parTransId="{41F95048-2468-47DD-811D-F86499892B2D}" sibTransId="{C60AE851-EB4E-4647-8071-6B40DA658D22}"/>
    <dgm:cxn modelId="{78009876-D3E1-4431-A43A-5897FB9837B4}" srcId="{45652A09-9FB8-45DC-B207-BF3232D21F55}" destId="{144BBAEC-A92A-48E5-A74F-E19C794E029C}" srcOrd="2" destOrd="0" parTransId="{ADE7C3C8-52B1-42A0-973A-F48A373F46F6}" sibTransId="{3C9665D7-CC46-4494-9988-090A3128E7F7}"/>
    <dgm:cxn modelId="{3513BEBA-90AC-439A-B17F-37F9556D058A}" type="presOf" srcId="{45652A09-9FB8-45DC-B207-BF3232D21F55}" destId="{12D74806-6D9D-42FC-9062-F5EB56584915}" srcOrd="0" destOrd="0" presId="urn:microsoft.com/office/officeart/2018/2/layout/IconVerticalSolidList"/>
    <dgm:cxn modelId="{8EC3B188-091B-4B38-90E0-38A1A717E198}" type="presOf" srcId="{3EAF12B2-6BF2-4BDC-A52D-C98B7F939DD2}" destId="{E52BFA72-7FA4-4539-B174-C175AEB1060E}" srcOrd="0" destOrd="0" presId="urn:microsoft.com/office/officeart/2018/2/layout/IconVerticalSolidList"/>
    <dgm:cxn modelId="{076A818D-8C6E-46DD-9F26-306FB10144A4}" srcId="{45652A09-9FB8-45DC-B207-BF3232D21F55}" destId="{9E4CF2A3-417E-41D5-94A7-03E55A5B8CF2}" srcOrd="3" destOrd="0" parTransId="{D715B644-6BE7-43D0-9622-58ACB96D9D9F}" sibTransId="{D21E41FD-DEF6-4485-97CC-0766FA8C8A40}"/>
    <dgm:cxn modelId="{3CA99E1E-FA35-4746-85A1-1879E24956AE}" type="presOf" srcId="{C3AB7BD9-0936-46A8-B471-3445978CCCF1}" destId="{1A20665A-D1C1-4713-A796-1A024E65AA61}" srcOrd="0" destOrd="0" presId="urn:microsoft.com/office/officeart/2018/2/layout/IconVerticalSolidList"/>
    <dgm:cxn modelId="{D5A7CA6A-D25D-4022-AE82-9070F829AC4A}" srcId="{45652A09-9FB8-45DC-B207-BF3232D21F55}" destId="{C3AB7BD9-0936-46A8-B471-3445978CCCF1}" srcOrd="0" destOrd="0" parTransId="{E3F304EA-2A5E-4D09-AD37-840416DE7016}" sibTransId="{B1F22778-5380-41E4-8472-75AE12CD4928}"/>
    <dgm:cxn modelId="{CBA2272C-9E1B-4E8F-8BBB-05E9D0949367}" type="presParOf" srcId="{12D74806-6D9D-42FC-9062-F5EB56584915}" destId="{00406581-A020-4527-956A-33CC21B5E2E1}" srcOrd="0" destOrd="0" presId="urn:microsoft.com/office/officeart/2018/2/layout/IconVerticalSolidList"/>
    <dgm:cxn modelId="{9CCBC22D-8CDE-47FB-B248-1FD626DFE355}" type="presParOf" srcId="{00406581-A020-4527-956A-33CC21B5E2E1}" destId="{A5C30AF2-2369-4003-A676-93C4271E9275}" srcOrd="0" destOrd="0" presId="urn:microsoft.com/office/officeart/2018/2/layout/IconVerticalSolidList"/>
    <dgm:cxn modelId="{46D74CD0-72FD-4625-9830-E38BDF8DBEDF}" type="presParOf" srcId="{00406581-A020-4527-956A-33CC21B5E2E1}" destId="{0EB6AC38-0E63-48C4-8D79-12200CD7DB94}" srcOrd="1" destOrd="0" presId="urn:microsoft.com/office/officeart/2018/2/layout/IconVerticalSolidList"/>
    <dgm:cxn modelId="{29EC6B37-6D90-40AA-8315-5D3D30ED6862}" type="presParOf" srcId="{00406581-A020-4527-956A-33CC21B5E2E1}" destId="{A53FA466-7747-4562-9260-FA23EAF05EA4}" srcOrd="2" destOrd="0" presId="urn:microsoft.com/office/officeart/2018/2/layout/IconVerticalSolidList"/>
    <dgm:cxn modelId="{560AEAC1-1990-4851-97A3-FE8A1A055B9B}" type="presParOf" srcId="{00406581-A020-4527-956A-33CC21B5E2E1}" destId="{1A20665A-D1C1-4713-A796-1A024E65AA61}" srcOrd="3" destOrd="0" presId="urn:microsoft.com/office/officeart/2018/2/layout/IconVerticalSolidList"/>
    <dgm:cxn modelId="{BD35A6BC-13D6-4734-AE67-E152C4EE3C40}" type="presParOf" srcId="{12D74806-6D9D-42FC-9062-F5EB56584915}" destId="{44C8CAEA-4A58-40E7-9B1C-1C8D001C3D29}" srcOrd="1" destOrd="0" presId="urn:microsoft.com/office/officeart/2018/2/layout/IconVerticalSolidList"/>
    <dgm:cxn modelId="{2B75E7A6-DF2E-46FE-BA18-3260AE86BCC6}" type="presParOf" srcId="{12D74806-6D9D-42FC-9062-F5EB56584915}" destId="{F86462AB-4F5C-4C07-B900-13AD2EF439B1}" srcOrd="2" destOrd="0" presId="urn:microsoft.com/office/officeart/2018/2/layout/IconVerticalSolidList"/>
    <dgm:cxn modelId="{FB81649C-87FE-4F95-9448-F59C99C39FF4}" type="presParOf" srcId="{F86462AB-4F5C-4C07-B900-13AD2EF439B1}" destId="{FA701763-6B4A-4818-B70C-065FC9357CE5}" srcOrd="0" destOrd="0" presId="urn:microsoft.com/office/officeart/2018/2/layout/IconVerticalSolidList"/>
    <dgm:cxn modelId="{BF91BD54-F3DB-4E37-ADDD-21C8BCB825F7}" type="presParOf" srcId="{F86462AB-4F5C-4C07-B900-13AD2EF439B1}" destId="{822C189A-B7A4-4111-90C2-80662AB343C8}" srcOrd="1" destOrd="0" presId="urn:microsoft.com/office/officeart/2018/2/layout/IconVerticalSolidList"/>
    <dgm:cxn modelId="{E778D1C2-DE3B-40FD-9055-6832FE832BE9}" type="presParOf" srcId="{F86462AB-4F5C-4C07-B900-13AD2EF439B1}" destId="{992F6C73-B1D3-47A2-AE8C-6625AF28272E}" srcOrd="2" destOrd="0" presId="urn:microsoft.com/office/officeart/2018/2/layout/IconVerticalSolidList"/>
    <dgm:cxn modelId="{BB0E25AE-9760-41B9-BD02-BB8B8FE7DA24}" type="presParOf" srcId="{F86462AB-4F5C-4C07-B900-13AD2EF439B1}" destId="{E52BFA72-7FA4-4539-B174-C175AEB1060E}" srcOrd="3" destOrd="0" presId="urn:microsoft.com/office/officeart/2018/2/layout/IconVerticalSolidList"/>
    <dgm:cxn modelId="{94DC2A75-4511-4F40-B800-C26D3B5F0655}" type="presParOf" srcId="{12D74806-6D9D-42FC-9062-F5EB56584915}" destId="{B1C66F49-56AD-4B2F-90CC-4D944EF53875}" srcOrd="3" destOrd="0" presId="urn:microsoft.com/office/officeart/2018/2/layout/IconVerticalSolidList"/>
    <dgm:cxn modelId="{E6E66D53-1108-4AC2-93EE-6A153E7040D1}" type="presParOf" srcId="{12D74806-6D9D-42FC-9062-F5EB56584915}" destId="{E42CEE9E-AA75-467E-A599-353B18A35B50}" srcOrd="4" destOrd="0" presId="urn:microsoft.com/office/officeart/2018/2/layout/IconVerticalSolidList"/>
    <dgm:cxn modelId="{3A0DD5F5-BD4D-4BEE-8A56-FB351112A815}" type="presParOf" srcId="{E42CEE9E-AA75-467E-A599-353B18A35B50}" destId="{5BE36801-D934-42AB-A036-5C5496D1F384}" srcOrd="0" destOrd="0" presId="urn:microsoft.com/office/officeart/2018/2/layout/IconVerticalSolidList"/>
    <dgm:cxn modelId="{3A1E92FF-0A83-4B6E-A55E-FCE9B393D67B}" type="presParOf" srcId="{E42CEE9E-AA75-467E-A599-353B18A35B50}" destId="{D1EC40E6-1D7F-49C7-A48E-390289C746F6}" srcOrd="1" destOrd="0" presId="urn:microsoft.com/office/officeart/2018/2/layout/IconVerticalSolidList"/>
    <dgm:cxn modelId="{ADC057C2-267B-42CC-ACF2-A169A59ABAF5}" type="presParOf" srcId="{E42CEE9E-AA75-467E-A599-353B18A35B50}" destId="{0EADCB85-5530-4D6C-A370-0D4C47196676}" srcOrd="2" destOrd="0" presId="urn:microsoft.com/office/officeart/2018/2/layout/IconVerticalSolidList"/>
    <dgm:cxn modelId="{5FA9742E-CD9F-4156-8E0D-D5521F50F9FE}" type="presParOf" srcId="{E42CEE9E-AA75-467E-A599-353B18A35B50}" destId="{B6FF92C3-F469-4953-8EAF-22833E8A2640}" srcOrd="3" destOrd="0" presId="urn:microsoft.com/office/officeart/2018/2/layout/IconVerticalSolidList"/>
    <dgm:cxn modelId="{A8EB538E-18B6-49A5-AD37-504D64FB0172}" type="presParOf" srcId="{12D74806-6D9D-42FC-9062-F5EB56584915}" destId="{4CE43FB3-B7FC-4DAA-8762-F158B48275B4}" srcOrd="5" destOrd="0" presId="urn:microsoft.com/office/officeart/2018/2/layout/IconVerticalSolidList"/>
    <dgm:cxn modelId="{624A6D35-B151-4988-A925-DF8F3D57121E}" type="presParOf" srcId="{12D74806-6D9D-42FC-9062-F5EB56584915}" destId="{7724EFBC-8913-4094-BCDB-5D473CA703FB}" srcOrd="6" destOrd="0" presId="urn:microsoft.com/office/officeart/2018/2/layout/IconVerticalSolidList"/>
    <dgm:cxn modelId="{AAFA3330-B31A-4F3D-A77C-F20DDF42C553}" type="presParOf" srcId="{7724EFBC-8913-4094-BCDB-5D473CA703FB}" destId="{42DD954E-D712-46AE-A56D-A3F04BA49F41}" srcOrd="0" destOrd="0" presId="urn:microsoft.com/office/officeart/2018/2/layout/IconVerticalSolidList"/>
    <dgm:cxn modelId="{B7AA7F50-B7C4-4933-9482-145EE84D89F9}" type="presParOf" srcId="{7724EFBC-8913-4094-BCDB-5D473CA703FB}" destId="{83C8CEE5-B7E5-4D99-AE41-C4E3A27B99B2}" srcOrd="1" destOrd="0" presId="urn:microsoft.com/office/officeart/2018/2/layout/IconVerticalSolidList"/>
    <dgm:cxn modelId="{9135B64D-8CC0-494F-A508-EC1EC91D17F8}" type="presParOf" srcId="{7724EFBC-8913-4094-BCDB-5D473CA703FB}" destId="{88A77E96-3EAB-4625-A13A-EBF0844A39EB}" srcOrd="2" destOrd="0" presId="urn:microsoft.com/office/officeart/2018/2/layout/IconVerticalSolidList"/>
    <dgm:cxn modelId="{915A42F6-67AE-447C-B88C-F6D78CCCB33F}" type="presParOf" srcId="{7724EFBC-8913-4094-BCDB-5D473CA703FB}" destId="{E090C188-21D5-4B10-9E83-4B628259E3F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E186FE-F1C4-47CA-8596-E736752B70D7}" type="doc">
      <dgm:prSet loTypeId="urn:microsoft.com/office/officeart/2005/8/layout/pyramid1" loCatId="pyramid" qsTypeId="urn:microsoft.com/office/officeart/2005/8/quickstyle/simple3" qsCatId="simple" csTypeId="urn:microsoft.com/office/officeart/2005/8/colors/accent1_2" csCatId="accent1" phldr="1"/>
      <dgm:spPr/>
    </dgm:pt>
    <dgm:pt modelId="{FC13E24D-B5BB-42F4-ADF3-1E4F14588275}">
      <dgm:prSet phldrT="[Texto]" custT="1"/>
      <dgm:spPr/>
      <dgm:t>
        <a:bodyPr/>
        <a:lstStyle/>
        <a:p>
          <a:endParaRPr lang="es-AR" sz="1400" dirty="0"/>
        </a:p>
        <a:p>
          <a:endParaRPr lang="es-AR" sz="1400" dirty="0"/>
        </a:p>
        <a:p>
          <a:r>
            <a:rPr lang="es-AR" sz="1400" dirty="0"/>
            <a:t>EGBA y anaerobios 3 a 7 %</a:t>
          </a:r>
        </a:p>
        <a:p>
          <a:r>
            <a:rPr lang="es-AR" sz="2000" dirty="0"/>
            <a:t>HI y </a:t>
          </a:r>
          <a:r>
            <a:rPr lang="es-AR" sz="2000" dirty="0" err="1"/>
            <a:t>Moraxella</a:t>
          </a:r>
          <a:endParaRPr lang="es-AR" sz="2000" dirty="0"/>
        </a:p>
        <a:p>
          <a:r>
            <a:rPr lang="es-AR" sz="2000" dirty="0"/>
            <a:t>21 a 28%</a:t>
          </a:r>
        </a:p>
      </dgm:t>
    </dgm:pt>
    <dgm:pt modelId="{8870E69F-BB5E-45E9-A412-8B05AF911213}" type="parTrans" cxnId="{F433AF85-B92B-4203-BDB6-D31B5124E66D}">
      <dgm:prSet/>
      <dgm:spPr/>
      <dgm:t>
        <a:bodyPr/>
        <a:lstStyle/>
        <a:p>
          <a:endParaRPr lang="es-AR"/>
        </a:p>
      </dgm:t>
    </dgm:pt>
    <dgm:pt modelId="{B7BBAC95-B3D0-4AB0-8166-953CB32E2C07}" type="sibTrans" cxnId="{F433AF85-B92B-4203-BDB6-D31B5124E66D}">
      <dgm:prSet/>
      <dgm:spPr/>
      <dgm:t>
        <a:bodyPr/>
        <a:lstStyle/>
        <a:p>
          <a:endParaRPr lang="es-AR"/>
        </a:p>
      </dgm:t>
    </dgm:pt>
    <dgm:pt modelId="{6E423329-CBA9-4385-B2CC-CD0B61FD24C1}">
      <dgm:prSet phldrT="[Texto]" custT="1"/>
      <dgm:spPr/>
      <dgm:t>
        <a:bodyPr/>
        <a:lstStyle/>
        <a:p>
          <a:r>
            <a:rPr lang="es-AR" sz="3200" dirty="0"/>
            <a:t>Neumococo 21 a 42 %</a:t>
          </a:r>
        </a:p>
      </dgm:t>
    </dgm:pt>
    <dgm:pt modelId="{C52FDE96-BB8F-494A-BF95-46BA9F048F5B}" type="parTrans" cxnId="{8059AB75-AEF3-413D-9EFB-D2631BD424B8}">
      <dgm:prSet/>
      <dgm:spPr/>
      <dgm:t>
        <a:bodyPr/>
        <a:lstStyle/>
        <a:p>
          <a:endParaRPr lang="es-AR"/>
        </a:p>
      </dgm:t>
    </dgm:pt>
    <dgm:pt modelId="{6FD21D33-B6B6-4F18-9024-4F7ED8E78B23}" type="sibTrans" cxnId="{8059AB75-AEF3-413D-9EFB-D2631BD424B8}">
      <dgm:prSet/>
      <dgm:spPr/>
      <dgm:t>
        <a:bodyPr/>
        <a:lstStyle/>
        <a:p>
          <a:endParaRPr lang="es-AR"/>
        </a:p>
      </dgm:t>
    </dgm:pt>
    <dgm:pt modelId="{9E501FC8-B139-4CE7-88C0-C43B59E6599B}">
      <dgm:prSet phldrT="[Texto]" custT="1"/>
      <dgm:spPr/>
      <dgm:t>
        <a:bodyPr/>
        <a:lstStyle/>
        <a:p>
          <a:r>
            <a:rPr lang="es-AR" sz="3200" dirty="0"/>
            <a:t>Virus: Rinovirus Influenza y </a:t>
          </a:r>
          <a:r>
            <a:rPr lang="es-AR" sz="3200" dirty="0" err="1"/>
            <a:t>Parainfluenza</a:t>
          </a:r>
          <a:r>
            <a:rPr lang="es-AR" sz="4800" dirty="0"/>
            <a:t> </a:t>
          </a:r>
        </a:p>
      </dgm:t>
    </dgm:pt>
    <dgm:pt modelId="{DE7C4F79-EE17-41AE-A682-88C68AD84D5D}" type="parTrans" cxnId="{D6A020F1-463E-499C-B546-604D6DD00102}">
      <dgm:prSet/>
      <dgm:spPr/>
      <dgm:t>
        <a:bodyPr/>
        <a:lstStyle/>
        <a:p>
          <a:endParaRPr lang="es-AR"/>
        </a:p>
      </dgm:t>
    </dgm:pt>
    <dgm:pt modelId="{BE39A9F0-88F8-40A9-A7A4-B40D16959AD1}" type="sibTrans" cxnId="{D6A020F1-463E-499C-B546-604D6DD00102}">
      <dgm:prSet/>
      <dgm:spPr/>
      <dgm:t>
        <a:bodyPr/>
        <a:lstStyle/>
        <a:p>
          <a:endParaRPr lang="es-AR"/>
        </a:p>
      </dgm:t>
    </dgm:pt>
    <dgm:pt modelId="{E1DD98ED-81F7-4564-B8E2-B55429086417}" type="pres">
      <dgm:prSet presAssocID="{C2E186FE-F1C4-47CA-8596-E736752B70D7}" presName="Name0" presStyleCnt="0">
        <dgm:presLayoutVars>
          <dgm:dir/>
          <dgm:animLvl val="lvl"/>
          <dgm:resizeHandles val="exact"/>
        </dgm:presLayoutVars>
      </dgm:prSet>
      <dgm:spPr/>
    </dgm:pt>
    <dgm:pt modelId="{6ED05BA1-ED26-4B13-A65A-65F916302459}" type="pres">
      <dgm:prSet presAssocID="{FC13E24D-B5BB-42F4-ADF3-1E4F14588275}" presName="Name8" presStyleCnt="0"/>
      <dgm:spPr/>
    </dgm:pt>
    <dgm:pt modelId="{0F6CFBDA-D6B7-48E3-A1FB-12234D72BB9D}" type="pres">
      <dgm:prSet presAssocID="{FC13E24D-B5BB-42F4-ADF3-1E4F14588275}" presName="level" presStyleLbl="node1" presStyleIdx="0" presStyleCnt="3" custScaleY="13748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1F1D75-9D9B-454C-A413-0C7B7E9BC7CF}" type="pres">
      <dgm:prSet presAssocID="{FC13E24D-B5BB-42F4-ADF3-1E4F1458827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CDD4BA-2E11-42B1-B643-9A326E9803BC}" type="pres">
      <dgm:prSet presAssocID="{6E423329-CBA9-4385-B2CC-CD0B61FD24C1}" presName="Name8" presStyleCnt="0"/>
      <dgm:spPr/>
    </dgm:pt>
    <dgm:pt modelId="{8A791F23-B487-4E69-91A6-04BF77112905}" type="pres">
      <dgm:prSet presAssocID="{6E423329-CBA9-4385-B2CC-CD0B61FD24C1}" presName="level" presStyleLbl="node1" presStyleIdx="1" presStyleCnt="3" custLinFactNeighborX="-437" custLinFactNeighborY="-162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1C51DA-D8B6-4FEA-BA56-55F773491ACF}" type="pres">
      <dgm:prSet presAssocID="{6E423329-CBA9-4385-B2CC-CD0B61FD24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A8EFB2-1D91-4755-BC94-088C4D174615}" type="pres">
      <dgm:prSet presAssocID="{9E501FC8-B139-4CE7-88C0-C43B59E6599B}" presName="Name8" presStyleCnt="0"/>
      <dgm:spPr/>
    </dgm:pt>
    <dgm:pt modelId="{AE0AB5AB-B21C-4498-A5FA-C42795614A58}" type="pres">
      <dgm:prSet presAssocID="{9E501FC8-B139-4CE7-88C0-C43B59E6599B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6F2268-F7F6-4CC6-9A94-2139A247332F}" type="pres">
      <dgm:prSet presAssocID="{9E501FC8-B139-4CE7-88C0-C43B59E6599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448C07C-5994-4663-AAFE-B03A089A650D}" type="presOf" srcId="{6E423329-CBA9-4385-B2CC-CD0B61FD24C1}" destId="{E11C51DA-D8B6-4FEA-BA56-55F773491ACF}" srcOrd="1" destOrd="0" presId="urn:microsoft.com/office/officeart/2005/8/layout/pyramid1"/>
    <dgm:cxn modelId="{D6A020F1-463E-499C-B546-604D6DD00102}" srcId="{C2E186FE-F1C4-47CA-8596-E736752B70D7}" destId="{9E501FC8-B139-4CE7-88C0-C43B59E6599B}" srcOrd="2" destOrd="0" parTransId="{DE7C4F79-EE17-41AE-A682-88C68AD84D5D}" sibTransId="{BE39A9F0-88F8-40A9-A7A4-B40D16959AD1}"/>
    <dgm:cxn modelId="{9C20774D-BC33-48A1-812B-967B847611CB}" type="presOf" srcId="{9E501FC8-B139-4CE7-88C0-C43B59E6599B}" destId="{AE0AB5AB-B21C-4498-A5FA-C42795614A58}" srcOrd="0" destOrd="0" presId="urn:microsoft.com/office/officeart/2005/8/layout/pyramid1"/>
    <dgm:cxn modelId="{8059AB75-AEF3-413D-9EFB-D2631BD424B8}" srcId="{C2E186FE-F1C4-47CA-8596-E736752B70D7}" destId="{6E423329-CBA9-4385-B2CC-CD0B61FD24C1}" srcOrd="1" destOrd="0" parTransId="{C52FDE96-BB8F-494A-BF95-46BA9F048F5B}" sibTransId="{6FD21D33-B6B6-4F18-9024-4F7ED8E78B23}"/>
    <dgm:cxn modelId="{2FFCBE67-CD8A-40A1-85D6-5070554579EE}" type="presOf" srcId="{FC13E24D-B5BB-42F4-ADF3-1E4F14588275}" destId="{0F6CFBDA-D6B7-48E3-A1FB-12234D72BB9D}" srcOrd="0" destOrd="0" presId="urn:microsoft.com/office/officeart/2005/8/layout/pyramid1"/>
    <dgm:cxn modelId="{F433AF85-B92B-4203-BDB6-D31B5124E66D}" srcId="{C2E186FE-F1C4-47CA-8596-E736752B70D7}" destId="{FC13E24D-B5BB-42F4-ADF3-1E4F14588275}" srcOrd="0" destOrd="0" parTransId="{8870E69F-BB5E-45E9-A412-8B05AF911213}" sibTransId="{B7BBAC95-B3D0-4AB0-8166-953CB32E2C07}"/>
    <dgm:cxn modelId="{552B9764-F6D9-44B4-B34B-3398E5240424}" type="presOf" srcId="{FC13E24D-B5BB-42F4-ADF3-1E4F14588275}" destId="{D51F1D75-9D9B-454C-A413-0C7B7E9BC7CF}" srcOrd="1" destOrd="0" presId="urn:microsoft.com/office/officeart/2005/8/layout/pyramid1"/>
    <dgm:cxn modelId="{51D328A9-50CF-44AC-AA03-8AE09D75AD16}" type="presOf" srcId="{6E423329-CBA9-4385-B2CC-CD0B61FD24C1}" destId="{8A791F23-B487-4E69-91A6-04BF77112905}" srcOrd="0" destOrd="0" presId="urn:microsoft.com/office/officeart/2005/8/layout/pyramid1"/>
    <dgm:cxn modelId="{BA5F02C2-1633-4483-A12A-E1C1562BC958}" type="presOf" srcId="{C2E186FE-F1C4-47CA-8596-E736752B70D7}" destId="{E1DD98ED-81F7-4564-B8E2-B55429086417}" srcOrd="0" destOrd="0" presId="urn:microsoft.com/office/officeart/2005/8/layout/pyramid1"/>
    <dgm:cxn modelId="{61ADEF77-C269-4DBC-BC14-DC859E8E21E2}" type="presOf" srcId="{9E501FC8-B139-4CE7-88C0-C43B59E6599B}" destId="{1C6F2268-F7F6-4CC6-9A94-2139A247332F}" srcOrd="1" destOrd="0" presId="urn:microsoft.com/office/officeart/2005/8/layout/pyramid1"/>
    <dgm:cxn modelId="{28C98667-8FDB-4C31-BE0A-3E786F7EEC05}" type="presParOf" srcId="{E1DD98ED-81F7-4564-B8E2-B55429086417}" destId="{6ED05BA1-ED26-4B13-A65A-65F916302459}" srcOrd="0" destOrd="0" presId="urn:microsoft.com/office/officeart/2005/8/layout/pyramid1"/>
    <dgm:cxn modelId="{9B942AC9-9A30-40FE-A459-DBD36CD930B2}" type="presParOf" srcId="{6ED05BA1-ED26-4B13-A65A-65F916302459}" destId="{0F6CFBDA-D6B7-48E3-A1FB-12234D72BB9D}" srcOrd="0" destOrd="0" presId="urn:microsoft.com/office/officeart/2005/8/layout/pyramid1"/>
    <dgm:cxn modelId="{1993DAAE-6A11-4999-A9F0-CC3707647AF1}" type="presParOf" srcId="{6ED05BA1-ED26-4B13-A65A-65F916302459}" destId="{D51F1D75-9D9B-454C-A413-0C7B7E9BC7CF}" srcOrd="1" destOrd="0" presId="urn:microsoft.com/office/officeart/2005/8/layout/pyramid1"/>
    <dgm:cxn modelId="{E3131CDA-4FC3-4B9C-B594-1850322D9FCC}" type="presParOf" srcId="{E1DD98ED-81F7-4564-B8E2-B55429086417}" destId="{01CDD4BA-2E11-42B1-B643-9A326E9803BC}" srcOrd="1" destOrd="0" presId="urn:microsoft.com/office/officeart/2005/8/layout/pyramid1"/>
    <dgm:cxn modelId="{6507A640-7D66-4BC8-AB74-2E25A7F61A50}" type="presParOf" srcId="{01CDD4BA-2E11-42B1-B643-9A326E9803BC}" destId="{8A791F23-B487-4E69-91A6-04BF77112905}" srcOrd="0" destOrd="0" presId="urn:microsoft.com/office/officeart/2005/8/layout/pyramid1"/>
    <dgm:cxn modelId="{28657D5C-692B-4B57-9CD0-31F32AFF2C47}" type="presParOf" srcId="{01CDD4BA-2E11-42B1-B643-9A326E9803BC}" destId="{E11C51DA-D8B6-4FEA-BA56-55F773491ACF}" srcOrd="1" destOrd="0" presId="urn:microsoft.com/office/officeart/2005/8/layout/pyramid1"/>
    <dgm:cxn modelId="{E107161E-CB70-4BE5-A184-0961A5F92425}" type="presParOf" srcId="{E1DD98ED-81F7-4564-B8E2-B55429086417}" destId="{BBA8EFB2-1D91-4755-BC94-088C4D174615}" srcOrd="2" destOrd="0" presId="urn:microsoft.com/office/officeart/2005/8/layout/pyramid1"/>
    <dgm:cxn modelId="{8C499266-E38B-4262-AFF2-2901CDD4FB48}" type="presParOf" srcId="{BBA8EFB2-1D91-4755-BC94-088C4D174615}" destId="{AE0AB5AB-B21C-4498-A5FA-C42795614A58}" srcOrd="0" destOrd="0" presId="urn:microsoft.com/office/officeart/2005/8/layout/pyramid1"/>
    <dgm:cxn modelId="{929A4D5F-784A-4A7B-9D7F-004606BAB23E}" type="presParOf" srcId="{BBA8EFB2-1D91-4755-BC94-088C4D174615}" destId="{1C6F2268-F7F6-4CC6-9A94-2139A247332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B776AA-D875-4487-B800-33D2B0D0C846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100B44-49B4-488B-A0E9-1521B5E7D00C}">
      <dgm:prSet/>
      <dgm:spPr/>
      <dgm:t>
        <a:bodyPr/>
        <a:lstStyle/>
        <a:p>
          <a:r>
            <a:rPr lang="es-AR"/>
            <a:t>El diagnóstico de Sinusitis en Pediatría es absolutamente clínico, siendo fundamentales como clave diagnóstica la persistencia, agravamiento y empeoramiento del cuadro catarral más de 10 días</a:t>
          </a:r>
          <a:endParaRPr lang="en-US"/>
        </a:p>
      </dgm:t>
    </dgm:pt>
    <dgm:pt modelId="{15C3FD02-140A-447E-AD5D-52F290754D48}" type="parTrans" cxnId="{17A521E9-8726-4BC6-A5F5-B859D3E74A36}">
      <dgm:prSet/>
      <dgm:spPr/>
      <dgm:t>
        <a:bodyPr/>
        <a:lstStyle/>
        <a:p>
          <a:endParaRPr lang="en-US"/>
        </a:p>
      </dgm:t>
    </dgm:pt>
    <dgm:pt modelId="{366286E2-27FD-4A9C-9B83-201ABE8DB845}" type="sibTrans" cxnId="{17A521E9-8726-4BC6-A5F5-B859D3E74A36}">
      <dgm:prSet/>
      <dgm:spPr/>
      <dgm:t>
        <a:bodyPr/>
        <a:lstStyle/>
        <a:p>
          <a:endParaRPr lang="en-US"/>
        </a:p>
      </dgm:t>
    </dgm:pt>
    <dgm:pt modelId="{3E8950BA-8BEC-47B1-8D1D-A7DA51E9700D}">
      <dgm:prSet/>
      <dgm:spPr/>
      <dgm:t>
        <a:bodyPr/>
        <a:lstStyle/>
        <a:p>
          <a:r>
            <a:rPr lang="es-AR" dirty="0"/>
            <a:t>Las imágenes solo deben solicitarse ante sospecha de complicaciones intracraneales o en HID </a:t>
          </a:r>
          <a:endParaRPr lang="en-US" dirty="0"/>
        </a:p>
      </dgm:t>
    </dgm:pt>
    <dgm:pt modelId="{90019A2F-44B5-4040-BFC4-84A98C6A1519}" type="parTrans" cxnId="{4D33D4B8-2AF6-44F7-8C4D-21933ED24F20}">
      <dgm:prSet/>
      <dgm:spPr/>
      <dgm:t>
        <a:bodyPr/>
        <a:lstStyle/>
        <a:p>
          <a:endParaRPr lang="en-US"/>
        </a:p>
      </dgm:t>
    </dgm:pt>
    <dgm:pt modelId="{A043C191-7FEB-4831-BCC6-E93F09DE459B}" type="sibTrans" cxnId="{4D33D4B8-2AF6-44F7-8C4D-21933ED24F20}">
      <dgm:prSet/>
      <dgm:spPr/>
      <dgm:t>
        <a:bodyPr/>
        <a:lstStyle/>
        <a:p>
          <a:endParaRPr lang="en-US"/>
        </a:p>
      </dgm:t>
    </dgm:pt>
    <dgm:pt modelId="{2F9D774E-2A16-4D8A-9A39-9B87C09722E0}" type="pres">
      <dgm:prSet presAssocID="{6EB776AA-D875-4487-B800-33D2B0D0C84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F4D9309-A186-41B8-99BC-71B2AE3F9CF2}" type="pres">
      <dgm:prSet presAssocID="{C4100B44-49B4-488B-A0E9-1521B5E7D00C}" presName="hierRoot1" presStyleCnt="0"/>
      <dgm:spPr/>
    </dgm:pt>
    <dgm:pt modelId="{870CF653-2E7B-40D4-8D3E-CB5BEE6E812D}" type="pres">
      <dgm:prSet presAssocID="{C4100B44-49B4-488B-A0E9-1521B5E7D00C}" presName="composite" presStyleCnt="0"/>
      <dgm:spPr/>
    </dgm:pt>
    <dgm:pt modelId="{92531C3F-7705-4678-8E30-E50A135112A9}" type="pres">
      <dgm:prSet presAssocID="{C4100B44-49B4-488B-A0E9-1521B5E7D00C}" presName="background" presStyleLbl="node0" presStyleIdx="0" presStyleCnt="2"/>
      <dgm:spPr/>
    </dgm:pt>
    <dgm:pt modelId="{F6D973D5-C84D-43F4-BEB8-163516AF2DE8}" type="pres">
      <dgm:prSet presAssocID="{C4100B44-49B4-488B-A0E9-1521B5E7D00C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1B9F70-1AC9-4BD5-986A-6B8B4B585666}" type="pres">
      <dgm:prSet presAssocID="{C4100B44-49B4-488B-A0E9-1521B5E7D00C}" presName="hierChild2" presStyleCnt="0"/>
      <dgm:spPr/>
    </dgm:pt>
    <dgm:pt modelId="{2FEEF67D-FD5A-4F11-928D-D4D4293DC889}" type="pres">
      <dgm:prSet presAssocID="{3E8950BA-8BEC-47B1-8D1D-A7DA51E9700D}" presName="hierRoot1" presStyleCnt="0"/>
      <dgm:spPr/>
    </dgm:pt>
    <dgm:pt modelId="{DC9818B6-CAEC-4850-B86C-90A837593881}" type="pres">
      <dgm:prSet presAssocID="{3E8950BA-8BEC-47B1-8D1D-A7DA51E9700D}" presName="composite" presStyleCnt="0"/>
      <dgm:spPr/>
    </dgm:pt>
    <dgm:pt modelId="{2A5D1E69-87F9-4477-99DF-077B0F19C83D}" type="pres">
      <dgm:prSet presAssocID="{3E8950BA-8BEC-47B1-8D1D-A7DA51E9700D}" presName="background" presStyleLbl="node0" presStyleIdx="1" presStyleCnt="2"/>
      <dgm:spPr/>
    </dgm:pt>
    <dgm:pt modelId="{010FB857-4BD6-468C-836D-88C058F401A9}" type="pres">
      <dgm:prSet presAssocID="{3E8950BA-8BEC-47B1-8D1D-A7DA51E9700D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9641B76-8D82-43C4-8856-9054934F290E}" type="pres">
      <dgm:prSet presAssocID="{3E8950BA-8BEC-47B1-8D1D-A7DA51E9700D}" presName="hierChild2" presStyleCnt="0"/>
      <dgm:spPr/>
    </dgm:pt>
  </dgm:ptLst>
  <dgm:cxnLst>
    <dgm:cxn modelId="{096517C3-1C54-4B92-BB3A-B3FA4D97AFFB}" type="presOf" srcId="{C4100B44-49B4-488B-A0E9-1521B5E7D00C}" destId="{F6D973D5-C84D-43F4-BEB8-163516AF2DE8}" srcOrd="0" destOrd="0" presId="urn:microsoft.com/office/officeart/2005/8/layout/hierarchy1"/>
    <dgm:cxn modelId="{926E67F9-483E-49E2-BBDC-1140258473F6}" type="presOf" srcId="{6EB776AA-D875-4487-B800-33D2B0D0C846}" destId="{2F9D774E-2A16-4D8A-9A39-9B87C09722E0}" srcOrd="0" destOrd="0" presId="urn:microsoft.com/office/officeart/2005/8/layout/hierarchy1"/>
    <dgm:cxn modelId="{17A521E9-8726-4BC6-A5F5-B859D3E74A36}" srcId="{6EB776AA-D875-4487-B800-33D2B0D0C846}" destId="{C4100B44-49B4-488B-A0E9-1521B5E7D00C}" srcOrd="0" destOrd="0" parTransId="{15C3FD02-140A-447E-AD5D-52F290754D48}" sibTransId="{366286E2-27FD-4A9C-9B83-201ABE8DB845}"/>
    <dgm:cxn modelId="{4D33D4B8-2AF6-44F7-8C4D-21933ED24F20}" srcId="{6EB776AA-D875-4487-B800-33D2B0D0C846}" destId="{3E8950BA-8BEC-47B1-8D1D-A7DA51E9700D}" srcOrd="1" destOrd="0" parTransId="{90019A2F-44B5-4040-BFC4-84A98C6A1519}" sibTransId="{A043C191-7FEB-4831-BCC6-E93F09DE459B}"/>
    <dgm:cxn modelId="{5D6448CB-85BD-4F27-AFF3-B5D612A4ED41}" type="presOf" srcId="{3E8950BA-8BEC-47B1-8D1D-A7DA51E9700D}" destId="{010FB857-4BD6-468C-836D-88C058F401A9}" srcOrd="0" destOrd="0" presId="urn:microsoft.com/office/officeart/2005/8/layout/hierarchy1"/>
    <dgm:cxn modelId="{DD04C571-1083-48D2-986F-140D3169F2E9}" type="presParOf" srcId="{2F9D774E-2A16-4D8A-9A39-9B87C09722E0}" destId="{1F4D9309-A186-41B8-99BC-71B2AE3F9CF2}" srcOrd="0" destOrd="0" presId="urn:microsoft.com/office/officeart/2005/8/layout/hierarchy1"/>
    <dgm:cxn modelId="{51F40C13-1654-4226-92FB-223F4D081898}" type="presParOf" srcId="{1F4D9309-A186-41B8-99BC-71B2AE3F9CF2}" destId="{870CF653-2E7B-40D4-8D3E-CB5BEE6E812D}" srcOrd="0" destOrd="0" presId="urn:microsoft.com/office/officeart/2005/8/layout/hierarchy1"/>
    <dgm:cxn modelId="{277C7222-51AF-4646-9C34-C3F91E223227}" type="presParOf" srcId="{870CF653-2E7B-40D4-8D3E-CB5BEE6E812D}" destId="{92531C3F-7705-4678-8E30-E50A135112A9}" srcOrd="0" destOrd="0" presId="urn:microsoft.com/office/officeart/2005/8/layout/hierarchy1"/>
    <dgm:cxn modelId="{BAA0C173-58BB-4FB7-AA15-F635A5D3378F}" type="presParOf" srcId="{870CF653-2E7B-40D4-8D3E-CB5BEE6E812D}" destId="{F6D973D5-C84D-43F4-BEB8-163516AF2DE8}" srcOrd="1" destOrd="0" presId="urn:microsoft.com/office/officeart/2005/8/layout/hierarchy1"/>
    <dgm:cxn modelId="{C4B8CE5E-C41C-43E0-AF7C-6A050C4F73A9}" type="presParOf" srcId="{1F4D9309-A186-41B8-99BC-71B2AE3F9CF2}" destId="{B31B9F70-1AC9-4BD5-986A-6B8B4B585666}" srcOrd="1" destOrd="0" presId="urn:microsoft.com/office/officeart/2005/8/layout/hierarchy1"/>
    <dgm:cxn modelId="{B1C2A9D9-F024-49F5-9CA2-42467A5A9BBD}" type="presParOf" srcId="{2F9D774E-2A16-4D8A-9A39-9B87C09722E0}" destId="{2FEEF67D-FD5A-4F11-928D-D4D4293DC889}" srcOrd="1" destOrd="0" presId="urn:microsoft.com/office/officeart/2005/8/layout/hierarchy1"/>
    <dgm:cxn modelId="{4AAC55CD-A744-4331-A24A-E234252C5E01}" type="presParOf" srcId="{2FEEF67D-FD5A-4F11-928D-D4D4293DC889}" destId="{DC9818B6-CAEC-4850-B86C-90A837593881}" srcOrd="0" destOrd="0" presId="urn:microsoft.com/office/officeart/2005/8/layout/hierarchy1"/>
    <dgm:cxn modelId="{C17DD403-EA63-4DAF-A559-4806FBFA8901}" type="presParOf" srcId="{DC9818B6-CAEC-4850-B86C-90A837593881}" destId="{2A5D1E69-87F9-4477-99DF-077B0F19C83D}" srcOrd="0" destOrd="0" presId="urn:microsoft.com/office/officeart/2005/8/layout/hierarchy1"/>
    <dgm:cxn modelId="{16DBFA92-0456-4AE8-A54F-07D7F678D48F}" type="presParOf" srcId="{DC9818B6-CAEC-4850-B86C-90A837593881}" destId="{010FB857-4BD6-468C-836D-88C058F401A9}" srcOrd="1" destOrd="0" presId="urn:microsoft.com/office/officeart/2005/8/layout/hierarchy1"/>
    <dgm:cxn modelId="{7E2F559B-C105-4C04-AEB2-17AFE4C3633E}" type="presParOf" srcId="{2FEEF67D-FD5A-4F11-928D-D4D4293DC889}" destId="{19641B76-8D82-43C4-8856-9054934F290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55A24-921D-4CBA-ACBB-5B01F64A5746}">
      <dsp:nvSpPr>
        <dsp:cNvPr id="0" name=""/>
        <dsp:cNvSpPr/>
      </dsp:nvSpPr>
      <dsp:spPr>
        <a:xfrm>
          <a:off x="0" y="2564"/>
          <a:ext cx="591343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1BE10-646C-4C1A-B5FB-CCD29DBCE91D}">
      <dsp:nvSpPr>
        <dsp:cNvPr id="0" name=""/>
        <dsp:cNvSpPr/>
      </dsp:nvSpPr>
      <dsp:spPr>
        <a:xfrm>
          <a:off x="0" y="2564"/>
          <a:ext cx="5913437" cy="174877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>
          <a:noFill/>
        </a:ln>
        <a:effectLst>
          <a:innerShdw blurRad="114300">
            <a:prstClr val="black"/>
          </a:inn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/>
            <a:t>En el año 2020 se concluye que la pauta de dos dosis diarias mantiene la eficacia de la  Penicilina en 4  dosis diarias</a:t>
          </a:r>
          <a:endParaRPr lang="en-US" sz="2800" kern="1200" dirty="0"/>
        </a:p>
      </dsp:txBody>
      <dsp:txXfrm>
        <a:off x="0" y="2564"/>
        <a:ext cx="5913437" cy="1748773"/>
      </dsp:txXfrm>
    </dsp:sp>
    <dsp:sp modelId="{828CC69F-52B2-483E-8AAA-2C8D6664D0CA}">
      <dsp:nvSpPr>
        <dsp:cNvPr id="0" name=""/>
        <dsp:cNvSpPr/>
      </dsp:nvSpPr>
      <dsp:spPr>
        <a:xfrm>
          <a:off x="0" y="1751338"/>
          <a:ext cx="5913437" cy="0"/>
        </a:xfrm>
        <a:prstGeom prst="line">
          <a:avLst/>
        </a:prstGeom>
        <a:solidFill>
          <a:schemeClr val="accent5">
            <a:hueOff val="-842315"/>
            <a:satOff val="-3972"/>
            <a:lumOff val="980"/>
            <a:alphaOff val="0"/>
          </a:schemeClr>
        </a:solidFill>
        <a:ln w="15875" cap="flat" cmpd="sng" algn="ctr">
          <a:solidFill>
            <a:schemeClr val="accent5">
              <a:hueOff val="-842315"/>
              <a:satOff val="-3972"/>
              <a:lumOff val="9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713D1-5A1C-4E3C-B58F-0853966BF305}">
      <dsp:nvSpPr>
        <dsp:cNvPr id="0" name=""/>
        <dsp:cNvSpPr/>
      </dsp:nvSpPr>
      <dsp:spPr>
        <a:xfrm>
          <a:off x="0" y="1751338"/>
          <a:ext cx="5913437" cy="174877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innerShdw blurRad="114300">
            <a:prstClr val="black"/>
          </a:inn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/>
            <a:t>En Amoxicilina </a:t>
          </a:r>
          <a:r>
            <a:rPr lang="es-MX" sz="2800" kern="1200" dirty="0"/>
            <a:t>se comprobó la misma eficacia entre pautas de Amoxicilina en monodosis o en dos dosis diarias.</a:t>
          </a:r>
          <a:endParaRPr lang="en-US" sz="2800" kern="1200" dirty="0"/>
        </a:p>
      </dsp:txBody>
      <dsp:txXfrm>
        <a:off x="0" y="1751338"/>
        <a:ext cx="5913437" cy="1748773"/>
      </dsp:txXfrm>
    </dsp:sp>
    <dsp:sp modelId="{8626A246-51AE-4C84-929F-A12B8229E3DA}">
      <dsp:nvSpPr>
        <dsp:cNvPr id="0" name=""/>
        <dsp:cNvSpPr/>
      </dsp:nvSpPr>
      <dsp:spPr>
        <a:xfrm>
          <a:off x="0" y="3500111"/>
          <a:ext cx="5913437" cy="0"/>
        </a:xfrm>
        <a:prstGeom prst="line">
          <a:avLst/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 w="15875" cap="flat" cmpd="sng" algn="ctr">
          <a:solidFill>
            <a:schemeClr val="accent5">
              <a:hueOff val="-1684631"/>
              <a:satOff val="-7944"/>
              <a:lumOff val="19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3A9C3D-7D67-4C63-87B3-017E07ADDC42}">
      <dsp:nvSpPr>
        <dsp:cNvPr id="0" name=""/>
        <dsp:cNvSpPr/>
      </dsp:nvSpPr>
      <dsp:spPr>
        <a:xfrm>
          <a:off x="0" y="3502676"/>
          <a:ext cx="5913437" cy="174877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innerShdw blurRad="114300">
            <a:prstClr val="black"/>
          </a:inn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/>
            <a:t>Con  Penicilina s</a:t>
          </a:r>
          <a:r>
            <a:rPr lang="es-MX" sz="2800" kern="1200" dirty="0"/>
            <a:t>in embargo, la pauta oral en monodosis diaria muestra una eficacia inferior.</a:t>
          </a:r>
          <a:endParaRPr lang="en-US" sz="2800" kern="1200" dirty="0"/>
        </a:p>
      </dsp:txBody>
      <dsp:txXfrm>
        <a:off x="0" y="3502676"/>
        <a:ext cx="5913437" cy="17487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03343-F994-42C7-AB5D-83362263DCD5}">
      <dsp:nvSpPr>
        <dsp:cNvPr id="0" name=""/>
        <dsp:cNvSpPr/>
      </dsp:nvSpPr>
      <dsp:spPr>
        <a:xfrm>
          <a:off x="0" y="2798728"/>
          <a:ext cx="5913437" cy="1836268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/>
            <a:t>Se concluye en los distintos trabajos que la evidencia actual no aconseja pautas de menos de 10 días</a:t>
          </a:r>
          <a:endParaRPr lang="en-US" sz="2400" kern="1200" dirty="0"/>
        </a:p>
      </dsp:txBody>
      <dsp:txXfrm>
        <a:off x="0" y="2798728"/>
        <a:ext cx="5913437" cy="1836268"/>
      </dsp:txXfrm>
    </dsp:sp>
    <dsp:sp modelId="{4F302E49-61EA-4E28-8946-6C7DA708F2D2}">
      <dsp:nvSpPr>
        <dsp:cNvPr id="0" name=""/>
        <dsp:cNvSpPr/>
      </dsp:nvSpPr>
      <dsp:spPr>
        <a:xfrm rot="10800000">
          <a:off x="0" y="2090"/>
          <a:ext cx="5913437" cy="2824181"/>
        </a:xfrm>
        <a:prstGeom prst="upArrowCallout">
          <a:avLst/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/>
            <a:t>La duración recomendada con penicilina oral y amoxicilina es de 10 días para cumplir con los objetivos de  maximizar la erradicación del EBGA y la prevención de la FRA</a:t>
          </a:r>
          <a:endParaRPr lang="en-US" sz="2400" kern="1200"/>
        </a:p>
      </dsp:txBody>
      <dsp:txXfrm rot="10800000">
        <a:off x="0" y="2090"/>
        <a:ext cx="5913437" cy="1835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30AF2-2369-4003-A676-93C4271E9275}">
      <dsp:nvSpPr>
        <dsp:cNvPr id="0" name=""/>
        <dsp:cNvSpPr/>
      </dsp:nvSpPr>
      <dsp:spPr>
        <a:xfrm>
          <a:off x="0" y="2245"/>
          <a:ext cx="9603275" cy="9294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6AC38-0E63-48C4-8D79-12200CD7DB94}">
      <dsp:nvSpPr>
        <dsp:cNvPr id="0" name=""/>
        <dsp:cNvSpPr/>
      </dsp:nvSpPr>
      <dsp:spPr>
        <a:xfrm>
          <a:off x="281158" y="211372"/>
          <a:ext cx="511697" cy="5111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0665A-D1C1-4713-A796-1A024E65AA61}">
      <dsp:nvSpPr>
        <dsp:cNvPr id="0" name=""/>
        <dsp:cNvSpPr/>
      </dsp:nvSpPr>
      <dsp:spPr>
        <a:xfrm>
          <a:off x="1074014" y="2245"/>
          <a:ext cx="8213888" cy="930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63" tIns="98463" rIns="98463" bIns="98463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/>
            <a:t>La etiología más frecuente es vírica (&gt; 80%) RV CV HV HIV CMV ADV Influenza y </a:t>
          </a:r>
          <a:r>
            <a:rPr lang="es-MX" sz="2000" kern="1200" dirty="0" err="1"/>
            <a:t>Parainfluenza</a:t>
          </a:r>
          <a:r>
            <a:rPr lang="es-MX" sz="2000" kern="1200" dirty="0"/>
            <a:t> EB</a:t>
          </a:r>
          <a:r>
            <a:rPr lang="es-MX" sz="2000" kern="1200"/>
            <a:t>, Coxsackie </a:t>
          </a:r>
          <a:r>
            <a:rPr lang="es-MX" sz="2000" kern="1200" dirty="0"/>
            <a:t>(Herpangina)</a:t>
          </a:r>
          <a:endParaRPr lang="en-US" sz="2000" kern="1200" dirty="0"/>
        </a:p>
      </dsp:txBody>
      <dsp:txXfrm>
        <a:off x="1074014" y="2245"/>
        <a:ext cx="8213888" cy="930358"/>
      </dsp:txXfrm>
    </dsp:sp>
    <dsp:sp modelId="{FA701763-6B4A-4818-B70C-065FC9357CE5}">
      <dsp:nvSpPr>
        <dsp:cNvPr id="0" name=""/>
        <dsp:cNvSpPr/>
      </dsp:nvSpPr>
      <dsp:spPr>
        <a:xfrm>
          <a:off x="0" y="1133763"/>
          <a:ext cx="9603275" cy="9294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2C189A-B7A4-4111-90C2-80662AB343C8}">
      <dsp:nvSpPr>
        <dsp:cNvPr id="0" name=""/>
        <dsp:cNvSpPr/>
      </dsp:nvSpPr>
      <dsp:spPr>
        <a:xfrm>
          <a:off x="281158" y="1342889"/>
          <a:ext cx="511697" cy="5111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2BFA72-7FA4-4539-B174-C175AEB1060E}">
      <dsp:nvSpPr>
        <dsp:cNvPr id="0" name=""/>
        <dsp:cNvSpPr/>
      </dsp:nvSpPr>
      <dsp:spPr>
        <a:xfrm>
          <a:off x="1074014" y="1133763"/>
          <a:ext cx="8213888" cy="930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63" tIns="98463" rIns="98463" bIns="98463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/>
            <a:t>Entre las bacterias, el estreptococo betahemolítico del grupo A es agente causal del 30-40% de las FA en niños de 3-13 años</a:t>
          </a:r>
          <a:endParaRPr lang="en-US" sz="2000" kern="1200" dirty="0"/>
        </a:p>
      </dsp:txBody>
      <dsp:txXfrm>
        <a:off x="1074014" y="1133763"/>
        <a:ext cx="8213888" cy="930358"/>
      </dsp:txXfrm>
    </dsp:sp>
    <dsp:sp modelId="{5BE36801-D934-42AB-A036-5C5496D1F384}">
      <dsp:nvSpPr>
        <dsp:cNvPr id="0" name=""/>
        <dsp:cNvSpPr/>
      </dsp:nvSpPr>
      <dsp:spPr>
        <a:xfrm>
          <a:off x="0" y="2265280"/>
          <a:ext cx="9603275" cy="9294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EC40E6-1D7F-49C7-A48E-390289C746F6}">
      <dsp:nvSpPr>
        <dsp:cNvPr id="0" name=""/>
        <dsp:cNvSpPr/>
      </dsp:nvSpPr>
      <dsp:spPr>
        <a:xfrm>
          <a:off x="281158" y="2474407"/>
          <a:ext cx="511697" cy="5111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F92C3-F469-4953-8EAF-22833E8A2640}">
      <dsp:nvSpPr>
        <dsp:cNvPr id="0" name=""/>
        <dsp:cNvSpPr/>
      </dsp:nvSpPr>
      <dsp:spPr>
        <a:xfrm>
          <a:off x="1074014" y="2265280"/>
          <a:ext cx="8213888" cy="930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63" tIns="98463" rIns="98463" bIns="98463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/>
            <a:t>Otras bacterias: EC y EG no </a:t>
          </a:r>
          <a:r>
            <a:rPr lang="es-MX" sz="2000" kern="1200" dirty="0" err="1"/>
            <a:t>reumatógenos</a:t>
          </a:r>
          <a:r>
            <a:rPr lang="es-MX" sz="2000" kern="1200" dirty="0"/>
            <a:t>,  Anaerobios (Angina de Vincent) Gonococo, Treponema </a:t>
          </a:r>
          <a:r>
            <a:rPr lang="es-MX" sz="2000" kern="1200" dirty="0" err="1"/>
            <a:t>Pallidum</a:t>
          </a:r>
          <a:r>
            <a:rPr lang="es-MX" sz="2000" kern="1200" dirty="0"/>
            <a:t>, Difteria, Micoplasma y </a:t>
          </a:r>
          <a:r>
            <a:rPr lang="es-MX" sz="2000" kern="1200" dirty="0" err="1"/>
            <a:t>Clamydia</a:t>
          </a:r>
          <a:endParaRPr lang="en-US" sz="2000" kern="1200" dirty="0"/>
        </a:p>
      </dsp:txBody>
      <dsp:txXfrm>
        <a:off x="1074014" y="2265280"/>
        <a:ext cx="8213888" cy="930358"/>
      </dsp:txXfrm>
    </dsp:sp>
    <dsp:sp modelId="{42DD954E-D712-46AE-A56D-A3F04BA49F41}">
      <dsp:nvSpPr>
        <dsp:cNvPr id="0" name=""/>
        <dsp:cNvSpPr/>
      </dsp:nvSpPr>
      <dsp:spPr>
        <a:xfrm>
          <a:off x="0" y="3399952"/>
          <a:ext cx="9603275" cy="9294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C8CEE5-B7E5-4D99-AE41-C4E3A27B99B2}">
      <dsp:nvSpPr>
        <dsp:cNvPr id="0" name=""/>
        <dsp:cNvSpPr/>
      </dsp:nvSpPr>
      <dsp:spPr>
        <a:xfrm>
          <a:off x="281433" y="3605924"/>
          <a:ext cx="511697" cy="5111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90C188-21D5-4B10-9E83-4B628259E3F6}">
      <dsp:nvSpPr>
        <dsp:cNvPr id="0" name=""/>
        <dsp:cNvSpPr/>
      </dsp:nvSpPr>
      <dsp:spPr>
        <a:xfrm>
          <a:off x="1074564" y="3396798"/>
          <a:ext cx="8213888" cy="930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63" tIns="98463" rIns="98463" bIns="98463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/>
            <a:t>En menores de 18 meses se consideran “insólitas” y entre dos y 3 años entre 5 y 10 %. La mayoría son probablemente portadores de EBGA que padecen una infección vírica del tracto respiratorio superior y no requieren ATB</a:t>
          </a:r>
          <a:endParaRPr lang="en-US" sz="2000" kern="1200" dirty="0"/>
        </a:p>
      </dsp:txBody>
      <dsp:txXfrm>
        <a:off x="1074564" y="3396798"/>
        <a:ext cx="8213888" cy="9303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CFBDA-D6B7-48E3-A1FB-12234D72BB9D}">
      <dsp:nvSpPr>
        <dsp:cNvPr id="0" name=""/>
        <dsp:cNvSpPr/>
      </dsp:nvSpPr>
      <dsp:spPr>
        <a:xfrm>
          <a:off x="2845909" y="0"/>
          <a:ext cx="3912556" cy="1405286"/>
        </a:xfrm>
        <a:prstGeom prst="trapezoid">
          <a:avLst>
            <a:gd name="adj" fmla="val 139208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400" kern="1200" dirty="0"/>
            <a:t>EGBA y anaerobios 3 a 7 %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/>
            <a:t>HI y </a:t>
          </a:r>
          <a:r>
            <a:rPr lang="es-AR" sz="2000" kern="1200" dirty="0" err="1"/>
            <a:t>Moraxella</a:t>
          </a:r>
          <a:endParaRPr lang="es-AR" sz="20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kern="1200" dirty="0"/>
            <a:t>21 a 28%</a:t>
          </a:r>
        </a:p>
      </dsp:txBody>
      <dsp:txXfrm>
        <a:off x="2845909" y="0"/>
        <a:ext cx="3912556" cy="1405286"/>
      </dsp:txXfrm>
    </dsp:sp>
    <dsp:sp modelId="{8A791F23-B487-4E69-91A6-04BF77112905}">
      <dsp:nvSpPr>
        <dsp:cNvPr id="0" name=""/>
        <dsp:cNvSpPr/>
      </dsp:nvSpPr>
      <dsp:spPr>
        <a:xfrm>
          <a:off x="1393420" y="1388697"/>
          <a:ext cx="6758465" cy="1022175"/>
        </a:xfrm>
        <a:prstGeom prst="trapezoid">
          <a:avLst>
            <a:gd name="adj" fmla="val 139208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kern="1200" dirty="0"/>
            <a:t>Neumococo 21 a 42 %</a:t>
          </a:r>
        </a:p>
      </dsp:txBody>
      <dsp:txXfrm>
        <a:off x="2576151" y="1388697"/>
        <a:ext cx="4393002" cy="1022175"/>
      </dsp:txXfrm>
    </dsp:sp>
    <dsp:sp modelId="{AE0AB5AB-B21C-4498-A5FA-C42795614A58}">
      <dsp:nvSpPr>
        <dsp:cNvPr id="0" name=""/>
        <dsp:cNvSpPr/>
      </dsp:nvSpPr>
      <dsp:spPr>
        <a:xfrm>
          <a:off x="0" y="2427462"/>
          <a:ext cx="9604375" cy="1022175"/>
        </a:xfrm>
        <a:prstGeom prst="trapezoid">
          <a:avLst>
            <a:gd name="adj" fmla="val 139208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kern="1200" dirty="0"/>
            <a:t>Virus: Rinovirus Influenza y </a:t>
          </a:r>
          <a:r>
            <a:rPr lang="es-AR" sz="3200" kern="1200" dirty="0" err="1"/>
            <a:t>Parainfluenza</a:t>
          </a:r>
          <a:r>
            <a:rPr lang="es-AR" sz="4800" kern="1200" dirty="0"/>
            <a:t> </a:t>
          </a:r>
        </a:p>
      </dsp:txBody>
      <dsp:txXfrm>
        <a:off x="1680765" y="2427462"/>
        <a:ext cx="6242843" cy="10221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531C3F-7705-4678-8E30-E50A135112A9}">
      <dsp:nvSpPr>
        <dsp:cNvPr id="0" name=""/>
        <dsp:cNvSpPr/>
      </dsp:nvSpPr>
      <dsp:spPr>
        <a:xfrm>
          <a:off x="1172" y="138496"/>
          <a:ext cx="4115155" cy="2613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D973D5-C84D-43F4-BEB8-163516AF2DE8}">
      <dsp:nvSpPr>
        <dsp:cNvPr id="0" name=""/>
        <dsp:cNvSpPr/>
      </dsp:nvSpPr>
      <dsp:spPr>
        <a:xfrm>
          <a:off x="458411" y="572873"/>
          <a:ext cx="4115155" cy="261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/>
            <a:t>El diagnóstico de Sinusitis en Pediatría es absolutamente clínico, siendo fundamentales como clave diagnóstica la persistencia, agravamiento y empeoramiento del cuadro catarral más de 10 días</a:t>
          </a:r>
          <a:endParaRPr lang="en-US" sz="2400" kern="1200"/>
        </a:p>
      </dsp:txBody>
      <dsp:txXfrm>
        <a:off x="534947" y="649409"/>
        <a:ext cx="3962083" cy="2460051"/>
      </dsp:txXfrm>
    </dsp:sp>
    <dsp:sp modelId="{2A5D1E69-87F9-4477-99DF-077B0F19C83D}">
      <dsp:nvSpPr>
        <dsp:cNvPr id="0" name=""/>
        <dsp:cNvSpPr/>
      </dsp:nvSpPr>
      <dsp:spPr>
        <a:xfrm>
          <a:off x="5030807" y="138496"/>
          <a:ext cx="4115155" cy="2613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0FB857-4BD6-468C-836D-88C058F401A9}">
      <dsp:nvSpPr>
        <dsp:cNvPr id="0" name=""/>
        <dsp:cNvSpPr/>
      </dsp:nvSpPr>
      <dsp:spPr>
        <a:xfrm>
          <a:off x="5488046" y="572873"/>
          <a:ext cx="4115155" cy="261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/>
            <a:t>Las imágenes solo deben solicitarse ante sospecha de complicaciones intracraneales o en HID </a:t>
          </a:r>
          <a:endParaRPr lang="en-US" sz="2400" kern="1200" dirty="0"/>
        </a:p>
      </dsp:txBody>
      <dsp:txXfrm>
        <a:off x="5564582" y="649409"/>
        <a:ext cx="3962083" cy="2460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C7FF0-DEA0-4B39-A7E0-7A7078103E90}" type="datetimeFigureOut">
              <a:rPr lang="es-AR" smtClean="0"/>
              <a:t>5/7/2023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020E8-430D-41FC-8901-8D42234D84D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37904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58243-F972-43CD-A4BF-A2E412373E2B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97C8-72C0-4927-BF8E-0ED828A86518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D95-5C6E-45F6-858E-82BF8F8FBE7D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ECE12-1BA7-4923-B38D-0EA20A579184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5FBFF-0C08-48D2-B016-E2B92A08776B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0B47-ADCD-47F9-A798-7431FED43F3B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79CB-A16D-47A6-BB57-3DA579EC5456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3488F-E214-4FF0-A856-80137A919A3B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6298BF8-F594-4357-AA23-29B05DCE8F31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C0327-2B20-4B42-8E08-7568129C17AA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FBF8-16A3-4016-BCBD-5248F00015C4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5D49A-5FB4-45FB-BF6F-53E6E9F6DEC5}" type="datetime1">
              <a:rPr lang="en-US" smtClean="0"/>
              <a:t>7/5/2023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CCCE1-9C34-EEB5-436F-14E9B9FD6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AR" dirty="0">
                <a:latin typeface="Century Gothic" panose="020B0502020202020204" pitchFamily="34" charset="0"/>
              </a:rPr>
              <a:t>Infecciones de vas en pediatría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B109B8-E39B-0AAD-3466-6B36FD9E84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AR" dirty="0"/>
              <a:t>Diplomatura de Infectología 2023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AE606A-910F-5912-D06A-3ADD66E4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57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247EF512-BB6F-14C6-0D32-8E95C0FD0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pPr algn="ctr"/>
            <a:r>
              <a:rPr lang="es-MX" sz="1500" dirty="0"/>
              <a:t>¿Se mantienen penicilina y amoxicilina como antibióticos de primera elección en el tratamiento de la faringoamigdalitis por EBGA? </a:t>
            </a:r>
            <a:endParaRPr lang="es-AR" sz="15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A3E885-6786-1CB7-F0C8-4B5A3BC61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0FF55C95-1EBD-1C3D-8A5D-799CE9A3A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MX" sz="1400" dirty="0"/>
              <a:t>SI: la Penicilina por vía oral es el antibiótico de elección en el tratamiento de la faringitis por EBGA</a:t>
            </a:r>
          </a:p>
          <a:p>
            <a:pPr>
              <a:lnSpc>
                <a:spcPct val="110000"/>
              </a:lnSpc>
            </a:pPr>
            <a:r>
              <a:rPr lang="es-MX" sz="1400" dirty="0"/>
              <a:t>La Amoxicilina es la primera alternativa terapéutica, aunque numerosos estudios consideran que tanto Penicilina como Amoxicilina son drogas de primera línea</a:t>
            </a:r>
          </a:p>
          <a:p>
            <a:pPr>
              <a:lnSpc>
                <a:spcPct val="110000"/>
              </a:lnSpc>
            </a:pPr>
            <a:r>
              <a:rPr lang="es-MX" sz="1400" dirty="0"/>
              <a:t> Son seguras y eficaces, de espectro estrecho, buena disponibilidad y absorción VO</a:t>
            </a:r>
          </a:p>
          <a:p>
            <a:pPr>
              <a:lnSpc>
                <a:spcPct val="110000"/>
              </a:lnSpc>
            </a:pPr>
            <a:r>
              <a:rPr lang="es-MX" sz="1400" dirty="0"/>
              <a:t>Cumplen con los objetivos del tratamiento: acortar el período de contagio, favorecer rápida mejoría y prevenir las complicaciones supurativas y no supurativas de la enfermedad</a:t>
            </a:r>
            <a:endParaRPr lang="es-AR" sz="1400" dirty="0"/>
          </a:p>
        </p:txBody>
      </p:sp>
      <p:pic>
        <p:nvPicPr>
          <p:cNvPr id="8" name="Graphic 7" descr="Medicina">
            <a:extLst>
              <a:ext uri="{FF2B5EF4-FFF2-40B4-BE49-F238E27FC236}">
                <a16:creationId xmlns:a16="http://schemas.microsoft.com/office/drawing/2014/main" id="{706D979C-90D8-F4E3-7A00-407A10E52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006126" y="615083"/>
            <a:ext cx="4660762" cy="46607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09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86B93D-0879-4BC3-B616-90E5044828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0E885D-F4D2-48FD-95D9-DA0751F3D6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868A35-59E6-993A-A5E7-28EDA43E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991" y="2321437"/>
            <a:ext cx="3157577" cy="1602118"/>
          </a:xfrm>
          <a:solidFill>
            <a:schemeClr val="accent6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anchor="t">
            <a:normAutofit/>
          </a:bodyPr>
          <a:lstStyle/>
          <a:p>
            <a:pPr algn="ctr"/>
            <a:r>
              <a:rPr lang="es-MX" dirty="0"/>
              <a:t>¿En una o dos dosis diarias?</a:t>
            </a:r>
            <a:endParaRPr lang="es-AR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9EC1CB8-4497-451C-9F6C-6BC9B65056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55992" y="2146542"/>
            <a:ext cx="315757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B92F8B-9C7A-0590-E440-2CADE9E57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1116" y="2302053"/>
            <a:ext cx="811019" cy="503578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mtClean="0"/>
              <a:pPr algn="l"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599AF7C-8D7E-4D1B-AB28-587084B3DE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aphicFrame>
        <p:nvGraphicFramePr>
          <p:cNvPr id="24" name="Marcador de contenido 2">
            <a:extLst>
              <a:ext uri="{FF2B5EF4-FFF2-40B4-BE49-F238E27FC236}">
                <a16:creationId xmlns:a16="http://schemas.microsoft.com/office/drawing/2014/main" id="{CB0BECE1-53F2-69AD-DD45-87863B88F4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570488"/>
              </p:ext>
            </p:extLst>
          </p:nvPr>
        </p:nvGraphicFramePr>
        <p:xfrm>
          <a:off x="1136347" y="803275"/>
          <a:ext cx="5913437" cy="525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4545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06272E-B389-84D1-435E-D000CF786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1862970"/>
          </a:xfrm>
        </p:spPr>
        <p:txBody>
          <a:bodyPr anchor="t">
            <a:normAutofit/>
          </a:bodyPr>
          <a:lstStyle/>
          <a:p>
            <a:pPr algn="ctr"/>
            <a:r>
              <a:rPr lang="es-MX" sz="3000" dirty="0"/>
              <a:t>¿tratamientos acortados vs convencional de 10 días?</a:t>
            </a:r>
            <a:endParaRPr lang="es-AR" sz="3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EE3F9AD-6336-9042-1274-8101A198E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2303047"/>
            <a:ext cx="811019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1687745F-DF82-A68B-A55E-794A8976DF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869112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2216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DFF658-A46A-7C1D-C079-F7A2A3830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262656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MX" dirty="0"/>
              <a:t>¿y en menores de 3 anos, podemos hablar de faringitis por </a:t>
            </a:r>
            <a:r>
              <a:rPr lang="es-MX" dirty="0" err="1"/>
              <a:t>ebga</a:t>
            </a:r>
            <a:r>
              <a:rPr lang="es-MX" dirty="0"/>
              <a:t>?</a:t>
            </a: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CE784A-F93B-05A8-EA0C-28AA2B28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12301" y="443732"/>
            <a:ext cx="811019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arcador de contenido 2">
            <a:extLst>
              <a:ext uri="{FF2B5EF4-FFF2-40B4-BE49-F238E27FC236}">
                <a16:creationId xmlns:a16="http://schemas.microsoft.com/office/drawing/2014/main" id="{B2B9684E-C5AD-8362-C044-3B0477488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anchor="ctr"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es-MX" sz="1700" dirty="0"/>
              <a:t>La infección por EBGA en este grupo de edad tiene una presentación más inespecífica que en niños  mayores,  con una prevalencia de 10 % en &lt; de 3 años</a:t>
            </a:r>
          </a:p>
          <a:p>
            <a:pPr algn="just">
              <a:lnSpc>
                <a:spcPct val="110000"/>
              </a:lnSpc>
            </a:pPr>
            <a:r>
              <a:rPr lang="es-MX" sz="1700" dirty="0"/>
              <a:t>La sintomatología es una rinitis mucopurulenta persistente, y eritema de fauces,  fiebre moderada, inapetencia, adenopatía submaxilar, asociando en ocasiones lesiones </a:t>
            </a:r>
            <a:r>
              <a:rPr lang="es-MX" sz="1700" dirty="0" err="1"/>
              <a:t>impetiginizadas</a:t>
            </a:r>
            <a:r>
              <a:rPr lang="es-MX" sz="1700" dirty="0"/>
              <a:t> en narinas (</a:t>
            </a:r>
            <a:r>
              <a:rPr lang="es-MX" sz="1700" dirty="0" err="1"/>
              <a:t>vestibulitis</a:t>
            </a:r>
            <a:r>
              <a:rPr lang="es-MX" sz="1700" dirty="0"/>
              <a:t>/</a:t>
            </a:r>
            <a:r>
              <a:rPr lang="es-MX" sz="1700" dirty="0" err="1"/>
              <a:t>estreptococosis</a:t>
            </a:r>
            <a:r>
              <a:rPr lang="es-MX" sz="1700" dirty="0"/>
              <a:t>).</a:t>
            </a:r>
          </a:p>
          <a:p>
            <a:pPr algn="just">
              <a:lnSpc>
                <a:spcPct val="110000"/>
              </a:lnSpc>
            </a:pPr>
            <a:r>
              <a:rPr lang="es-MX" sz="1700" dirty="0"/>
              <a:t>El rendimiento de las pruebas de detección rápida y el cultivo es menor.</a:t>
            </a:r>
          </a:p>
          <a:p>
            <a:pPr algn="just">
              <a:lnSpc>
                <a:spcPct val="110000"/>
              </a:lnSpc>
            </a:pPr>
            <a:r>
              <a:rPr lang="es-MX" sz="1700" dirty="0"/>
              <a:t>Las  complicaciones por enfermedad invasiva son bajas,  y la fiebre reumática es excepcional en menores de 3 años,  considerando la inmadurez del sistema inmunitario a estas edades.</a:t>
            </a:r>
            <a:endParaRPr lang="es-AR" sz="1700" dirty="0"/>
          </a:p>
        </p:txBody>
      </p:sp>
      <p:pic>
        <p:nvPicPr>
          <p:cNvPr id="1026" name="Picture 2" descr="Bacterial infection of the SKIN and soft tissue (SSTI), joints and bone ...">
            <a:extLst>
              <a:ext uri="{FF2B5EF4-FFF2-40B4-BE49-F238E27FC236}">
                <a16:creationId xmlns:a16="http://schemas.microsoft.com/office/drawing/2014/main" id="{880AA3A1-9746-552C-D32E-8F4B6BD57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401" y="4010025"/>
            <a:ext cx="18669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269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38988-4923-1C09-FDF4-93674B1BB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/>
              <a:t>Faringoamigdalitis en niños</a:t>
            </a:r>
            <a:endParaRPr lang="es-AR" dirty="0"/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8AA3A2C9-E3B9-C8B6-49B6-013E7A0E51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600094"/>
              </p:ext>
            </p:extLst>
          </p:nvPr>
        </p:nvGraphicFramePr>
        <p:xfrm>
          <a:off x="1386264" y="1492899"/>
          <a:ext cx="9603275" cy="4329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EA78E1-3422-6047-73E3-96574E1E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64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7CFE9-0605-9A4B-AED8-08C2AABC4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s-MX" dirty="0"/>
              <a:t>FA: Sintomatología</a:t>
            </a: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5ED4DA-B84F-48CC-CFA0-D8D22655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C2ED02-789F-EA64-A955-2B3B74672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4037747"/>
          </a:xfr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ctr">
              <a:lnSpc>
                <a:spcPct val="110000"/>
              </a:lnSpc>
            </a:pPr>
            <a:r>
              <a:rPr kumimoji="0" lang="es-MX" sz="1600" b="0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¿Son útiles las diferentes escalas de predicción clínica para tomar la decisión de iniciar antibioterapia empírica sin realización previa de pruebas microbiológicas?</a:t>
            </a:r>
          </a:p>
          <a:p>
            <a:pPr algn="ctr">
              <a:lnSpc>
                <a:spcPct val="110000"/>
              </a:lnSpc>
            </a:pPr>
            <a:r>
              <a:rPr lang="es-MX" dirty="0"/>
              <a:t>Las escalas de predicción clínica no deben ser utilizadas para la decisión de instaurar antibioterapia empírica, salvo que las pruebas microbiológicas no estén disponibles o exista riesgo de fiebre reumática</a:t>
            </a:r>
            <a:r>
              <a:rPr lang="es-MX" sz="1600" dirty="0"/>
              <a:t>.</a:t>
            </a:r>
            <a:endParaRPr lang="es-AR" sz="1600" dirty="0"/>
          </a:p>
        </p:txBody>
      </p:sp>
      <p:pic>
        <p:nvPicPr>
          <p:cNvPr id="8" name="Graphic 7" descr="Estadísticas">
            <a:extLst>
              <a:ext uri="{FF2B5EF4-FFF2-40B4-BE49-F238E27FC236}">
                <a16:creationId xmlns:a16="http://schemas.microsoft.com/office/drawing/2014/main" id="{4B7B1D54-403A-3438-AA6B-5B7FA6B7E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849326" y="2015734"/>
            <a:ext cx="3450613" cy="3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0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52BF9-70D0-52A2-4684-5C60C64AF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MX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FA: Sintomatología:</a:t>
            </a:r>
            <a:br>
              <a:rPr kumimoji="0" lang="es-MX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s-MX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virus/bacterias</a:t>
            </a:r>
            <a:endParaRPr lang="es-AR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CDD72B9E-C5C1-C356-372C-FE1A318BE2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133914"/>
              </p:ext>
            </p:extLst>
          </p:nvPr>
        </p:nvGraphicFramePr>
        <p:xfrm>
          <a:off x="1450480" y="1853754"/>
          <a:ext cx="9604374" cy="484187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802187">
                  <a:extLst>
                    <a:ext uri="{9D8B030D-6E8A-4147-A177-3AD203B41FA5}">
                      <a16:colId xmlns:a16="http://schemas.microsoft.com/office/drawing/2014/main" val="3444411157"/>
                    </a:ext>
                  </a:extLst>
                </a:gridCol>
                <a:gridCol w="4802187">
                  <a:extLst>
                    <a:ext uri="{9D8B030D-6E8A-4147-A177-3AD203B41FA5}">
                      <a16:colId xmlns:a16="http://schemas.microsoft.com/office/drawing/2014/main" val="1090155801"/>
                    </a:ext>
                  </a:extLst>
                </a:gridCol>
              </a:tblGrid>
              <a:tr h="1087668">
                <a:tc>
                  <a:txBody>
                    <a:bodyPr/>
                    <a:lstStyle/>
                    <a:p>
                      <a:pPr algn="ctr"/>
                      <a:r>
                        <a:rPr lang="es-AR" sz="2800" dirty="0"/>
                        <a:t>Presunción de causa Viral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dirty="0"/>
                        <a:t>Presunción de causa Bacteriana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16915"/>
                  </a:ext>
                </a:extLst>
              </a:tr>
              <a:tr h="3754207">
                <a:tc>
                  <a:txBody>
                    <a:bodyPr/>
                    <a:lstStyle/>
                    <a:p>
                      <a:pPr algn="ctr"/>
                      <a:endParaRPr lang="es-AR" sz="1800" dirty="0"/>
                    </a:p>
                    <a:p>
                      <a:pPr algn="ctr"/>
                      <a:r>
                        <a:rPr lang="es-AR" sz="1800" dirty="0"/>
                        <a:t>Conjuntivitis</a:t>
                      </a:r>
                    </a:p>
                    <a:p>
                      <a:pPr algn="ctr"/>
                      <a:r>
                        <a:rPr lang="es-AR" sz="1800" dirty="0"/>
                        <a:t> Rinorrea</a:t>
                      </a:r>
                    </a:p>
                    <a:p>
                      <a:pPr algn="ctr"/>
                      <a:r>
                        <a:rPr lang="es-AR" sz="1800" dirty="0"/>
                        <a:t> Afonía </a:t>
                      </a:r>
                    </a:p>
                    <a:p>
                      <a:pPr algn="ctr"/>
                      <a:r>
                        <a:rPr lang="es-AR" sz="1800" dirty="0"/>
                        <a:t>Tos </a:t>
                      </a:r>
                    </a:p>
                    <a:p>
                      <a:pPr algn="ctr"/>
                      <a:r>
                        <a:rPr lang="es-AR" sz="1800" dirty="0"/>
                        <a:t>Diarrea </a:t>
                      </a:r>
                    </a:p>
                    <a:p>
                      <a:pPr algn="ctr"/>
                      <a:r>
                        <a:rPr lang="es-AR" sz="1800" dirty="0"/>
                        <a:t>Exantemas o enantemas característicos Hepatoesplenomegalia </a:t>
                      </a:r>
                    </a:p>
                    <a:p>
                      <a:pPr algn="ctr"/>
                      <a:r>
                        <a:rPr lang="es-AR" sz="1800" dirty="0"/>
                        <a:t>Adenopatías generalizadas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Odinofagia de comienzo brusco </a:t>
                      </a:r>
                    </a:p>
                    <a:p>
                      <a:pPr algn="ctr"/>
                      <a:r>
                        <a:rPr lang="es-MX" sz="1600" dirty="0"/>
                        <a:t>Fiebre </a:t>
                      </a:r>
                    </a:p>
                    <a:p>
                      <a:pPr algn="ctr"/>
                      <a:r>
                        <a:rPr lang="es-MX" sz="1600" dirty="0"/>
                        <a:t>Exantema </a:t>
                      </a:r>
                      <a:r>
                        <a:rPr lang="es-MX" sz="1600" dirty="0" err="1"/>
                        <a:t>escarlatiniforme</a:t>
                      </a:r>
                      <a:r>
                        <a:rPr lang="es-MX" sz="1600" dirty="0"/>
                        <a:t> </a:t>
                      </a:r>
                    </a:p>
                    <a:p>
                      <a:pPr algn="ctr"/>
                      <a:r>
                        <a:rPr lang="es-MX" sz="1600" dirty="0"/>
                        <a:t>Cefalea Náuseas, vómitos, dolor abdominal</a:t>
                      </a:r>
                    </a:p>
                    <a:p>
                      <a:pPr algn="ctr"/>
                      <a:r>
                        <a:rPr lang="es-MX" sz="1600" dirty="0"/>
                        <a:t>Eritema o exudados </a:t>
                      </a:r>
                      <a:r>
                        <a:rPr lang="es-MX" sz="1600" dirty="0" err="1"/>
                        <a:t>faringoamigdalares</a:t>
                      </a:r>
                      <a:r>
                        <a:rPr lang="es-MX" sz="1600" dirty="0"/>
                        <a:t> </a:t>
                      </a:r>
                    </a:p>
                    <a:p>
                      <a:pPr algn="ctr"/>
                      <a:r>
                        <a:rPr lang="es-MX" sz="1600" dirty="0"/>
                        <a:t>Petequias en el paladar blando </a:t>
                      </a:r>
                    </a:p>
                    <a:p>
                      <a:pPr algn="ctr"/>
                      <a:r>
                        <a:rPr lang="es-MX" sz="1600" dirty="0"/>
                        <a:t>Úvula roja y edematosa </a:t>
                      </a:r>
                    </a:p>
                    <a:p>
                      <a:pPr algn="ctr"/>
                      <a:r>
                        <a:rPr lang="es-MX" sz="1600" dirty="0"/>
                        <a:t>Adenopatías cervicales anteriores, aumentadas de tamaño y dolorosas </a:t>
                      </a:r>
                    </a:p>
                    <a:p>
                      <a:pPr algn="ctr"/>
                      <a:r>
                        <a:rPr lang="es-MX" sz="1600" dirty="0"/>
                        <a:t>Edad: 5-15 años </a:t>
                      </a:r>
                    </a:p>
                    <a:p>
                      <a:pPr algn="ctr"/>
                      <a:r>
                        <a:rPr lang="es-MX" sz="1600" dirty="0"/>
                        <a:t>Presentación en invierno o comienzos de la primavera (en climas templados) </a:t>
                      </a:r>
                    </a:p>
                    <a:p>
                      <a:pPr algn="ctr"/>
                      <a:r>
                        <a:rPr lang="es-MX" sz="1600" dirty="0"/>
                        <a:t>Historia de exposición a enfermo con FA en las 2 semana</a:t>
                      </a:r>
                      <a:endParaRPr lang="es-A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714047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B6F87F-99CE-66FC-EEB8-2958D9BC9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886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D2DBDF-E26B-A778-A69E-92A75427C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/>
              <a:t>Complicaciones de la faringitis por EBGA</a:t>
            </a:r>
            <a:endParaRPr lang="es-AR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EF2060B9-ABD2-9DA5-A6E0-4C0447DA76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9480819"/>
              </p:ext>
            </p:extLst>
          </p:nvPr>
        </p:nvGraphicFramePr>
        <p:xfrm>
          <a:off x="1366999" y="1853754"/>
          <a:ext cx="9604374" cy="402336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{16D9F66E-5EB9-4882-86FB-DCBF35E3C3E4}</a:tableStyleId>
              </a:tblPr>
              <a:tblGrid>
                <a:gridCol w="4802187">
                  <a:extLst>
                    <a:ext uri="{9D8B030D-6E8A-4147-A177-3AD203B41FA5}">
                      <a16:colId xmlns:a16="http://schemas.microsoft.com/office/drawing/2014/main" val="3415983381"/>
                    </a:ext>
                  </a:extLst>
                </a:gridCol>
                <a:gridCol w="4802187">
                  <a:extLst>
                    <a:ext uri="{9D8B030D-6E8A-4147-A177-3AD203B41FA5}">
                      <a16:colId xmlns:a16="http://schemas.microsoft.com/office/drawing/2014/main" val="2201128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/>
                        <a:t>Supurativas </a:t>
                      </a:r>
                    </a:p>
                    <a:p>
                      <a:pPr algn="ctr"/>
                      <a:r>
                        <a:rPr lang="es-AR" sz="2800"/>
                        <a:t>(1 a 2% de FA no tratadas)</a:t>
                      </a:r>
                      <a:endParaRPr lang="es-A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dirty="0"/>
                        <a:t>No supurativas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89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Celulitis  y absceso periamigdalino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Absceso  retrofaríngeo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OMA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Sinusitis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Mastoiditis 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Adenitis  cervical supurativa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FRA (1/100.000)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Glomerulonefritis postestreptocócica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Artritis reactiva postestreptocócica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/>
                        <a:t>Eritema nodoso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98503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4C2036-8C69-4633-F1A9-4F4C0BE42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086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FD6C4-49E0-189E-132D-537E1B78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Diagnóstico microbiológico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A0B53D-320D-0770-7FA3-D13032A67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Hay dos pruebas: TDR y cultivo de fauces</a:t>
            </a:r>
          </a:p>
          <a:p>
            <a:r>
              <a:rPr lang="es-MX" dirty="0"/>
              <a:t>Ninguna de ellas diferencia de forma definitiva los pacientes con FA estreptocócica verdadera de aquellos que padecen una infección viral y son portadores de EBGA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A548ECE-2DF4-DADE-1825-41C4BD7A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9D86E7DA-A318-227A-92A6-FC2AD8E65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63913"/>
              </p:ext>
            </p:extLst>
          </p:nvPr>
        </p:nvGraphicFramePr>
        <p:xfrm>
          <a:off x="1451579" y="3429000"/>
          <a:ext cx="9599278" cy="31089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790893">
                  <a:extLst>
                    <a:ext uri="{9D8B030D-6E8A-4147-A177-3AD203B41FA5}">
                      <a16:colId xmlns:a16="http://schemas.microsoft.com/office/drawing/2014/main" val="479317242"/>
                    </a:ext>
                  </a:extLst>
                </a:gridCol>
                <a:gridCol w="4808385">
                  <a:extLst>
                    <a:ext uri="{9D8B030D-6E8A-4147-A177-3AD203B41FA5}">
                      <a16:colId xmlns:a16="http://schemas.microsoft.com/office/drawing/2014/main" val="407402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/>
                        <a:t>Test Rápido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/>
                        <a:t>Cultivo de fauces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33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Sensibilidad: 70%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Especificidad 95 %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En 10 a 20 minutos se obtiene resultado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Si es positiva se trata con ATB pero si es negativa se espera el cultivo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Sensibilidad: 95 %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Especificidad 99 %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En 24 a 48 horas se obtiene el resultado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82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223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101793-AF73-24A5-146F-87175E8F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/>
              <a:t>¿Y si no tenemos TDR/Cultivo de fauces?</a:t>
            </a: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5E8D5F-C24B-9988-6E4B-6DDAAEE4F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pic>
        <p:nvPicPr>
          <p:cNvPr id="2050" name="Picture 2" descr="Pin en Neumo/Resp">
            <a:extLst>
              <a:ext uri="{FF2B5EF4-FFF2-40B4-BE49-F238E27FC236}">
                <a16:creationId xmlns:a16="http://schemas.microsoft.com/office/drawing/2014/main" id="{8F18A6D9-EB00-5379-7816-744DD0A647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49" y="1853754"/>
            <a:ext cx="6838951" cy="429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600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8032E-83FF-4E62-1E5F-8EC5E0988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FA por EBGA: TIPS DEL tratamiento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A336EB-153C-5105-A0F5-38873011F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329084"/>
          </a:xfr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pPr algn="just"/>
            <a:r>
              <a:rPr lang="es-MX" sz="2400" dirty="0"/>
              <a:t>El objetivo del tratamiento antibiótico de la FA estreptocócica es producir una resolución más rápida de los síntomas, reducción del tiempo de contagio y transmisión del EBGA en la familia y la escuela, y prevenir las complicaciones supurativas locales y no supurativas (no existe evidencia definitiva en la protección frente a la GMNPE)</a:t>
            </a:r>
          </a:p>
          <a:p>
            <a:pPr algn="just"/>
            <a:r>
              <a:rPr lang="es-MX" sz="2400" dirty="0"/>
              <a:t>Idealmente sólo se deben tratar los casos confirmados</a:t>
            </a:r>
          </a:p>
          <a:p>
            <a:pPr algn="just"/>
            <a:r>
              <a:rPr lang="es-MX" sz="2400" dirty="0"/>
              <a:t>Urge indicar tratamiento con la presencia de un cuadro de FA por EBGA en alguno de los convivientes, si existen antecedentes de FRA en el niño o en algún familiar conviviente</a:t>
            </a:r>
            <a:endParaRPr lang="es-AR" sz="24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CDF8AF-A559-FAB6-EFD6-5D35D024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02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5466E-4988-1647-650E-9353A2797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FA por EBGA: TIPS DEL tratamiento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F4E048-9E7A-47C7-B598-CB9DF76C4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r>
              <a:rPr lang="es-MX" sz="1800" dirty="0"/>
              <a:t>Las guías actuales de tratamiento siguen recomendando como antibiótico de elección la penicilina, dado que no se ha documentado ningún aislamiento de EBGA resistente</a:t>
            </a:r>
          </a:p>
          <a:p>
            <a:r>
              <a:rPr lang="es-MX" sz="1800" dirty="0"/>
              <a:t>La amoxicilina, en una o dos dosis diarias durante 10 días, tiene tasas más altas de curación clínica y erradicación del EBGA que la penicilina, por su mayor absorción gastrointestinal y mejor tolerancia de la suspensión. Por ello, actualmente Penicilina y Amoxicilina son las drogas de elección</a:t>
            </a:r>
          </a:p>
          <a:p>
            <a:r>
              <a:rPr lang="es-MX" sz="1800" dirty="0"/>
              <a:t>Se ha constatado en nuestro país la prescripción frecuente de amoxicilina-clavulánico para tratar la FA estreptocócica pero esta combinación no es nunca de primera elección pues se trata de un antibiótico de amplio espectro y porque EBGA no produce betalactamasas</a:t>
            </a:r>
          </a:p>
          <a:p>
            <a:r>
              <a:rPr lang="es-MX" sz="1800" dirty="0"/>
              <a:t>La administración de penicilina G benzatina, por vía IM dosis única, es dolorosa, puede producir absceso y no se recomienda,</a:t>
            </a:r>
            <a:endParaRPr lang="es-AR" sz="1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40B40C-02CE-B1B7-02AC-7DBECB7D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410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1AAEFF-C3FD-79F3-F1E6-C4949657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FA por EBGA: tratamiento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1661F8-22F2-8F05-9DC4-9B08237407D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algn="ctr"/>
            <a:r>
              <a:rPr lang="es-AR" sz="3200" dirty="0"/>
              <a:t>Penicilina durante 10 días 40.000 a 80.000 </a:t>
            </a:r>
            <a:r>
              <a:rPr lang="es-AR" sz="3200" dirty="0" err="1"/>
              <a:t>Ukgdía</a:t>
            </a:r>
            <a:r>
              <a:rPr lang="es-AR" sz="3200" dirty="0"/>
              <a:t> cada 8 a 12 horas</a:t>
            </a:r>
          </a:p>
          <a:p>
            <a:pPr algn="ctr"/>
            <a:r>
              <a:rPr lang="es-AR" sz="3200" dirty="0"/>
              <a:t> Amoxicilina durante 10 días  40-50 mg/kg/día cada 12 o 24 h - Máximo 500 mg cada 12 h o 1g cada 24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9C7A7F-D24A-8B65-39FD-4C9B04A3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60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E4B6D-DA1F-040C-D099-114F3CF4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FA por EBGA: </a:t>
            </a:r>
            <a:b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tratamiento FA por </a:t>
            </a:r>
            <a:r>
              <a:rPr kumimoji="0" lang="es-AR" sz="32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ebga</a:t>
            </a:r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recurrente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AB0A3E-9AB0-3E80-B122-63F4452D0EF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algn="just"/>
            <a:r>
              <a:rPr lang="es-MX" dirty="0"/>
              <a:t>Clindamicina durante 10 días 20-30 mg/kg/día cada 8-12 h. (máximo 900 mg/día) </a:t>
            </a:r>
          </a:p>
          <a:p>
            <a:pPr algn="just"/>
            <a:r>
              <a:rPr lang="es-MX" dirty="0"/>
              <a:t> Azitromicina durante 3 días 20 mg/kg/día cada 24 h. (máximo 500 mg/dosis) </a:t>
            </a:r>
          </a:p>
          <a:p>
            <a:pPr algn="just"/>
            <a:r>
              <a:rPr lang="es-MX" dirty="0"/>
              <a:t> Amoxicilina-clavulánico durante 10 días 40 mg/kg/día cada 8 h. (máximo 1 g cada 24 h)</a:t>
            </a:r>
          </a:p>
          <a:p>
            <a:pPr algn="just"/>
            <a:r>
              <a:rPr lang="es-MX" dirty="0"/>
              <a:t>Penicilina oral + Rifampicina 20 mg/kg/día cada 12 h. (máximo 600 mg/día) los últimos 4 días 10 días totales</a:t>
            </a:r>
          </a:p>
          <a:p>
            <a:pPr algn="just"/>
            <a:r>
              <a:rPr lang="es-MX" dirty="0" err="1"/>
              <a:t>Cefadroxilo</a:t>
            </a:r>
            <a:r>
              <a:rPr lang="es-MX" dirty="0"/>
              <a:t> durante 10 días. 30 mg/kg/día cada 12 h. (máximo 1 g cada 24 h) + Rifampicina 20 mg/kg/día cada 12 h. (máximo 600 mg/día) los últimos 4 días</a:t>
            </a: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D85F41-7256-21FC-4B9C-1E236778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616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544458-79DC-6C81-013B-69B0FFCB5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¿Y que se aconseja con los portadores asintomáticos?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FD4B4A-F943-2B1F-4E71-A37C9C67C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62554"/>
          </a:xfr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pPr algn="just"/>
            <a:r>
              <a:rPr lang="es-MX" dirty="0"/>
              <a:t>El estado de portador asintomático tiene un riesgo mínimo de complicaciones o contagio</a:t>
            </a:r>
          </a:p>
          <a:p>
            <a:pPr algn="just"/>
            <a:r>
              <a:rPr lang="es-MX" dirty="0"/>
              <a:t>Ningún tratamiento consigue la erradicación en el 100% de los casos, pero esto no significa fracaso terapéutico. </a:t>
            </a:r>
          </a:p>
          <a:p>
            <a:pPr algn="just"/>
            <a:r>
              <a:rPr lang="es-MX" dirty="0"/>
              <a:t>En general, son cepas sin la proteína M, con mayor tendencia a la colonización y no a invadir tejidos vecinos</a:t>
            </a:r>
          </a:p>
          <a:p>
            <a:pPr algn="just"/>
            <a:r>
              <a:rPr lang="es-MX" dirty="0"/>
              <a:t>Por lo cual no se recomienda iniciar antibioterapia.</a:t>
            </a:r>
          </a:p>
          <a:p>
            <a:pPr algn="just"/>
            <a:r>
              <a:rPr lang="es-MX" dirty="0"/>
              <a:t>A los efectos de evitar diagnósticos y tratamientos inapropiados,  no realizar pruebas microbiológicas a niños asintomáticos ni confirmar la erradicación de EBGA en niños  tratados.</a:t>
            </a: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EA6B63-086D-9114-F609-395281F3D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90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CB8A82-A195-93E4-364E-A11A1A5A5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683" y="1240076"/>
            <a:ext cx="2727813" cy="4584527"/>
          </a:xfrm>
        </p:spPr>
        <p:txBody>
          <a:bodyPr>
            <a:normAutofit/>
          </a:bodyPr>
          <a:lstStyle/>
          <a:p>
            <a:pPr algn="ctr"/>
            <a:r>
              <a:rPr lang="es-AR" dirty="0">
                <a:solidFill>
                  <a:srgbClr val="FFFFFF"/>
                </a:solidFill>
              </a:rPr>
              <a:t/>
            </a:r>
            <a:br>
              <a:rPr lang="es-AR" dirty="0">
                <a:solidFill>
                  <a:srgbClr val="FFFFFF"/>
                </a:solidFill>
              </a:rPr>
            </a:br>
            <a:r>
              <a:rPr lang="es-AR" dirty="0">
                <a:solidFill>
                  <a:srgbClr val="FFFFFF"/>
                </a:solidFill>
              </a:rPr>
              <a:t/>
            </a:r>
            <a:br>
              <a:rPr lang="es-AR" dirty="0">
                <a:solidFill>
                  <a:srgbClr val="FFFFFF"/>
                </a:solidFill>
              </a:rPr>
            </a:br>
            <a:r>
              <a:rPr lang="es-AR" dirty="0">
                <a:solidFill>
                  <a:srgbClr val="FFFFFF"/>
                </a:solidFill>
              </a:rPr>
              <a:t/>
            </a:r>
            <a:br>
              <a:rPr lang="es-AR" dirty="0">
                <a:solidFill>
                  <a:srgbClr val="FFFFFF"/>
                </a:solidFill>
              </a:rPr>
            </a:br>
            <a:r>
              <a:rPr lang="es-AR" dirty="0">
                <a:solidFill>
                  <a:srgbClr val="FFFFFF"/>
                </a:solidFill>
              </a:rPr>
              <a:t/>
            </a:r>
            <a:br>
              <a:rPr lang="es-AR" dirty="0">
                <a:solidFill>
                  <a:srgbClr val="FFFFFF"/>
                </a:solidFill>
              </a:rPr>
            </a:br>
            <a:r>
              <a:rPr lang="es-AR" dirty="0">
                <a:solidFill>
                  <a:srgbClr val="FFFFFF"/>
                </a:solidFill>
              </a:rPr>
              <a:t>Infecciones de vas en niños:</a:t>
            </a:r>
            <a:br>
              <a:rPr lang="es-AR" dirty="0">
                <a:solidFill>
                  <a:srgbClr val="FFFFFF"/>
                </a:solidFill>
              </a:rPr>
            </a:br>
            <a:r>
              <a:rPr lang="es-AR" dirty="0">
                <a:solidFill>
                  <a:srgbClr val="FFFFFF"/>
                </a:solidFill>
              </a:rPr>
              <a:t>OMA</a:t>
            </a:r>
            <a:br>
              <a:rPr lang="es-AR" dirty="0">
                <a:solidFill>
                  <a:srgbClr val="FFFFFF"/>
                </a:solidFill>
              </a:rPr>
            </a:br>
            <a:r>
              <a:rPr lang="es-AR" dirty="0">
                <a:solidFill>
                  <a:srgbClr val="FFFFFF"/>
                </a:solidFill>
              </a:rPr>
              <a:t>Sinusitis</a:t>
            </a:r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438092BA-6D25-A736-677C-C9431F6BC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504" y="345233"/>
            <a:ext cx="6034827" cy="6071663"/>
          </a:xfrm>
          <a:solidFill>
            <a:schemeClr val="accent5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anchor="t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s-AR" sz="1700" dirty="0"/>
              <a:t>¿</a:t>
            </a:r>
            <a:r>
              <a:rPr lang="es-AR" sz="2400" dirty="0"/>
              <a:t>Ha cambiado la epidemiología de las infecciones de VAS en la infancia a partir de la introducción de las vacunas conjugadas para Neumococo?</a:t>
            </a:r>
          </a:p>
          <a:p>
            <a:pPr>
              <a:lnSpc>
                <a:spcPct val="110000"/>
              </a:lnSpc>
            </a:pPr>
            <a:r>
              <a:rPr lang="es-MX" dirty="0"/>
              <a:t> Se  ha documentado un impacto en la prevención de la OMA y un descenso en la colonización nasofaríngea por serotipos incluidos en las vacunas</a:t>
            </a:r>
          </a:p>
          <a:p>
            <a:pPr>
              <a:lnSpc>
                <a:spcPct val="110000"/>
              </a:lnSpc>
            </a:pPr>
            <a:r>
              <a:rPr lang="es-MX" dirty="0" err="1"/>
              <a:t>HiNT</a:t>
            </a:r>
            <a:r>
              <a:rPr lang="es-MX" dirty="0"/>
              <a:t> y NM son los principales causantes de la OMA en niños y respecto del NM aparecen como causales serotipos no incluidos en las vacunas. </a:t>
            </a:r>
          </a:p>
          <a:p>
            <a:pPr>
              <a:lnSpc>
                <a:spcPct val="110000"/>
              </a:lnSpc>
            </a:pPr>
            <a:r>
              <a:rPr lang="es-MX" dirty="0"/>
              <a:t>El tercer lugar lo ocupa  </a:t>
            </a:r>
            <a:r>
              <a:rPr lang="es-MX" dirty="0" err="1"/>
              <a:t>Moraxella</a:t>
            </a:r>
            <a:r>
              <a:rPr lang="es-MX" dirty="0"/>
              <a:t> </a:t>
            </a:r>
            <a:r>
              <a:rPr lang="es-MX" dirty="0" err="1"/>
              <a:t>Catarrhalis</a:t>
            </a:r>
            <a:r>
              <a:rPr lang="es-MX" dirty="0"/>
              <a:t>  pero con aumento de casos respecto a la época prevacunal (mayor detección por técnicas moleculares)</a:t>
            </a:r>
          </a:p>
          <a:p>
            <a:pPr>
              <a:lnSpc>
                <a:spcPct val="110000"/>
              </a:lnSpc>
            </a:pPr>
            <a:r>
              <a:rPr lang="es-MX" dirty="0"/>
              <a:t>La resistencia de NM a la penicilina es del 15 al 30 % asociada a los serotipos no contenidos en las vacunas</a:t>
            </a:r>
            <a:endParaRPr lang="es-AR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28A847C-24C2-1927-9BDB-16CEEE9A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966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E3DE1-3EB4-524E-4453-F1AA89EA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Infecciones de vas en niños: OM</a:t>
            </a:r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DFBA3D34-6FB8-ACF1-293B-E3D66DB81A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516029"/>
              </p:ext>
            </p:extLst>
          </p:nvPr>
        </p:nvGraphicFramePr>
        <p:xfrm>
          <a:off x="1402011" y="1670892"/>
          <a:ext cx="9702410" cy="493776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{16D9F66E-5EB9-4882-86FB-DCBF35E3C3E4}</a:tableStyleId>
              </a:tblPr>
              <a:tblGrid>
                <a:gridCol w="4900223">
                  <a:extLst>
                    <a:ext uri="{9D8B030D-6E8A-4147-A177-3AD203B41FA5}">
                      <a16:colId xmlns:a16="http://schemas.microsoft.com/office/drawing/2014/main" val="423480420"/>
                    </a:ext>
                  </a:extLst>
                </a:gridCol>
                <a:gridCol w="4802187">
                  <a:extLst>
                    <a:ext uri="{9D8B030D-6E8A-4147-A177-3AD203B41FA5}">
                      <a16:colId xmlns:a16="http://schemas.microsoft.com/office/drawing/2014/main" val="339757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0"/>
                        <a:t>Aparición brusca de signos y síntomas de inflamación del OM</a:t>
                      </a:r>
                      <a:endParaRPr lang="es-A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97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dirty="0"/>
                        <a:t>Recaída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/>
                        <a:t>Síntomas y signos de la OMA en los primeros 16 días desde el diagnóstico y con una respuesta adecuada en las 48-72 h iniciales.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3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/>
                        <a:t>Recurrencia </a:t>
                      </a:r>
                      <a:endParaRPr lang="es-A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/>
                        <a:t>Reaparición de los síntomas y hallazgos exploratorios después de 16 días de curada (son  episodios diferentes)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44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AR" sz="2800" dirty="0"/>
                    </a:p>
                    <a:p>
                      <a:pPr algn="ctr"/>
                      <a:r>
                        <a:rPr lang="es-AR" sz="2800" dirty="0"/>
                        <a:t>OMA recurrente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/>
                        <a:t>Tres o más episodios de OMA separados en los últimos 6 meses, o ≥ 4 episodios de OMA separados y documentados en los últimos 12 meses con ≥ 1 en los últimos 6 meses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47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/>
                        <a:t>OME</a:t>
                      </a:r>
                      <a:endParaRPr lang="es-A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/>
                        <a:t>La presencia de líquido en el oído medio sin signos o síntomas de infección aguda del oído 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09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/>
                        <a:t>OMCE</a:t>
                      </a:r>
                      <a:endParaRPr lang="es-A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OME que persiste durante ≥ 3 meses desde la fecha de inicio 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749343"/>
                  </a:ext>
                </a:extLst>
              </a:tr>
            </a:tbl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9FCDFAD-867D-5E99-EC97-F67704E2A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94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87EC2-B487-4607-9B74-EA24C779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Infecciones de vas en niños: OM</a:t>
            </a:r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6D20B3C0-6C0E-733A-F98B-AF466C433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806006"/>
              </p:ext>
            </p:extLst>
          </p:nvPr>
        </p:nvGraphicFramePr>
        <p:xfrm>
          <a:off x="1450975" y="2016125"/>
          <a:ext cx="9604374" cy="430276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{16D9F66E-5EB9-4882-86FB-DCBF35E3C3E4}</a:tableStyleId>
              </a:tblPr>
              <a:tblGrid>
                <a:gridCol w="3201458">
                  <a:extLst>
                    <a:ext uri="{9D8B030D-6E8A-4147-A177-3AD203B41FA5}">
                      <a16:colId xmlns:a16="http://schemas.microsoft.com/office/drawing/2014/main" val="3851345513"/>
                    </a:ext>
                  </a:extLst>
                </a:gridCol>
                <a:gridCol w="3201458">
                  <a:extLst>
                    <a:ext uri="{9D8B030D-6E8A-4147-A177-3AD203B41FA5}">
                      <a16:colId xmlns:a16="http://schemas.microsoft.com/office/drawing/2014/main" val="1122153099"/>
                    </a:ext>
                  </a:extLst>
                </a:gridCol>
                <a:gridCol w="3201458">
                  <a:extLst>
                    <a:ext uri="{9D8B030D-6E8A-4147-A177-3AD203B41FA5}">
                      <a16:colId xmlns:a16="http://schemas.microsoft.com/office/drawing/2014/main" val="526271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Síntomas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Sensibilidad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Especificidad 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4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Otalgia </a:t>
                      </a:r>
                    </a:p>
                    <a:p>
                      <a:r>
                        <a:rPr lang="es-AR" dirty="0"/>
                        <a:t>Frotarse las orejas </a:t>
                      </a:r>
                    </a:p>
                    <a:p>
                      <a:r>
                        <a:rPr lang="es-AR" dirty="0"/>
                        <a:t>Fiebre </a:t>
                      </a:r>
                    </a:p>
                    <a:p>
                      <a:r>
                        <a:rPr lang="es-AR" dirty="0"/>
                        <a:t>Tos </a:t>
                      </a:r>
                    </a:p>
                    <a:p>
                      <a:r>
                        <a:rPr lang="es-AR" dirty="0"/>
                        <a:t>Rinitis </a:t>
                      </a:r>
                    </a:p>
                    <a:p>
                      <a:r>
                        <a:rPr lang="es-AR" dirty="0"/>
                        <a:t>Irritabilidad nocturna </a:t>
                      </a:r>
                    </a:p>
                    <a:p>
                      <a:r>
                        <a:rPr lang="es-AR" dirty="0"/>
                        <a:t>Hiporexia </a:t>
                      </a:r>
                    </a:p>
                    <a:p>
                      <a:r>
                        <a:rPr lang="es-AR" dirty="0"/>
                        <a:t>Vómitos</a:t>
                      </a:r>
                    </a:p>
                    <a:p>
                      <a:r>
                        <a:rPr lang="es-AR" dirty="0"/>
                        <a:t>Odinofagia</a:t>
                      </a:r>
                    </a:p>
                    <a:p>
                      <a:r>
                        <a:rPr lang="es-AR" dirty="0"/>
                        <a:t>Cefalea </a:t>
                      </a:r>
                    </a:p>
                    <a:p>
                      <a:r>
                        <a:rPr lang="es-AR" dirty="0"/>
                        <a:t>MT abombada</a:t>
                      </a:r>
                    </a:p>
                    <a:p>
                      <a:r>
                        <a:rPr lang="es-AR" dirty="0"/>
                        <a:t>MT opaca</a:t>
                      </a:r>
                    </a:p>
                    <a:p>
                      <a:r>
                        <a:rPr lang="es-AR" dirty="0"/>
                        <a:t>MT movilidad ausente o </a:t>
                      </a:r>
                      <a:r>
                        <a:rPr lang="es-AR" dirty="0" err="1"/>
                        <a:t>disminuída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54</a:t>
                      </a:r>
                    </a:p>
                    <a:p>
                      <a:pPr algn="ctr"/>
                      <a:r>
                        <a:rPr lang="es-AR" dirty="0"/>
                        <a:t>42</a:t>
                      </a:r>
                    </a:p>
                    <a:p>
                      <a:pPr algn="ctr"/>
                      <a:r>
                        <a:rPr lang="es-AR" dirty="0"/>
                        <a:t>40</a:t>
                      </a:r>
                    </a:p>
                    <a:p>
                      <a:pPr algn="ctr"/>
                      <a:r>
                        <a:rPr lang="es-AR" dirty="0"/>
                        <a:t>47</a:t>
                      </a:r>
                    </a:p>
                    <a:p>
                      <a:pPr algn="ctr"/>
                      <a:r>
                        <a:rPr lang="es-AR" dirty="0"/>
                        <a:t>75</a:t>
                      </a:r>
                    </a:p>
                    <a:p>
                      <a:pPr algn="ctr"/>
                      <a:r>
                        <a:rPr lang="es-AR" dirty="0"/>
                        <a:t>55</a:t>
                      </a:r>
                    </a:p>
                    <a:p>
                      <a:pPr algn="ctr"/>
                      <a:r>
                        <a:rPr lang="es-AR" dirty="0"/>
                        <a:t>36</a:t>
                      </a:r>
                    </a:p>
                    <a:p>
                      <a:pPr algn="ctr"/>
                      <a:r>
                        <a:rPr lang="es-AR" dirty="0"/>
                        <a:t>11</a:t>
                      </a:r>
                    </a:p>
                    <a:p>
                      <a:pPr algn="ctr"/>
                      <a:r>
                        <a:rPr lang="es-AR" dirty="0"/>
                        <a:t>13</a:t>
                      </a:r>
                    </a:p>
                    <a:p>
                      <a:pPr algn="ctr"/>
                      <a:r>
                        <a:rPr lang="es-AR" dirty="0"/>
                        <a:t>9</a:t>
                      </a:r>
                    </a:p>
                    <a:p>
                      <a:pPr algn="ctr"/>
                      <a:r>
                        <a:rPr lang="es-AR" dirty="0"/>
                        <a:t>97</a:t>
                      </a:r>
                    </a:p>
                    <a:p>
                      <a:pPr algn="ctr"/>
                      <a:r>
                        <a:rPr lang="es-AR" dirty="0"/>
                        <a:t>93</a:t>
                      </a:r>
                    </a:p>
                    <a:p>
                      <a:pPr algn="ctr"/>
                      <a:r>
                        <a:rPr lang="es-AR" dirty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82</a:t>
                      </a:r>
                    </a:p>
                    <a:p>
                      <a:pPr algn="ctr"/>
                      <a:r>
                        <a:rPr lang="es-AR" dirty="0"/>
                        <a:t>87</a:t>
                      </a:r>
                    </a:p>
                    <a:p>
                      <a:pPr algn="ctr"/>
                      <a:r>
                        <a:rPr lang="es-AR" dirty="0"/>
                        <a:t>48</a:t>
                      </a:r>
                    </a:p>
                    <a:p>
                      <a:pPr algn="ctr"/>
                      <a:r>
                        <a:rPr lang="es-AR" dirty="0"/>
                        <a:t>45</a:t>
                      </a:r>
                    </a:p>
                    <a:p>
                      <a:pPr algn="ctr"/>
                      <a:r>
                        <a:rPr lang="es-AR" dirty="0"/>
                        <a:t>43</a:t>
                      </a:r>
                    </a:p>
                    <a:p>
                      <a:pPr algn="ctr"/>
                      <a:r>
                        <a:rPr lang="es-AR" dirty="0"/>
                        <a:t>69</a:t>
                      </a:r>
                    </a:p>
                    <a:p>
                      <a:pPr algn="ctr"/>
                      <a:r>
                        <a:rPr lang="es-AR" dirty="0"/>
                        <a:t>66</a:t>
                      </a:r>
                    </a:p>
                    <a:p>
                      <a:pPr algn="ctr"/>
                      <a:r>
                        <a:rPr lang="es-AR" dirty="0"/>
                        <a:t>89</a:t>
                      </a:r>
                    </a:p>
                    <a:p>
                      <a:pPr algn="ctr"/>
                      <a:r>
                        <a:rPr lang="es-AR" dirty="0"/>
                        <a:t>74</a:t>
                      </a:r>
                    </a:p>
                    <a:p>
                      <a:pPr algn="ctr"/>
                      <a:r>
                        <a:rPr lang="es-AR" dirty="0"/>
                        <a:t>76</a:t>
                      </a:r>
                    </a:p>
                    <a:p>
                      <a:pPr algn="ctr"/>
                      <a:r>
                        <a:rPr lang="es-AR" dirty="0"/>
                        <a:t>51</a:t>
                      </a:r>
                    </a:p>
                    <a:p>
                      <a:pPr algn="ctr"/>
                      <a:r>
                        <a:rPr lang="es-AR" dirty="0"/>
                        <a:t>74</a:t>
                      </a:r>
                    </a:p>
                    <a:p>
                      <a:pPr algn="ctr"/>
                      <a:r>
                        <a:rPr lang="es-AR" dirty="0"/>
                        <a:t>80-90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102261"/>
                  </a:ext>
                </a:extLst>
              </a:tr>
            </a:tbl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9DDFE84-A8A4-ADF7-5FED-022150F6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92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8255B-DECE-D054-6D5D-4AC7BBE9D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Infecciones de vas en niños: OM</a:t>
            </a:r>
            <a:b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criterios diagnósticos </a:t>
            </a:r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07053D40-335E-1804-1749-FA8E113E76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74885"/>
              </p:ext>
            </p:extLst>
          </p:nvPr>
        </p:nvGraphicFramePr>
        <p:xfrm>
          <a:off x="1450975" y="2016125"/>
          <a:ext cx="9727098" cy="466344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{16D9F66E-5EB9-4882-86FB-DCBF35E3C3E4}</a:tableStyleId>
              </a:tblPr>
              <a:tblGrid>
                <a:gridCol w="4884511">
                  <a:extLst>
                    <a:ext uri="{9D8B030D-6E8A-4147-A177-3AD203B41FA5}">
                      <a16:colId xmlns:a16="http://schemas.microsoft.com/office/drawing/2014/main" val="2590291859"/>
                    </a:ext>
                  </a:extLst>
                </a:gridCol>
                <a:gridCol w="4842587">
                  <a:extLst>
                    <a:ext uri="{9D8B030D-6E8A-4147-A177-3AD203B41FA5}">
                      <a16:colId xmlns:a16="http://schemas.microsoft.com/office/drawing/2014/main" val="931119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AR" sz="3200" b="0" dirty="0"/>
                    </a:p>
                    <a:p>
                      <a:pPr algn="ctr"/>
                      <a:r>
                        <a:rPr lang="es-AR" sz="3200" b="0" dirty="0"/>
                        <a:t>Otalgia reciente  &lt; 48 horas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0"/>
                        <a:t>En etapa preverbal: llevarse la mano al pabellón auricular o signos más inespecíficos: irritabilidad, insomnio, rechazo al alimento, con o sin fiebre</a:t>
                      </a:r>
                      <a:endParaRPr lang="es-AR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7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MX" sz="3200" b="0" dirty="0"/>
                    </a:p>
                    <a:p>
                      <a:pPr algn="ctr"/>
                      <a:r>
                        <a:rPr lang="es-MX" sz="3200" b="0" dirty="0"/>
                        <a:t>Signos de inflamación de la MT</a:t>
                      </a:r>
                      <a:endParaRPr lang="es-AR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0"/>
                        <a:t>Eritema intenso (por si solo no es definitorio de OMA), coloración amarillenta</a:t>
                      </a:r>
                      <a:endParaRPr lang="es-AR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82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AR" sz="3200" b="0" dirty="0"/>
                    </a:p>
                    <a:p>
                      <a:pPr algn="ctr"/>
                      <a:r>
                        <a:rPr lang="es-AR" sz="3200" b="0" dirty="0"/>
                        <a:t>Signos de derrame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0" dirty="0"/>
                        <a:t>Abombamiento de la MT, otorrea, movilidad nula o escasa de la MT</a:t>
                      </a:r>
                    </a:p>
                    <a:p>
                      <a:pPr algn="ctr"/>
                      <a:r>
                        <a:rPr lang="es-AR" sz="2400" b="0" dirty="0"/>
                        <a:t>(el abombamiento no refleja gravedad de la OMA)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456906"/>
                  </a:ext>
                </a:extLst>
              </a:tr>
            </a:tbl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E01EDF6-980B-5846-5589-E67196C7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322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1C5B1-67A9-FCD6-9226-CFFDE147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Infecciones de vas en niños: OM</a:t>
            </a:r>
            <a:b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criterios diagnósticos </a:t>
            </a:r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F506EF4B-B677-A820-C511-96969165C0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509439"/>
              </p:ext>
            </p:extLst>
          </p:nvPr>
        </p:nvGraphicFramePr>
        <p:xfrm>
          <a:off x="1450975" y="2016125"/>
          <a:ext cx="9603276" cy="344424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{16D9F66E-5EB9-4882-86FB-DCBF35E3C3E4}</a:tableStyleId>
              </a:tblPr>
              <a:tblGrid>
                <a:gridCol w="3201092">
                  <a:extLst>
                    <a:ext uri="{9D8B030D-6E8A-4147-A177-3AD203B41FA5}">
                      <a16:colId xmlns:a16="http://schemas.microsoft.com/office/drawing/2014/main" val="3651549738"/>
                    </a:ext>
                  </a:extLst>
                </a:gridCol>
                <a:gridCol w="3201092">
                  <a:extLst>
                    <a:ext uri="{9D8B030D-6E8A-4147-A177-3AD203B41FA5}">
                      <a16:colId xmlns:a16="http://schemas.microsoft.com/office/drawing/2014/main" val="2324075763"/>
                    </a:ext>
                  </a:extLst>
                </a:gridCol>
                <a:gridCol w="3201092">
                  <a:extLst>
                    <a:ext uri="{9D8B030D-6E8A-4147-A177-3AD203B41FA5}">
                      <a16:colId xmlns:a16="http://schemas.microsoft.com/office/drawing/2014/main" val="713451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Aspecto normal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Hallazgo sugestivo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4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Superficie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Cóncava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Abombada o plana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5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Color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Gris perla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Rojo, amarillento, opaco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60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Transparencia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Translúcida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Turbia u opaca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Movilidad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Conservada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Ausente  o disminuida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323253"/>
                  </a:ext>
                </a:extLst>
              </a:tr>
            </a:tbl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B9759C6-072D-5A28-BECD-0B60A3135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38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838AEA-AC1A-EF4C-386A-4D869A461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err="1"/>
              <a:t>Oma</a:t>
            </a:r>
            <a:r>
              <a:rPr lang="es-AR" dirty="0"/>
              <a:t>: tratamiento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244F48-CA22-A5D5-7190-A3E2BDF1EF7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s-AR" sz="2400" dirty="0"/>
              <a:t>El pilar del tratamiento es la analgesia</a:t>
            </a:r>
          </a:p>
          <a:p>
            <a:pPr marL="0" indent="0" algn="ctr">
              <a:buNone/>
            </a:pPr>
            <a:r>
              <a:rPr lang="es-MX" sz="2400" dirty="0"/>
              <a:t>Alrededor del 80% de las OMA se resuelven espontáneamente. Por ello solo estaría indicada la prescripción antibiótica inmediata en:</a:t>
            </a:r>
          </a:p>
          <a:p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2940826D-2DEC-D037-DCC5-CA35027D3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947985"/>
              </p:ext>
            </p:extLst>
          </p:nvPr>
        </p:nvGraphicFramePr>
        <p:xfrm>
          <a:off x="1879784" y="3518850"/>
          <a:ext cx="8432432" cy="329184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{69CF1AB2-1976-4502-BF36-3FF5EA218861}</a:tableStyleId>
              </a:tblPr>
              <a:tblGrid>
                <a:gridCol w="4368432">
                  <a:extLst>
                    <a:ext uri="{9D8B030D-6E8A-4147-A177-3AD203B41FA5}">
                      <a16:colId xmlns:a16="http://schemas.microsoft.com/office/drawing/2014/main" val="68086725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71315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/>
                        <a:t>Tratar inmediatamente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dirty="0"/>
                        <a:t>Criterios de gravedad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9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000" dirty="0"/>
                        <a:t> &lt; </a:t>
                      </a:r>
                      <a:r>
                        <a:rPr lang="es-AR" sz="2000" b="0" dirty="0"/>
                        <a:t>6 meses</a:t>
                      </a:r>
                    </a:p>
                    <a:p>
                      <a:pPr algn="ctr"/>
                      <a:r>
                        <a:rPr lang="es-AR" sz="2000" b="0" dirty="0"/>
                        <a:t>Otorrea </a:t>
                      </a:r>
                    </a:p>
                    <a:p>
                      <a:pPr algn="ctr"/>
                      <a:r>
                        <a:rPr lang="es-AR" sz="2000" b="0" dirty="0"/>
                        <a:t>OMA bilateral</a:t>
                      </a:r>
                    </a:p>
                    <a:p>
                      <a:pPr algn="ctr"/>
                      <a:r>
                        <a:rPr lang="es-AR" sz="2000" b="0" dirty="0"/>
                        <a:t>OMA unilateral grave</a:t>
                      </a:r>
                    </a:p>
                    <a:p>
                      <a:pPr algn="ctr"/>
                      <a:r>
                        <a:rPr lang="es-AR" sz="2000" b="0" dirty="0"/>
                        <a:t>HID</a:t>
                      </a:r>
                    </a:p>
                    <a:p>
                      <a:pPr algn="ctr"/>
                      <a:r>
                        <a:rPr lang="es-AR" sz="2000" b="0" dirty="0"/>
                        <a:t>Imposibilidad de seguimiento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/>
                        <a:t>Apariencia de gravedad</a:t>
                      </a:r>
                    </a:p>
                    <a:p>
                      <a:pPr algn="ctr"/>
                      <a:r>
                        <a:rPr lang="es-MX" sz="2000" dirty="0"/>
                        <a:t>Otalgia moderada-intensa, ≥ 48 h.  </a:t>
                      </a:r>
                    </a:p>
                    <a:p>
                      <a:pPr algn="ctr"/>
                      <a:r>
                        <a:rPr lang="es-MX" sz="2000" dirty="0"/>
                        <a:t>o de difícil control</a:t>
                      </a:r>
                    </a:p>
                    <a:p>
                      <a:pPr algn="ctr"/>
                      <a:r>
                        <a:rPr lang="es-MX" sz="2000" dirty="0"/>
                        <a:t>Fiebre ≥ 39 ◦C. </a:t>
                      </a:r>
                    </a:p>
                    <a:p>
                      <a:pPr algn="ctr"/>
                      <a:r>
                        <a:rPr lang="es-MX" sz="2000" dirty="0"/>
                        <a:t>&lt; 6 meses con OMA confirmada</a:t>
                      </a:r>
                    </a:p>
                    <a:p>
                      <a:pPr algn="ctr"/>
                      <a:r>
                        <a:rPr lang="es-MX" sz="2000" dirty="0"/>
                        <a:t>6-24 meses con OMA bilateral. </a:t>
                      </a:r>
                    </a:p>
                    <a:p>
                      <a:pPr algn="ctr"/>
                      <a:r>
                        <a:rPr lang="es-MX" sz="2000" dirty="0"/>
                        <a:t>OMA con otorrea cualquier edad </a:t>
                      </a:r>
                    </a:p>
                    <a:p>
                      <a:pPr algn="ctr"/>
                      <a:r>
                        <a:rPr lang="es-MX" sz="2000" dirty="0"/>
                        <a:t>OMA confirmada con algún factor de riesgo</a:t>
                      </a:r>
                      <a:endParaRPr lang="es-A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057190"/>
                  </a:ext>
                </a:extLst>
              </a:tr>
            </a:tbl>
          </a:graphicData>
        </a:graphic>
      </p:graphicFrame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8926D1-6A38-1FAF-BD36-BE7F8C02A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170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9B5DB-EA45-7F15-63BD-62FD0399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ATB en OMA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0DA56278-3CE3-D9EA-0AFD-E654C481D8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711808"/>
              </p:ext>
            </p:extLst>
          </p:nvPr>
        </p:nvGraphicFramePr>
        <p:xfrm>
          <a:off x="1562446" y="1506418"/>
          <a:ext cx="960437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4375">
                  <a:extLst>
                    <a:ext uri="{9D8B030D-6E8A-4147-A177-3AD203B41FA5}">
                      <a16:colId xmlns:a16="http://schemas.microsoft.com/office/drawing/2014/main" val="273135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AR" sz="2400" dirty="0"/>
                    </a:p>
                    <a:p>
                      <a:pPr algn="ctr"/>
                      <a:r>
                        <a:rPr lang="es-AR" sz="2400" dirty="0"/>
                        <a:t>De elección: AMOXICILINA 80- 90 </a:t>
                      </a:r>
                      <a:r>
                        <a:rPr lang="es-AR" sz="2400" dirty="0" err="1"/>
                        <a:t>mgkgdía</a:t>
                      </a:r>
                      <a:r>
                        <a:rPr lang="es-AR" sz="2400" dirty="0"/>
                        <a:t> cada 8 o 12 horas dosis máxima 3 </a:t>
                      </a:r>
                      <a:r>
                        <a:rPr lang="es-AR" sz="2400" dirty="0" err="1"/>
                        <a:t>grs</a:t>
                      </a:r>
                      <a:r>
                        <a:rPr lang="es-AR" sz="2400" dirty="0"/>
                        <a:t>/día</a:t>
                      </a:r>
                    </a:p>
                    <a:p>
                      <a:pPr algn="ctr"/>
                      <a:endParaRPr lang="es-A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2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AR" sz="2400" dirty="0"/>
                    </a:p>
                    <a:p>
                      <a:pPr algn="ctr"/>
                      <a:r>
                        <a:rPr lang="es-AR" sz="2400" dirty="0"/>
                        <a:t>En casos seleccionados: factores de riesgo, &lt; 6 meses, vacunación incompleta para HIB, uso de ATB betalactámicos 60 días previos, cuadro recurrente o asociación con conjuntivitis purulenta</a:t>
                      </a:r>
                    </a:p>
                    <a:p>
                      <a:pPr algn="ctr"/>
                      <a:r>
                        <a:rPr lang="es-AR" sz="2400" dirty="0"/>
                        <a:t>AMOXICILINA-CLAVULÁNICO 80-90 </a:t>
                      </a:r>
                      <a:r>
                        <a:rPr lang="es-AR" sz="2400" dirty="0" err="1"/>
                        <a:t>mgkgdia</a:t>
                      </a:r>
                      <a:r>
                        <a:rPr lang="es-AR" sz="2400" dirty="0"/>
                        <a:t> (de la Amoxicilina)</a:t>
                      </a:r>
                    </a:p>
                    <a:p>
                      <a:pPr algn="ctr"/>
                      <a:endParaRPr lang="es-A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58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400" dirty="0"/>
                        <a:t>Cursos cortos de 5 a 7 días en &gt; de 2 años</a:t>
                      </a:r>
                    </a:p>
                    <a:p>
                      <a:pPr algn="ctr"/>
                      <a:r>
                        <a:rPr lang="es-AR" sz="2400" dirty="0"/>
                        <a:t>Cursos de 10 días &lt; de 2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257209"/>
                  </a:ext>
                </a:extLst>
              </a:tr>
            </a:tbl>
          </a:graphicData>
        </a:graphic>
      </p:graphicFrame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177953-48C6-2604-03A1-E9C27855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74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6B534-3317-D31C-FBB7-2F25F6246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ATB en OMA y Sinusitis en niños alérgicos a Betalactámicos</a:t>
            </a:r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F5C49C04-2D02-AC0B-3BE0-928CDE92E3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320583"/>
              </p:ext>
            </p:extLst>
          </p:nvPr>
        </p:nvGraphicFramePr>
        <p:xfrm>
          <a:off x="1450975" y="2016125"/>
          <a:ext cx="9604374" cy="356616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4802187">
                  <a:extLst>
                    <a:ext uri="{9D8B030D-6E8A-4147-A177-3AD203B41FA5}">
                      <a16:colId xmlns:a16="http://schemas.microsoft.com/office/drawing/2014/main" val="3598091539"/>
                    </a:ext>
                  </a:extLst>
                </a:gridCol>
                <a:gridCol w="4802187">
                  <a:extLst>
                    <a:ext uri="{9D8B030D-6E8A-4147-A177-3AD203B41FA5}">
                      <a16:colId xmlns:a16="http://schemas.microsoft.com/office/drawing/2014/main" val="2040823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dirty="0"/>
                        <a:t>De elección: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Azitromicina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Claritromicina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4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AR" sz="2800" dirty="0"/>
                    </a:p>
                    <a:p>
                      <a:pPr algn="ctr"/>
                      <a:r>
                        <a:rPr lang="es-AR" sz="2800" dirty="0"/>
                        <a:t>Ante fracaso terapéutico (no respuesta en 48 a 72 horas)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Levofloxacina: &lt; 5 años 10 </a:t>
                      </a:r>
                      <a:r>
                        <a:rPr lang="es-AR" sz="2400" dirty="0" err="1"/>
                        <a:t>mgkg</a:t>
                      </a:r>
                      <a:r>
                        <a:rPr lang="es-AR" sz="2400" dirty="0"/>
                        <a:t> cada 12 horas, &gt; 5 años 10 </a:t>
                      </a:r>
                      <a:r>
                        <a:rPr lang="es-AR" sz="2400" dirty="0" err="1"/>
                        <a:t>mgkg</a:t>
                      </a:r>
                      <a:r>
                        <a:rPr lang="es-AR" sz="2400" dirty="0"/>
                        <a:t> cada 24 horas, dosis máxima 500 </a:t>
                      </a:r>
                      <a:r>
                        <a:rPr lang="es-AR" sz="2400" dirty="0" err="1"/>
                        <a:t>mgdía</a:t>
                      </a:r>
                      <a:r>
                        <a:rPr lang="es-AR" sz="2400" dirty="0"/>
                        <a:t> </a:t>
                      </a:r>
                      <a:r>
                        <a:rPr lang="es-AR" sz="1400" dirty="0"/>
                        <a:t>(uso off </a:t>
                      </a:r>
                      <a:r>
                        <a:rPr lang="es-AR" sz="1400" dirty="0" err="1"/>
                        <a:t>label</a:t>
                      </a:r>
                      <a:r>
                        <a:rPr lang="es-AR" sz="1400" dirty="0"/>
                        <a:t>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/>
                        <a:t>Ceftriaxona 50 </a:t>
                      </a:r>
                      <a:r>
                        <a:rPr lang="es-AR" sz="2400" dirty="0" err="1"/>
                        <a:t>mgkgdia</a:t>
                      </a:r>
                      <a:r>
                        <a:rPr lang="es-AR" sz="2400" dirty="0"/>
                        <a:t> 3 días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2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dirty="0"/>
                        <a:t>Fracaso con opción mayor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AR" sz="2400" dirty="0" err="1"/>
                        <a:t>Tímpanocentesis</a:t>
                      </a:r>
                      <a:r>
                        <a:rPr lang="es-AR" sz="2400" dirty="0"/>
                        <a:t>, cultivo y ATB según rescate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004412"/>
                  </a:ext>
                </a:extLst>
              </a:tr>
            </a:tbl>
          </a:graphicData>
        </a:graphic>
      </p:graphicFrame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3D3316-FADD-1A7E-FDEA-0C1B8897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728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327FE-8757-85C0-9D0F-5016B037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err="1"/>
              <a:t>Oma</a:t>
            </a:r>
            <a:r>
              <a:rPr lang="es-AR" dirty="0"/>
              <a:t> recurrente: Estrategias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50B5DB-B035-031D-B96A-04CD385C8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65190"/>
          </a:xfr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2400" dirty="0"/>
              <a:t>Lactancia  materna </a:t>
            </a:r>
          </a:p>
          <a:p>
            <a:pPr marL="0" indent="0" algn="ctr">
              <a:buNone/>
            </a:pPr>
            <a:r>
              <a:rPr lang="es-MX" sz="2400" dirty="0"/>
              <a:t>No exposición al humo del tabaco,</a:t>
            </a:r>
          </a:p>
          <a:p>
            <a:pPr marL="0" indent="0" algn="ctr">
              <a:buNone/>
            </a:pPr>
            <a:r>
              <a:rPr lang="es-MX" sz="2400" dirty="0"/>
              <a:t>No uso de chupete en mayores de 6 meses</a:t>
            </a:r>
          </a:p>
          <a:p>
            <a:pPr marL="0" indent="0" algn="ctr">
              <a:buNone/>
            </a:pPr>
            <a:r>
              <a:rPr lang="es-MX" sz="2400" dirty="0"/>
              <a:t>Advertir los riesgos a la asistencia temprana a escuelas infantiles y guarderías </a:t>
            </a:r>
          </a:p>
          <a:p>
            <a:pPr marL="0" indent="0" algn="ctr">
              <a:buNone/>
            </a:pPr>
            <a:r>
              <a:rPr lang="es-MX" sz="2400" dirty="0"/>
              <a:t>Vacunación antineumocócica completa y para HIB</a:t>
            </a:r>
          </a:p>
          <a:p>
            <a:pPr marL="0" indent="0" algn="ctr">
              <a:buNone/>
            </a:pPr>
            <a:r>
              <a:rPr lang="es-MX" sz="2400" dirty="0"/>
              <a:t>Vacunación antigripal anual. </a:t>
            </a:r>
            <a:endParaRPr lang="es-AR" sz="24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433A0D-48B9-590E-9EF4-B5553E878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26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7969EA-9035-3FD5-19DB-8DEBC078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err="1"/>
              <a:t>Oma</a:t>
            </a:r>
            <a:r>
              <a:rPr lang="es-AR" dirty="0"/>
              <a:t> recurrente: estrategias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1BAF48-99A3-5590-B655-5F980DC0D9D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 fontScale="92500" lnSpcReduction="10000"/>
          </a:bodyPr>
          <a:lstStyle/>
          <a:p>
            <a:r>
              <a:rPr lang="es-AR" sz="2400" dirty="0"/>
              <a:t>Manejo expectante: de elección en &gt; de 2 años, esperar desarrollo inmunológico y anatómico</a:t>
            </a:r>
          </a:p>
          <a:p>
            <a:r>
              <a:rPr lang="es-AR" sz="2400" dirty="0"/>
              <a:t>Profilaxis ATB (discutida): exclusivamente en casos seleccionados (&lt; de 2 años, HID, implantes cocleares, malformaciones craneofaciales, comorbilidades, riesgo quirúrgico) no más de 6 meses durante época invernal Amoxicilina 20 </a:t>
            </a:r>
            <a:r>
              <a:rPr lang="es-AR" sz="2400" dirty="0" err="1"/>
              <a:t>mgkgdía</a:t>
            </a:r>
            <a:r>
              <a:rPr lang="es-AR" sz="2400" dirty="0"/>
              <a:t> una toma diaria</a:t>
            </a:r>
          </a:p>
          <a:p>
            <a:r>
              <a:rPr lang="es-AR" sz="2400" dirty="0" err="1"/>
              <a:t>Miringotomía</a:t>
            </a:r>
            <a:r>
              <a:rPr lang="es-AR" sz="2400" dirty="0"/>
              <a:t> y colocación de Tubos de </a:t>
            </a:r>
            <a:r>
              <a:rPr lang="es-AR" sz="2400" dirty="0" err="1"/>
              <a:t>Timpanostomía</a:t>
            </a:r>
            <a:r>
              <a:rPr lang="es-AR" sz="2400" dirty="0"/>
              <a:t>: individualizar cada caso, &lt; de 2 años con impronta en lenguaje y audición y OME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1B1D76-565E-3C3F-241C-B574A557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479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3693A3-FEAA-5FFE-F59D-44A3AA36A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Rinosinusitis/sinusitis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D640BF-87B9-5346-CE49-EAA6DFF2067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algn="ctr"/>
            <a:r>
              <a:rPr lang="es-AR" sz="2400" dirty="0"/>
              <a:t>Enfermedad de uno a más senos paranasales que aparece como sobreinfección bacteriana de cuadros de VAS</a:t>
            </a:r>
          </a:p>
          <a:p>
            <a:pPr algn="ctr"/>
            <a:r>
              <a:rPr lang="es-AR" sz="2400" dirty="0"/>
              <a:t>AUTOLIMITADA EN LA MAYORIA DE LOS CASOS</a:t>
            </a:r>
          </a:p>
          <a:p>
            <a:pPr algn="ctr"/>
            <a:r>
              <a:rPr lang="es-AR" sz="2400" dirty="0"/>
              <a:t>DE DIAGNÓSTICO EXCLUSIVAMENTE CLÍNICO</a:t>
            </a:r>
          </a:p>
          <a:p>
            <a:pPr algn="ctr"/>
            <a:r>
              <a:rPr lang="es-AR" sz="2400" dirty="0"/>
              <a:t>LOS ESTUDIOS DE IMÁGENES SOLO SE REALIZAN ANTE SOSPECHA DE COMPLICACIONES DEL CUADRO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9B6B73-B9E7-DA0A-BE51-68D296616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44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44E61B-49CF-0264-EB02-09C18B9A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Rinosinusitis/sinusitis</a:t>
            </a:r>
            <a:endParaRPr lang="es-AR" dirty="0"/>
          </a:p>
        </p:txBody>
      </p:sp>
      <p:pic>
        <p:nvPicPr>
          <p:cNvPr id="5" name="Marcador de contenido 4" descr="Diagrama&#10;&#10;Descripción generada automáticamente">
            <a:extLst>
              <a:ext uri="{FF2B5EF4-FFF2-40B4-BE49-F238E27FC236}">
                <a16:creationId xmlns:a16="http://schemas.microsoft.com/office/drawing/2014/main" id="{B77D3A1E-655D-37B6-F29C-5641F65459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5934" y="2016125"/>
            <a:ext cx="5174457" cy="3449638"/>
          </a:xfrm>
          <a:effectLst>
            <a:innerShdw blurRad="114300">
              <a:prstClr val="black"/>
            </a:innerShdw>
          </a:effectLst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6F9E0C0-D50B-9900-E5DB-7C9AF117A0C0}"/>
              </a:ext>
            </a:extLst>
          </p:cNvPr>
          <p:cNvSpPr/>
          <p:nvPr/>
        </p:nvSpPr>
        <p:spPr>
          <a:xfrm>
            <a:off x="1001749" y="2016125"/>
            <a:ext cx="2541058" cy="1940055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AR" sz="1400" dirty="0"/>
              <a:t>1- Frontales: crecen lentamente, difícil visualizarlos radiológicamente en menores de 12 meses, a los 6 años ya son visibles, crecen en la adolescencia y a los 12 años ya se visualizan en la  TAC del 85 % de los niños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1D15414-C127-2736-A657-9191BF29788F}"/>
              </a:ext>
            </a:extLst>
          </p:cNvPr>
          <p:cNvGrpSpPr/>
          <p:nvPr/>
        </p:nvGrpSpPr>
        <p:grpSpPr>
          <a:xfrm>
            <a:off x="878621" y="4616508"/>
            <a:ext cx="2725749" cy="849255"/>
            <a:chOff x="0" y="3789971"/>
            <a:chExt cx="2725749" cy="104617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515C31E1-9258-00F3-2AD7-0E1C8A9E0B92}"/>
                </a:ext>
              </a:extLst>
            </p:cNvPr>
            <p:cNvSpPr/>
            <p:nvPr/>
          </p:nvSpPr>
          <p:spPr>
            <a:xfrm>
              <a:off x="0" y="3789972"/>
              <a:ext cx="2541058" cy="942732"/>
            </a:xfrm>
            <a:prstGeom prst="rect">
              <a:avLst/>
            </a:prstGeom>
            <a:grpFill/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B36E658F-6B8B-715F-9BF9-85EDD838D220}"/>
                </a:ext>
              </a:extLst>
            </p:cNvPr>
            <p:cNvSpPr txBox="1"/>
            <p:nvPr/>
          </p:nvSpPr>
          <p:spPr>
            <a:xfrm>
              <a:off x="184691" y="3789971"/>
              <a:ext cx="2541058" cy="104617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0" numCol="1" spcCol="1270" anchor="t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AR" sz="1400" kern="1200" dirty="0"/>
                <a:t>2- Etmoidales: visibles al nacer crecen rápidamente hasta los 7 y terminan su desarrollo a los 15 años</a:t>
              </a:r>
            </a:p>
          </p:txBody>
        </p:sp>
      </p:grpSp>
      <p:graphicFrame>
        <p:nvGraphicFramePr>
          <p:cNvPr id="10" name="Tabla 10">
            <a:extLst>
              <a:ext uri="{FF2B5EF4-FFF2-40B4-BE49-F238E27FC236}">
                <a16:creationId xmlns:a16="http://schemas.microsoft.com/office/drawing/2014/main" id="{FF530C7F-FED8-7F05-BFE2-09ACDBF7E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705162"/>
              </p:ext>
            </p:extLst>
          </p:nvPr>
        </p:nvGraphicFramePr>
        <p:xfrm>
          <a:off x="9293290" y="2016125"/>
          <a:ext cx="2211355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355">
                  <a:extLst>
                    <a:ext uri="{9D8B030D-6E8A-4147-A177-3AD203B41FA5}">
                      <a16:colId xmlns:a16="http://schemas.microsoft.com/office/drawing/2014/main" val="660188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s-AR" sz="1400" dirty="0"/>
                        <a:t>3 – Esfenoidales: a los 7 años el 85 % de los niños los tienen neumatizados en la TAC y completan desarrollo a los 15</a:t>
                      </a:r>
                    </a:p>
                    <a:p>
                      <a:pPr algn="ctr"/>
                      <a:endParaRPr lang="es-A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528164"/>
                  </a:ext>
                </a:extLst>
              </a:tr>
            </a:tbl>
          </a:graphicData>
        </a:graphic>
      </p:graphicFrame>
      <p:graphicFrame>
        <p:nvGraphicFramePr>
          <p:cNvPr id="11" name="Tabla 11">
            <a:extLst>
              <a:ext uri="{FF2B5EF4-FFF2-40B4-BE49-F238E27FC236}">
                <a16:creationId xmlns:a16="http://schemas.microsoft.com/office/drawing/2014/main" id="{B2526F90-077A-ED77-FAAA-81AACDF49C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09969"/>
              </p:ext>
            </p:extLst>
          </p:nvPr>
        </p:nvGraphicFramePr>
        <p:xfrm>
          <a:off x="9293289" y="4115863"/>
          <a:ext cx="221135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356">
                  <a:extLst>
                    <a:ext uri="{9D8B030D-6E8A-4147-A177-3AD203B41FA5}">
                      <a16:colId xmlns:a16="http://schemas.microsoft.com/office/drawing/2014/main" val="2556390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1400" dirty="0"/>
                        <a:t>4- Neumatizados al nacer, alcanzan 2 </a:t>
                      </a:r>
                      <a:r>
                        <a:rPr lang="es-AR" sz="1400" dirty="0" err="1"/>
                        <a:t>cc</a:t>
                      </a:r>
                      <a:r>
                        <a:rPr lang="es-AR" sz="1400" dirty="0"/>
                        <a:t> a los dos años, 10 </a:t>
                      </a:r>
                      <a:r>
                        <a:rPr lang="es-AR" sz="1400" dirty="0" err="1"/>
                        <a:t>cc</a:t>
                      </a:r>
                      <a:r>
                        <a:rPr lang="es-AR" sz="1400" dirty="0"/>
                        <a:t> a los 9 y completan crecimiento a los 15 años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09163"/>
                  </a:ext>
                </a:extLst>
              </a:tr>
            </a:tbl>
          </a:graphicData>
        </a:graphic>
      </p:graphicFrame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F4BB7BCA-3DD3-C773-E64B-2D6AD6214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507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F27E4-D838-EB05-060D-8DFACD483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Rinosinusitis/sinusitis</a:t>
            </a:r>
            <a:endParaRPr lang="es-AR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5DE4C91-B67D-6288-C345-3041EFAFE9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545148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CABABA2-D22D-1CAE-EA4B-053553C1F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578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5B918-B4FA-79B3-5E7C-BB23C6D8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Rinosinusitis/sinusitis</a:t>
            </a:r>
            <a:endParaRPr lang="es-AR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08AC33AD-30B6-95A8-DA5A-131BB92F41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654458"/>
              </p:ext>
            </p:extLst>
          </p:nvPr>
        </p:nvGraphicFramePr>
        <p:xfrm>
          <a:off x="1450975" y="2016125"/>
          <a:ext cx="9604374" cy="402336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{8A107856-5554-42FB-B03E-39F5DBC370BA}</a:tableStyleId>
              </a:tblPr>
              <a:tblGrid>
                <a:gridCol w="4802187">
                  <a:extLst>
                    <a:ext uri="{9D8B030D-6E8A-4147-A177-3AD203B41FA5}">
                      <a16:colId xmlns:a16="http://schemas.microsoft.com/office/drawing/2014/main" val="1468405977"/>
                    </a:ext>
                  </a:extLst>
                </a:gridCol>
                <a:gridCol w="4802187">
                  <a:extLst>
                    <a:ext uri="{9D8B030D-6E8A-4147-A177-3AD203B41FA5}">
                      <a16:colId xmlns:a16="http://schemas.microsoft.com/office/drawing/2014/main" val="3539876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AR" sz="3200" dirty="0"/>
                    </a:p>
                    <a:p>
                      <a:pPr algn="ctr"/>
                      <a:endParaRPr lang="es-AR" sz="3200" dirty="0"/>
                    </a:p>
                    <a:p>
                      <a:pPr algn="ctr"/>
                      <a:r>
                        <a:rPr lang="es-AR" sz="3200" b="0" dirty="0"/>
                        <a:t>Síntomas habituales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Congestión nasal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Rinorrea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Tos persistente de predominio nocturno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Dolor facial que se exacerba al inclinar la cabeza hacia adelante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Cefaleas vómitos edema periocular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Irritabilidad   anorexia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Anosmia  Halitosis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52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3200" dirty="0"/>
                        <a:t>Signos y síntomas de complicaciones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Edema </a:t>
                      </a:r>
                      <a:r>
                        <a:rPr lang="es-AR" dirty="0" err="1"/>
                        <a:t>periorbitario</a:t>
                      </a:r>
                      <a:r>
                        <a:rPr lang="es-AR" dirty="0"/>
                        <a:t> proptosis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Cefaleas y vómitos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Signos de </a:t>
                      </a:r>
                      <a:r>
                        <a:rPr lang="es-AR" dirty="0" err="1"/>
                        <a:t>focalidad</a:t>
                      </a:r>
                      <a:r>
                        <a:rPr lang="es-AR" dirty="0"/>
                        <a:t> neurológica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HTEC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Convulsiones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Alteraciones del sensorio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63494"/>
                  </a:ext>
                </a:extLst>
              </a:tr>
            </a:tbl>
          </a:graphicData>
        </a:graphic>
      </p:graphicFrame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F9505C7-2368-6B67-1FAC-1003A075B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655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CF175-9FA4-655F-E3DC-49BD71B7B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kumimoji="0" lang="es-AR" b="0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Rinosinusitis/sinusitis</a:t>
            </a:r>
            <a:endParaRPr lang="es-AR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CD6F59A7-F22A-ADB1-9568-A722144645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943810"/>
              </p:ext>
            </p:extLst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2B6D7F-62CC-601C-F9DE-47ACF74B3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850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195B3-A948-848E-8BA8-33B8F6E1F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89469"/>
            <a:ext cx="9603275" cy="819008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Rinosinusitis/sinusitis:</a:t>
            </a:r>
            <a:b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complicaciones 3-11%</a:t>
            </a:r>
            <a:endParaRPr lang="es-AR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FF39A454-F1A5-333B-743A-3D18E946C5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8061689"/>
              </p:ext>
            </p:extLst>
          </p:nvPr>
        </p:nvGraphicFramePr>
        <p:xfrm>
          <a:off x="1138335" y="1810140"/>
          <a:ext cx="9917618" cy="487680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{E8B1032C-EA38-4F05-BA0D-38AFFFC7BED3}</a:tableStyleId>
              </a:tblPr>
              <a:tblGrid>
                <a:gridCol w="3514702">
                  <a:extLst>
                    <a:ext uri="{9D8B030D-6E8A-4147-A177-3AD203B41FA5}">
                      <a16:colId xmlns:a16="http://schemas.microsoft.com/office/drawing/2014/main" val="3849659135"/>
                    </a:ext>
                  </a:extLst>
                </a:gridCol>
                <a:gridCol w="3201458">
                  <a:extLst>
                    <a:ext uri="{9D8B030D-6E8A-4147-A177-3AD203B41FA5}">
                      <a16:colId xmlns:a16="http://schemas.microsoft.com/office/drawing/2014/main" val="3092156624"/>
                    </a:ext>
                  </a:extLst>
                </a:gridCol>
                <a:gridCol w="3201458">
                  <a:extLst>
                    <a:ext uri="{9D8B030D-6E8A-4147-A177-3AD203B41FA5}">
                      <a16:colId xmlns:a16="http://schemas.microsoft.com/office/drawing/2014/main" val="1347757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b="0" dirty="0"/>
                        <a:t>Orbitarias</a:t>
                      </a:r>
                    </a:p>
                    <a:p>
                      <a:pPr algn="ctr"/>
                      <a:r>
                        <a:rPr lang="es-AR" sz="2800" b="0" dirty="0"/>
                        <a:t>60-70%</a:t>
                      </a:r>
                    </a:p>
                    <a:p>
                      <a:pPr algn="ctr"/>
                      <a:r>
                        <a:rPr lang="es-AR" sz="2800" b="0" dirty="0"/>
                        <a:t>3 a 6 años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Celulitis </a:t>
                      </a:r>
                      <a:r>
                        <a:rPr lang="es-AR" b="0" dirty="0" err="1"/>
                        <a:t>pre-septal</a:t>
                      </a:r>
                      <a:endParaRPr lang="es-AR" b="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AR" b="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Celulitis orbitaria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Absceso subperióstico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AR" b="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Absceso orbitario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Edema </a:t>
                      </a:r>
                      <a:r>
                        <a:rPr lang="es-AR" b="0" dirty="0" err="1"/>
                        <a:t>pre-septal</a:t>
                      </a:r>
                      <a:r>
                        <a:rPr lang="es-AR" b="0" dirty="0"/>
                        <a:t> no compromete MO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Compromete MO, proptosis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Globo ocular desplazado, proptosis grave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Oftalmoplejía total, riesgo de ceguera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dirty="0"/>
                        <a:t>Intracraneales</a:t>
                      </a:r>
                    </a:p>
                    <a:p>
                      <a:pPr algn="ctr"/>
                      <a:r>
                        <a:rPr lang="es-AR" sz="2800" dirty="0"/>
                        <a:t>15 -20%</a:t>
                      </a:r>
                    </a:p>
                    <a:p>
                      <a:pPr algn="ctr"/>
                      <a:r>
                        <a:rPr lang="es-AR" sz="2800" dirty="0"/>
                        <a:t>Adolescentes </a:t>
                      </a:r>
                    </a:p>
                    <a:p>
                      <a:pPr algn="ctr"/>
                      <a:r>
                        <a:rPr lang="es-AR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Asociadas a sinusitis </a:t>
                      </a:r>
                      <a:r>
                        <a:rPr lang="es-AR" dirty="0" err="1"/>
                        <a:t>fronto</a:t>
                      </a:r>
                      <a:r>
                        <a:rPr lang="es-AR" dirty="0"/>
                        <a:t>-etmoidales  y esfenoidales</a:t>
                      </a:r>
                    </a:p>
                    <a:p>
                      <a:pPr algn="ctr"/>
                      <a:r>
                        <a:rPr lang="es-AR" dirty="0"/>
                        <a:t>Absceso subdural, cerebral, epidural, trombosis del seno cavernoso, meningitis, </a:t>
                      </a:r>
                      <a:r>
                        <a:rPr lang="es-AR" dirty="0" err="1"/>
                        <a:t>cerebritis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TAC/</a:t>
                      </a:r>
                      <a:r>
                        <a:rPr lang="es-AR" dirty="0" err="1"/>
                        <a:t>Angio</a:t>
                      </a:r>
                      <a:r>
                        <a:rPr lang="es-AR" dirty="0"/>
                        <a:t> RNM para Trombosis del seno cavernoso</a:t>
                      </a:r>
                    </a:p>
                    <a:p>
                      <a:pPr algn="ctr"/>
                      <a:r>
                        <a:rPr lang="es-AR" dirty="0"/>
                        <a:t>Signos meníngeos, HTEC, fiebre y cefaleas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95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sz="2800" dirty="0"/>
                        <a:t> Óseas </a:t>
                      </a:r>
                    </a:p>
                    <a:p>
                      <a:pPr algn="ctr"/>
                      <a:r>
                        <a:rPr lang="es-AR" sz="2800" dirty="0"/>
                        <a:t>5-10%</a:t>
                      </a:r>
                    </a:p>
                    <a:p>
                      <a:pPr algn="ctr"/>
                      <a:r>
                        <a:rPr lang="es-AR" sz="1800" dirty="0"/>
                        <a:t>(OM maxilar/frontal)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Afecta a niños mayores con tumefacción muy dolorosa en zona frontal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TAC/RNM</a:t>
                      </a:r>
                    </a:p>
                    <a:p>
                      <a:pPr algn="ctr"/>
                      <a:r>
                        <a:rPr lang="es-AR" dirty="0"/>
                        <a:t>Tratamiento médico-quirúrgico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037671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E3633E-2FA5-19D6-8916-4B816740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527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26C94-6925-EE61-A539-7101FF2E9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Rinosinusitis/sinusitis:</a:t>
            </a:r>
            <a:b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complicaciones</a:t>
            </a:r>
            <a:endParaRPr lang="es-A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891C1DF-CE0B-53BF-E06B-758267104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9185" y="1853754"/>
            <a:ext cx="6568750" cy="4199727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194224-0769-8BED-6D49-AD5013EB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187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F07E9-C6AD-31A5-471D-652BCEBA9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Imágenes 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85D9CC3E-81D2-46A4-B268-84EAEBFBF9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912443"/>
              </p:ext>
            </p:extLst>
          </p:nvPr>
        </p:nvGraphicFramePr>
        <p:xfrm>
          <a:off x="1476354" y="1329136"/>
          <a:ext cx="9553724" cy="552449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{8A107856-5554-42FB-B03E-39F5DBC370BA}</a:tableStyleId>
              </a:tblPr>
              <a:tblGrid>
                <a:gridCol w="4751537">
                  <a:extLst>
                    <a:ext uri="{9D8B030D-6E8A-4147-A177-3AD203B41FA5}">
                      <a16:colId xmlns:a16="http://schemas.microsoft.com/office/drawing/2014/main" val="1866201848"/>
                    </a:ext>
                  </a:extLst>
                </a:gridCol>
                <a:gridCol w="4802187">
                  <a:extLst>
                    <a:ext uri="{9D8B030D-6E8A-4147-A177-3AD203B41FA5}">
                      <a16:colId xmlns:a16="http://schemas.microsoft.com/office/drawing/2014/main" val="1446043334"/>
                    </a:ext>
                  </a:extLst>
                </a:gridCol>
              </a:tblGrid>
              <a:tr h="1668082">
                <a:tc>
                  <a:txBody>
                    <a:bodyPr/>
                    <a:lstStyle/>
                    <a:p>
                      <a:pPr algn="ctr"/>
                      <a:endParaRPr lang="es-AR" sz="3200" b="0" dirty="0"/>
                    </a:p>
                    <a:p>
                      <a:pPr algn="ctr"/>
                      <a:r>
                        <a:rPr lang="es-AR" sz="3200" b="0" dirty="0" err="1"/>
                        <a:t>Rx</a:t>
                      </a:r>
                      <a:r>
                        <a:rPr lang="es-AR" sz="3200" b="0" dirty="0"/>
                        <a:t> convencional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2000" b="0" dirty="0"/>
                        <a:t>Prueba sensible pero no específica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2000" b="0" dirty="0"/>
                        <a:t>La opacificación de los senos y edema &gt; 4 mm puede estar presente en cuadros catarrales comunes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2000" b="0" dirty="0"/>
                        <a:t>El nivel hidroaéreo puede ser más específico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08803"/>
                  </a:ext>
                </a:extLst>
              </a:tr>
              <a:tr h="1042552">
                <a:tc>
                  <a:txBody>
                    <a:bodyPr/>
                    <a:lstStyle/>
                    <a:p>
                      <a:pPr algn="ctr"/>
                      <a:r>
                        <a:rPr lang="es-AR" sz="3200" b="0" dirty="0"/>
                        <a:t>TAC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2000" b="0" dirty="0"/>
                        <a:t>De elección ante sospecha de complicaciones intracraneales aunque cuadros catarrales habituales pueden dar imágenes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686044"/>
                  </a:ext>
                </a:extLst>
              </a:tr>
              <a:tr h="2293613">
                <a:tc>
                  <a:txBody>
                    <a:bodyPr/>
                    <a:lstStyle/>
                    <a:p>
                      <a:pPr algn="ctr"/>
                      <a:endParaRPr lang="es-AR" sz="3200" b="0" dirty="0"/>
                    </a:p>
                    <a:p>
                      <a:pPr algn="ctr"/>
                      <a:endParaRPr lang="es-AR" sz="3200" b="0" dirty="0"/>
                    </a:p>
                    <a:p>
                      <a:pPr algn="ctr"/>
                      <a:r>
                        <a:rPr lang="es-AR" sz="3200" b="0" dirty="0"/>
                        <a:t>RNM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2000" b="0" dirty="0"/>
                        <a:t>Define mal la anatomía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2000" b="0" dirty="0"/>
                        <a:t>Mas sensible y precoz para detectar complicaciones intracraneales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2000" b="0" dirty="0"/>
                        <a:t>De elección para diagnóstico de sinusitis micótica en HID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2000" b="0" dirty="0"/>
                        <a:t>De elección para diferenciar tumor vs inflamación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832347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4FAB71-71F6-C2BC-6E11-BD8569ED6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688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766DF-83A4-F6D4-783F-3F5BAEAD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s-MX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¿Podemos mantener conducta expectante o tratamiento diferido en la sinusitis en niños?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519029-41D0-F7D5-6930-25719777444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algn="just"/>
            <a:r>
              <a:rPr lang="es-MX" dirty="0"/>
              <a:t>La tasa de cura espontánea de la Sinusitis Aguda en Niños es del 60-80% de los casos . </a:t>
            </a:r>
          </a:p>
          <a:p>
            <a:pPr algn="just"/>
            <a:r>
              <a:rPr lang="es-MX" dirty="0"/>
              <a:t>Los consensos internacionales indican tratamiento antibiótico solo en casos con persistencia de la sintomatología o empeoramiento clínico</a:t>
            </a:r>
          </a:p>
          <a:p>
            <a:pPr algn="just"/>
            <a:r>
              <a:rPr lang="es-MX" dirty="0"/>
              <a:t> La guía de práctica clínica de la Academia Americana de Pediatría aconseja la posibilidad de mantener una conducta expectante a pesar de sintomatología catarral superior a 10 días,  estricto control clínico, el consenso de la familia y en niños sanos (se excluye de esta recomendación HID y/o comorbilidades)</a:t>
            </a: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12B0C5-AB93-B490-34E8-F10AC1245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896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C8DEB2-3F0C-14F2-B58F-20C5AF2E9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Rinosinusitis/sinusitis:</a:t>
            </a:r>
            <a:b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Tratamiento</a:t>
            </a:r>
            <a:br>
              <a:rPr kumimoji="0" lang="es-AR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021CA6-958D-02D8-4D7D-7A65A1CEB75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 fontScale="92500" lnSpcReduction="20000"/>
          </a:bodyPr>
          <a:lstStyle/>
          <a:p>
            <a:r>
              <a:rPr lang="es-AR" dirty="0"/>
              <a:t>Analgesia con Ibuprofeno (se recomienda por su doble acción antifebril y antiinflamatoria)</a:t>
            </a:r>
          </a:p>
          <a:p>
            <a:r>
              <a:rPr lang="es-AR" dirty="0"/>
              <a:t>Observación sin ATB en niños mayores en buen estado general con evolución espontánea a la mejoría</a:t>
            </a:r>
          </a:p>
          <a:p>
            <a:r>
              <a:rPr lang="es-AR" dirty="0"/>
              <a:t>Los mucolíticos, descongestivos y antihistamínicos no se recomiendan</a:t>
            </a:r>
          </a:p>
          <a:p>
            <a:r>
              <a:rPr lang="es-AR" dirty="0"/>
              <a:t>Corticoterapia intranasal podría ser viable en niños con importante componente alérgico </a:t>
            </a:r>
          </a:p>
          <a:p>
            <a:r>
              <a:rPr lang="es-AR" b="1" dirty="0"/>
              <a:t>ATB de elección AMOXICILINA 80-90 </a:t>
            </a:r>
            <a:r>
              <a:rPr lang="es-AR" b="1" dirty="0" err="1"/>
              <a:t>mgkgdía</a:t>
            </a:r>
            <a:r>
              <a:rPr lang="es-AR" b="1" dirty="0"/>
              <a:t> cada 8 a 12 horas 7 a 10 días</a:t>
            </a:r>
          </a:p>
          <a:p>
            <a:r>
              <a:rPr lang="es-AR" dirty="0"/>
              <a:t>Amoxicilina-Clavulánico igual dosis solo en: &lt;6 meses o incorrectamente vacunados para el HIB, HID o con comorbilidades, no respuesta a fármaco de primera línea, formas frontales o etmoidales complicadas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CDC730-968C-C459-6DA1-0DC5A0B9F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9062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F34E2-E252-12A5-6D0A-3E1DF2D0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bibliografía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77B6A3-8D75-9C7A-6A02-FD5771A1E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14480"/>
          </a:xfrm>
        </p:spPr>
        <p:txBody>
          <a:bodyPr>
            <a:normAutofit/>
          </a:bodyPr>
          <a:lstStyle/>
          <a:p>
            <a:r>
              <a:rPr lang="es-AR" sz="1200" dirty="0"/>
              <a:t>ASOCIACIÓN ESPANOLA DE PEDIATRÍA Actualización del documento de consenso sobre etiología, diagnóstico y tratamiento de la otitis media aguda y sinusitis David López </a:t>
            </a:r>
            <a:r>
              <a:rPr lang="es-AR" sz="1200" dirty="0" err="1"/>
              <a:t>Martína</a:t>
            </a:r>
            <a:r>
              <a:rPr lang="es-AR" sz="1200" dirty="0"/>
              <a:t>,  </a:t>
            </a:r>
            <a:r>
              <a:rPr lang="es-AR" sz="1200" dirty="0" err="1"/>
              <a:t>Roi</a:t>
            </a:r>
            <a:r>
              <a:rPr lang="es-AR" sz="1200" dirty="0"/>
              <a:t> </a:t>
            </a:r>
            <a:r>
              <a:rPr lang="es-AR" sz="1200" dirty="0" err="1"/>
              <a:t>Pineiro</a:t>
            </a:r>
            <a:r>
              <a:rPr lang="es-AR" sz="1200" dirty="0"/>
              <a:t> Pérez b , Leticia Martínez Campos c , Josefa Ares Álvarez d , Teresa de la Calle Cabrera e , Ignacio Jiménez </a:t>
            </a:r>
            <a:r>
              <a:rPr lang="es-AR" sz="1200" dirty="0" err="1"/>
              <a:t>Huertaf</a:t>
            </a:r>
            <a:r>
              <a:rPr lang="es-AR" sz="1200" dirty="0"/>
              <a:t> , </a:t>
            </a:r>
            <a:r>
              <a:rPr lang="es-AR" sz="1200" dirty="0" err="1"/>
              <a:t>Parisá</a:t>
            </a:r>
            <a:r>
              <a:rPr lang="es-AR" sz="1200" dirty="0"/>
              <a:t> </a:t>
            </a:r>
            <a:r>
              <a:rPr lang="es-AR" sz="1200" dirty="0" err="1"/>
              <a:t>Khodayar-Pardog</a:t>
            </a:r>
            <a:r>
              <a:rPr lang="es-AR" sz="1200" dirty="0"/>
              <a:t> , Pilar </a:t>
            </a:r>
            <a:r>
              <a:rPr lang="es-AR" sz="1200" dirty="0" err="1"/>
              <a:t>Lupiani</a:t>
            </a:r>
            <a:r>
              <a:rPr lang="es-AR" sz="1200" dirty="0"/>
              <a:t> Castellanos h , Fernando Baquero-</a:t>
            </a:r>
            <a:r>
              <a:rPr lang="es-AR" sz="1200" dirty="0" err="1"/>
              <a:t>Artigaoi</a:t>
            </a:r>
            <a:r>
              <a:rPr lang="es-AR" sz="1200" dirty="0"/>
              <a:t>  y Grupo colaborador del consenso de otitis media aguda y sinusitis en pediatría publicado en Anales de pediatría 98 (2023) 363-372</a:t>
            </a:r>
          </a:p>
          <a:p>
            <a:r>
              <a:rPr lang="es-MX" sz="1100" dirty="0"/>
              <a:t>ASOCIACIÓN ESPANOLA ˜ DE PEDIATRÍA Documento de consenso de la Sociedad </a:t>
            </a:r>
            <a:r>
              <a:rPr lang="es-MX" sz="1100" dirty="0" err="1"/>
              <a:t>Espanola</a:t>
            </a:r>
            <a:r>
              <a:rPr lang="es-MX" sz="1100" dirty="0"/>
              <a:t>  de Infectología Pediátrica, Sociedad </a:t>
            </a:r>
            <a:r>
              <a:rPr lang="es-MX" sz="1100" dirty="0" err="1"/>
              <a:t>Espanola</a:t>
            </a:r>
            <a:r>
              <a:rPr lang="es-MX" sz="1100" dirty="0"/>
              <a:t> de Inmunología Clínica y Alergia Pediátricas, Asociación Española  de Pediatría de Atención Primaria y Sociedad Española  de Pediatría Extrahospitalaria y Atención Primaria sobre antibioterapia en alergia a penicilina o amoxicilina Fernando Baquero-</a:t>
            </a:r>
            <a:r>
              <a:rPr lang="es-MX" sz="1100" dirty="0" err="1"/>
              <a:t>Artigaoa</a:t>
            </a:r>
            <a:r>
              <a:rPr lang="es-MX" sz="1100" dirty="0"/>
              <a:t> , Antonio Michavila b , Ángeles Suárez-</a:t>
            </a:r>
            <a:r>
              <a:rPr lang="es-MX" sz="1100" dirty="0" err="1"/>
              <a:t>Rodriguezc</a:t>
            </a:r>
            <a:r>
              <a:rPr lang="es-MX" sz="1100" dirty="0"/>
              <a:t> , Anselmo </a:t>
            </a:r>
            <a:r>
              <a:rPr lang="es-MX" sz="1100" dirty="0" err="1"/>
              <a:t>Hernandez</a:t>
            </a:r>
            <a:r>
              <a:rPr lang="es-MX" sz="1100" dirty="0"/>
              <a:t> d , Leticia Martínez-Campos a , Cristina </a:t>
            </a:r>
            <a:r>
              <a:rPr lang="es-MX" sz="1100" dirty="0" err="1"/>
              <a:t>Calvoa</a:t>
            </a:r>
            <a:r>
              <a:rPr lang="es-MX" sz="1100" dirty="0"/>
              <a:t>, y Grupo Colaborador de Infecciones de Manejo Ambulatorio  publicado en Anales de Pediatría (</a:t>
            </a:r>
            <a:r>
              <a:rPr lang="es-MX" sz="1100" dirty="0" err="1"/>
              <a:t>Barc</a:t>
            </a:r>
            <a:r>
              <a:rPr lang="es-MX" sz="1100" dirty="0"/>
              <a:t>).2017; 86 (2): 99.e1-99. e.9</a:t>
            </a:r>
          </a:p>
          <a:p>
            <a:r>
              <a:rPr lang="es-MX" sz="1100" dirty="0"/>
              <a:t>Documento de Consenso sobre etiología, diagnóstico y tratamiento de la Sinusitis: Sociedad Española de Infectología Pediátrica (SEIP) Asociación  Española de Pediatría de Atención primaria (</a:t>
            </a:r>
            <a:r>
              <a:rPr lang="es-MX" sz="1100" dirty="0" err="1"/>
              <a:t>AEPpap</a:t>
            </a:r>
            <a:r>
              <a:rPr lang="es-MX" sz="1100" dirty="0"/>
              <a:t>) Sociedad Española de ORL Pediátrica (SEOP) Sociedad Española de Pediatría Extrahospitalaria y de Atención primaria (SEPEAP) 2013</a:t>
            </a:r>
          </a:p>
          <a:p>
            <a:r>
              <a:rPr lang="es-AR" sz="1100" dirty="0"/>
              <a:t>Actualización del documento de consenso sobre el diagnóstico y tratamiento de la faringoamigdalitis aguda </a:t>
            </a:r>
            <a:r>
              <a:rPr lang="es-AR" sz="1100" dirty="0" err="1"/>
              <a:t>Roi</a:t>
            </a:r>
            <a:r>
              <a:rPr lang="es-AR" sz="1100" dirty="0"/>
              <a:t> </a:t>
            </a:r>
            <a:r>
              <a:rPr lang="es-AR" sz="1100" dirty="0" err="1"/>
              <a:t>Pineiro</a:t>
            </a:r>
            <a:r>
              <a:rPr lang="es-AR" sz="1100" dirty="0"/>
              <a:t>  Pérez </a:t>
            </a:r>
            <a:r>
              <a:rPr lang="es-AR" sz="1100" dirty="0" err="1"/>
              <a:t>a,e</a:t>
            </a:r>
            <a:r>
              <a:rPr lang="es-AR" sz="1100" dirty="0"/>
              <a:t>, , Fernando Álvez González a , Fernando Baquero-</a:t>
            </a:r>
            <a:r>
              <a:rPr lang="es-AR" sz="1100" dirty="0" err="1"/>
              <a:t>Artigaoa</a:t>
            </a:r>
            <a:r>
              <a:rPr lang="es-AR" sz="1100" dirty="0"/>
              <a:t> , Marta Cruz </a:t>
            </a:r>
            <a:r>
              <a:rPr lang="es-AR" sz="1100" dirty="0" err="1"/>
              <a:t>Canete</a:t>
            </a:r>
            <a:r>
              <a:rPr lang="es-AR" sz="1100" dirty="0"/>
              <a:t> , Josep de la Flor i </a:t>
            </a:r>
            <a:r>
              <a:rPr lang="es-AR" sz="1100" dirty="0" err="1"/>
              <a:t>Brud</a:t>
            </a:r>
            <a:r>
              <a:rPr lang="es-AR" sz="1100" dirty="0"/>
              <a:t> , Ana Fernández Landaluce b , César García </a:t>
            </a:r>
            <a:r>
              <a:rPr lang="es-AR" sz="1100" dirty="0" err="1"/>
              <a:t>Verac</a:t>
            </a:r>
            <a:r>
              <a:rPr lang="es-AR" sz="1100" dirty="0"/>
              <a:t> , Francisco </a:t>
            </a:r>
            <a:r>
              <a:rPr lang="es-AR" sz="1100" dirty="0" err="1"/>
              <a:t>Hijano</a:t>
            </a:r>
            <a:r>
              <a:rPr lang="es-AR" sz="1100" dirty="0"/>
              <a:t> </a:t>
            </a:r>
            <a:r>
              <a:rPr lang="es-AR" sz="1100" dirty="0" err="1"/>
              <a:t>Banderac</a:t>
            </a:r>
            <a:r>
              <a:rPr lang="es-AR" sz="1100" dirty="0"/>
              <a:t> , Carlos Pérez Cánovas b , Juan Carlos Silva Rico d y Grupo Colaborador de Faringoamigdalitis Aguda en Pediatría1Anales de Pediatría (</a:t>
            </a:r>
            <a:r>
              <a:rPr lang="es-AR" sz="1100" dirty="0" err="1"/>
              <a:t>Barc</a:t>
            </a:r>
            <a:r>
              <a:rPr lang="es-AR" sz="1100" dirty="0"/>
              <a:t>) 2020; 93 (3):206.e1-206.e8</a:t>
            </a:r>
          </a:p>
          <a:p>
            <a:r>
              <a:rPr lang="es-AR" sz="1100" dirty="0"/>
              <a:t>ASOCIACIÓN ESPANOLA DE PEDIATRÍA ˜ Documento de consenso sobre el diagnóstico y tratamiento de la faringoamigdalitis aguda R. </a:t>
            </a:r>
            <a:r>
              <a:rPr lang="es-AR" sz="1100" dirty="0" err="1"/>
              <a:t>Pineiro</a:t>
            </a:r>
            <a:r>
              <a:rPr lang="es-AR" sz="1100" dirty="0"/>
              <a:t> Pérez ˜ a,∗, F. </a:t>
            </a:r>
            <a:r>
              <a:rPr lang="es-AR" sz="1100" dirty="0" err="1"/>
              <a:t>Hijano</a:t>
            </a:r>
            <a:r>
              <a:rPr lang="es-AR" sz="1100" dirty="0"/>
              <a:t> Bandera b, F. Álvez González a, A. Fernández </a:t>
            </a:r>
            <a:r>
              <a:rPr lang="es-AR" sz="1100" dirty="0" err="1"/>
              <a:t>Landalucec</a:t>
            </a:r>
            <a:r>
              <a:rPr lang="es-AR" sz="1100" dirty="0"/>
              <a:t>, J.C. Silva Rico d, C. Pérez Cánovas c, C. Calvo Reya y M.J. Cilleruelo Ortega 2011</a:t>
            </a:r>
            <a:endParaRPr lang="es-AR" sz="1200" dirty="0"/>
          </a:p>
          <a:p>
            <a:endParaRPr lang="es-AR" sz="1200" dirty="0"/>
          </a:p>
          <a:p>
            <a:endParaRPr lang="es-AR" sz="12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8E6423-0A8F-8DC9-F011-2FF295B21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60940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TM10001114[[fn=Galería]]</Template>
  <TotalTime>1314</TotalTime>
  <Words>3151</Words>
  <Application>Microsoft Office PowerPoint</Application>
  <PresentationFormat>Panorámica</PresentationFormat>
  <Paragraphs>375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2" baseType="lpstr">
      <vt:lpstr>Arial</vt:lpstr>
      <vt:lpstr>Calibri</vt:lpstr>
      <vt:lpstr>Century Gothic</vt:lpstr>
      <vt:lpstr>Gill Sans MT</vt:lpstr>
      <vt:lpstr>Galería</vt:lpstr>
      <vt:lpstr>Infecciones de vas en pediatría</vt:lpstr>
      <vt:lpstr>¿Se mantienen penicilina y amoxicilina como antibióticos de primera elección en el tratamiento de la faringoamigdalitis por EBGA? </vt:lpstr>
      <vt:lpstr>¿En una o dos dosis diarias?</vt:lpstr>
      <vt:lpstr>¿tratamientos acortados vs convencional de 10 días?</vt:lpstr>
      <vt:lpstr>¿y en menores de 3 anos, podemos hablar de faringitis por ebga?</vt:lpstr>
      <vt:lpstr>Faringoamigdalitis en niños</vt:lpstr>
      <vt:lpstr>FA: Sintomatología</vt:lpstr>
      <vt:lpstr>FA: Sintomatología: virus/bacterias</vt:lpstr>
      <vt:lpstr>Complicaciones de la faringitis por EBGA</vt:lpstr>
      <vt:lpstr>Diagnóstico microbiológico</vt:lpstr>
      <vt:lpstr>¿Y si no tenemos TDR/Cultivo de fauces?</vt:lpstr>
      <vt:lpstr>FA por EBGA: TIPS DEL tratamiento</vt:lpstr>
      <vt:lpstr>FA por EBGA: TIPS DEL tratamiento</vt:lpstr>
      <vt:lpstr>FA por EBGA: tratamiento</vt:lpstr>
      <vt:lpstr>FA por EBGA:  tratamiento FA por ebga recurrente</vt:lpstr>
      <vt:lpstr>¿Y que se aconseja con los portadores asintomáticos?</vt:lpstr>
      <vt:lpstr>    Infecciones de vas en niños: OMA Sinusitis</vt:lpstr>
      <vt:lpstr>Infecciones de vas en niños: OM</vt:lpstr>
      <vt:lpstr>Infecciones de vas en niños: OM</vt:lpstr>
      <vt:lpstr>Infecciones de vas en niños: OM criterios diagnósticos </vt:lpstr>
      <vt:lpstr>Infecciones de vas en niños: OM criterios diagnósticos </vt:lpstr>
      <vt:lpstr>Oma: tratamiento</vt:lpstr>
      <vt:lpstr>ATB en OMA</vt:lpstr>
      <vt:lpstr>ATB en OMA y Sinusitis en niños alérgicos a Betalactámicos</vt:lpstr>
      <vt:lpstr>Oma recurrente: Estrategias</vt:lpstr>
      <vt:lpstr>Oma recurrente: estrategias</vt:lpstr>
      <vt:lpstr>Rinosinusitis/sinusitis</vt:lpstr>
      <vt:lpstr>Rinosinusitis/sinusitis</vt:lpstr>
      <vt:lpstr>Rinosinusitis/sinusitis</vt:lpstr>
      <vt:lpstr>Rinosinusitis/sinusitis</vt:lpstr>
      <vt:lpstr>Rinosinusitis/sinusitis</vt:lpstr>
      <vt:lpstr>Rinosinusitis/sinusitis: complicaciones 3-11%</vt:lpstr>
      <vt:lpstr>Rinosinusitis/sinusitis: complicaciones</vt:lpstr>
      <vt:lpstr>Imágenes </vt:lpstr>
      <vt:lpstr>¿Podemos mantener conducta expectante o tratamiento diferido en la sinusitis en niños?</vt:lpstr>
      <vt:lpstr>Rinosinusitis/sinusitis: Tratamiento 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en vas en pediatría</dc:title>
  <dc:creator>Nora Amalia Caballero</dc:creator>
  <cp:lastModifiedBy>Usuario</cp:lastModifiedBy>
  <cp:revision>26</cp:revision>
  <dcterms:created xsi:type="dcterms:W3CDTF">2023-06-14T22:11:42Z</dcterms:created>
  <dcterms:modified xsi:type="dcterms:W3CDTF">2023-07-05T20:49:39Z</dcterms:modified>
</cp:coreProperties>
</file>