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57" r:id="rId3"/>
    <p:sldId id="258" r:id="rId4"/>
    <p:sldId id="278" r:id="rId5"/>
    <p:sldId id="279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4" r:id="rId16"/>
    <p:sldId id="260" r:id="rId17"/>
    <p:sldId id="259" r:id="rId18"/>
    <p:sldId id="261" r:id="rId19"/>
    <p:sldId id="262" r:id="rId2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5T21:22:10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1 138 24575,'250'17'0,"11"-7"0,-190-12 0,0 4 0,0 3 0,84 17 0,-66-2 0,136 36 0,-178-40 0,1-3 0,1-2 0,0-2 0,0-2 0,80 0 0,-104-8 0,-1-1 0,1-1 0,-1-2 0,0 0 0,43-16 0,46-9 0,-83 23 0,18-5 0,1 3 0,0 1 0,68 0 0,-83 6 0,54-10 0,-53 7 0,53-3 0,623 9 0,-686-3 0,0 0 0,30-7 0,30-4 0,368 8 0,-250 8 0,655-3 0,-1199 0 0,323 3 0,18-3 0,0 0 0,0 0 0,0 0 0,0 1 0,-1-1 0,1 0 0,0 0 0,0 0 0,0 1 0,0-1 0,0 0 0,0 0 0,0 1 0,0-1 0,0 0 0,0 0 0,0 0 0,0 1 0,0-1 0,0 0 0,0 0 0,0 1 0,0-1 0,0 0 0,0 0 0,1 0 0,-1 1 0,0-1 0,0 0 0,0 0 0,0 0 0,0 0 0,0 1 0,1-1 0,-1 0 0,0 0 0,0 0 0,1 0 0,2 3 0,0-1 0,1 1 0,-1-1 0,1 0 0,0-1 0,6 3 0,73 21 0,122 21 0,-65-31 0,-139-15 0,0 0 0,1 0 0,-1 0 0,0 0 0,0 1 0,1-1 0,-1 0 0,0 1 0,0-1 0,0 1 0,1-1 0,-1 1 0,0-1 0,0 1 0,0 0 0,0-1 0,0 1 0,0 0 0,0 0 0,0 0 0,0 0 0,-1 0 0,1 0 0,0 0 0,0 0 0,-1 0 0,1 0 0,0 3 0,-1-2 0,-1 0 0,1-1 0,-1 1 0,0 0 0,0-1 0,1 1 0,-1-1 0,0 1 0,0-1 0,0 1 0,-1-1 0,1 0 0,0 1 0,-1-1 0,1 0 0,0 0 0,-1 0 0,1 0 0,-1 0 0,-1 1 0,-5 2 0,0 0 0,0 0 0,-1-1 0,1 0 0,-1 0 0,1-1 0,-1 0 0,-10 1 0,-9-1 0,-37-2 0,49-1 0,0 0 0,0 2 0,0-1 0,0 2 0,0 0 0,0 1 0,-30 10 0,26-5 0,-1-1 0,0-1 0,0-1 0,0-1 0,-40 2 0,-114-6 0,74-3 0,48 3 0,-7 1 0,0-2 0,-96-15 0,95 8 0,-2 2 0,1 4 0,-63 5 0,11-1 0,5 0 0,-120-5 0,210-2 0,18 4 0,1 1 0,0 0 0,0 0 0,0-1 0,0 1 0,0 0 0,0 0 0,0-1 0,0 1 0,0 0 0,0 0 0,0-1 0,0 1 0,0 0 0,0 0 0,0-1 0,0 1 0,1 0 0,-1 0 0,0-1 0,0 1 0,0 0 0,0 0 0,0 0 0,0-1 0,1 1 0,-1 0 0,0 0 0,0 0 0,0 0 0,1-1 0,-1 1 0,0 0 0,0 0 0,1 0 0,-1 0 0,0 0 0,37-16 0,11 2 0,2 2 0,0 2 0,0 2 0,0 2 0,68 1 0,-5 6 0,302 17 0,-320-10 0,-42-4 0,0 2 0,103 25 0,-130-25 0,0-1 0,0-1 0,0-1 0,0-2 0,38-2 0,-80-11 0,-16-4 0,-83-28 0,-142-34 0,99 33 0,103 30 0,-1 2 0,0 2 0,0 3 0,-1 3 0,-99 2 0,112 2 0,-68-10 0,-11-1 0,-158 11 0,216 1 0,207-1 0,164 3 0,173 52 0,-312-29 0,280 7 0,-385-34 0,-36-1 0,1 2 0,-1 2 0,1 0 0,-1 1 0,35 9 0,-60-11 0,-1 0 0,1 0 0,-1 0 0,1 0 0,0 0 0,-1 0 0,1 0 0,-1 0 0,1 0 0,0 0 0,-1 1 0,1-1 0,-1 0 0,1 1 0,-1-1 0,1 0 0,-1 1 0,1-1 0,-1 0 0,1 1 0,-1-1 0,0 1 0,1-1 0,-1 1 0,0-1 0,1 1 0,-1-1 0,0 1 0,1-1 0,-1 1 0,0 0 0,0-1 0,0 1 0,0-1 0,0 1 0,1-1 0,-1 1 0,0 0 0,0-1 0,-1 1 0,1 0 0,0-1 0,0 1 0,0-1 0,0 1 0,0-1 0,-1 1 0,1 0 0,0-1 0,0 1 0,-1-1 0,1 1 0,-1-1 0,1 1 0,0-1 0,-1 0 0,1 1 0,-1-1 0,1 1 0,-1-1 0,0 1 0,-3 2 0,0 1 0,-1-1 0,1 0 0,-1-1 0,-9 5 0,-5 0 0,0-2 0,-1 0 0,1-1 0,-1-1 0,-27 1 0,-106-6 0,69-1 0,-524 2 0,555-1 0,-72-14 0,61 7 0,60 8 0,0 1 0,0-1 0,0 0 0,0 0 0,0-1 0,-6-2 0,10 4 0,0 0 0,0 0 0,0 0 0,0 0 0,-1 0 0,1 0 0,0 0 0,0 0 0,0-1 0,0 1 0,0 0 0,0 0 0,-1 0 0,1 0 0,0 0 0,0 0 0,0-1 0,0 1 0,0 0 0,0 0 0,0 0 0,0 0 0,0 0 0,0-1 0,-1 1 0,1 0 0,0 0 0,0 0 0,0 0 0,0-1 0,0 1 0,0 0 0,0 0 0,0 0 0,0 0 0,0-1 0,1 1 0,-1 0 0,0 0 0,0 0 0,0 0 0,0 0 0,0-1 0,0 1 0,0 0 0,0 0 0,1 0 0,17-6 0,371-25 0,3 29 0,-225 3 0,-138-1 0,0 2 0,-1 1 0,1 1 0,44 13 0,-39 2 0,-24-5 0,-10-14 0,0 1 0,0-1 0,-1 1 0,1-1 0,0 1 0,0-1 0,0 1 0,0-1 0,-1 1 0,1-1 0,0 1 0,-1-1 0,1 1 0,0-1 0,-1 0 0,1 1 0,0-1 0,-1 1 0,1-1 0,-1 0 0,1 1 0,-1-1 0,1 0 0,-1 0 0,1 1 0,-1-1 0,1 0 0,-1 0 0,0 0 0,-10 3 0,0-1 0,-1 0 0,1-1 0,-1 0 0,1-1 0,0 0 0,-1-1 0,-11-2 0,-7 0 0,-192-17 0,-162-7 0,346 28 0,0-2 0,1-2 0,-1-1 0,-52-13 0,-7-10 0,-125-32 0,175 49 0,-1 3 0,-86-3 0,-762 12 0,720-16 0,18 1 0,118 10 0,-41-8 0,44 5 0,-55-2 0,-1377 9 0,1466-1 0,1 0 0,0 0 0,-1 0 0,1 0 0,0 0 0,-1 1 0,1-1 0,0 1 0,0-1 0,-1 1 0,1 0 0,0 0 0,0 0 0,0 0 0,0 0 0,0 1 0,0-1 0,0 1 0,1-1 0,-1 1 0,0-1 0,-1 4 0,1-1 0,0 1 0,0-1 0,1 1 0,-1 0 0,1 0 0,0-1 0,1 1 0,-1 0 0,1 10 0,-1-12 0,1 0 0,0 0 0,0 0 0,0 0 0,0 1 0,0-1 0,1 0 0,-1 0 0,1 0 0,0 0 0,0 0 0,0 0 0,0 0 0,1 0 0,-1 0 0,1-1 0,0 1 0,-1 0 0,1-1 0,0 1 0,1-1 0,-1 0 0,0 0 0,1 0 0,-1 0 0,1 0 0,0 0 0,-1-1 0,1 1 0,0-1 0,0 0 0,0 0 0,0 0 0,0 0 0,0-1 0,7 2 0,32 2 0,1-1 0,0-3 0,44-4 0,11 0 0,829 4 0,-905 1 0,-1 1 0,1 0 0,-1 2 0,38 11 0,81 38 0,-28-10 0,55 2 0,-36-12 0,-82-21 0,72 7 0,-70-12 0,24 2 0,47 8 0,-79-10 0,0-2 0,1-2 0,77-6 0,-29 1 0,291 2 0,-371-1 0,0 0 0,0-1 0,0-1 0,0 0 0,-1 0 0,20-9 0,-17 6 0,0 0 0,1 2 0,27-6 0,6 7 0,69 3 0,20-1 0,-132 1 0,1-1 0,0 0 0,-1 0 0,1-1 0,0 0 0,-1 1 0,0-2 0,6-2 0,-10 5 0,0-1 0,-1 1 0,1-1 0,0 0 0,0 1 0,0-1 0,-1 0 0,1 0 0,0 1 0,-1-1 0,1 0 0,-1 0 0,1 0 0,-1 0 0,1 0 0,-1 0 0,0 1 0,1-1 0,-1 0 0,0-1 0,0 0 0,0 1 0,0-1 0,-1 1 0,1 0 0,-1-1 0,1 1 0,-1 0 0,1-1 0,-1 1 0,0 0 0,0 0 0,0-1 0,0 1 0,0 0 0,0 0 0,0 0 0,0 0 0,-2-1 0,-9-7 0,0 1 0,0 0 0,-1 1 0,0 1 0,0 0 0,0 0 0,-17-4 0,-106-20 0,77 19 0,-23-2 0,-1 4 0,-126 1 0,68 5 0,88-2 0,-76-16 0,-34-3 0,26 9 0,-77-2 0,137 18 0,137-3 0,0 2 0,0 3 0,99 19 0,-3 10 0,20 6 0,-150-33 0,-21-5 0,1 1 0,-1-1 0,0 1 0,1 1 0,-1-1 0,0 1 0,0 0 0,0 0 0,-1 0 0,1 1 0,7 5 0,-12-8 0,0 0 0,0 1 0,0-1 0,0 0 0,0 1 0,0-1 0,0 0 0,0 1 0,0-1 0,0 0 0,0 1 0,0-1 0,0 0 0,0 1 0,0-1 0,0 0 0,0 1 0,0-1 0,-1 0 0,1 1 0,0-1 0,0 0 0,0 1 0,0-1 0,-1 0 0,1 0 0,0 1 0,0-1 0,-1 0 0,1 0 0,0 0 0,-1 1 0,1-1 0,0 0 0,0 0 0,-1 0 0,1 0 0,0 0 0,-1 1 0,1-1 0,0 0 0,-1 0 0,1 0 0,-1 0 0,1 0 0,0 0 0,-1 0 0,1 0 0,-20 3 0,-62 2 0,-95-6 0,55-2 0,-221 3 0,462-1 0,141 3 0,-188 6 0,113 28 0,-20-3 0,-33-10 0,127 15 0,-538-38 0,-132-3 0,200-22 0,24 0 0,97 20 0,-115-11 0,68 9 0,44 3 0,87 4 0,0 0 0,0-1 0,0 0 0,0 0 0,0-1 0,0 1 0,1-1 0,-12-6 0,17 8 0,0 0 0,0 0 0,0 0 0,0 0 0,0 0 0,-1 0 0,1 0 0,0-1 0,0 1 0,0 0 0,0 0 0,0 0 0,0 0 0,0 0 0,0 0 0,0-1 0,0 1 0,0 0 0,0 0 0,0 0 0,0 0 0,0 0 0,0-1 0,0 1 0,0 0 0,0 0 0,0 0 0,0 0 0,0 0 0,0-1 0,0 1 0,0 0 0,0 0 0,0 0 0,0 0 0,0 0 0,1 0 0,-1-1 0,0 1 0,0 0 0,0 0 0,0 0 0,0 0 0,0 0 0,0 0 0,1 0 0,-1 0 0,11-7 0,12-2 0,23-3 0,0 1 0,1 2 0,0 3 0,91-1 0,26 8 0,-206-3 0,-66-12 0,46 5 0,8-1 0,-71-22 0,62 14 0,33 9 0,-36-17 0,-23-7 0,-17-5 0,77 26 0,-1 2 0,0 0 0,0 2 0,-39-5 0,-8 4 0,-228-12 0,-161 22 0,457-1-227,-1 0-1,1 1 1,-1 1-1,0 0 1,-12 4-1,5 0-6598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154E0-ED59-4DBD-AE64-8C3BBA71743A}" type="datetimeFigureOut">
              <a:rPr lang="es-AR" smtClean="0"/>
              <a:pPr/>
              <a:t>5/7/2023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BDD30-DFDF-416F-B74D-33FDDE3CEA1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322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9F865A5-2DCA-4836-B6F9-5E276CCE500C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A0ED-5832-4557-B50C-E2B1EF9517AB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18D1-1509-4646-AE96-3115BC4A01D2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80E4-32D9-44C8-B241-DA9A4D74778A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EEB9-B3D2-4E89-888C-AB06F2BF54AE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8A10-130B-4E59-B3B4-01A02667B9F9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AF14-DFC3-49BE-9213-8A0E358EE7DE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2441F88-5287-45B1-A8D9-DB8E3BBA3030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39AD5C-7B45-48D3-8B50-EB8BC3F92FFE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6B7F-5C87-4130-8B65-3B20C4BC4103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025B-10B5-4446-A84E-8C2E2CEB360C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ACE94B-F479-4838-BA9C-4DCEEA6CEAB4}" type="datetime1">
              <a:rPr lang="es-AR" smtClean="0"/>
              <a:pPr/>
              <a:t>5/7/2023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265DCCB-FAF3-4811-8AE1-6B69A05FFB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/>
              <a:t/>
            </a:r>
            <a:br>
              <a:rPr lang="es-AR" dirty="0"/>
            </a:br>
            <a:r>
              <a:rPr lang="es-AR" b="0" dirty="0">
                <a:latin typeface="Arial" pitchFamily="34" charset="0"/>
                <a:cs typeface="Arial" pitchFamily="34" charset="0"/>
              </a:rPr>
              <a:t>Diplomatura de Infectología</a:t>
            </a:r>
            <a:br>
              <a:rPr lang="es-AR" b="0" dirty="0">
                <a:latin typeface="Arial" pitchFamily="34" charset="0"/>
                <a:cs typeface="Arial" pitchFamily="34" charset="0"/>
              </a:rPr>
            </a:br>
            <a:r>
              <a:rPr lang="es-AR" b="0" dirty="0">
                <a:latin typeface="Arial" pitchFamily="34" charset="0"/>
                <a:cs typeface="Arial" pitchFamily="34" charset="0"/>
              </a:rPr>
              <a:t>2023</a:t>
            </a:r>
            <a:endParaRPr lang="es-AR" sz="24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AR" dirty="0">
                <a:latin typeface="Arial" pitchFamily="34" charset="0"/>
                <a:cs typeface="Arial" pitchFamily="34" charset="0"/>
              </a:rPr>
              <a:t>Caso Clínico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 fontScale="92500"/>
          </a:bodyPr>
          <a:lstStyle/>
          <a:p>
            <a:pPr algn="just"/>
            <a:r>
              <a:rPr lang="es-AR" dirty="0">
                <a:latin typeface="Arial" pitchFamily="34" charset="0"/>
                <a:cs typeface="Arial" pitchFamily="34" charset="0"/>
              </a:rPr>
              <a:t>7/5/2018 18 hs. niño de 5 años eutrófico, derivado por centro periférico con cuadro de cefaleas  y fiebre de 5 días de evolución, con la presunción de MBA.</a:t>
            </a:r>
          </a:p>
          <a:p>
            <a:pPr algn="just"/>
            <a:r>
              <a:rPr lang="es-AR" dirty="0">
                <a:latin typeface="Arial" pitchFamily="34" charset="0"/>
                <a:cs typeface="Arial" pitchFamily="34" charset="0"/>
              </a:rPr>
              <a:t>Al examen, niño lúcido y conectado, se objetiva </a:t>
            </a:r>
            <a:r>
              <a:rPr lang="es-AR" dirty="0" err="1">
                <a:latin typeface="Arial" pitchFamily="34" charset="0"/>
                <a:cs typeface="Arial" pitchFamily="34" charset="0"/>
              </a:rPr>
              <a:t>adenomegalia</a:t>
            </a:r>
            <a:r>
              <a:rPr lang="es-AR" dirty="0">
                <a:latin typeface="Arial" pitchFamily="34" charset="0"/>
                <a:cs typeface="Arial" pitchFamily="34" charset="0"/>
              </a:rPr>
              <a:t> lateral y dolorosa con franca rigidez de nuca que se asume por dolor y postura </a:t>
            </a:r>
            <a:r>
              <a:rPr lang="es-AR" dirty="0" err="1">
                <a:latin typeface="Arial" pitchFamily="34" charset="0"/>
                <a:cs typeface="Arial" pitchFamily="34" charset="0"/>
              </a:rPr>
              <a:t>antálgica</a:t>
            </a:r>
            <a:r>
              <a:rPr lang="es-A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es-AR" dirty="0">
                <a:latin typeface="Arial" pitchFamily="34" charset="0"/>
                <a:cs typeface="Arial" pitchFamily="34" charset="0"/>
              </a:rPr>
              <a:t>Se toman hemocultivos 2:2, laboratorio general y se coloca TEI: Clindamicina 40 </a:t>
            </a:r>
            <a:r>
              <a:rPr lang="es-AR" dirty="0" err="1">
                <a:latin typeface="Arial" pitchFamily="34" charset="0"/>
                <a:cs typeface="Arial" pitchFamily="34" charset="0"/>
              </a:rPr>
              <a:t>mgkgdia</a:t>
            </a:r>
            <a:r>
              <a:rPr lang="es-AR" dirty="0">
                <a:latin typeface="Arial" pitchFamily="34" charset="0"/>
                <a:cs typeface="Arial" pitchFamily="34" charset="0"/>
              </a:rPr>
              <a:t> EV cada 6 hs.</a:t>
            </a:r>
          </a:p>
          <a:p>
            <a:pPr algn="just"/>
            <a:r>
              <a:rPr lang="es-AR" dirty="0">
                <a:latin typeface="Arial" pitchFamily="34" charset="0"/>
                <a:cs typeface="Arial" pitchFamily="34" charset="0"/>
              </a:rPr>
              <a:t>Se realiza ecografía del cuello y por los hallazgos se realiza posteriormente TAC de macizo facial 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2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Caso Clínico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645530"/>
              </p:ext>
            </p:extLst>
          </p:nvPr>
        </p:nvGraphicFramePr>
        <p:xfrm>
          <a:off x="467544" y="1988840"/>
          <a:ext cx="8219256" cy="356616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{69CF1AB2-1976-4502-BF36-3FF5EA218861}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b="0" dirty="0">
                          <a:latin typeface="Arial" pitchFamily="34" charset="0"/>
                          <a:cs typeface="Arial" pitchFamily="34" charset="0"/>
                        </a:rPr>
                        <a:t>Glóbulos blancos totales</a:t>
                      </a:r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0" dirty="0">
                          <a:latin typeface="Arial" pitchFamily="34" charset="0"/>
                          <a:cs typeface="Arial" pitchFamily="34" charset="0"/>
                        </a:rPr>
                        <a:t>42.300</a:t>
                      </a:r>
                    </a:p>
                  </a:txBody>
                  <a:tcPr marL="100771" marR="10077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Fórmula</a:t>
                      </a:r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Ne 78% Cay 4% Meta 4% Li12%</a:t>
                      </a:r>
                    </a:p>
                  </a:txBody>
                  <a:tcPr marL="100771" marR="10077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PCR</a:t>
                      </a:r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348</a:t>
                      </a:r>
                    </a:p>
                  </a:txBody>
                  <a:tcPr marL="100771" marR="10077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Hb</a:t>
                      </a:r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10,7</a:t>
                      </a:r>
                    </a:p>
                  </a:txBody>
                  <a:tcPr marL="100771" marR="10077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 err="1">
                          <a:latin typeface="Arial" pitchFamily="34" charset="0"/>
                          <a:cs typeface="Arial" pitchFamily="34" charset="0"/>
                        </a:rPr>
                        <a:t>Hto</a:t>
                      </a:r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</a:p>
                  </a:txBody>
                  <a:tcPr marL="100771" marR="10077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Función hepática</a:t>
                      </a:r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normal</a:t>
                      </a:r>
                    </a:p>
                  </a:txBody>
                  <a:tcPr marL="100771" marR="10077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Función renal </a:t>
                      </a:r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>
                          <a:latin typeface="Arial" pitchFamily="34" charset="0"/>
                          <a:cs typeface="Arial" pitchFamily="34" charset="0"/>
                        </a:rPr>
                        <a:t>normal</a:t>
                      </a:r>
                    </a:p>
                  </a:txBody>
                  <a:tcPr marL="100771" marR="10077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3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latin typeface="Arial" panose="020B0604020202020204" pitchFamily="34" charset="0"/>
                <a:cs typeface="Arial" panose="020B0604020202020204" pitchFamily="34" charset="0"/>
              </a:rPr>
              <a:t>Caso Clínico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8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7507" y="1497604"/>
            <a:ext cx="7468985" cy="4493029"/>
          </a:xfrm>
          <a:ln w="12700">
            <a:solidFill>
              <a:schemeClr val="tx1"/>
            </a:solidFill>
          </a:ln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65DCCB-FAF3-4811-8AE1-6B69A05FFBBF}" type="slidenum">
              <a:rPr kumimoji="0" lang="es-A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A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3200" b="0" dirty="0" err="1">
                <a:effectLst/>
                <a:latin typeface="Arial" pitchFamily="34" charset="0"/>
                <a:cs typeface="Arial" pitchFamily="34" charset="0"/>
              </a:rPr>
              <a:t>láterofaringeo</a:t>
            </a:r>
            <a:endParaRPr lang="es-AR" sz="3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5669B2EA-1527-8A05-1A39-DB038FCA3377}"/>
                  </a:ext>
                </a:extLst>
              </p14:cNvPr>
              <p14:cNvContentPartPr/>
              <p14:nvPr/>
            </p14:nvContentPartPr>
            <p14:xfrm>
              <a:off x="2261330" y="1660908"/>
              <a:ext cx="1782720" cy="17928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5669B2EA-1527-8A05-1A39-DB038FCA33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52690" y="1652268"/>
                <a:ext cx="1800360" cy="19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875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89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7507" y="1497604"/>
            <a:ext cx="7468985" cy="4493029"/>
          </a:xfrm>
          <a:ln w="12700">
            <a:solidFill>
              <a:schemeClr val="tx1"/>
            </a:solidFill>
          </a:ln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65DCCB-FAF3-4811-8AE1-6B69A05FFBBF}" type="slidenum">
              <a:rPr kumimoji="0" lang="es-A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A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3200" b="0" dirty="0" err="1">
                <a:effectLst/>
                <a:latin typeface="Arial" pitchFamily="34" charset="0"/>
                <a:cs typeface="Arial" pitchFamily="34" charset="0"/>
              </a:rPr>
              <a:t>látero-faringeo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140445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9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714488"/>
            <a:ext cx="7235734" cy="4352746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6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latin typeface="Arial" panose="020B0604020202020204" pitchFamily="34" charset="0"/>
                <a:cs typeface="Arial" panose="020B0604020202020204" pitchFamily="34" charset="0"/>
              </a:rPr>
              <a:t>Caso Clínico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9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556792"/>
            <a:ext cx="7468985" cy="4493029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7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latin typeface="Arial" panose="020B0604020202020204" pitchFamily="34" charset="0"/>
                <a:cs typeface="Arial" panose="020B0604020202020204" pitchFamily="34" charset="0"/>
              </a:rPr>
              <a:t>Caso Clínico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9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7467600" cy="4492228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8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latin typeface="Arial" panose="020B0604020202020204" pitchFamily="34" charset="0"/>
                <a:cs typeface="Arial" panose="020B0604020202020204" pitchFamily="34" charset="0"/>
              </a:rPr>
              <a:t>Caso Clínico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9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628800"/>
            <a:ext cx="7467600" cy="4492228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9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latin typeface="Arial" panose="020B0604020202020204" pitchFamily="34" charset="0"/>
                <a:cs typeface="Arial" panose="020B0604020202020204" pitchFamily="34" charset="0"/>
              </a:rPr>
              <a:t>Caso Clínico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9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7467600" cy="4492228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10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3200" b="0" dirty="0" err="1">
                <a:effectLst/>
                <a:latin typeface="Arial" pitchFamily="34" charset="0"/>
                <a:cs typeface="Arial" pitchFamily="34" charset="0"/>
              </a:rPr>
              <a:t>látero</a:t>
            </a:r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- faríngeo </a:t>
            </a:r>
            <a:endParaRPr lang="es-A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9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0712" y="1592885"/>
            <a:ext cx="7467600" cy="4492228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11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28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2800" b="0" dirty="0" err="1">
                <a:effectLst/>
                <a:latin typeface="Arial" pitchFamily="34" charset="0"/>
                <a:cs typeface="Arial" pitchFamily="34" charset="0"/>
              </a:rPr>
              <a:t>látero</a:t>
            </a:r>
            <a:r>
              <a:rPr lang="es-AR" sz="2800" b="0" dirty="0">
                <a:effectLst/>
                <a:latin typeface="Arial" pitchFamily="34" charset="0"/>
                <a:cs typeface="Arial" pitchFamily="34" charset="0"/>
              </a:rPr>
              <a:t>- </a:t>
            </a:r>
            <a:r>
              <a:rPr lang="es-AR" sz="2800" b="0" dirty="0" err="1">
                <a:effectLst/>
                <a:latin typeface="Arial" pitchFamily="34" charset="0"/>
                <a:cs typeface="Arial" pitchFamily="34" charset="0"/>
              </a:rPr>
              <a:t>faringeo</a:t>
            </a:r>
            <a:endParaRPr lang="es-A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9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628800"/>
            <a:ext cx="7467600" cy="4492228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12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3200" b="0" dirty="0" err="1">
                <a:effectLst/>
                <a:latin typeface="Arial" pitchFamily="34" charset="0"/>
                <a:cs typeface="Arial" pitchFamily="34" charset="0"/>
              </a:rPr>
              <a:t>látero</a:t>
            </a:r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 - faríngeo</a:t>
            </a:r>
            <a:endParaRPr lang="es-A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9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556792"/>
            <a:ext cx="7467600" cy="4492228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13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3200" b="0" dirty="0" err="1">
                <a:effectLst/>
                <a:latin typeface="Arial" pitchFamily="34" charset="0"/>
                <a:cs typeface="Arial" pitchFamily="34" charset="0"/>
              </a:rPr>
              <a:t>látero</a:t>
            </a:r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 - faríngeo</a:t>
            </a:r>
            <a:endParaRPr lang="es-A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8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11897" y="1481138"/>
            <a:ext cx="2720206" cy="4525962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14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3200" b="0" dirty="0" err="1">
                <a:effectLst/>
                <a:latin typeface="Arial" pitchFamily="34" charset="0"/>
                <a:cs typeface="Arial" pitchFamily="34" charset="0"/>
              </a:rPr>
              <a:t>látero</a:t>
            </a:r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 - faríngeo</a:t>
            </a:r>
            <a:endParaRPr lang="es-A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8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11897" y="1481138"/>
            <a:ext cx="2720206" cy="4525962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15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3200" b="0" dirty="0" err="1">
                <a:effectLst/>
                <a:latin typeface="Arial" pitchFamily="34" charset="0"/>
                <a:cs typeface="Arial" pitchFamily="34" charset="0"/>
              </a:rPr>
              <a:t>látero</a:t>
            </a:r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 - faríngeo</a:t>
            </a:r>
            <a:endParaRPr lang="es-A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 w="9525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algn="ctr">
              <a:buNone/>
            </a:pPr>
            <a:r>
              <a:rPr lang="es-AR" dirty="0">
                <a:latin typeface="Arial" pitchFamily="34" charset="0"/>
                <a:cs typeface="Arial" pitchFamily="34" charset="0"/>
              </a:rPr>
              <a:t>Diagnóstico:</a:t>
            </a:r>
          </a:p>
          <a:p>
            <a:pPr algn="ctr">
              <a:buNone/>
            </a:pPr>
            <a:r>
              <a:rPr lang="es-AR" sz="3600" dirty="0">
                <a:latin typeface="Arial" pitchFamily="34" charset="0"/>
                <a:cs typeface="Arial" pitchFamily="34" charset="0"/>
              </a:rPr>
              <a:t>Absceso </a:t>
            </a:r>
            <a:r>
              <a:rPr lang="es-AR" sz="3600" dirty="0" err="1">
                <a:latin typeface="Arial" pitchFamily="34" charset="0"/>
                <a:cs typeface="Arial" pitchFamily="34" charset="0"/>
              </a:rPr>
              <a:t>látero</a:t>
            </a:r>
            <a:r>
              <a:rPr lang="es-AR" sz="3600" dirty="0">
                <a:latin typeface="Arial" pitchFamily="34" charset="0"/>
                <a:cs typeface="Arial" pitchFamily="34" charset="0"/>
              </a:rPr>
              <a:t>-faríngeo</a:t>
            </a:r>
          </a:p>
          <a:p>
            <a:pPr algn="ctr">
              <a:buNone/>
            </a:pPr>
            <a:endParaRPr lang="es-AR" dirty="0"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buNone/>
            </a:pPr>
            <a:r>
              <a:rPr lang="es-AR" dirty="0">
                <a:latin typeface="Arial" pitchFamily="34" charset="0"/>
                <a:cs typeface="Arial" pitchFamily="34" charset="0"/>
              </a:rPr>
              <a:t>Etiologías probables: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AR" sz="3200" dirty="0">
                <a:latin typeface="Arial" pitchFamily="34" charset="0"/>
                <a:cs typeface="Arial" pitchFamily="34" charset="0"/>
              </a:rPr>
              <a:t>EBGA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AR" sz="3200" dirty="0">
                <a:latin typeface="Arial" pitchFamily="34" charset="0"/>
                <a:cs typeface="Arial" pitchFamily="34" charset="0"/>
              </a:rPr>
              <a:t>Otros Estreptococos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AR" sz="3200" dirty="0" err="1">
                <a:latin typeface="Arial" pitchFamily="34" charset="0"/>
                <a:cs typeface="Arial" pitchFamily="34" charset="0"/>
              </a:rPr>
              <a:t>Staph</a:t>
            </a:r>
            <a:r>
              <a:rPr lang="es-AR" sz="3200" dirty="0">
                <a:latin typeface="Arial" pitchFamily="34" charset="0"/>
                <a:cs typeface="Arial" pitchFamily="34" charset="0"/>
              </a:rPr>
              <a:t>. </a:t>
            </a:r>
            <a:r>
              <a:rPr lang="es-AR" sz="3200" dirty="0" err="1">
                <a:latin typeface="Arial" pitchFamily="34" charset="0"/>
                <a:cs typeface="Arial" pitchFamily="34" charset="0"/>
              </a:rPr>
              <a:t>Aureus</a:t>
            </a:r>
            <a:endParaRPr lang="es-AR" sz="3200" dirty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s-AR" sz="3200" dirty="0">
                <a:latin typeface="Arial" pitchFamily="34" charset="0"/>
                <a:cs typeface="Arial" pitchFamily="34" charset="0"/>
              </a:rPr>
              <a:t>Anaerobios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16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latin typeface="Arial" pitchFamily="34" charset="0"/>
                <a:cs typeface="Arial" pitchFamily="34" charset="0"/>
              </a:rPr>
              <a:t>Caso Clínico</a:t>
            </a:r>
            <a:endParaRPr lang="es-AR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 w="12700">
            <a:solidFill>
              <a:schemeClr val="tx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 algn="ctr">
              <a:buNone/>
            </a:pPr>
            <a:endParaRPr lang="es-AR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AR" dirty="0">
                <a:latin typeface="Arial" pitchFamily="34" charset="0"/>
                <a:cs typeface="Arial" pitchFamily="34" charset="0"/>
              </a:rPr>
              <a:t>A las 24 horas, Bacteriología informa:</a:t>
            </a:r>
          </a:p>
          <a:p>
            <a:pPr algn="ctr">
              <a:buNone/>
            </a:pPr>
            <a:r>
              <a:rPr lang="es-AR" sz="3200" dirty="0">
                <a:latin typeface="Arial" pitchFamily="34" charset="0"/>
                <a:cs typeface="Arial" pitchFamily="34" charset="0"/>
              </a:rPr>
              <a:t>Hemos 2/2 cocos positivos en cadena</a:t>
            </a:r>
          </a:p>
          <a:p>
            <a:pPr algn="ctr">
              <a:buNone/>
            </a:pPr>
            <a:endParaRPr lang="es-AR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s-AR" dirty="0">
                <a:latin typeface="Arial" pitchFamily="34" charset="0"/>
                <a:cs typeface="Arial" pitchFamily="34" charset="0"/>
              </a:rPr>
              <a:t>Opciones: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AR" dirty="0">
                <a:latin typeface="Arial" pitchFamily="34" charset="0"/>
                <a:cs typeface="Arial" pitchFamily="34" charset="0"/>
              </a:rPr>
              <a:t>Subir esquema por el aislamiento hasta ver tipificación en 24 horas a Vancomicina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AR" dirty="0">
                <a:latin typeface="Arial" pitchFamily="34" charset="0"/>
                <a:cs typeface="Arial" pitchFamily="34" charset="0"/>
              </a:rPr>
              <a:t>Mantener Clindamicina considerando que el niño se encuentra estable con franca mejoría clínica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17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2800" b="0" dirty="0">
                <a:latin typeface="Arial" panose="020B0604020202020204" pitchFamily="34" charset="0"/>
                <a:cs typeface="Arial" panose="020B0604020202020204" pitchFamily="34" charset="0"/>
              </a:rPr>
              <a:t>Absceso </a:t>
            </a:r>
            <a:r>
              <a:rPr lang="es-AR" sz="2800" b="0" dirty="0" err="1">
                <a:latin typeface="Arial" panose="020B0604020202020204" pitchFamily="34" charset="0"/>
                <a:cs typeface="Arial" panose="020B0604020202020204" pitchFamily="34" charset="0"/>
              </a:rPr>
              <a:t>látero</a:t>
            </a:r>
            <a:r>
              <a:rPr lang="es-AR" sz="2800" b="0" dirty="0">
                <a:latin typeface="Arial" panose="020B0604020202020204" pitchFamily="34" charset="0"/>
                <a:cs typeface="Arial" panose="020B0604020202020204" pitchFamily="34" charset="0"/>
              </a:rPr>
              <a:t>–faríngeo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 w="9525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algn="ctr"/>
            <a:r>
              <a:rPr lang="es-AR" sz="2800" dirty="0">
                <a:latin typeface="Arial" pitchFamily="34" charset="0"/>
                <a:cs typeface="Arial" pitchFamily="34" charset="0"/>
              </a:rPr>
              <a:t>Se decide mantener Clindamicina. </a:t>
            </a:r>
          </a:p>
          <a:p>
            <a:pPr algn="ctr">
              <a:buNone/>
            </a:pPr>
            <a:endParaRPr lang="es-AR" sz="2800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AR" sz="2800" dirty="0">
                <a:latin typeface="Arial" pitchFamily="34" charset="0"/>
                <a:cs typeface="Arial" pitchFamily="34" charset="0"/>
              </a:rPr>
              <a:t>A las 24 horas cultivo definitivo:</a:t>
            </a:r>
          </a:p>
          <a:p>
            <a:pPr algn="ctr">
              <a:buNone/>
            </a:pPr>
            <a:r>
              <a:rPr lang="es-A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EBGA </a:t>
            </a:r>
          </a:p>
          <a:p>
            <a:pPr algn="ctr"/>
            <a:r>
              <a:rPr lang="es-AR" sz="2800" dirty="0">
                <a:latin typeface="Arial" pitchFamily="34" charset="0"/>
                <a:cs typeface="Arial" pitchFamily="34" charset="0"/>
              </a:rPr>
              <a:t>Se rota ATB: </a:t>
            </a:r>
            <a:r>
              <a:rPr lang="es-A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Penicilina EV 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a completar 10 días totales EV</a:t>
            </a:r>
          </a:p>
          <a:p>
            <a:pPr algn="ctr"/>
            <a:r>
              <a:rPr lang="es-AR" sz="2800" dirty="0">
                <a:latin typeface="Arial" pitchFamily="34" charset="0"/>
                <a:cs typeface="Arial" pitchFamily="34" charset="0"/>
              </a:rPr>
              <a:t>Excelente evolución clínica, se realiza </a:t>
            </a:r>
            <a:r>
              <a:rPr lang="es-AR" sz="2800" dirty="0" err="1">
                <a:latin typeface="Arial" pitchFamily="34" charset="0"/>
                <a:cs typeface="Arial" pitchFamily="34" charset="0"/>
              </a:rPr>
              <a:t>screening</a:t>
            </a:r>
            <a:r>
              <a:rPr lang="es-AR" sz="2800" dirty="0">
                <a:latin typeface="Arial" pitchFamily="34" charset="0"/>
                <a:cs typeface="Arial" pitchFamily="34" charset="0"/>
              </a:rPr>
              <a:t> inmunológico que fue normal y HIV negativo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18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3200" b="0" dirty="0" err="1">
                <a:effectLst/>
                <a:latin typeface="Arial" pitchFamily="34" charset="0"/>
                <a:cs typeface="Arial" pitchFamily="34" charset="0"/>
              </a:rPr>
              <a:t>láterofaringeo</a:t>
            </a:r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 y Enfermedad Invasiva  EBGA</a:t>
            </a:r>
            <a:endParaRPr lang="es-A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algn="ctr">
              <a:buNone/>
            </a:pPr>
            <a:r>
              <a:rPr lang="es-AR" dirty="0">
                <a:latin typeface="Arial" pitchFamily="34" charset="0"/>
                <a:cs typeface="Arial" pitchFamily="34" charset="0"/>
              </a:rPr>
              <a:t>Preguntas:</a:t>
            </a:r>
          </a:p>
          <a:p>
            <a:pPr algn="ctr">
              <a:buNone/>
            </a:pPr>
            <a:endParaRPr lang="es-AR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AR" dirty="0">
                <a:latin typeface="Arial" pitchFamily="34" charset="0"/>
                <a:cs typeface="Arial" pitchFamily="34" charset="0"/>
              </a:rPr>
              <a:t>¿Por qué se rotó a Penicilina si el </a:t>
            </a:r>
            <a:r>
              <a:rPr lang="es-AR" dirty="0" err="1">
                <a:latin typeface="Arial" pitchFamily="34" charset="0"/>
                <a:cs typeface="Arial" pitchFamily="34" charset="0"/>
              </a:rPr>
              <a:t>Pyogenes</a:t>
            </a:r>
            <a:r>
              <a:rPr lang="es-AR" dirty="0">
                <a:latin typeface="Arial" pitchFamily="34" charset="0"/>
                <a:cs typeface="Arial" pitchFamily="34" charset="0"/>
              </a:rPr>
              <a:t> era sensible a Clindamicina?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AR" dirty="0">
                <a:latin typeface="Arial" pitchFamily="34" charset="0"/>
                <a:cs typeface="Arial" pitchFamily="34" charset="0"/>
              </a:rPr>
              <a:t>¿En caso de este paciente que tenía bacteriemia, tenía indicación de tratamiento combinado </a:t>
            </a:r>
            <a:r>
              <a:rPr lang="es-A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Penicilina + Clindamicina?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AR" dirty="0">
                <a:latin typeface="Arial" pitchFamily="34" charset="0"/>
                <a:cs typeface="Arial" pitchFamily="34" charset="0"/>
              </a:rPr>
              <a:t>¿Cuántos días se trata la bacteriemia?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AR" dirty="0">
                <a:latin typeface="Arial" pitchFamily="34" charset="0"/>
                <a:cs typeface="Arial" pitchFamily="34" charset="0"/>
              </a:rPr>
              <a:t>¿Corresponde continuar tratamiento VO posteriormente?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DCCB-FAF3-4811-8AE1-6B69A05FFBBF}" type="slidenum">
              <a:rPr lang="es-AR" smtClean="0"/>
              <a:pPr/>
              <a:t>19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Absceso </a:t>
            </a:r>
            <a:r>
              <a:rPr lang="es-AR" sz="3200" b="0" dirty="0" err="1">
                <a:effectLst/>
                <a:latin typeface="Arial" pitchFamily="34" charset="0"/>
                <a:cs typeface="Arial" pitchFamily="34" charset="0"/>
              </a:rPr>
              <a:t>látero</a:t>
            </a:r>
            <a:r>
              <a:rPr lang="es-AR" sz="3200" b="0" dirty="0">
                <a:effectLst/>
                <a:latin typeface="Arial" pitchFamily="34" charset="0"/>
                <a:cs typeface="Arial" pitchFamily="34" charset="0"/>
              </a:rPr>
              <a:t>-faríngeo y Enfermedad Invasiva por EBGA</a:t>
            </a:r>
            <a:endParaRPr lang="es-A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185</TotalTime>
  <Words>346</Words>
  <Application>Microsoft Office PowerPoint</Application>
  <PresentationFormat>Presentación en pantalla (4:3)</PresentationFormat>
  <Paragraphs>84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Calibri</vt:lpstr>
      <vt:lpstr>Lucida Sans Unicode</vt:lpstr>
      <vt:lpstr>Verdana</vt:lpstr>
      <vt:lpstr>Wingdings 2</vt:lpstr>
      <vt:lpstr>Wingdings 3</vt:lpstr>
      <vt:lpstr>Concurrencia</vt:lpstr>
      <vt:lpstr> Diplomatura de Infectología 2023</vt:lpstr>
      <vt:lpstr>Caso Clínico</vt:lpstr>
      <vt:lpstr>Caso Clínico</vt:lpstr>
      <vt:lpstr>Absceso láterofaringeo</vt:lpstr>
      <vt:lpstr>Absceso látero-faringeo</vt:lpstr>
      <vt:lpstr>Caso Clínico</vt:lpstr>
      <vt:lpstr>Caso Clínico </vt:lpstr>
      <vt:lpstr>Caso Clínico</vt:lpstr>
      <vt:lpstr>Caso Clínico</vt:lpstr>
      <vt:lpstr>Absceso látero- faríngeo </vt:lpstr>
      <vt:lpstr>Absceso látero- faringeo</vt:lpstr>
      <vt:lpstr>Absceso látero - faríngeo</vt:lpstr>
      <vt:lpstr>Absceso látero - faríngeo</vt:lpstr>
      <vt:lpstr>Absceso látero - faríngeo</vt:lpstr>
      <vt:lpstr>Absceso látero - faríngeo</vt:lpstr>
      <vt:lpstr>Caso Clínico</vt:lpstr>
      <vt:lpstr>Absceso látero–faríngeo </vt:lpstr>
      <vt:lpstr>Absceso láterofaringeo y Enfermedad Invasiva  EBGA</vt:lpstr>
      <vt:lpstr>Absceso látero-faríngeo y Enfermedad Invasiva por EBGA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diplomatura de infectología segunda cohorte 2</dc:title>
  <dc:creator>clinica</dc:creator>
  <cp:lastModifiedBy>Usuario</cp:lastModifiedBy>
  <cp:revision>19</cp:revision>
  <dcterms:created xsi:type="dcterms:W3CDTF">2018-05-14T15:52:34Z</dcterms:created>
  <dcterms:modified xsi:type="dcterms:W3CDTF">2023-07-05T23:54:36Z</dcterms:modified>
</cp:coreProperties>
</file>