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8"/>
  </p:notesMasterIdLst>
  <p:sldIdLst>
    <p:sldId id="291" r:id="rId2"/>
    <p:sldId id="293" r:id="rId3"/>
    <p:sldId id="294" r:id="rId4"/>
    <p:sldId id="332" r:id="rId5"/>
    <p:sldId id="303" r:id="rId6"/>
    <p:sldId id="292" r:id="rId7"/>
    <p:sldId id="304" r:id="rId8"/>
    <p:sldId id="305" r:id="rId9"/>
    <p:sldId id="306" r:id="rId10"/>
    <p:sldId id="307" r:id="rId11"/>
    <p:sldId id="308" r:id="rId12"/>
    <p:sldId id="309" r:id="rId13"/>
    <p:sldId id="310" r:id="rId14"/>
    <p:sldId id="311" r:id="rId15"/>
    <p:sldId id="313" r:id="rId16"/>
    <p:sldId id="314" r:id="rId17"/>
    <p:sldId id="315" r:id="rId18"/>
    <p:sldId id="316" r:id="rId19"/>
    <p:sldId id="317" r:id="rId20"/>
    <p:sldId id="318" r:id="rId21"/>
    <p:sldId id="283" r:id="rId22"/>
    <p:sldId id="319" r:id="rId23"/>
    <p:sldId id="320" r:id="rId24"/>
    <p:sldId id="321" r:id="rId25"/>
    <p:sldId id="322" r:id="rId26"/>
    <p:sldId id="323" r:id="rId27"/>
    <p:sldId id="324" r:id="rId28"/>
    <p:sldId id="325" r:id="rId29"/>
    <p:sldId id="347" r:id="rId30"/>
    <p:sldId id="349" r:id="rId31"/>
    <p:sldId id="326" r:id="rId32"/>
    <p:sldId id="273" r:id="rId33"/>
    <p:sldId id="274" r:id="rId34"/>
    <p:sldId id="275" r:id="rId35"/>
    <p:sldId id="276" r:id="rId36"/>
    <p:sldId id="277" r:id="rId37"/>
    <p:sldId id="278" r:id="rId38"/>
    <p:sldId id="280" r:id="rId39"/>
    <p:sldId id="327" r:id="rId40"/>
    <p:sldId id="279" r:id="rId41"/>
    <p:sldId id="282" r:id="rId42"/>
    <p:sldId id="328" r:id="rId43"/>
    <p:sldId id="329" r:id="rId44"/>
    <p:sldId id="330" r:id="rId45"/>
    <p:sldId id="331" r:id="rId46"/>
    <p:sldId id="351" r:id="rId47"/>
    <p:sldId id="352" r:id="rId48"/>
    <p:sldId id="301" r:id="rId49"/>
    <p:sldId id="302" r:id="rId50"/>
    <p:sldId id="298" r:id="rId51"/>
    <p:sldId id="299" r:id="rId52"/>
    <p:sldId id="271" r:id="rId53"/>
    <p:sldId id="272" r:id="rId54"/>
    <p:sldId id="284" r:id="rId55"/>
    <p:sldId id="285" r:id="rId56"/>
    <p:sldId id="286" r:id="rId57"/>
    <p:sldId id="260" r:id="rId58"/>
    <p:sldId id="261" r:id="rId59"/>
    <p:sldId id="262" r:id="rId60"/>
    <p:sldId id="354" r:id="rId61"/>
    <p:sldId id="263" r:id="rId62"/>
    <p:sldId id="264" r:id="rId63"/>
    <p:sldId id="265" r:id="rId64"/>
    <p:sldId id="266" r:id="rId65"/>
    <p:sldId id="287" r:id="rId66"/>
    <p:sldId id="288" r:id="rId67"/>
    <p:sldId id="267" r:id="rId68"/>
    <p:sldId id="289" r:id="rId69"/>
    <p:sldId id="268" r:id="rId70"/>
    <p:sldId id="269" r:id="rId71"/>
    <p:sldId id="270" r:id="rId72"/>
    <p:sldId id="333" r:id="rId73"/>
    <p:sldId id="345" r:id="rId74"/>
    <p:sldId id="346" r:id="rId75"/>
    <p:sldId id="334" r:id="rId76"/>
    <p:sldId id="335" r:id="rId77"/>
    <p:sldId id="336" r:id="rId78"/>
    <p:sldId id="337" r:id="rId79"/>
    <p:sldId id="338" r:id="rId80"/>
    <p:sldId id="339" r:id="rId81"/>
    <p:sldId id="340" r:id="rId82"/>
    <p:sldId id="341" r:id="rId83"/>
    <p:sldId id="342" r:id="rId84"/>
    <p:sldId id="343" r:id="rId85"/>
    <p:sldId id="344" r:id="rId86"/>
    <p:sldId id="353" r:id="rId87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viewProps" Target="viewProp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notesMaster" Target="notesMasters/notes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802BFC-01AB-452E-99A8-6A2D7D0C5F2B}" type="datetimeFigureOut">
              <a:rPr lang="es-AR" smtClean="0"/>
              <a:t>07/07/2023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41AE4B-BAA9-403F-BC78-B511D66F12A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21155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>
            <a:extLst>
              <a:ext uri="{FF2B5EF4-FFF2-40B4-BE49-F238E27FC236}">
                <a16:creationId xmlns:a16="http://schemas.microsoft.com/office/drawing/2014/main" id="{6AEA0E98-54C2-4DF5-9780-F242E5F1DD6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2 Marcador de notas">
            <a:extLst>
              <a:ext uri="{FF2B5EF4-FFF2-40B4-BE49-F238E27FC236}">
                <a16:creationId xmlns:a16="http://schemas.microsoft.com/office/drawing/2014/main" id="{276E696B-9078-4C16-A71D-B306CF3AD2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24580" name="3 Marcador de número de diapositiva">
            <a:extLst>
              <a:ext uri="{FF2B5EF4-FFF2-40B4-BE49-F238E27FC236}">
                <a16:creationId xmlns:a16="http://schemas.microsoft.com/office/drawing/2014/main" id="{675E055C-D53F-4B7A-AC04-6D3882F184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D3E09E0-973F-4BFC-88B2-00C6984C757B}" type="slidenum">
              <a:rPr lang="es-AR" altLang="es-AR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16</a:t>
            </a:fld>
            <a:endParaRPr lang="es-AR" altLang="es-AR">
              <a:latin typeface="Tahom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1 Marcador de imagen de diapositiva">
            <a:extLst>
              <a:ext uri="{FF2B5EF4-FFF2-40B4-BE49-F238E27FC236}">
                <a16:creationId xmlns:a16="http://schemas.microsoft.com/office/drawing/2014/main" id="{3C8435AD-10E8-4D53-8AE3-5B788D1F587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2 Marcador de notas">
            <a:extLst>
              <a:ext uri="{FF2B5EF4-FFF2-40B4-BE49-F238E27FC236}">
                <a16:creationId xmlns:a16="http://schemas.microsoft.com/office/drawing/2014/main" id="{5CD70C49-F79D-4CA4-B1A2-EEC70FAFB11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26628" name="3 Marcador de número de diapositiva">
            <a:extLst>
              <a:ext uri="{FF2B5EF4-FFF2-40B4-BE49-F238E27FC236}">
                <a16:creationId xmlns:a16="http://schemas.microsoft.com/office/drawing/2014/main" id="{4FE45ED7-63F7-4ECB-BD3A-6D340B726B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038A9B7-7E17-450D-9C4F-7EF747B61AB2}" type="slidenum">
              <a:rPr lang="es-AR" altLang="es-AR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17</a:t>
            </a:fld>
            <a:endParaRPr lang="es-AR" altLang="es-AR">
              <a:latin typeface="Tahoma" panose="020B060403050404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76916721-F9E1-42B9-B80C-F733D47745DE}"/>
              </a:ext>
            </a:extLst>
          </p:cNvPr>
          <p:cNvGrpSpPr>
            <a:grpSpLocks/>
          </p:cNvGrpSpPr>
          <p:nvPr/>
        </p:nvGrpSpPr>
        <p:grpSpPr bwMode="auto">
          <a:xfrm>
            <a:off x="1" y="1"/>
            <a:ext cx="12187767" cy="6850063"/>
            <a:chOff x="0" y="0"/>
            <a:chExt cx="5758" cy="4315"/>
          </a:xfrm>
        </p:grpSpPr>
        <p:grpSp>
          <p:nvGrpSpPr>
            <p:cNvPr id="5" name="Group 3">
              <a:extLst>
                <a:ext uri="{FF2B5EF4-FFF2-40B4-BE49-F238E27FC236}">
                  <a16:creationId xmlns:a16="http://schemas.microsoft.com/office/drawing/2014/main" id="{AB5648E3-F0C5-441A-A195-A32B8794B288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>
                <a:extLst>
                  <a:ext uri="{FF2B5EF4-FFF2-40B4-BE49-F238E27FC236}">
                    <a16:creationId xmlns:a16="http://schemas.microsoft.com/office/drawing/2014/main" id="{069AAF16-4161-4C20-9AEC-A4EE1EF109A6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r" eaLnBrk="1" hangingPunct="1">
                  <a:defRPr/>
                </a:pPr>
                <a:endParaRPr lang="es-AR" sz="1800"/>
              </a:p>
            </p:txBody>
          </p:sp>
          <p:sp>
            <p:nvSpPr>
              <p:cNvPr id="9" name="Freeform 5">
                <a:extLst>
                  <a:ext uri="{FF2B5EF4-FFF2-40B4-BE49-F238E27FC236}">
                    <a16:creationId xmlns:a16="http://schemas.microsoft.com/office/drawing/2014/main" id="{FC95DF47-007D-4C55-90BC-616D99531231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r" eaLnBrk="1" hangingPunct="1">
                  <a:defRPr/>
                </a:pPr>
                <a:endParaRPr lang="es-AR" sz="1800"/>
              </a:p>
            </p:txBody>
          </p:sp>
          <p:sp>
            <p:nvSpPr>
              <p:cNvPr id="10" name="Freeform 6">
                <a:extLst>
                  <a:ext uri="{FF2B5EF4-FFF2-40B4-BE49-F238E27FC236}">
                    <a16:creationId xmlns:a16="http://schemas.microsoft.com/office/drawing/2014/main" id="{4C4CA127-EE1D-43E7-88B2-35B7A93591C8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r" eaLnBrk="1" hangingPunct="1">
                  <a:defRPr/>
                </a:pPr>
                <a:endParaRPr lang="es-AR" sz="1800"/>
              </a:p>
            </p:txBody>
          </p:sp>
          <p:sp>
            <p:nvSpPr>
              <p:cNvPr id="11" name="Freeform 7">
                <a:extLst>
                  <a:ext uri="{FF2B5EF4-FFF2-40B4-BE49-F238E27FC236}">
                    <a16:creationId xmlns:a16="http://schemas.microsoft.com/office/drawing/2014/main" id="{37D54BBC-5104-4F05-8A29-91015521FB38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AR" sz="1800"/>
              </a:p>
            </p:txBody>
          </p:sp>
          <p:sp>
            <p:nvSpPr>
              <p:cNvPr id="12" name="Freeform 8">
                <a:extLst>
                  <a:ext uri="{FF2B5EF4-FFF2-40B4-BE49-F238E27FC236}">
                    <a16:creationId xmlns:a16="http://schemas.microsoft.com/office/drawing/2014/main" id="{8E355189-B9DF-45C7-93A9-E1FED8F70A73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r" eaLnBrk="1" hangingPunct="1">
                  <a:defRPr/>
                </a:pPr>
                <a:endParaRPr lang="es-AR" sz="1800"/>
              </a:p>
            </p:txBody>
          </p:sp>
        </p:grpSp>
        <p:sp>
          <p:nvSpPr>
            <p:cNvPr id="6" name="Freeform 9">
              <a:extLst>
                <a:ext uri="{FF2B5EF4-FFF2-40B4-BE49-F238E27FC236}">
                  <a16:creationId xmlns:a16="http://schemas.microsoft.com/office/drawing/2014/main" id="{919B6137-64C7-434F-A8D7-6119B11E9A4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r" eaLnBrk="1" hangingPunct="1">
                <a:defRPr/>
              </a:pPr>
              <a:endParaRPr lang="es-AR" sz="1800"/>
            </a:p>
          </p:txBody>
        </p:sp>
        <p:sp>
          <p:nvSpPr>
            <p:cNvPr id="7" name="Freeform 10">
              <a:extLst>
                <a:ext uri="{FF2B5EF4-FFF2-40B4-BE49-F238E27FC236}">
                  <a16:creationId xmlns:a16="http://schemas.microsoft.com/office/drawing/2014/main" id="{A0A5F74B-4CF3-4E8E-B0C3-44B1E139405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776 h 1906"/>
                <a:gd name="T4" fmla="*/ 5758 w 5740"/>
                <a:gd name="T5" fmla="*/ 1776 h 1906"/>
                <a:gd name="T6" fmla="*/ 5758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 sz="1800"/>
            </a:p>
          </p:txBody>
        </p:sp>
      </p:grpSp>
      <p:sp>
        <p:nvSpPr>
          <p:cNvPr id="13323" name="Rectangle 11">
            <a:extLst>
              <a:ext uri="{FF2B5EF4-FFF2-40B4-BE49-F238E27FC236}">
                <a16:creationId xmlns:a16="http://schemas.microsoft.com/office/drawing/2014/main" id="{1B03A422-E973-41ED-B426-8D4872EBC18D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736726"/>
            <a:ext cx="10363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s-ES" altLang="es-AR" noProof="0"/>
              <a:t>Haga clic para cambiar el estilo de título	</a:t>
            </a:r>
          </a:p>
        </p:txBody>
      </p:sp>
      <p:sp>
        <p:nvSpPr>
          <p:cNvPr id="13324" name="Rectangle 12">
            <a:extLst>
              <a:ext uri="{FF2B5EF4-FFF2-40B4-BE49-F238E27FC236}">
                <a16:creationId xmlns:a16="http://schemas.microsoft.com/office/drawing/2014/main" id="{B0FDE2C5-0F83-426F-9FC9-FA724914A414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s-ES" altLang="es-AR" noProof="0"/>
              <a:t>Haga clic para modificar el estilo de subtítulo del patrón</a:t>
            </a:r>
          </a:p>
        </p:txBody>
      </p:sp>
      <p:sp>
        <p:nvSpPr>
          <p:cNvPr id="13" name="Rectangle 13">
            <a:extLst>
              <a:ext uri="{FF2B5EF4-FFF2-40B4-BE49-F238E27FC236}">
                <a16:creationId xmlns:a16="http://schemas.microsoft.com/office/drawing/2014/main" id="{8944EE1B-3142-4CB2-9BCB-D57306877169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xfrm>
            <a:off x="609600" y="6248400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/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id="{EB877D77-B473-41AD-94DF-AD54A73C20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5157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/>
          </a:p>
        </p:txBody>
      </p:sp>
      <p:sp>
        <p:nvSpPr>
          <p:cNvPr id="15" name="Rectangle 15">
            <a:extLst>
              <a:ext uri="{FF2B5EF4-FFF2-40B4-BE49-F238E27FC236}">
                <a16:creationId xmlns:a16="http://schemas.microsoft.com/office/drawing/2014/main" id="{24010876-EBED-474A-871F-D3D9A7FBA7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54750"/>
            <a:ext cx="28448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5623E14-3546-4250-A3FA-4BCBBE1C9FE5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3833277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67CC16-8BBD-445C-A5A1-01EEC349B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154DAB6-9E97-4C8D-A86A-C1A2B9B5C1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CED34CEF-6EAF-4B96-B86E-00F3950E92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C8077C5-3B96-4F19-8822-0E2A2F9B9C5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D3A64A-9124-4942-A1B5-E4362A6C7991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3C7E43F3-9E62-4062-80D3-7E719D382014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95010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1CCE43-9D6E-4287-9927-535CA19AF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3A6873E-D2B9-40BE-91E8-D3FE353DBD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1891D860-E3A6-445E-85B6-2C9CE9A87A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FA0B677-172B-4D0F-B8B9-72100C42290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9277C4-E126-425A-B58F-AE3AC454D5EB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AC574281-4BB6-485C-BAE3-2A2B31D1E55E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2405755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F637D7-27AE-4AE5-B34E-7C84687FB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296D037-3B21-49AC-8C3E-D1F8C85C2B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37713F0-86C7-4CC1-AFA6-8DEA3E91A6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5E3AE14-7A8C-4A9C-A1A4-19E19C5962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606E08CE-E1EB-4A8D-9D65-530B93789C8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28BE64-7278-4638-B0DC-8698FEA22DE7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96246D8B-7A74-4348-97DD-E6EEC85BFFDE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066457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415107-C120-4F33-B1F2-0103E0378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DD68F9B-C0D4-45B4-9D95-E831515B99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AD102D5-7162-44EA-9086-E716ACB0AD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4895D18-C240-4FFC-9CDB-7B2E9AB37B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C1E152A-72F0-420F-9ABC-0132316519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5E1E8D3A-B0D0-4632-9358-F6246C6144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F857B7ED-5D16-4453-AC20-FB1822DE3B9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97F6DF-8A27-4A49-92CA-46011D7D8490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  <p:sp>
        <p:nvSpPr>
          <p:cNvPr id="9" name="Rectangle 14">
            <a:extLst>
              <a:ext uri="{FF2B5EF4-FFF2-40B4-BE49-F238E27FC236}">
                <a16:creationId xmlns:a16="http://schemas.microsoft.com/office/drawing/2014/main" id="{B13F6CA5-8D5A-49B4-AB9D-6063113427B6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3914086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1483A9-CFCC-43A9-90B4-EA5930719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5E552F-F0B4-4D57-8745-D12996D02C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D6F1537-012D-408B-900A-B8F0CDE9FC9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A3150F-96E0-4328-983C-B2D324CE8552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C14191AD-8A33-493F-88E0-8108D6A2FDBB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835411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5B5638A-6F44-444A-BA5C-8608C1E7C04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B0F98466-49BC-474C-893B-B2DD37DDBDF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6BB448-8F87-4354-9616-41F600D31ED5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  <p:sp>
        <p:nvSpPr>
          <p:cNvPr id="4" name="Rectangle 14">
            <a:extLst>
              <a:ext uri="{FF2B5EF4-FFF2-40B4-BE49-F238E27FC236}">
                <a16:creationId xmlns:a16="http://schemas.microsoft.com/office/drawing/2014/main" id="{6434B989-692D-481F-BDDB-53848E1325C1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3084297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3C2397-AE4C-4B7A-B488-D85E7CD02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61B44EA-CC22-4FBE-8231-C65367178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D8F9EF3-6463-4F93-9154-D1C3A61987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B59F997-A1E9-49E2-AD7B-5FCD8B1679D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DEBE26B2-98B2-4F14-B881-E2C057F6C2A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D00571-FFFE-4C10-B0C3-F3E489E6B359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796C55A1-47BB-466F-BFA0-42530DEC215E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421765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B7AF28-11B9-45B0-BE08-8EFC98D60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ADA5FB1-FA53-4EE9-BB61-4EE97637D2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E625242-5C40-4556-B859-C939F09F61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16104D3-2D8C-46C2-842C-93FC52B645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A61BF6D0-FE7D-45D8-A84E-1F0073E8CA5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02B5BA-24DB-4A0C-BB1D-FAD0ECC444C2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8412C22D-64F9-4D4A-849E-714E15F3C275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778113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A20A80-9544-4BE5-8AEA-C312D90F7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A34F9A1-7434-404C-89DA-7A9730BACB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59948D36-606B-4846-AB20-86E662EB57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180CA9D-8FEA-4553-913C-F27F19DFCA0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C7E601-A280-4BEA-8C4C-BA14DE76FDCE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6D8AC46A-374B-4663-A24A-C29DBC5341DF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3444607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0B6BDAA-ED23-4AC2-A9F1-6BD65CA76E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09BDFEB-F109-4CCA-B251-B48E168010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B4D0BD38-E4AC-4E2E-A138-C65BCD48E7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BBDCB47-1F26-4C88-95A0-EA81F440124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B60ACA-0A2C-49C4-BB11-BCF5B4EF3576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0C168B1A-1763-44F7-9E79-9ECD9AB80BA0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2397332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F5E68830-1C73-491C-8F67-5D978ACE2F0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5157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s-ES" altLang="es-AR"/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6CC9FB37-0DE5-4394-9DA8-338CA012C21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D1AC315-6C0B-4374-B380-F4559A85AB3D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  <p:grpSp>
        <p:nvGrpSpPr>
          <p:cNvPr id="1028" name="Group 4">
            <a:extLst>
              <a:ext uri="{FF2B5EF4-FFF2-40B4-BE49-F238E27FC236}">
                <a16:creationId xmlns:a16="http://schemas.microsoft.com/office/drawing/2014/main" id="{CC2EE223-F7CB-42FC-94AA-7F3E67F7F226}"/>
              </a:ext>
            </a:extLst>
          </p:cNvPr>
          <p:cNvGrpSpPr>
            <a:grpSpLocks/>
          </p:cNvGrpSpPr>
          <p:nvPr/>
        </p:nvGrpSpPr>
        <p:grpSpPr bwMode="auto">
          <a:xfrm>
            <a:off x="1" y="1"/>
            <a:ext cx="12187767" cy="6850063"/>
            <a:chOff x="0" y="0"/>
            <a:chExt cx="5758" cy="4315"/>
          </a:xfrm>
        </p:grpSpPr>
        <p:grpSp>
          <p:nvGrpSpPr>
            <p:cNvPr id="1032" name="Group 5">
              <a:extLst>
                <a:ext uri="{FF2B5EF4-FFF2-40B4-BE49-F238E27FC236}">
                  <a16:creationId xmlns:a16="http://schemas.microsoft.com/office/drawing/2014/main" id="{C9715083-ABAD-4BC5-A049-0578C3F80280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12294" name="Freeform 6">
                <a:extLst>
                  <a:ext uri="{FF2B5EF4-FFF2-40B4-BE49-F238E27FC236}">
                    <a16:creationId xmlns:a16="http://schemas.microsoft.com/office/drawing/2014/main" id="{9EEC6A09-E133-49E2-BE79-FD29557A88B0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r" eaLnBrk="1" hangingPunct="1">
                  <a:defRPr/>
                </a:pPr>
                <a:endParaRPr lang="es-AR" sz="1800"/>
              </a:p>
            </p:txBody>
          </p:sp>
          <p:sp>
            <p:nvSpPr>
              <p:cNvPr id="12295" name="Freeform 7">
                <a:extLst>
                  <a:ext uri="{FF2B5EF4-FFF2-40B4-BE49-F238E27FC236}">
                    <a16:creationId xmlns:a16="http://schemas.microsoft.com/office/drawing/2014/main" id="{E9F61CDB-E11D-4EA0-99DA-50FE1743C2A2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r" eaLnBrk="1" hangingPunct="1">
                  <a:defRPr/>
                </a:pPr>
                <a:endParaRPr lang="es-AR" sz="1800"/>
              </a:p>
            </p:txBody>
          </p:sp>
          <p:sp>
            <p:nvSpPr>
              <p:cNvPr id="12296" name="Freeform 8">
                <a:extLst>
                  <a:ext uri="{FF2B5EF4-FFF2-40B4-BE49-F238E27FC236}">
                    <a16:creationId xmlns:a16="http://schemas.microsoft.com/office/drawing/2014/main" id="{C3E5E37E-CDA6-4203-A510-40FC8749296D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r" eaLnBrk="1" hangingPunct="1">
                  <a:defRPr/>
                </a:pPr>
                <a:endParaRPr lang="es-AR" sz="1800"/>
              </a:p>
            </p:txBody>
          </p:sp>
          <p:sp>
            <p:nvSpPr>
              <p:cNvPr id="1038" name="Freeform 9">
                <a:extLst>
                  <a:ext uri="{FF2B5EF4-FFF2-40B4-BE49-F238E27FC236}">
                    <a16:creationId xmlns:a16="http://schemas.microsoft.com/office/drawing/2014/main" id="{7880EE6F-149D-4C5A-A9F2-29E8043B0DAE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AR" sz="1800"/>
              </a:p>
            </p:txBody>
          </p:sp>
          <p:sp>
            <p:nvSpPr>
              <p:cNvPr id="12298" name="Freeform 10">
                <a:extLst>
                  <a:ext uri="{FF2B5EF4-FFF2-40B4-BE49-F238E27FC236}">
                    <a16:creationId xmlns:a16="http://schemas.microsoft.com/office/drawing/2014/main" id="{525BEB8B-3139-43D1-92A0-AC222893EA21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r" eaLnBrk="1" hangingPunct="1">
                  <a:defRPr/>
                </a:pPr>
                <a:endParaRPr lang="es-AR" sz="1800"/>
              </a:p>
            </p:txBody>
          </p:sp>
        </p:grpSp>
        <p:sp>
          <p:nvSpPr>
            <p:cNvPr id="12299" name="Freeform 11">
              <a:extLst>
                <a:ext uri="{FF2B5EF4-FFF2-40B4-BE49-F238E27FC236}">
                  <a16:creationId xmlns:a16="http://schemas.microsoft.com/office/drawing/2014/main" id="{189D06F5-FC5D-430E-8B2A-921CCB3F712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r" eaLnBrk="1" hangingPunct="1">
                <a:defRPr/>
              </a:pPr>
              <a:endParaRPr lang="es-AR" sz="1800"/>
            </a:p>
          </p:txBody>
        </p:sp>
        <p:sp>
          <p:nvSpPr>
            <p:cNvPr id="1034" name="Freeform 12">
              <a:extLst>
                <a:ext uri="{FF2B5EF4-FFF2-40B4-BE49-F238E27FC236}">
                  <a16:creationId xmlns:a16="http://schemas.microsoft.com/office/drawing/2014/main" id="{A5B617AA-FCBE-4BB2-AF24-20D6192F335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776 h 1906"/>
                <a:gd name="T4" fmla="*/ 5758 w 5740"/>
                <a:gd name="T5" fmla="*/ 1776 h 1906"/>
                <a:gd name="T6" fmla="*/ 5758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 sz="1800"/>
            </a:p>
          </p:txBody>
        </p:sp>
      </p:grpSp>
      <p:sp>
        <p:nvSpPr>
          <p:cNvPr id="12301" name="Rectangle 13">
            <a:extLst>
              <a:ext uri="{FF2B5EF4-FFF2-40B4-BE49-F238E27FC236}">
                <a16:creationId xmlns:a16="http://schemas.microsoft.com/office/drawing/2014/main" id="{66C2D15F-F068-46CC-846D-2AA46ECD5466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/>
              <a:t>Haga clic para cambiar el estilo de título	</a:t>
            </a:r>
          </a:p>
        </p:txBody>
      </p:sp>
      <p:sp>
        <p:nvSpPr>
          <p:cNvPr id="12302" name="Rectangle 14">
            <a:extLst>
              <a:ext uri="{FF2B5EF4-FFF2-40B4-BE49-F238E27FC236}">
                <a16:creationId xmlns:a16="http://schemas.microsoft.com/office/drawing/2014/main" id="{1465DD45-78DE-4761-A87A-00DDC6B6F3C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s-ES" altLang="es-AR"/>
          </a:p>
        </p:txBody>
      </p:sp>
      <p:sp>
        <p:nvSpPr>
          <p:cNvPr id="12303" name="Rectangle 15">
            <a:extLst>
              <a:ext uri="{FF2B5EF4-FFF2-40B4-BE49-F238E27FC236}">
                <a16:creationId xmlns:a16="http://schemas.microsoft.com/office/drawing/2014/main" id="{BC04764D-DBCE-421D-9582-499054D885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/>
              <a:t>Haga clic para modificar el estilo de texto del patrón</a:t>
            </a:r>
          </a:p>
          <a:p>
            <a:pPr lvl="1"/>
            <a:r>
              <a:rPr lang="es-ES" altLang="es-AR"/>
              <a:t>Segundo nivel</a:t>
            </a:r>
          </a:p>
          <a:p>
            <a:pPr lvl="2"/>
            <a:r>
              <a:rPr lang="es-ES" altLang="es-AR"/>
              <a:t>Tercer nivel</a:t>
            </a:r>
          </a:p>
          <a:p>
            <a:pPr lvl="3"/>
            <a:r>
              <a:rPr lang="es-ES" altLang="es-AR"/>
              <a:t>Cuarto nivel</a:t>
            </a:r>
          </a:p>
          <a:p>
            <a:pPr lvl="4"/>
            <a:r>
              <a:rPr lang="es-ES" altLang="es-AR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277780836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n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7" Type="http://schemas.openxmlformats.org/officeDocument/2006/relationships/image" Target="../media/image31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emf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30ED8752-8123-44BA-810A-3C36AA79CF8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z="4800" dirty="0">
                <a:solidFill>
                  <a:schemeClr val="hlink"/>
                </a:solidFill>
              </a:rPr>
              <a:t>SUPURACIONES PLEUROPULMONARES</a:t>
            </a:r>
            <a:endParaRPr lang="es-ES" sz="4800" dirty="0">
              <a:solidFill>
                <a:schemeClr val="hlink"/>
              </a:solidFill>
            </a:endParaRP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E9590140-0920-4684-AEEB-E5D94E059E5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1" y="3886200"/>
            <a:ext cx="6945313" cy="1752600"/>
          </a:xfrm>
        </p:spPr>
        <p:txBody>
          <a:bodyPr/>
          <a:lstStyle/>
          <a:p>
            <a:pPr eaLnBrk="1" hangingPunct="1">
              <a:defRPr/>
            </a:pPr>
            <a:r>
              <a:rPr lang="es-ES_tradnl" sz="2800" b="1" dirty="0"/>
              <a:t>DIPLOMATURA EN ENFERMEDADES INFECCIOSAS </a:t>
            </a:r>
          </a:p>
          <a:p>
            <a:pPr eaLnBrk="1" hangingPunct="1">
              <a:defRPr/>
            </a:pPr>
            <a:r>
              <a:rPr lang="es-ES_tradnl" sz="2800" b="1" dirty="0"/>
              <a:t>2023</a:t>
            </a:r>
            <a:endParaRPr lang="es-ES" sz="28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6A2AA110-9BE7-4299-A3FD-1D244083BD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92313" y="1052513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s-ES_tradnl" sz="4000">
                <a:solidFill>
                  <a:schemeClr val="hlink"/>
                </a:solidFill>
              </a:rPr>
              <a:t>SUPURACION PLEUROPULMONAR</a:t>
            </a:r>
            <a:endParaRPr lang="es-ES" sz="4000">
              <a:solidFill>
                <a:schemeClr val="hlink"/>
              </a:solidFill>
            </a:endParaRPr>
          </a:p>
        </p:txBody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8CA7367C-6144-4808-9316-163D56F693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19288" y="2924175"/>
            <a:ext cx="8229600" cy="3701912"/>
          </a:xfrm>
        </p:spPr>
        <p:txBody>
          <a:bodyPr/>
          <a:lstStyle/>
          <a:p>
            <a:pPr eaLnBrk="1" hangingPunct="1">
              <a:defRPr/>
            </a:pPr>
            <a:r>
              <a:rPr lang="es-ES" dirty="0">
                <a:effectLst/>
              </a:rPr>
              <a:t>La supuración pleuropulmonar ( SPP ) es un proceso infeccioso con punto de partida pulmonar y que en su evolución compromete la pleura y el espacio pleural.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97949C2C-2EA5-4DC9-8E51-9B3B89CF67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92313" y="9080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s-ES_tradnl" b="1">
                <a:solidFill>
                  <a:schemeClr val="hlink"/>
                </a:solidFill>
              </a:rPr>
              <a:t>FOCO PRIMARIO</a:t>
            </a:r>
            <a:endParaRPr lang="es-ES" b="1">
              <a:solidFill>
                <a:schemeClr val="hlink"/>
              </a:solidFill>
            </a:endParaRPr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CF872563-97F3-4EAE-BF82-5FA49C1ABE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374" y="2362200"/>
            <a:ext cx="9581322" cy="4495800"/>
          </a:xfrm>
        </p:spPr>
        <p:txBody>
          <a:bodyPr/>
          <a:lstStyle/>
          <a:p>
            <a:pPr lvl="2" eaLnBrk="1" hangingPunct="1">
              <a:defRPr/>
            </a:pPr>
            <a:r>
              <a:rPr lang="es-ES" sz="3200" b="1" dirty="0"/>
              <a:t>Pulmón </a:t>
            </a:r>
            <a:r>
              <a:rPr lang="es-ES" sz="3200" dirty="0">
                <a:effectLst/>
              </a:rPr>
              <a:t>(neumonía – absceso pulmonar) </a:t>
            </a:r>
          </a:p>
          <a:p>
            <a:pPr lvl="2" eaLnBrk="1" hangingPunct="1">
              <a:defRPr/>
            </a:pPr>
            <a:r>
              <a:rPr lang="es-ES" sz="3200" b="1" dirty="0"/>
              <a:t>Supuración cervical </a:t>
            </a:r>
            <a:r>
              <a:rPr lang="es-ES" sz="3200" dirty="0">
                <a:effectLst/>
              </a:rPr>
              <a:t>(absceso retrofaríngeo) </a:t>
            </a:r>
          </a:p>
          <a:p>
            <a:pPr lvl="2" eaLnBrk="1" hangingPunct="1">
              <a:defRPr/>
            </a:pPr>
            <a:r>
              <a:rPr lang="es-ES" sz="3200" b="1" dirty="0"/>
              <a:t>Mediastino </a:t>
            </a:r>
            <a:r>
              <a:rPr lang="es-ES" sz="3200" dirty="0">
                <a:effectLst/>
              </a:rPr>
              <a:t>(mediastinitis postquirúrgicas, </a:t>
            </a:r>
            <a:r>
              <a:rPr lang="es-ES" sz="3200" dirty="0" err="1">
                <a:effectLst/>
              </a:rPr>
              <a:t>etc</a:t>
            </a:r>
            <a:r>
              <a:rPr lang="es-ES" sz="3200" dirty="0">
                <a:effectLst/>
              </a:rPr>
              <a:t> )</a:t>
            </a:r>
            <a:r>
              <a:rPr lang="es-ES" sz="3200" b="1" dirty="0"/>
              <a:t> </a:t>
            </a:r>
          </a:p>
          <a:p>
            <a:pPr lvl="2" eaLnBrk="1" hangingPunct="1">
              <a:defRPr/>
            </a:pPr>
            <a:r>
              <a:rPr lang="es-ES" sz="3200" b="1" dirty="0"/>
              <a:t>Abdomen </a:t>
            </a:r>
            <a:r>
              <a:rPr lang="es-ES" sz="3200" dirty="0">
                <a:effectLst/>
              </a:rPr>
              <a:t>(absceso subfrénico)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s-ES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503338-3916-401C-B0B9-DFFC94D0B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92689"/>
            <a:ext cx="10972800" cy="1143000"/>
          </a:xfrm>
        </p:spPr>
        <p:txBody>
          <a:bodyPr/>
          <a:lstStyle/>
          <a:p>
            <a:r>
              <a:rPr lang="es-AR" dirty="0"/>
              <a:t> </a:t>
            </a:r>
            <a:r>
              <a:rPr lang="es-AR" sz="3600" u="sng" dirty="0">
                <a:solidFill>
                  <a:srgbClr val="FFFF00"/>
                </a:solidFill>
              </a:rPr>
              <a:t>Las supuraciones pleuropulmonares incluyen:</a:t>
            </a:r>
            <a:br>
              <a:rPr lang="es-AR" u="sng" dirty="0"/>
            </a:b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A93DCE2-F28F-4DA5-A567-DF440845B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94185"/>
            <a:ext cx="10972800" cy="4525963"/>
          </a:xfrm>
        </p:spPr>
        <p:txBody>
          <a:bodyPr/>
          <a:lstStyle/>
          <a:p>
            <a:endParaRPr lang="es-AR" dirty="0"/>
          </a:p>
          <a:p>
            <a:r>
              <a:rPr lang="es-ES" b="1" dirty="0"/>
              <a:t>Derrame </a:t>
            </a:r>
            <a:r>
              <a:rPr lang="es-ES" b="1" dirty="0" err="1"/>
              <a:t>paraneumónico</a:t>
            </a:r>
            <a:r>
              <a:rPr lang="es-ES" b="1" dirty="0"/>
              <a:t>: </a:t>
            </a:r>
            <a:r>
              <a:rPr lang="es-ES" dirty="0">
                <a:effectLst/>
              </a:rPr>
              <a:t>líquido rico en proteínas pero acelular, en el espacio pleural, en respuesta a un foco subpleural de microorganismos.</a:t>
            </a:r>
          </a:p>
          <a:p>
            <a:r>
              <a:rPr lang="es-ES" b="1" dirty="0"/>
              <a:t>Empiema: </a:t>
            </a:r>
            <a:r>
              <a:rPr lang="es-ES" dirty="0">
                <a:effectLst/>
              </a:rPr>
              <a:t>invasión y persistencia bacteriana en el espacio pleural.</a:t>
            </a:r>
          </a:p>
          <a:p>
            <a:r>
              <a:rPr lang="es-ES" b="1" dirty="0"/>
              <a:t>Absceso: </a:t>
            </a:r>
            <a:r>
              <a:rPr lang="es-ES" dirty="0">
                <a:effectLst/>
              </a:rPr>
              <a:t>infección supurativa circunscripta, que progresa hacia la necrosis con destrucción del parénquima pulmonar.</a:t>
            </a:r>
            <a:endParaRPr lang="es-AR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33217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B75D3822-4664-4324-ACD0-B21E858C07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b="1" dirty="0">
                <a:solidFill>
                  <a:schemeClr val="hlink"/>
                </a:solidFill>
              </a:rPr>
              <a:t>EMPIEMA: DEFINICION</a:t>
            </a:r>
            <a:endParaRPr lang="es-ES" b="1" dirty="0">
              <a:solidFill>
                <a:schemeClr val="hlink"/>
              </a:solidFill>
            </a:endParaRPr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EC810F78-568C-450D-AEF9-42C115A6C1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b="1" dirty="0"/>
              <a:t>Empiema pleural (EP) </a:t>
            </a:r>
            <a:r>
              <a:rPr lang="es-ES" dirty="0">
                <a:effectLst/>
              </a:rPr>
              <a:t>se define como la presencia de líquido purulento en el espacio pleural.</a:t>
            </a:r>
          </a:p>
          <a:p>
            <a:pPr eaLnBrk="1" hangingPunct="1">
              <a:defRPr/>
            </a:pPr>
            <a:r>
              <a:rPr lang="es-ES" dirty="0">
                <a:effectLst/>
              </a:rPr>
              <a:t>Este proceso infeccioso compromete en su evolución a la pleura y al espacio pleural pudiendo haber o no infección del parénquima pulmonar asociada.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5" descr="Empiema pleural (1 de 2)">
            <a:extLst>
              <a:ext uri="{FF2B5EF4-FFF2-40B4-BE49-F238E27FC236}">
                <a16:creationId xmlns:a16="http://schemas.microsoft.com/office/drawing/2014/main" id="{98687CF6-C8D4-431A-ABA5-F350BB71A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6">
            <a:extLst>
              <a:ext uri="{FF2B5EF4-FFF2-40B4-BE49-F238E27FC236}">
                <a16:creationId xmlns:a16="http://schemas.microsoft.com/office/drawing/2014/main" id="{EA54D950-FD57-405C-81BE-002B161B27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8438" y="385764"/>
            <a:ext cx="568801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AR" b="1">
                <a:solidFill>
                  <a:schemeClr val="hlink"/>
                </a:solidFill>
              </a:rPr>
              <a:t> Empiema pleural  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4">
            <a:extLst>
              <a:ext uri="{FF2B5EF4-FFF2-40B4-BE49-F238E27FC236}">
                <a16:creationId xmlns:a16="http://schemas.microsoft.com/office/drawing/2014/main" id="{2357FFDC-56E7-4442-B8BE-A9FF239344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63750" y="836613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s-ES_tradnl" sz="4000"/>
              <a:t>        </a:t>
            </a:r>
            <a:r>
              <a:rPr lang="es-ES_tradnl" sz="4000">
                <a:solidFill>
                  <a:schemeClr val="hlink"/>
                </a:solidFill>
              </a:rPr>
              <a:t>EMPIEMA: CAUSAS</a:t>
            </a:r>
            <a:r>
              <a:rPr lang="es-ES_tradnl" sz="4000"/>
              <a:t>		</a:t>
            </a:r>
            <a:br>
              <a:rPr lang="es-ES_tradnl" sz="4000"/>
            </a:br>
            <a:endParaRPr lang="es-ES" sz="4000"/>
          </a:p>
        </p:txBody>
      </p:sp>
      <p:sp>
        <p:nvSpPr>
          <p:cNvPr id="45061" name="Rectangle 5">
            <a:extLst>
              <a:ext uri="{FF2B5EF4-FFF2-40B4-BE49-F238E27FC236}">
                <a16:creationId xmlns:a16="http://schemas.microsoft.com/office/drawing/2014/main" id="{49FEF49D-C63F-4960-80A5-B61B6941C6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063750" y="2060575"/>
            <a:ext cx="82296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ES" dirty="0">
                <a:effectLst/>
              </a:rPr>
              <a:t>La neumopatía inflamatoria complicada es la causa más frecuente (53,3 %).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" dirty="0">
                <a:effectLst/>
              </a:rPr>
              <a:t>consecuencia de un trauma torácico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" dirty="0">
                <a:effectLst/>
              </a:rPr>
              <a:t>Complicación de la cirugía cuando la sangre o la linfa en el espacio pleural se infecta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" dirty="0">
                <a:effectLst/>
              </a:rPr>
              <a:t>tumores malignos del tórax o tuberculosis complicadas.  </a:t>
            </a:r>
          </a:p>
          <a:p>
            <a:pPr eaLnBrk="1" hangingPunct="1">
              <a:lnSpc>
                <a:spcPct val="90000"/>
              </a:lnSpc>
              <a:defRPr/>
            </a:pPr>
            <a:endParaRPr lang="es-ES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DCAE54BE-1996-460B-B9A7-90139AC8CD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92313" y="6921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s-ES" sz="4000">
                <a:solidFill>
                  <a:schemeClr val="hlink"/>
                </a:solidFill>
              </a:rPr>
              <a:t>FACTORES PREDISPONENTES:</a:t>
            </a:r>
          </a:p>
        </p:txBody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A851AC4F-B63B-4D28-AD89-EF61045A86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404730" y="1835150"/>
            <a:ext cx="9117496" cy="483069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s-ES" sz="2800" b="1" dirty="0"/>
          </a:p>
          <a:p>
            <a:pPr eaLnBrk="1" hangingPunct="1">
              <a:lnSpc>
                <a:spcPct val="80000"/>
              </a:lnSpc>
              <a:defRPr/>
            </a:pPr>
            <a:r>
              <a:rPr lang="es-ES" sz="2800" dirty="0">
                <a:effectLst/>
              </a:rPr>
              <a:t>    Pacientes con riesgos aspirativos:</a:t>
            </a:r>
          </a:p>
          <a:p>
            <a:pPr lvl="2" eaLnBrk="1" hangingPunct="1">
              <a:lnSpc>
                <a:spcPct val="80000"/>
              </a:lnSpc>
              <a:defRPr/>
            </a:pPr>
            <a:r>
              <a:rPr lang="es-ES" sz="2800" dirty="0">
                <a:effectLst/>
              </a:rPr>
              <a:t>Encefalopatías </a:t>
            </a:r>
          </a:p>
          <a:p>
            <a:pPr lvl="2" eaLnBrk="1" hangingPunct="1">
              <a:lnSpc>
                <a:spcPct val="80000"/>
              </a:lnSpc>
              <a:defRPr/>
            </a:pPr>
            <a:r>
              <a:rPr lang="es-ES" sz="2800" dirty="0">
                <a:effectLst/>
              </a:rPr>
              <a:t>Insuficiencia </a:t>
            </a:r>
            <a:r>
              <a:rPr lang="es-ES" sz="2800" dirty="0" err="1">
                <a:effectLst/>
              </a:rPr>
              <a:t>velopalatina</a:t>
            </a:r>
            <a:r>
              <a:rPr lang="es-ES" sz="2800" dirty="0">
                <a:effectLst/>
              </a:rPr>
              <a:t> </a:t>
            </a:r>
          </a:p>
          <a:p>
            <a:pPr lvl="2" eaLnBrk="1" hangingPunct="1">
              <a:lnSpc>
                <a:spcPct val="80000"/>
              </a:lnSpc>
              <a:defRPr/>
            </a:pPr>
            <a:r>
              <a:rPr lang="es-ES" sz="2800" dirty="0">
                <a:effectLst/>
              </a:rPr>
              <a:t>Cardiopatías congénitas </a:t>
            </a:r>
          </a:p>
          <a:p>
            <a:pPr lvl="2" eaLnBrk="1" hangingPunct="1">
              <a:lnSpc>
                <a:spcPct val="80000"/>
              </a:lnSpc>
              <a:defRPr/>
            </a:pPr>
            <a:r>
              <a:rPr lang="es-ES" sz="2800" dirty="0" err="1">
                <a:effectLst/>
              </a:rPr>
              <a:t>Dismotilidad</a:t>
            </a:r>
            <a:r>
              <a:rPr lang="es-ES" sz="2800" dirty="0">
                <a:effectLst/>
              </a:rPr>
              <a:t> esofágica severa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" sz="2800" dirty="0">
                <a:effectLst/>
              </a:rPr>
              <a:t>   Edad: frecuente en los menores de 10 años y especialmente en &lt; de 2.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" sz="2800" dirty="0">
                <a:effectLst/>
              </a:rPr>
              <a:t>   Desnutrición </a:t>
            </a:r>
            <a:br>
              <a:rPr lang="es-ES" sz="2800" b="1" dirty="0"/>
            </a:br>
            <a:r>
              <a:rPr lang="es-ES" sz="2800" b="1" dirty="0"/>
              <a:t>      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5981B4D8-77BF-4743-BC81-14D417B26D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92313" y="6921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s-ES_tradnl" sz="4000">
                <a:solidFill>
                  <a:schemeClr val="hlink"/>
                </a:solidFill>
              </a:rPr>
              <a:t>CUADROS CLÍNICOS PREDISPONENTES</a:t>
            </a:r>
            <a:endParaRPr lang="es-ES" sz="4000">
              <a:solidFill>
                <a:schemeClr val="hlink"/>
              </a:solidFill>
            </a:endParaRP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8C55D164-864A-4E9B-8DE9-5D8F06E3B9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85461" y="2362200"/>
            <a:ext cx="9007889" cy="38036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ES" sz="2800" dirty="0">
                <a:effectLst/>
              </a:rPr>
              <a:t>La parálisis cerebral (tendencia a la broncoaspiración de algún alimento)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" sz="2800" dirty="0">
                <a:effectLst/>
              </a:rPr>
              <a:t>La presencia de un cuerpo extraño inhalado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" sz="2800" dirty="0">
                <a:effectLst/>
              </a:rPr>
              <a:t>Los estados de inmunodeficiencia por hipogammaglobulinemia, inmunosupresión posterior a la quimioterapia, el tratamiento con esteroides prolongado o enfermos con SIDA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" sz="2800" dirty="0">
                <a:effectLst/>
              </a:rPr>
              <a:t>La extensión a pleura partir de abscesos del pulmón, boca u orofaringe también pueden condicionar un empiema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9E7D5B34-81A7-46DA-B094-F934332E2F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92313" y="981075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s-ES" b="1">
                <a:solidFill>
                  <a:schemeClr val="hlink"/>
                </a:solidFill>
              </a:rPr>
              <a:t>CUADRO CLÍNICO</a:t>
            </a:r>
            <a:endParaRPr lang="es-ES">
              <a:solidFill>
                <a:schemeClr val="hlink"/>
              </a:solidFill>
            </a:endParaRPr>
          </a:p>
        </p:txBody>
      </p:sp>
      <p:sp>
        <p:nvSpPr>
          <p:cNvPr id="86019" name="Rectangle 3">
            <a:extLst>
              <a:ext uri="{FF2B5EF4-FFF2-40B4-BE49-F238E27FC236}">
                <a16:creationId xmlns:a16="http://schemas.microsoft.com/office/drawing/2014/main" id="{1DC67351-1DBE-436B-9607-10C7F7D771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92313" y="1916113"/>
            <a:ext cx="8229600" cy="44958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es-ES" dirty="0"/>
          </a:p>
          <a:p>
            <a:pPr eaLnBrk="1" hangingPunct="1">
              <a:defRPr/>
            </a:pPr>
            <a:r>
              <a:rPr lang="es-ES" dirty="0">
                <a:effectLst/>
              </a:rPr>
              <a:t>El cuadro clínico variará según la edad, el microorganismo productor, y la enfermedad de base. </a:t>
            </a:r>
          </a:p>
          <a:p>
            <a:pPr eaLnBrk="1" hangingPunct="1">
              <a:defRPr/>
            </a:pPr>
            <a:r>
              <a:rPr lang="es-ES" dirty="0">
                <a:effectLst/>
              </a:rPr>
              <a:t>A manera de resumen enumeramos los siguientes componentes del cuadro clínico: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Rectangle 3">
            <a:extLst>
              <a:ext uri="{FF2B5EF4-FFF2-40B4-BE49-F238E27FC236}">
                <a16:creationId xmlns:a16="http://schemas.microsoft.com/office/drawing/2014/main" id="{B8F448DE-E091-4F70-9AF9-33DC9F276EB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476250"/>
            <a:ext cx="9144000" cy="5976938"/>
          </a:xfrm>
        </p:spPr>
        <p:txBody>
          <a:bodyPr/>
          <a:lstStyle/>
          <a:p>
            <a:pPr eaLnBrk="1" hangingPunct="1">
              <a:defRPr/>
            </a:pPr>
            <a:r>
              <a:rPr lang="es-ES" sz="2800" dirty="0">
                <a:effectLst/>
              </a:rPr>
              <a:t>Hipertermia</a:t>
            </a:r>
          </a:p>
          <a:p>
            <a:pPr eaLnBrk="1" hangingPunct="1">
              <a:defRPr/>
            </a:pPr>
            <a:r>
              <a:rPr lang="es-ES" sz="2800" dirty="0">
                <a:effectLst/>
              </a:rPr>
              <a:t>Taquipnea con respiración entrecortada y superficial. Quejido espiratorio con disminución de la movilidad del hemitórax afectado.</a:t>
            </a:r>
          </a:p>
          <a:p>
            <a:pPr eaLnBrk="1" hangingPunct="1">
              <a:defRPr/>
            </a:pPr>
            <a:r>
              <a:rPr lang="es-ES" sz="2800" dirty="0">
                <a:effectLst/>
              </a:rPr>
              <a:t> Choque de punta  a veces desplazado y las vibraciones vocales disminuidas.</a:t>
            </a:r>
          </a:p>
          <a:p>
            <a:pPr eaLnBrk="1" hangingPunct="1">
              <a:defRPr/>
            </a:pPr>
            <a:r>
              <a:rPr lang="es-ES" sz="2800" dirty="0">
                <a:effectLst/>
              </a:rPr>
              <a:t> Matidez </a:t>
            </a:r>
            <a:r>
              <a:rPr lang="es-ES" sz="2800" dirty="0" err="1">
                <a:effectLst/>
              </a:rPr>
              <a:t>percutoria</a:t>
            </a:r>
            <a:r>
              <a:rPr lang="es-ES" sz="2800" dirty="0">
                <a:effectLst/>
              </a:rPr>
              <a:t> al igual que la columna, con abolición del murmullo vesicular.</a:t>
            </a:r>
          </a:p>
          <a:p>
            <a:pPr eaLnBrk="1" hangingPunct="1">
              <a:defRPr/>
            </a:pPr>
            <a:r>
              <a:rPr lang="es-ES" sz="2800" dirty="0">
                <a:effectLst/>
              </a:rPr>
              <a:t>Dolor torácico referido a la pared costal, y sus propagaciones al hombro o al abdomen.</a:t>
            </a:r>
          </a:p>
          <a:p>
            <a:pPr eaLnBrk="1" hangingPunct="1">
              <a:defRPr/>
            </a:pPr>
            <a:r>
              <a:rPr lang="es-ES" sz="2800" dirty="0">
                <a:effectLst/>
              </a:rPr>
              <a:t>Disminución de peso.</a:t>
            </a:r>
          </a:p>
          <a:p>
            <a:pPr eaLnBrk="1" hangingPunct="1">
              <a:defRPr/>
            </a:pPr>
            <a:r>
              <a:rPr lang="es-ES" sz="2800" dirty="0">
                <a:effectLst/>
              </a:rPr>
              <a:t>Compromiso del estado general.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202DBA7C-F996-490F-8084-781180BE5A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92313" y="692149"/>
            <a:ext cx="8229600" cy="1640233"/>
          </a:xfrm>
        </p:spPr>
        <p:txBody>
          <a:bodyPr/>
          <a:lstStyle/>
          <a:p>
            <a:pPr eaLnBrk="1" hangingPunct="1">
              <a:defRPr/>
            </a:pPr>
            <a:r>
              <a:rPr lang="es-ES" sz="4000" dirty="0">
                <a:solidFill>
                  <a:schemeClr val="hlink"/>
                </a:solidFill>
              </a:rPr>
              <a:t>DERRAME SECUNDARIO A NEUMONÍA POR GÉRMENES AEROBIOS</a:t>
            </a:r>
            <a:r>
              <a:rPr lang="es-ES" sz="4000" dirty="0"/>
              <a:t> </a:t>
            </a:r>
          </a:p>
        </p:txBody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3603CACE-B3D8-40BB-9519-0277D6E76F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92313" y="2924175"/>
            <a:ext cx="8229600" cy="3675408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s-ES" dirty="0">
                <a:effectLst/>
              </a:rPr>
              <a:t>Los síntomas son los que producen la neumonía: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s-ES" dirty="0">
              <a:effectLst/>
            </a:endParaRPr>
          </a:p>
          <a:p>
            <a:pPr eaLnBrk="1" hangingPunct="1">
              <a:defRPr/>
            </a:pPr>
            <a:r>
              <a:rPr lang="es-ES" dirty="0">
                <a:effectLst/>
              </a:rPr>
              <a:t>Fiebre, tos, esputo purulento y dolor torácico con leucocitosis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CFA2A054-D884-4A62-A4F8-CB5967CE6E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92313" y="4762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s-ES" sz="4000" dirty="0">
                <a:solidFill>
                  <a:schemeClr val="hlink"/>
                </a:solidFill>
              </a:rPr>
              <a:t>EMPIEMA POR GÉRMENES</a:t>
            </a:r>
            <a:br>
              <a:rPr lang="es-ES" sz="4000" dirty="0">
                <a:solidFill>
                  <a:schemeClr val="hlink"/>
                </a:solidFill>
              </a:rPr>
            </a:br>
            <a:r>
              <a:rPr lang="es-ES" sz="4000" dirty="0">
                <a:solidFill>
                  <a:schemeClr val="hlink"/>
                </a:solidFill>
              </a:rPr>
              <a:t>ANAEROBIOS</a:t>
            </a:r>
            <a:r>
              <a:rPr lang="es-ES" sz="4000" dirty="0"/>
              <a:t> </a:t>
            </a:r>
          </a:p>
        </p:txBody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1655301D-1531-4800-85EE-908AAEF8AA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92313" y="2362200"/>
            <a:ext cx="8229600" cy="4131365"/>
          </a:xfrm>
        </p:spPr>
        <p:txBody>
          <a:bodyPr/>
          <a:lstStyle/>
          <a:p>
            <a:pPr eaLnBrk="1" hangingPunct="1">
              <a:defRPr/>
            </a:pPr>
            <a:r>
              <a:rPr lang="es-ES" dirty="0">
                <a:effectLst/>
              </a:rPr>
              <a:t>Los síntomas son subagudos de 10 días o más </a:t>
            </a:r>
          </a:p>
          <a:p>
            <a:pPr eaLnBrk="1" hangingPunct="1">
              <a:defRPr/>
            </a:pPr>
            <a:r>
              <a:rPr lang="es-ES" dirty="0">
                <a:effectLst/>
              </a:rPr>
              <a:t>Pérdida de peso, presencia de la boca séptica y leucocitosis con anemia </a:t>
            </a:r>
          </a:p>
          <a:p>
            <a:pPr eaLnBrk="1" hangingPunct="1">
              <a:defRPr/>
            </a:pPr>
            <a:r>
              <a:rPr lang="es-ES" dirty="0">
                <a:effectLst/>
              </a:rPr>
              <a:t>Alcoholismo, convulsiones o enfermedades neurológicas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htmlimg4.scribdassets.com/931ew637k026mhz0/images/13-89d27fb039.jpg">
            <a:extLst>
              <a:ext uri="{FF2B5EF4-FFF2-40B4-BE49-F238E27FC236}">
                <a16:creationId xmlns:a16="http://schemas.microsoft.com/office/drawing/2014/main" id="{5EEFBC0D-2E95-4DA4-B17C-23999346BA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700" y="333375"/>
            <a:ext cx="8610600" cy="645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>
            <a:extLst>
              <a:ext uri="{FF2B5EF4-FFF2-40B4-BE49-F238E27FC236}">
                <a16:creationId xmlns:a16="http://schemas.microsoft.com/office/drawing/2014/main" id="{B40ACA38-50D8-4D54-8E10-64B04669C0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b="1">
                <a:solidFill>
                  <a:schemeClr val="hlink"/>
                </a:solidFill>
              </a:rPr>
              <a:t>ETAPAS EVOLUTIVAS</a:t>
            </a:r>
          </a:p>
        </p:txBody>
      </p:sp>
      <p:sp>
        <p:nvSpPr>
          <p:cNvPr id="116739" name="Rectangle 3">
            <a:extLst>
              <a:ext uri="{FF2B5EF4-FFF2-40B4-BE49-F238E27FC236}">
                <a16:creationId xmlns:a16="http://schemas.microsoft.com/office/drawing/2014/main" id="{D4C7CBD2-494F-45A1-8332-A99C2EC910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s-ES" b="1" dirty="0"/>
              <a:t>La Sociedad Americana de Cirugía Torácica divide la evolución del empiema en tres :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s-ES" b="1" dirty="0"/>
          </a:p>
          <a:p>
            <a:pPr eaLnBrk="1" hangingPunct="1">
              <a:defRPr/>
            </a:pPr>
            <a:r>
              <a:rPr lang="es-ES" dirty="0">
                <a:effectLst/>
              </a:rPr>
              <a:t> Exudativa</a:t>
            </a:r>
          </a:p>
          <a:p>
            <a:pPr eaLnBrk="1" hangingPunct="1">
              <a:defRPr/>
            </a:pPr>
            <a:r>
              <a:rPr lang="es-ES" dirty="0">
                <a:effectLst/>
              </a:rPr>
              <a:t> Fibrinopurulenta</a:t>
            </a:r>
          </a:p>
          <a:p>
            <a:pPr eaLnBrk="1" hangingPunct="1">
              <a:defRPr/>
            </a:pPr>
            <a:r>
              <a:rPr lang="es-ES" dirty="0">
                <a:effectLst/>
              </a:rPr>
              <a:t> Organizada.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htmlimg3.scribdassets.com/931ew637k026mhz0/images/15-4198f00753.jpg">
            <a:extLst>
              <a:ext uri="{FF2B5EF4-FFF2-40B4-BE49-F238E27FC236}">
                <a16:creationId xmlns:a16="http://schemas.microsoft.com/office/drawing/2014/main" id="{609B8C27-DA09-4767-912F-A6D3CF2EB5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8" y="200025"/>
            <a:ext cx="8610600" cy="645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1 Rectángulo">
            <a:extLst>
              <a:ext uri="{FF2B5EF4-FFF2-40B4-BE49-F238E27FC236}">
                <a16:creationId xmlns:a16="http://schemas.microsoft.com/office/drawing/2014/main" id="{5FC79E2E-52EA-4E6A-837C-35A29CC752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6" y="4425950"/>
            <a:ext cx="6245225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AR" altLang="es-AR" sz="1800" b="1"/>
              <a:t> I                                     II                               III                 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AR" altLang="es-AR" sz="1800" b="1">
                <a:solidFill>
                  <a:srgbClr val="000000"/>
                </a:solidFill>
              </a:rPr>
              <a:t>Exudativo               Fibrinopurulento    Organizativo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AR" altLang="es-AR" sz="1800" b="1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AR" altLang="es-AR" sz="1800" b="1">
                <a:solidFill>
                  <a:srgbClr val="000000"/>
                </a:solidFill>
              </a:rPr>
              <a:t>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AR" altLang="es-AR" sz="1800" b="1">
                <a:solidFill>
                  <a:srgbClr val="000000"/>
                </a:solidFill>
              </a:rPr>
              <a:t> 0 – 4                           2 – 21                        más de 21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br>
              <a:rPr lang="es-AR" altLang="es-AR" sz="1800">
                <a:solidFill>
                  <a:srgbClr val="000000"/>
                </a:solidFill>
              </a:rPr>
            </a:br>
            <a:endParaRPr lang="es-AR" altLang="es-AR" sz="1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htmlimg3.scribdassets.com/931ew637k026mhz0/images/16-ea09f97e2b.jpg">
            <a:extLst>
              <a:ext uri="{FF2B5EF4-FFF2-40B4-BE49-F238E27FC236}">
                <a16:creationId xmlns:a16="http://schemas.microsoft.com/office/drawing/2014/main" id="{AD249339-4F2A-4579-9B83-2047B97DAB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513" y="260350"/>
            <a:ext cx="8610600" cy="645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1 Rectángulo">
            <a:extLst>
              <a:ext uri="{FF2B5EF4-FFF2-40B4-BE49-F238E27FC236}">
                <a16:creationId xmlns:a16="http://schemas.microsoft.com/office/drawing/2014/main" id="{BD2859B9-24FA-407E-BC57-ABE495C4B1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87776" y="2492375"/>
            <a:ext cx="26108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es-AR" altLang="es-AR" sz="1800">
                <a:solidFill>
                  <a:srgbClr val="FFC000"/>
                </a:solidFill>
              </a:rPr>
              <a:t>  Ecografía y Punción</a:t>
            </a:r>
          </a:p>
        </p:txBody>
      </p:sp>
      <p:sp>
        <p:nvSpPr>
          <p:cNvPr id="25604" name="2 Rectángulo">
            <a:extLst>
              <a:ext uri="{FF2B5EF4-FFF2-40B4-BE49-F238E27FC236}">
                <a16:creationId xmlns:a16="http://schemas.microsoft.com/office/drawing/2014/main" id="{9194C1A6-91C6-4212-9323-4E7E7D88B7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2828926"/>
            <a:ext cx="45720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es-AR" altLang="es-AR" sz="1800">
                <a:solidFill>
                  <a:srgbClr val="FFC000"/>
                </a:solidFill>
              </a:rPr>
              <a:t>TRATAMIENTO 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br>
              <a:rPr lang="es-AR" altLang="es-AR" sz="1800"/>
            </a:br>
            <a:endParaRPr lang="es-AR" altLang="es-AR" sz="18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htmlimg3.scribdassets.com/931ew637k026mhz0/images/17-a5eeef646b.png">
            <a:extLst>
              <a:ext uri="{FF2B5EF4-FFF2-40B4-BE49-F238E27FC236}">
                <a16:creationId xmlns:a16="http://schemas.microsoft.com/office/drawing/2014/main" id="{05AB21EB-B6BE-46AA-98D3-4BEF9EEAB0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009" y="210080"/>
            <a:ext cx="8821668" cy="6437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htmlimg1.scribdassets.com/931ew637k026mhz0/images/18-2acd0590a5.jpg">
            <a:extLst>
              <a:ext uri="{FF2B5EF4-FFF2-40B4-BE49-F238E27FC236}">
                <a16:creationId xmlns:a16="http://schemas.microsoft.com/office/drawing/2014/main" id="{B934978C-058E-43B0-8B08-DC287E463F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700" y="200025"/>
            <a:ext cx="8610600" cy="645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1 Rectángulo">
            <a:extLst>
              <a:ext uri="{FF2B5EF4-FFF2-40B4-BE49-F238E27FC236}">
                <a16:creationId xmlns:a16="http://schemas.microsoft.com/office/drawing/2014/main" id="{B06911FD-CDEE-4EE1-B779-A2C25F8A0D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1813" y="6021389"/>
            <a:ext cx="3352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AR" altLang="es-AR" sz="3600" b="1">
                <a:solidFill>
                  <a:srgbClr val="FFC000"/>
                </a:solidFill>
              </a:rPr>
              <a:t>Decorticación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>
            <a:extLst>
              <a:ext uri="{FF2B5EF4-FFF2-40B4-BE49-F238E27FC236}">
                <a16:creationId xmlns:a16="http://schemas.microsoft.com/office/drawing/2014/main" id="{B567CA44-3ED4-4D66-8D6E-7A894A1138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435350"/>
            <a:ext cx="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699" name="Picture 5">
            <a:extLst>
              <a:ext uri="{FF2B5EF4-FFF2-40B4-BE49-F238E27FC236}">
                <a16:creationId xmlns:a16="http://schemas.microsoft.com/office/drawing/2014/main" id="{D18CFF95-7F4E-4BD0-AECD-46BD46E8C3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524000" y="0"/>
            <a:ext cx="91630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>
            <a:extLst>
              <a:ext uri="{FF2B5EF4-FFF2-40B4-BE49-F238E27FC236}">
                <a16:creationId xmlns:a16="http://schemas.microsoft.com/office/drawing/2014/main" id="{AC0B06F6-9D30-4F12-B586-6F0B43958B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b="1">
                <a:solidFill>
                  <a:schemeClr val="hlink"/>
                </a:solidFill>
              </a:rPr>
              <a:t>AGENTES ETIOLÓGICOS</a:t>
            </a:r>
          </a:p>
        </p:txBody>
      </p:sp>
      <p:sp>
        <p:nvSpPr>
          <p:cNvPr id="107523" name="Rectangle 3">
            <a:extLst>
              <a:ext uri="{FF2B5EF4-FFF2-40B4-BE49-F238E27FC236}">
                <a16:creationId xmlns:a16="http://schemas.microsoft.com/office/drawing/2014/main" id="{A28C1968-3127-4829-9937-D43A25A7BDD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44557" y="1285461"/>
            <a:ext cx="5989982" cy="4989789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s-ES" sz="2400" dirty="0">
                <a:effectLst/>
              </a:rPr>
              <a:t>RN a 2 meses: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s-ES" sz="2400" i="1" dirty="0" err="1">
                <a:effectLst/>
              </a:rPr>
              <a:t>Estáfilo</a:t>
            </a:r>
            <a:r>
              <a:rPr lang="es-ES" sz="2400" i="1" dirty="0">
                <a:effectLst/>
              </a:rPr>
              <a:t> </a:t>
            </a:r>
            <a:r>
              <a:rPr lang="es-ES" sz="2400" i="1" dirty="0" err="1">
                <a:effectLst/>
              </a:rPr>
              <a:t>Aureus</a:t>
            </a:r>
            <a:r>
              <a:rPr lang="es-ES" sz="2400" i="1" dirty="0">
                <a:effectLst/>
              </a:rPr>
              <a:t> </a:t>
            </a:r>
            <a:endParaRPr lang="es-ES" sz="2400" dirty="0">
              <a:effectLst/>
            </a:endParaRPr>
          </a:p>
          <a:p>
            <a:pPr lvl="1" eaLnBrk="1" hangingPunct="1">
              <a:lnSpc>
                <a:spcPct val="80000"/>
              </a:lnSpc>
              <a:defRPr/>
            </a:pPr>
            <a:r>
              <a:rPr lang="es-ES" sz="2400" i="1" dirty="0">
                <a:effectLst/>
              </a:rPr>
              <a:t>Enterobacterias : </a:t>
            </a:r>
            <a:r>
              <a:rPr lang="es-ES" sz="2400" i="1" dirty="0" err="1">
                <a:effectLst/>
              </a:rPr>
              <a:t>Coli</a:t>
            </a:r>
            <a:r>
              <a:rPr lang="es-ES" sz="2400" i="1" dirty="0">
                <a:effectLst/>
              </a:rPr>
              <a:t> - K </a:t>
            </a:r>
            <a:r>
              <a:rPr lang="es-ES" sz="2400" i="1" dirty="0" err="1">
                <a:effectLst/>
              </a:rPr>
              <a:t>Pneumoniae</a:t>
            </a:r>
            <a:r>
              <a:rPr lang="es-ES" sz="2400" dirty="0">
                <a:effectLst/>
              </a:rPr>
              <a:t>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s-ES" sz="2400" i="1" dirty="0">
                <a:effectLst/>
              </a:rPr>
              <a:t>Estreptococo Grupo B</a:t>
            </a:r>
            <a:r>
              <a:rPr lang="es-ES" sz="2400" dirty="0">
                <a:effectLst/>
              </a:rPr>
              <a:t>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s-ES" sz="2400" i="1" dirty="0">
                <a:effectLst/>
              </a:rPr>
              <a:t>Estreptococo </a:t>
            </a:r>
            <a:r>
              <a:rPr lang="es-ES" sz="2400" i="1" dirty="0" err="1">
                <a:effectLst/>
              </a:rPr>
              <a:t>Pneumoniae</a:t>
            </a:r>
            <a:r>
              <a:rPr lang="es-ES" sz="2400" i="1" dirty="0">
                <a:effectLst/>
              </a:rPr>
              <a:t> </a:t>
            </a:r>
            <a:endParaRPr lang="es-ES" sz="2400" dirty="0">
              <a:effectLst/>
            </a:endParaRPr>
          </a:p>
          <a:p>
            <a:pPr lvl="2" eaLnBrk="1" hangingPunct="1">
              <a:lnSpc>
                <a:spcPct val="80000"/>
              </a:lnSpc>
              <a:defRPr/>
            </a:pPr>
            <a:r>
              <a:rPr lang="es-ES" dirty="0">
                <a:effectLst/>
              </a:rPr>
              <a:t>Cefalotina Aminoglucósido </a:t>
            </a:r>
          </a:p>
          <a:p>
            <a:pPr lvl="2" eaLnBrk="1" hangingPunct="1">
              <a:lnSpc>
                <a:spcPct val="80000"/>
              </a:lnSpc>
              <a:defRPr/>
            </a:pPr>
            <a:endParaRPr lang="es-ES" dirty="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s-ES" sz="2400" dirty="0">
                <a:effectLst/>
              </a:rPr>
              <a:t>2 meses a 4 años: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s-ES" sz="2400" i="1" dirty="0" err="1">
                <a:effectLst/>
              </a:rPr>
              <a:t>Esteptococo</a:t>
            </a:r>
            <a:r>
              <a:rPr lang="es-ES" sz="2400" i="1" dirty="0">
                <a:effectLst/>
              </a:rPr>
              <a:t> </a:t>
            </a:r>
            <a:r>
              <a:rPr lang="es-ES" sz="2400" i="1" dirty="0" err="1">
                <a:effectLst/>
              </a:rPr>
              <a:t>Pneumoniae</a:t>
            </a:r>
            <a:r>
              <a:rPr lang="es-ES" sz="2400" dirty="0">
                <a:effectLst/>
              </a:rPr>
              <a:t>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s-ES" sz="2400" i="1" dirty="0" err="1">
                <a:effectLst/>
              </a:rPr>
              <a:t>Haemófilus</a:t>
            </a:r>
            <a:r>
              <a:rPr lang="es-ES" sz="2400" i="1" dirty="0">
                <a:effectLst/>
              </a:rPr>
              <a:t> </a:t>
            </a:r>
            <a:r>
              <a:rPr lang="es-ES" sz="2400" i="1" dirty="0" err="1">
                <a:effectLst/>
              </a:rPr>
              <a:t>influenzae</a:t>
            </a:r>
            <a:r>
              <a:rPr lang="es-ES" sz="2400" i="1" dirty="0">
                <a:effectLst/>
              </a:rPr>
              <a:t> </a:t>
            </a:r>
            <a:endParaRPr lang="es-ES" sz="2400" dirty="0">
              <a:effectLst/>
            </a:endParaRPr>
          </a:p>
          <a:p>
            <a:pPr lvl="1" eaLnBrk="1" hangingPunct="1">
              <a:lnSpc>
                <a:spcPct val="80000"/>
              </a:lnSpc>
              <a:defRPr/>
            </a:pPr>
            <a:r>
              <a:rPr lang="es-ES" sz="2400" i="1" dirty="0" err="1">
                <a:effectLst/>
              </a:rPr>
              <a:t>Estáfilococo</a:t>
            </a:r>
            <a:r>
              <a:rPr lang="es-ES" sz="2400" i="1" dirty="0">
                <a:effectLst/>
              </a:rPr>
              <a:t> </a:t>
            </a:r>
            <a:r>
              <a:rPr lang="es-ES" sz="2400" i="1" dirty="0" err="1">
                <a:effectLst/>
              </a:rPr>
              <a:t>Aureus</a:t>
            </a:r>
            <a:r>
              <a:rPr lang="es-ES" sz="2400" i="1" dirty="0">
                <a:effectLst/>
              </a:rPr>
              <a:t> </a:t>
            </a:r>
            <a:endParaRPr lang="es-ES" sz="2400" dirty="0">
              <a:effectLst/>
            </a:endParaRPr>
          </a:p>
          <a:p>
            <a:pPr lvl="2" eaLnBrk="1" hangingPunct="1">
              <a:lnSpc>
                <a:spcPct val="80000"/>
              </a:lnSpc>
              <a:defRPr/>
            </a:pPr>
            <a:r>
              <a:rPr lang="es-ES" dirty="0">
                <a:effectLst/>
              </a:rPr>
              <a:t>Cefuroxima </a:t>
            </a:r>
          </a:p>
          <a:p>
            <a:pPr lvl="2" eaLnBrk="1" hangingPunct="1">
              <a:lnSpc>
                <a:spcPct val="80000"/>
              </a:lnSpc>
              <a:defRPr/>
            </a:pPr>
            <a:r>
              <a:rPr lang="es-ES" dirty="0">
                <a:effectLst/>
              </a:rPr>
              <a:t>Cefalosporina de 3a generación </a:t>
            </a:r>
          </a:p>
          <a:p>
            <a:pPr lvl="2" eaLnBrk="1" hangingPunct="1">
              <a:lnSpc>
                <a:spcPct val="80000"/>
              </a:lnSpc>
              <a:defRPr/>
            </a:pPr>
            <a:r>
              <a:rPr lang="es-ES" dirty="0">
                <a:effectLst/>
              </a:rPr>
              <a:t>Ampicilina </a:t>
            </a:r>
          </a:p>
          <a:p>
            <a:pPr eaLnBrk="1" hangingPunct="1">
              <a:lnSpc>
                <a:spcPct val="80000"/>
              </a:lnSpc>
              <a:defRPr/>
            </a:pPr>
            <a:endParaRPr lang="es-ES" sz="1800" b="1" dirty="0"/>
          </a:p>
        </p:txBody>
      </p:sp>
      <p:sp>
        <p:nvSpPr>
          <p:cNvPr id="107524" name="Rectangle 4">
            <a:extLst>
              <a:ext uri="{FF2B5EF4-FFF2-40B4-BE49-F238E27FC236}">
                <a16:creationId xmlns:a16="http://schemas.microsoft.com/office/drawing/2014/main" id="{1242E3BB-D700-4DC7-93B3-4BB910EC61BB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6612835" y="1593572"/>
            <a:ext cx="4666629" cy="4989789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s-ES" dirty="0">
                <a:effectLst/>
              </a:rPr>
              <a:t>Mayores de 4 años             </a:t>
            </a:r>
            <a:r>
              <a:rPr lang="es-ES" i="1" dirty="0">
                <a:effectLst/>
              </a:rPr>
              <a:t>Estreptococo </a:t>
            </a:r>
            <a:r>
              <a:rPr lang="es-ES" i="1" dirty="0" err="1">
                <a:effectLst/>
              </a:rPr>
              <a:t>Pneumoniae</a:t>
            </a:r>
            <a:r>
              <a:rPr lang="es-ES" dirty="0">
                <a:effectLst/>
              </a:rPr>
              <a:t> </a:t>
            </a:r>
            <a:r>
              <a:rPr lang="es-ES" i="1" dirty="0" err="1">
                <a:effectLst/>
              </a:rPr>
              <a:t>Estáfilococo</a:t>
            </a:r>
            <a:r>
              <a:rPr lang="es-ES" i="1" dirty="0">
                <a:effectLst/>
              </a:rPr>
              <a:t> </a:t>
            </a:r>
            <a:r>
              <a:rPr lang="es-ES" i="1" dirty="0" err="1">
                <a:effectLst/>
              </a:rPr>
              <a:t>Aureus</a:t>
            </a:r>
            <a:r>
              <a:rPr lang="es-ES" dirty="0">
                <a:effectLst/>
              </a:rPr>
              <a:t> </a:t>
            </a:r>
            <a:r>
              <a:rPr lang="es-ES" i="1" dirty="0" err="1">
                <a:effectLst/>
              </a:rPr>
              <a:t>Mycoplasma</a:t>
            </a:r>
            <a:r>
              <a:rPr lang="es-ES" i="1" dirty="0">
                <a:effectLst/>
              </a:rPr>
              <a:t> </a:t>
            </a:r>
            <a:endParaRPr lang="es-ES" dirty="0">
              <a:effectLst/>
            </a:endParaRPr>
          </a:p>
          <a:p>
            <a:pPr lvl="2" eaLnBrk="1" hangingPunct="1">
              <a:lnSpc>
                <a:spcPct val="80000"/>
              </a:lnSpc>
              <a:defRPr/>
            </a:pPr>
            <a:r>
              <a:rPr lang="es-ES" sz="3200" dirty="0">
                <a:effectLst/>
              </a:rPr>
              <a:t>Cefalotina </a:t>
            </a:r>
          </a:p>
          <a:p>
            <a:pPr lvl="2" eaLnBrk="1" hangingPunct="1">
              <a:lnSpc>
                <a:spcPct val="80000"/>
              </a:lnSpc>
              <a:defRPr/>
            </a:pPr>
            <a:r>
              <a:rPr lang="es-ES" sz="3200" dirty="0">
                <a:effectLst/>
              </a:rPr>
              <a:t>Macrólidos</a:t>
            </a:r>
          </a:p>
          <a:p>
            <a:pPr lvl="2" eaLnBrk="1" hangingPunct="1">
              <a:lnSpc>
                <a:spcPct val="80000"/>
              </a:lnSpc>
              <a:defRPr/>
            </a:pPr>
            <a:r>
              <a:rPr lang="es-ES" sz="3200" dirty="0">
                <a:effectLst/>
              </a:rPr>
              <a:t>Penicilina - Cefuroxima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Rectangle 3">
            <a:extLst>
              <a:ext uri="{FF2B5EF4-FFF2-40B4-BE49-F238E27FC236}">
                <a16:creationId xmlns:a16="http://schemas.microsoft.com/office/drawing/2014/main" id="{A1D80DA5-E1F2-422B-AE7D-CE5B28CF0F9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992313" y="1916113"/>
            <a:ext cx="8229600" cy="4495800"/>
          </a:xfrm>
        </p:spPr>
        <p:txBody>
          <a:bodyPr/>
          <a:lstStyle/>
          <a:p>
            <a:pPr eaLnBrk="1" hangingPunct="1">
              <a:defRPr/>
            </a:pPr>
            <a:r>
              <a:rPr lang="es-ES" dirty="0">
                <a:effectLst/>
              </a:rPr>
              <a:t>El </a:t>
            </a:r>
            <a:r>
              <a:rPr lang="es-ES" i="1" dirty="0">
                <a:effectLst/>
              </a:rPr>
              <a:t>estreptococo </a:t>
            </a:r>
            <a:r>
              <a:rPr lang="es-ES" i="1" dirty="0" err="1">
                <a:effectLst/>
              </a:rPr>
              <a:t>pneumoniae</a:t>
            </a:r>
            <a:r>
              <a:rPr lang="es-ES" dirty="0">
                <a:effectLst/>
              </a:rPr>
              <a:t> es el agente etiológico más frecuente </a:t>
            </a:r>
          </a:p>
          <a:p>
            <a:pPr eaLnBrk="1" hangingPunct="1">
              <a:defRPr/>
            </a:pPr>
            <a:r>
              <a:rPr lang="es-ES" dirty="0">
                <a:effectLst/>
              </a:rPr>
              <a:t>Los bacilos Gram (-) negativos deben sospecharse en los RN, infecciones postoperatorias y pacientes inmunocomprometidos</a:t>
            </a:r>
          </a:p>
          <a:p>
            <a:pPr eaLnBrk="1" hangingPunct="1">
              <a:defRPr/>
            </a:pPr>
            <a:endParaRPr lang="es-ES" b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Rectangle 3">
            <a:extLst>
              <a:ext uri="{FF2B5EF4-FFF2-40B4-BE49-F238E27FC236}">
                <a16:creationId xmlns:a16="http://schemas.microsoft.com/office/drawing/2014/main" id="{85258282-FA8E-4143-9F63-B18B55D4E51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919288" y="537335"/>
            <a:ext cx="8229600" cy="602249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s-ES" sz="2000" b="1" dirty="0"/>
          </a:p>
          <a:p>
            <a:pPr eaLnBrk="1" hangingPunct="1">
              <a:lnSpc>
                <a:spcPct val="80000"/>
              </a:lnSpc>
              <a:defRPr/>
            </a:pPr>
            <a:r>
              <a:rPr lang="es-ES" sz="2800" dirty="0">
                <a:effectLst/>
              </a:rPr>
              <a:t>Los pacientes con riesgo de aspiración Anaerobios: </a:t>
            </a:r>
            <a:r>
              <a:rPr lang="es-ES" sz="2800" dirty="0" err="1">
                <a:effectLst/>
              </a:rPr>
              <a:t>Bacteroides</a:t>
            </a:r>
            <a:r>
              <a:rPr lang="es-ES" sz="2800" dirty="0">
                <a:effectLst/>
              </a:rPr>
              <a:t> </a:t>
            </a:r>
            <a:r>
              <a:rPr lang="es-ES" sz="2800" dirty="0" err="1">
                <a:effectLst/>
              </a:rPr>
              <a:t>Frágilis</a:t>
            </a:r>
            <a:r>
              <a:rPr lang="es-ES" sz="2800" dirty="0">
                <a:effectLst/>
              </a:rPr>
              <a:t>, </a:t>
            </a:r>
            <a:r>
              <a:rPr lang="es-ES" sz="2800" dirty="0" err="1">
                <a:effectLst/>
              </a:rPr>
              <a:t>Peptoestreptococo</a:t>
            </a:r>
            <a:r>
              <a:rPr lang="es-ES" sz="2800" dirty="0">
                <a:effectLst/>
              </a:rPr>
              <a:t> s/p, y </a:t>
            </a:r>
            <a:r>
              <a:rPr lang="es-ES" sz="2800" dirty="0" err="1">
                <a:effectLst/>
              </a:rPr>
              <a:t>Fusobacterium</a:t>
            </a:r>
            <a:endParaRPr lang="es-ES" sz="2800" dirty="0">
              <a:effectLst/>
            </a:endParaRP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endParaRPr lang="es-ES" sz="2800" dirty="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s-ES" sz="2800" dirty="0">
                <a:effectLst/>
              </a:rPr>
              <a:t>Las infecciones producidas por anaerobios suelen tener un mayor mortalidad.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s-ES" sz="2800" dirty="0">
                <a:effectLst/>
              </a:rPr>
              <a:t>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" sz="2800" dirty="0">
                <a:effectLst/>
              </a:rPr>
              <a:t>Los derrames fibrinosos rebeldes deben despertar la sospecha de TBC donde será útil confirmar el diagnóstico a través de: biopsia, cultivos, ADA. </a:t>
            </a:r>
          </a:p>
          <a:p>
            <a:pPr eaLnBrk="1" hangingPunct="1">
              <a:lnSpc>
                <a:spcPct val="80000"/>
              </a:lnSpc>
              <a:defRPr/>
            </a:pPr>
            <a:endParaRPr lang="es-ES" sz="2800" dirty="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s-ES" sz="2800" dirty="0">
                <a:effectLst/>
              </a:rPr>
              <a:t>Los microorganismos causantes de sobreinfección hospitalaria son: </a:t>
            </a:r>
            <a:r>
              <a:rPr lang="es-ES" sz="2800" i="1" dirty="0">
                <a:effectLst/>
              </a:rPr>
              <a:t>Pseudomona, </a:t>
            </a:r>
            <a:r>
              <a:rPr lang="es-ES" sz="2800" i="1" dirty="0" err="1">
                <a:effectLst/>
              </a:rPr>
              <a:t>Klebsiella</a:t>
            </a:r>
            <a:r>
              <a:rPr lang="es-ES" sz="2800" i="1" dirty="0">
                <a:effectLst/>
              </a:rPr>
              <a:t> </a:t>
            </a:r>
            <a:r>
              <a:rPr lang="es-ES" sz="2800" i="1" dirty="0" err="1">
                <a:effectLst/>
              </a:rPr>
              <a:t>Pneumoniae</a:t>
            </a:r>
            <a:r>
              <a:rPr lang="es-ES" sz="2800" i="1" dirty="0">
                <a:effectLst/>
              </a:rPr>
              <a:t>, Acinetobacter y Cándida </a:t>
            </a:r>
            <a:r>
              <a:rPr lang="es-ES" sz="2800" i="1" dirty="0" err="1">
                <a:effectLst/>
              </a:rPr>
              <a:t>Albicans</a:t>
            </a:r>
            <a:r>
              <a:rPr lang="es-ES" sz="2800" i="1" dirty="0">
                <a:effectLst/>
              </a:rPr>
              <a:t>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AD44BBF7-45F7-48CB-AF3E-BC3A751E16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92313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s-ES" b="1" dirty="0">
                <a:solidFill>
                  <a:schemeClr val="hlink"/>
                </a:solidFill>
              </a:rPr>
              <a:t>DIAGNÓSTICO</a:t>
            </a:r>
          </a:p>
        </p:txBody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C2F36E59-5857-45D9-9F71-9EBF381F32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19288" y="1196974"/>
            <a:ext cx="8229600" cy="5349599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ES" sz="2800" dirty="0">
                <a:effectLst/>
              </a:rPr>
              <a:t>1- </a:t>
            </a:r>
            <a:r>
              <a:rPr lang="es-ES" sz="2800" b="1" dirty="0">
                <a:effectLst/>
              </a:rPr>
              <a:t>Historia clínica y minucioso examen físico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s-ES" sz="2800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s-ES" sz="2800" dirty="0">
                <a:effectLst/>
              </a:rPr>
              <a:t>2- </a:t>
            </a:r>
            <a:r>
              <a:rPr lang="es-ES" sz="2800" b="1" dirty="0">
                <a:effectLst/>
              </a:rPr>
              <a:t>Par Radiológico: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s-ES" sz="2800" dirty="0">
                <a:effectLst/>
              </a:rPr>
              <a:t>    Buscar desplazamiento mediastínico, despegamiento pleural, senos velados y visualización de una sola hoja diafragmática. Decúbito homolateral para evidenciar la línea de despegamiento pleural.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s-ES" sz="2800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s-ES" sz="2800" dirty="0">
                <a:effectLst/>
              </a:rPr>
              <a:t>3- </a:t>
            </a:r>
            <a:r>
              <a:rPr lang="es-ES" sz="2800" b="1" dirty="0" err="1">
                <a:effectLst/>
              </a:rPr>
              <a:t>Ecopleura</a:t>
            </a:r>
            <a:r>
              <a:rPr lang="es-ES" sz="2800" b="1" dirty="0">
                <a:effectLst/>
              </a:rPr>
              <a:t>: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s-ES" sz="2800" dirty="0">
                <a:effectLst/>
              </a:rPr>
              <a:t>    Especialmente en derrames de poca magnitud o dudosos y en procesos supurativos tabicados.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s-ES" sz="2800" dirty="0">
                <a:effectLst/>
              </a:rPr>
              <a:t>    Útil para guiar una toracocentesis.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C8AED564-E117-4EC3-9B12-B5F3BAFEA0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b="1">
                <a:solidFill>
                  <a:schemeClr val="hlink"/>
                </a:solidFill>
              </a:rPr>
              <a:t>RADIOLOGÍA</a:t>
            </a:r>
            <a:endParaRPr lang="es-ES" b="1">
              <a:solidFill>
                <a:schemeClr val="hlink"/>
              </a:solidFill>
            </a:endParaRPr>
          </a:p>
        </p:txBody>
      </p:sp>
      <p:pic>
        <p:nvPicPr>
          <p:cNvPr id="34819" name="Picture 4" descr="foto3">
            <a:extLst>
              <a:ext uri="{FF2B5EF4-FFF2-40B4-BE49-F238E27FC236}">
                <a16:creationId xmlns:a16="http://schemas.microsoft.com/office/drawing/2014/main" id="{A0B4FC2E-4314-43ED-99EE-A9565A9F925E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17843" y="1294541"/>
            <a:ext cx="4956313" cy="5135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54FF359D-06F9-4C3D-9131-D2A215FC65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92313" y="518561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s-ES" sz="4000" dirty="0">
                <a:solidFill>
                  <a:schemeClr val="hlink"/>
                </a:solidFill>
              </a:rPr>
              <a:t>PUNCIÓN PLEURAL TORACOCENTESIS</a:t>
            </a:r>
          </a:p>
        </p:txBody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DEF150B8-6F46-4CD8-B2AD-E21527112E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30017" y="1979613"/>
            <a:ext cx="8663333" cy="4878387"/>
          </a:xfrm>
        </p:spPr>
        <p:txBody>
          <a:bodyPr/>
          <a:lstStyle/>
          <a:p>
            <a:pPr marL="990600" lvl="1" indent="-533400" eaLnBrk="1" hangingPunct="1">
              <a:lnSpc>
                <a:spcPct val="90000"/>
              </a:lnSpc>
              <a:buClr>
                <a:schemeClr val="hlink"/>
              </a:buClr>
              <a:buFont typeface="Wingdings" pitchFamily="2" charset="2"/>
              <a:buChar char="q"/>
              <a:defRPr/>
            </a:pPr>
            <a:r>
              <a:rPr lang="es-ES" dirty="0">
                <a:effectLst/>
              </a:rPr>
              <a:t> Es el método de elección para confirmar el diagnóstico de empiema y deberá realizarse siempre ante la presencia del mismo para estudio citoquímico y examen microbiológico.</a:t>
            </a:r>
          </a:p>
          <a:p>
            <a:pPr marL="990600" lvl="1" indent="-533400" eaLnBrk="1" hangingPunct="1">
              <a:lnSpc>
                <a:spcPct val="90000"/>
              </a:lnSpc>
              <a:buClr>
                <a:schemeClr val="hlink"/>
              </a:buClr>
              <a:buFont typeface="Wingdings" pitchFamily="2" charset="2"/>
              <a:buChar char="q"/>
              <a:defRPr/>
            </a:pPr>
            <a:r>
              <a:rPr lang="es-ES" dirty="0">
                <a:effectLst/>
              </a:rPr>
              <a:t>3 objetivos:</a:t>
            </a:r>
          </a:p>
          <a:p>
            <a:pPr marL="990600" lvl="1" indent="-533400" eaLnBrk="1" hangingPunct="1">
              <a:lnSpc>
                <a:spcPct val="90000"/>
              </a:lnSpc>
              <a:defRPr/>
            </a:pPr>
            <a:r>
              <a:rPr lang="es-ES" dirty="0">
                <a:effectLst/>
              </a:rPr>
              <a:t>Diagnóstica: a través del examen citoquímico.</a:t>
            </a:r>
          </a:p>
          <a:p>
            <a:pPr marL="990600" lvl="1" indent="-533400" eaLnBrk="1" hangingPunct="1">
              <a:lnSpc>
                <a:spcPct val="90000"/>
              </a:lnSpc>
              <a:defRPr/>
            </a:pPr>
            <a:r>
              <a:rPr lang="es-ES" dirty="0">
                <a:effectLst/>
              </a:rPr>
              <a:t>Bacteriológica: estudio e identificación del agente etiológico</a:t>
            </a:r>
          </a:p>
          <a:p>
            <a:pPr marL="990600" lvl="1" indent="-533400" eaLnBrk="1" hangingPunct="1">
              <a:lnSpc>
                <a:spcPct val="90000"/>
              </a:lnSpc>
              <a:defRPr/>
            </a:pPr>
            <a:r>
              <a:rPr lang="es-ES" dirty="0">
                <a:effectLst/>
              </a:rPr>
              <a:t>Evacuadora: tratando de descomprimir el pulmón, mejorar la mecánica ventilatoria y prevenir la formación del </a:t>
            </a:r>
            <a:r>
              <a:rPr lang="es-ES" dirty="0" err="1">
                <a:effectLst/>
              </a:rPr>
              <a:t>peel</a:t>
            </a:r>
            <a:r>
              <a:rPr lang="es-ES" dirty="0">
                <a:effectLst/>
              </a:rPr>
              <a:t> pleural.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B3B88CA4-F24D-4AD5-BB44-1D5BFA8B49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92313" y="6921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s-ES" sz="4000">
                <a:solidFill>
                  <a:schemeClr val="hlink"/>
                </a:solidFill>
              </a:rPr>
              <a:t>A) EXAMEN CITOQUÍMICO</a:t>
            </a:r>
            <a:br>
              <a:rPr lang="es-ES" sz="4000"/>
            </a:br>
            <a:endParaRPr lang="es-ES" sz="4000"/>
          </a:p>
        </p:txBody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E29FEE47-2C8E-4994-9917-574FE82F79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92313" y="1702768"/>
            <a:ext cx="8229600" cy="5016084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ES" sz="2800" dirty="0">
                <a:effectLst/>
              </a:rPr>
              <a:t>El estudio de la celularidad hará diagnóstico diferencial entre el trasudado y el exudado permitiendo observar en forma directa la presencia de gérmenes en el extendido. (GRAM).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s-ES" sz="2800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s-ES" sz="2800" dirty="0">
                <a:effectLst/>
              </a:rPr>
              <a:t>Los frascos de recolección deberán </a:t>
            </a:r>
            <a:r>
              <a:rPr lang="es-ES" sz="2800" dirty="0" err="1">
                <a:effectLst/>
              </a:rPr>
              <a:t>heparinizarse</a:t>
            </a:r>
            <a:r>
              <a:rPr lang="es-ES" sz="2800" dirty="0">
                <a:effectLst/>
              </a:rPr>
              <a:t> para evitar la coagulación del líquido pleural extraído.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s-ES" sz="2800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s-ES" sz="2800" dirty="0">
                <a:effectLst/>
              </a:rPr>
              <a:t>La toma de la muestra se realizará siguiendo las normas de asepsia preestablecidas : desinfección de la piel y punción aspiración con aguja fina preferentemente en 5to EIC línea axilar media a posterior.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7" name="Rectangle 3">
            <a:extLst>
              <a:ext uri="{FF2B5EF4-FFF2-40B4-BE49-F238E27FC236}">
                <a16:creationId xmlns:a16="http://schemas.microsoft.com/office/drawing/2014/main" id="{C07C2BB3-CE16-4218-9631-F133B35D8F3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063750" y="1196974"/>
            <a:ext cx="8229600" cy="5230329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s-ES" sz="2800" b="1" dirty="0">
                <a:effectLst/>
              </a:rPr>
              <a:t>Solicitar el pH: &lt; 7.20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" sz="2800" b="1" dirty="0">
                <a:effectLst/>
              </a:rPr>
              <a:t>Los niveles normales de glucosa son mayores a 60 mg /100 </a:t>
            </a:r>
            <a:r>
              <a:rPr lang="es-ES" sz="2800" b="1" dirty="0" err="1">
                <a:effectLst/>
              </a:rPr>
              <a:t>mL</a:t>
            </a:r>
            <a:r>
              <a:rPr lang="es-ES" sz="2800" b="1" dirty="0">
                <a:effectLst/>
              </a:rPr>
              <a:t> , y cifras por debajo son característicos de las supuraciones pleuropulmonares.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endParaRPr lang="es-ES" sz="2800" b="1" dirty="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s-ES" sz="2800" b="1" dirty="0">
                <a:effectLst/>
              </a:rPr>
              <a:t>Las concentraciones de proteínas pleurales mayores de 3 gr. % o dosajes de LDH pleural mayor a 200 UI se asocian a las colecciones purulentas.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endParaRPr lang="es-ES" sz="2800" b="1" dirty="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s-ES" sz="2800" b="1" dirty="0">
                <a:effectLst/>
              </a:rPr>
              <a:t>Recuento de glóbulos blancos es de menor valor diagnóstico.</a:t>
            </a:r>
            <a:r>
              <a:rPr lang="es-ES" sz="2800" dirty="0">
                <a:effectLst/>
              </a:rPr>
              <a:t>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C7A10A4-18F3-431E-BCC3-447CA27DF7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04" y="716963"/>
            <a:ext cx="12120557" cy="5392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8717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844BC7D-7C80-4FF6-9162-F011D826B9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03" y="1391478"/>
            <a:ext cx="11992824" cy="421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6457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4" descr="grafico1">
            <a:extLst>
              <a:ext uri="{FF2B5EF4-FFF2-40B4-BE49-F238E27FC236}">
                <a16:creationId xmlns:a16="http://schemas.microsoft.com/office/drawing/2014/main" id="{E610DC8F-45AD-4AB9-9314-8AA4031A1D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357" y="490330"/>
            <a:ext cx="7930917" cy="6139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>
            <a:extLst>
              <a:ext uri="{FF2B5EF4-FFF2-40B4-BE49-F238E27FC236}">
                <a16:creationId xmlns:a16="http://schemas.microsoft.com/office/drawing/2014/main" id="{2FCA33DC-7F74-4D85-897B-4A76A0A8E9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92313" y="333375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s-ES" sz="4000">
                <a:solidFill>
                  <a:schemeClr val="hlink"/>
                </a:solidFill>
              </a:rPr>
              <a:t>B) EXAMEN MICROBIOLÓGICO</a:t>
            </a:r>
          </a:p>
        </p:txBody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id="{AADAEBBB-7821-4478-8F46-E93FD8EFBA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sz="2800" b="1" dirty="0">
                <a:effectLst/>
              </a:rPr>
              <a:t>Estudios directos: </a:t>
            </a:r>
            <a:r>
              <a:rPr lang="es-ES" sz="2800" dirty="0">
                <a:effectLst/>
              </a:rPr>
              <a:t>Gram, Cultivo aeróbico,   anaeróbico. </a:t>
            </a:r>
          </a:p>
          <a:p>
            <a:pPr marL="0" indent="0" eaLnBrk="1" hangingPunct="1">
              <a:buNone/>
              <a:defRPr/>
            </a:pPr>
            <a:endParaRPr lang="es-ES" sz="2800" dirty="0">
              <a:effectLst/>
            </a:endParaRPr>
          </a:p>
          <a:p>
            <a:pPr eaLnBrk="1" hangingPunct="1">
              <a:defRPr/>
            </a:pPr>
            <a:r>
              <a:rPr lang="es-ES" sz="2800" b="1" dirty="0">
                <a:effectLst/>
              </a:rPr>
              <a:t>Estudios indirectos: </a:t>
            </a:r>
            <a:r>
              <a:rPr lang="es-ES" sz="2800" dirty="0">
                <a:effectLst/>
              </a:rPr>
              <a:t>técnicas rápidas de detección de Antígenos Bacterianos: Látex, </a:t>
            </a:r>
            <a:r>
              <a:rPr lang="es-ES" sz="2800" dirty="0" err="1">
                <a:effectLst/>
              </a:rPr>
              <a:t>Coaglutinación</a:t>
            </a:r>
            <a:r>
              <a:rPr lang="es-ES" sz="2800" dirty="0">
                <a:effectLst/>
              </a:rPr>
              <a:t>.</a:t>
            </a:r>
          </a:p>
          <a:p>
            <a:pPr marL="0" indent="0" eaLnBrk="1" hangingPunct="1">
              <a:buNone/>
              <a:defRPr/>
            </a:pPr>
            <a:r>
              <a:rPr lang="es-ES" sz="2800" dirty="0">
                <a:effectLst/>
              </a:rPr>
              <a:t> </a:t>
            </a:r>
          </a:p>
          <a:p>
            <a:pPr eaLnBrk="1" hangingPunct="1">
              <a:defRPr/>
            </a:pPr>
            <a:r>
              <a:rPr lang="es-ES" sz="2800" b="1" dirty="0">
                <a:effectLst/>
              </a:rPr>
              <a:t>Hemocultivos</a:t>
            </a:r>
            <a:r>
              <a:rPr lang="es-ES" sz="2800" dirty="0">
                <a:effectLst/>
              </a:rPr>
              <a:t> ( 2 ).</a:t>
            </a:r>
          </a:p>
          <a:p>
            <a:pPr marL="0" indent="0" eaLnBrk="1" hangingPunct="1">
              <a:buNone/>
              <a:defRPr/>
            </a:pPr>
            <a:endParaRPr lang="es-ES" sz="2800" dirty="0">
              <a:effectLst/>
            </a:endParaRPr>
          </a:p>
          <a:p>
            <a:pPr eaLnBrk="1" hangingPunct="1">
              <a:defRPr/>
            </a:pPr>
            <a:r>
              <a:rPr lang="es-ES" sz="2800" dirty="0">
                <a:effectLst/>
              </a:rPr>
              <a:t> El examen del líquido pleural, la prueba del látex y los hemocultivos, rescatan casi el 35 % de los gérmenes etiológicos.</a:t>
            </a:r>
            <a:r>
              <a:rPr lang="es-ES" sz="2800" b="1" dirty="0"/>
              <a:t> </a:t>
            </a:r>
          </a:p>
          <a:p>
            <a:pPr eaLnBrk="1" hangingPunct="1">
              <a:defRPr/>
            </a:pPr>
            <a:endParaRPr lang="es-ES" sz="2800" b="1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>
            <a:extLst>
              <a:ext uri="{FF2B5EF4-FFF2-40B4-BE49-F238E27FC236}">
                <a16:creationId xmlns:a16="http://schemas.microsoft.com/office/drawing/2014/main" id="{A009CD6F-D847-4560-97A0-34ADAC8709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92313" y="549275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s-ES" sz="4000" dirty="0">
                <a:solidFill>
                  <a:schemeClr val="hlink"/>
                </a:solidFill>
              </a:rPr>
              <a:t>C) </a:t>
            </a:r>
            <a:r>
              <a:rPr lang="es-ES" sz="3600" dirty="0">
                <a:solidFill>
                  <a:schemeClr val="hlink"/>
                </a:solidFill>
              </a:rPr>
              <a:t>TORACOXENTESIS EVACUADORA</a:t>
            </a:r>
            <a:br>
              <a:rPr lang="es-ES" sz="3600" dirty="0">
                <a:solidFill>
                  <a:schemeClr val="hlink"/>
                </a:solidFill>
              </a:rPr>
            </a:br>
            <a:endParaRPr lang="es-ES" sz="3600" dirty="0">
              <a:solidFill>
                <a:schemeClr val="hlink"/>
              </a:solidFill>
            </a:endParaRPr>
          </a:p>
        </p:txBody>
      </p:sp>
      <p:sp>
        <p:nvSpPr>
          <p:cNvPr id="96259" name="Rectangle 3">
            <a:extLst>
              <a:ext uri="{FF2B5EF4-FFF2-40B4-BE49-F238E27FC236}">
                <a16:creationId xmlns:a16="http://schemas.microsoft.com/office/drawing/2014/main" id="{F51F35D3-AE82-4E27-BF53-F535D3BC8A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92313" y="1916113"/>
            <a:ext cx="82296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ES" dirty="0">
                <a:effectLst/>
              </a:rPr>
              <a:t>Es necesaria para lograr Re expandir el pulmón, disminuir el </a:t>
            </a:r>
            <a:r>
              <a:rPr lang="es-ES" dirty="0" err="1">
                <a:effectLst/>
              </a:rPr>
              <a:t>distress</a:t>
            </a:r>
            <a:r>
              <a:rPr lang="es-ES" dirty="0">
                <a:effectLst/>
              </a:rPr>
              <a:t> respiratorio, prevenir la formación del </a:t>
            </a:r>
            <a:r>
              <a:rPr lang="es-ES" dirty="0" err="1">
                <a:effectLst/>
              </a:rPr>
              <a:t>peel</a:t>
            </a:r>
            <a:r>
              <a:rPr lang="es-ES" dirty="0">
                <a:effectLst/>
              </a:rPr>
              <a:t> pleural, y disminuir la absorción de toxinas hacia la circulación sistémica.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" dirty="0">
                <a:effectLst/>
              </a:rPr>
              <a:t>La misma se realizará siguiendo criterios asépticos y en un ámbito quirúrgico.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96F88E5E-BAC1-4F84-B3C5-5F44244153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92313" y="9080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s-ES" sz="4000" dirty="0">
                <a:solidFill>
                  <a:schemeClr val="hlink"/>
                </a:solidFill>
              </a:rPr>
              <a:t>5- Tomografía Axial Computarizada</a:t>
            </a:r>
            <a:r>
              <a:rPr lang="es-ES" sz="4000" dirty="0"/>
              <a:t> </a:t>
            </a:r>
          </a:p>
        </p:txBody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CF1E17B1-FF69-494E-A46E-7216F38950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19288" y="2362200"/>
            <a:ext cx="8229600" cy="4237383"/>
          </a:xfrm>
        </p:spPr>
        <p:txBody>
          <a:bodyPr/>
          <a:lstStyle/>
          <a:p>
            <a:pPr eaLnBrk="1" hangingPunct="1">
              <a:defRPr/>
            </a:pPr>
            <a:endParaRPr lang="es-ES" sz="2800" dirty="0"/>
          </a:p>
          <a:p>
            <a:pPr eaLnBrk="1" hangingPunct="1">
              <a:defRPr/>
            </a:pPr>
            <a:r>
              <a:rPr lang="es-ES" sz="2800" dirty="0">
                <a:effectLst/>
              </a:rPr>
              <a:t>Solicitar en los casos de evolución tórpida</a:t>
            </a:r>
          </a:p>
          <a:p>
            <a:pPr eaLnBrk="1" hangingPunct="1">
              <a:defRPr/>
            </a:pPr>
            <a:r>
              <a:rPr lang="es-ES" sz="2800" dirty="0">
                <a:effectLst/>
              </a:rPr>
              <a:t> Su utilidad radica en la capacidad para diferenciar el compromiso pleural del parenquimatoso, evaluar la extensión del proceso, focos purulentos tabicados, grado de incarceración pulmonar y/o la presencia de abscesos.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4" descr="foto1">
            <a:extLst>
              <a:ext uri="{FF2B5EF4-FFF2-40B4-BE49-F238E27FC236}">
                <a16:creationId xmlns:a16="http://schemas.microsoft.com/office/drawing/2014/main" id="{29A6E7B3-CB9C-4E55-A9D0-5EB7F8770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478" y="473789"/>
            <a:ext cx="7136545" cy="5993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4" descr="foto2">
            <a:extLst>
              <a:ext uri="{FF2B5EF4-FFF2-40B4-BE49-F238E27FC236}">
                <a16:creationId xmlns:a16="http://schemas.microsoft.com/office/drawing/2014/main" id="{5C42C1C1-76AD-4389-8F73-3619C8E0B4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>
            <a:extLst>
              <a:ext uri="{FF2B5EF4-FFF2-40B4-BE49-F238E27FC236}">
                <a16:creationId xmlns:a16="http://schemas.microsoft.com/office/drawing/2014/main" id="{7CC87F05-A036-4EFD-9A5D-544B34B889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92313" y="404813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s-ES" sz="4000">
                <a:solidFill>
                  <a:schemeClr val="hlink"/>
                </a:solidFill>
              </a:rPr>
              <a:t>INDICACIONES DE DRENAJE</a:t>
            </a:r>
          </a:p>
        </p:txBody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588DEC35-7E1D-415C-B58B-AEA4A1F2F0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92313" y="1484313"/>
            <a:ext cx="8229600" cy="4968874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s-ES" sz="2800" b="1" dirty="0">
                <a:effectLst/>
              </a:rPr>
              <a:t>Estrictas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None/>
              <a:defRPr/>
            </a:pPr>
            <a:r>
              <a:rPr lang="es-ES" sz="2800" dirty="0">
                <a:effectLst/>
              </a:rPr>
              <a:t>     1. Compromiso mecánico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None/>
              <a:defRPr/>
            </a:pPr>
            <a:r>
              <a:rPr lang="es-ES" sz="2800" dirty="0">
                <a:effectLst/>
              </a:rPr>
              <a:t>     2. Criterios macroscópicos: 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s-ES" dirty="0">
                <a:effectLst/>
              </a:rPr>
              <a:t>líquido purulento turbidez 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s-ES" dirty="0">
                <a:effectLst/>
              </a:rPr>
              <a:t>Coagulación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s-ES" dirty="0">
                <a:effectLst/>
              </a:rPr>
              <a:t>3.Criterios microscópicos:</a:t>
            </a:r>
          </a:p>
          <a:p>
            <a:pPr lvl="1" eaLnBrk="1" hangingPunct="1">
              <a:lnSpc>
                <a:spcPct val="80000"/>
              </a:lnSpc>
              <a:buClr>
                <a:schemeClr val="hlink"/>
              </a:buClr>
              <a:buFontTx/>
              <a:buNone/>
              <a:defRPr/>
            </a:pPr>
            <a:r>
              <a:rPr lang="es-ES" dirty="0">
                <a:effectLst/>
              </a:rPr>
              <a:t>     pH menor a 7.20</a:t>
            </a:r>
          </a:p>
          <a:p>
            <a:pPr lvl="1" eaLnBrk="1" hangingPunct="1">
              <a:lnSpc>
                <a:spcPct val="80000"/>
              </a:lnSpc>
              <a:buClr>
                <a:schemeClr val="hlink"/>
              </a:buClr>
              <a:buFontTx/>
              <a:buNone/>
              <a:defRPr/>
            </a:pPr>
            <a:r>
              <a:rPr lang="es-ES" dirty="0">
                <a:effectLst/>
              </a:rPr>
              <a:t>    Glucosa menor a 40 mg % </a:t>
            </a:r>
          </a:p>
          <a:p>
            <a:pPr lvl="1" eaLnBrk="1" hangingPunct="1">
              <a:lnSpc>
                <a:spcPct val="80000"/>
              </a:lnSpc>
              <a:buClr>
                <a:schemeClr val="hlink"/>
              </a:buClr>
              <a:buFontTx/>
              <a:buNone/>
              <a:defRPr/>
            </a:pPr>
            <a:r>
              <a:rPr lang="es-ES" dirty="0">
                <a:effectLst/>
              </a:rPr>
              <a:t>    Proteínas en concentraciones mayores a 3 gr. % </a:t>
            </a:r>
          </a:p>
          <a:p>
            <a:pPr lvl="1" eaLnBrk="1" hangingPunct="1">
              <a:lnSpc>
                <a:spcPct val="80000"/>
              </a:lnSpc>
              <a:buClr>
                <a:schemeClr val="hlink"/>
              </a:buClr>
              <a:buFontTx/>
              <a:buNone/>
              <a:defRPr/>
            </a:pPr>
            <a:r>
              <a:rPr lang="es-ES" dirty="0">
                <a:effectLst/>
              </a:rPr>
              <a:t>   Visualización directa de gérmenes </a:t>
            </a:r>
          </a:p>
          <a:p>
            <a:pPr lvl="2" eaLnBrk="1" hangingPunct="1">
              <a:lnSpc>
                <a:spcPct val="80000"/>
              </a:lnSpc>
              <a:defRPr/>
            </a:pPr>
            <a:endParaRPr lang="es-ES" sz="1600" b="1" dirty="0"/>
          </a:p>
          <a:p>
            <a:pPr lvl="2" eaLnBrk="1" hangingPunct="1">
              <a:lnSpc>
                <a:spcPct val="80000"/>
              </a:lnSpc>
              <a:buFont typeface="Courier New" pitchFamily="49" charset="0"/>
              <a:buChar char="o"/>
              <a:defRPr/>
            </a:pPr>
            <a:endParaRPr lang="es-ES" sz="1600" b="1" dirty="0"/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s-ES" sz="1100" b="1" dirty="0"/>
              <a:t>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s-ES" sz="800" b="1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3" name="Rectangle 3">
            <a:extLst>
              <a:ext uri="{FF2B5EF4-FFF2-40B4-BE49-F238E27FC236}">
                <a16:creationId xmlns:a16="http://schemas.microsoft.com/office/drawing/2014/main" id="{697DCFE7-EB92-4468-8575-F5D43527391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992313" y="1341437"/>
            <a:ext cx="8229600" cy="5112371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s-ES" sz="2800" b="1" dirty="0">
                <a:effectLst/>
              </a:rPr>
              <a:t>    Relativas: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" sz="2800" dirty="0">
                <a:effectLst/>
              </a:rPr>
              <a:t>Derrames laminares o con despegamiento pleural menor a 0.5 cm pueden tratarse en fase inicial con toracocentesis sin drenaje pleural. 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s-ES" sz="2800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s-ES" sz="2800" dirty="0">
                <a:effectLst/>
              </a:rPr>
              <a:t>Los mismos serán monitorizados radiológicamente y si aumentan drenaje pleural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s-ES" sz="2800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s-ES" sz="2800" dirty="0">
                <a:effectLst/>
              </a:rPr>
              <a:t>Derrames pleurales sin gérmenes y sin piocitos, con pH glucosa y LDH en valores límites o normales podrán ser tratados con estricto monitoreo mediante toracocentesis. 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http://htmlimg4.scribdassets.com/931ew637k026mhz0/images/19-7aa11c798b.jpg">
            <a:extLst>
              <a:ext uri="{FF2B5EF4-FFF2-40B4-BE49-F238E27FC236}">
                <a16:creationId xmlns:a16="http://schemas.microsoft.com/office/drawing/2014/main" id="{4AA827CA-70B2-42A9-B970-3C6C8A73E9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575" y="200025"/>
            <a:ext cx="8610600" cy="645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>
            <a:extLst>
              <a:ext uri="{FF2B5EF4-FFF2-40B4-BE49-F238E27FC236}">
                <a16:creationId xmlns:a16="http://schemas.microsoft.com/office/drawing/2014/main" id="{1FB24CF7-2AB5-45D4-A299-F553F044D1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92313" y="4762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s-ES" b="1">
                <a:solidFill>
                  <a:schemeClr val="hlink"/>
                </a:solidFill>
              </a:rPr>
              <a:t>CIRUGÍA:</a:t>
            </a:r>
            <a:r>
              <a:rPr lang="es-ES" b="1"/>
              <a:t> </a:t>
            </a:r>
            <a:r>
              <a:rPr lang="es-ES" b="1">
                <a:solidFill>
                  <a:schemeClr val="hlink"/>
                </a:solidFill>
              </a:rPr>
              <a:t>FUNDAMENTO</a:t>
            </a:r>
            <a:r>
              <a:rPr lang="es-ES"/>
              <a:t> </a:t>
            </a:r>
          </a:p>
        </p:txBody>
      </p:sp>
      <p:sp>
        <p:nvSpPr>
          <p:cNvPr id="101379" name="Rectangle 3">
            <a:extLst>
              <a:ext uri="{FF2B5EF4-FFF2-40B4-BE49-F238E27FC236}">
                <a16:creationId xmlns:a16="http://schemas.microsoft.com/office/drawing/2014/main" id="{0C7CCAEC-F0BD-4ADF-8F2E-4D4AEB8A24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92313" y="1583496"/>
            <a:ext cx="8229600" cy="5016087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s-ES" sz="2400" dirty="0">
                <a:effectLst/>
              </a:rPr>
              <a:t>Preservar el pulmón sano contralateral de cualquier contingencia infecciosa o mecánica.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s-ES" sz="2400" dirty="0">
                <a:effectLst/>
              </a:rPr>
              <a:t>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" sz="2400" dirty="0">
                <a:effectLst/>
              </a:rPr>
              <a:t>Lograr la expansión del pulmón subyacente con visión directa en el mismo acto operatorio. 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endParaRPr lang="es-ES" sz="2400" dirty="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s-ES" sz="2400" dirty="0">
                <a:effectLst/>
              </a:rPr>
              <a:t>Evacuar por completo el líquido purulento de la cavidad pleural, posibilitando el rescate bacteriológico, facilitando un tratamiento infectológico más dirigido, adecuado y racional.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s-ES" sz="2400" dirty="0">
                <a:effectLst/>
              </a:rPr>
              <a:t>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" sz="2400" dirty="0">
                <a:effectLst/>
              </a:rPr>
              <a:t>Disminuir la morbilidad del empiema: </a:t>
            </a:r>
            <a:r>
              <a:rPr lang="es-ES" sz="2400" dirty="0" err="1">
                <a:effectLst/>
              </a:rPr>
              <a:t>peel</a:t>
            </a:r>
            <a:r>
              <a:rPr lang="es-ES" sz="2400" dirty="0">
                <a:effectLst/>
              </a:rPr>
              <a:t> pleural, abscesos pulmonares, bridas intratorácicas, escoliosis retráctil, etc. 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endParaRPr lang="es-ES" sz="2400" dirty="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s-ES" sz="2400" dirty="0">
                <a:effectLst/>
              </a:rPr>
              <a:t>Disminuir los días de drenaje pleural, con lo que se previene la posible sobreinfección hospitalaria.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>
            <a:extLst>
              <a:ext uri="{FF2B5EF4-FFF2-40B4-BE49-F238E27FC236}">
                <a16:creationId xmlns:a16="http://schemas.microsoft.com/office/drawing/2014/main" id="{419ED1B0-217C-4D7D-AD6C-51830F4BAA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19288" y="549275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s-ES" b="1">
                <a:solidFill>
                  <a:schemeClr val="hlink"/>
                </a:solidFill>
              </a:rPr>
              <a:t>INDICACIONES DE CIRUGÍA</a:t>
            </a:r>
            <a:endParaRPr lang="es-ES">
              <a:solidFill>
                <a:schemeClr val="hlink"/>
              </a:solidFill>
            </a:endParaRPr>
          </a:p>
        </p:txBody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7D1D3B22-FFDB-40F3-A410-0501CCF321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404730" y="1895062"/>
            <a:ext cx="8817183" cy="4413664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ES" sz="2400" dirty="0">
                <a:effectLst/>
              </a:rPr>
              <a:t>Hay un grupo considerable de pacientes en los cuales  los intentos terapéuticos no llegan a recuperar el colapso pulmonar, la infección  y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s-ES" sz="2400" dirty="0">
                <a:effectLst/>
              </a:rPr>
              <a:t>  el tabicamiento pleural, responsable de los intentos fallidos de drenaje pleural con tubo.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s-ES" sz="2400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s-ES" sz="2400" dirty="0">
                <a:effectLst/>
              </a:rPr>
              <a:t>Para estos pacientes parecería haber consenso en que los mismos se verían beneficiados con una toilette pleural </a:t>
            </a:r>
            <a:r>
              <a:rPr lang="es-ES" sz="2400" dirty="0" err="1">
                <a:effectLst/>
              </a:rPr>
              <a:t>toracoasistida</a:t>
            </a:r>
            <a:r>
              <a:rPr lang="es-ES" sz="2400" dirty="0">
                <a:effectLst/>
              </a:rPr>
              <a:t> con video, o bien con la toilette quirúrgica clásica en caso de no disponerla.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ttp://htmlimg2.scribdassets.com/931ew637k026mhz0/images/24-f8c5288fec.jpg">
            <a:extLst>
              <a:ext uri="{FF2B5EF4-FFF2-40B4-BE49-F238E27FC236}">
                <a16:creationId xmlns:a16="http://schemas.microsoft.com/office/drawing/2014/main" id="{2D120DBD-ED0F-479E-8655-6E57ADE769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134938"/>
            <a:ext cx="8610600" cy="645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ttp://htmlimg4.scribdassets.com/931ew637k026mhz0/images/26-6f88f1db27.jpg">
            <a:extLst>
              <a:ext uri="{FF2B5EF4-FFF2-40B4-BE49-F238E27FC236}">
                <a16:creationId xmlns:a16="http://schemas.microsoft.com/office/drawing/2014/main" id="{59ADCBCC-FE93-414B-AFA8-B4806D08DE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575" y="200025"/>
            <a:ext cx="8610600" cy="645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4" name="Rectangle 4">
            <a:extLst>
              <a:ext uri="{FF2B5EF4-FFF2-40B4-BE49-F238E27FC236}">
                <a16:creationId xmlns:a16="http://schemas.microsoft.com/office/drawing/2014/main" id="{FAA19F4A-F0BB-4014-9DEA-FB8C6066D5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b="1">
                <a:solidFill>
                  <a:schemeClr val="hlink"/>
                </a:solidFill>
              </a:rPr>
              <a:t>TRATAMIENTO</a:t>
            </a:r>
            <a:endParaRPr lang="es-ES" b="1">
              <a:solidFill>
                <a:schemeClr val="hlink"/>
              </a:solidFill>
            </a:endParaRPr>
          </a:p>
        </p:txBody>
      </p:sp>
      <p:sp>
        <p:nvSpPr>
          <p:cNvPr id="112645" name="Rectangle 5">
            <a:extLst>
              <a:ext uri="{FF2B5EF4-FFF2-40B4-BE49-F238E27FC236}">
                <a16:creationId xmlns:a16="http://schemas.microsoft.com/office/drawing/2014/main" id="{911070C2-344F-4B62-9CE6-27E3048F09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ES" sz="2800" dirty="0">
                <a:effectLst/>
              </a:rPr>
              <a:t>El tratamiento ATB será de 14 días como mínimo.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" sz="2800" dirty="0">
                <a:effectLst/>
              </a:rPr>
              <a:t>El </a:t>
            </a:r>
            <a:r>
              <a:rPr lang="es-ES" sz="2800" i="1" dirty="0">
                <a:effectLst/>
              </a:rPr>
              <a:t>estreptococo </a:t>
            </a:r>
            <a:r>
              <a:rPr lang="es-ES" sz="2800" i="1" dirty="0" err="1">
                <a:effectLst/>
              </a:rPr>
              <a:t>pneumoniae</a:t>
            </a:r>
            <a:r>
              <a:rPr lang="es-ES" sz="2800" dirty="0">
                <a:effectLst/>
              </a:rPr>
              <a:t> presenta tolerancia a los beta lactámicos entre el 20 al 30% de los casos. En caso de sospecha de </a:t>
            </a:r>
            <a:r>
              <a:rPr lang="es-ES" sz="2800" i="1" dirty="0">
                <a:effectLst/>
              </a:rPr>
              <a:t>estreptococo </a:t>
            </a:r>
            <a:r>
              <a:rPr lang="es-ES" sz="2800" i="1" dirty="0" err="1">
                <a:effectLst/>
              </a:rPr>
              <a:t>pneumoniae</a:t>
            </a:r>
            <a:r>
              <a:rPr lang="es-ES" sz="2800" dirty="0">
                <a:effectLst/>
              </a:rPr>
              <a:t> tolerante se debe comenzar empíricamente con  cefalosporina de 3a generación. En presencia de </a:t>
            </a:r>
            <a:r>
              <a:rPr lang="es-ES" sz="2800" i="1" dirty="0">
                <a:effectLst/>
              </a:rPr>
              <a:t>estreptococo </a:t>
            </a:r>
            <a:r>
              <a:rPr lang="es-ES" sz="2800" i="1" dirty="0" err="1">
                <a:effectLst/>
              </a:rPr>
              <a:t>pneumoniae</a:t>
            </a:r>
            <a:r>
              <a:rPr lang="es-ES" sz="2800" dirty="0">
                <a:effectLst/>
              </a:rPr>
              <a:t> resistente, el antibiótico de elección es la vancomicina.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>
            <a:extLst>
              <a:ext uri="{FF2B5EF4-FFF2-40B4-BE49-F238E27FC236}">
                <a16:creationId xmlns:a16="http://schemas.microsoft.com/office/drawing/2014/main" id="{730269E8-3C88-4D09-9295-579EB0BB9E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sz="4000">
                <a:solidFill>
                  <a:schemeClr val="hlink"/>
                </a:solidFill>
              </a:rPr>
              <a:t>Derrame pleural derecho loculado.</a:t>
            </a:r>
            <a:r>
              <a:rPr lang="es-ES" sz="4000"/>
              <a:t> </a:t>
            </a:r>
          </a:p>
        </p:txBody>
      </p:sp>
      <p:pic>
        <p:nvPicPr>
          <p:cNvPr id="53251" name="Picture 9" descr="Empiema pleural (1 de 2)">
            <a:extLst>
              <a:ext uri="{FF2B5EF4-FFF2-40B4-BE49-F238E27FC236}">
                <a16:creationId xmlns:a16="http://schemas.microsoft.com/office/drawing/2014/main" id="{D3E6751C-EC21-4D4F-A2B2-904E9C39CD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A7ED9DB-ED8E-430C-AF89-AAC962CA74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486" y="0"/>
            <a:ext cx="91030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523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artel de letras de pausa para el café con taza y semillas en la mesa de  madera 2523892 Vector en Vecteezy">
            <a:extLst>
              <a:ext uri="{FF2B5EF4-FFF2-40B4-BE49-F238E27FC236}">
                <a16:creationId xmlns:a16="http://schemas.microsoft.com/office/drawing/2014/main" id="{E92EB29C-DB41-4C13-A688-5B78CCDC75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128" y="1272209"/>
            <a:ext cx="5666846" cy="4174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13099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htmlimg2.scribdassets.com/931ew637k026mhz0/images/8-75ea4fa128.jpg">
            <a:extLst>
              <a:ext uri="{FF2B5EF4-FFF2-40B4-BE49-F238E27FC236}">
                <a16:creationId xmlns:a16="http://schemas.microsoft.com/office/drawing/2014/main" id="{DE262142-25BE-4A60-A8D6-2AA082E888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700" y="200025"/>
            <a:ext cx="8610600" cy="645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299270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htmlimg3.scribdassets.com/931ew637k026mhz0/images/9-14058a0b8c.jpg">
            <a:extLst>
              <a:ext uri="{FF2B5EF4-FFF2-40B4-BE49-F238E27FC236}">
                <a16:creationId xmlns:a16="http://schemas.microsoft.com/office/drawing/2014/main" id="{D54AE202-D669-480B-8D08-339BE1A200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513" y="0"/>
            <a:ext cx="8610600" cy="665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10B7B7B6-FE83-4C58-A9E6-ACA844FF5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80931066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htmlimg3.scribdassets.com/931ew637k026mhz0/images/10-5fe307df88.jpg">
            <a:extLst>
              <a:ext uri="{FF2B5EF4-FFF2-40B4-BE49-F238E27FC236}">
                <a16:creationId xmlns:a16="http://schemas.microsoft.com/office/drawing/2014/main" id="{B93F5C2C-FA72-4A5C-B8A9-0BDAAC2E27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700" y="101600"/>
            <a:ext cx="8610600" cy="645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067427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htmlimg2.scribdassets.com/931ew637k026mhz0/images/11-a980110c8c.jpg">
            <a:extLst>
              <a:ext uri="{FF2B5EF4-FFF2-40B4-BE49-F238E27FC236}">
                <a16:creationId xmlns:a16="http://schemas.microsoft.com/office/drawing/2014/main" id="{78B230D5-6ABD-4178-8AD9-14CDB4F33E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8" y="260350"/>
            <a:ext cx="8610600" cy="645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552403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5" descr="i111">
            <a:extLst>
              <a:ext uri="{FF2B5EF4-FFF2-40B4-BE49-F238E27FC236}">
                <a16:creationId xmlns:a16="http://schemas.microsoft.com/office/drawing/2014/main" id="{A39BF0E9-3731-419E-8424-199C72415D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9514" y="1844676"/>
            <a:ext cx="4810125" cy="387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8" name="Rectangle 6">
            <a:extLst>
              <a:ext uri="{FF2B5EF4-FFF2-40B4-BE49-F238E27FC236}">
                <a16:creationId xmlns:a16="http://schemas.microsoft.com/office/drawing/2014/main" id="{C57D2041-2CD2-4E57-9870-21B1AC740A69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altLang="es-AR" dirty="0">
                <a:solidFill>
                  <a:schemeClr val="hlink"/>
                </a:solidFill>
                <a:latin typeface="Tahoma" panose="020B0604030504040204" pitchFamily="34" charset="0"/>
              </a:rPr>
              <a:t>ABSCESOS PULMONARES</a:t>
            </a:r>
            <a:endParaRPr lang="es-ES" altLang="es-AR" dirty="0">
              <a:solidFill>
                <a:schemeClr val="hlink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42906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7">
            <a:extLst>
              <a:ext uri="{FF2B5EF4-FFF2-40B4-BE49-F238E27FC236}">
                <a16:creationId xmlns:a16="http://schemas.microsoft.com/office/drawing/2014/main" id="{D9A10E0C-7FD0-479B-9CF7-638CA31320BF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1992313" y="549275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s-ES" altLang="es-AR">
                <a:solidFill>
                  <a:schemeClr val="hlink"/>
                </a:solidFill>
                <a:latin typeface="Tahoma" panose="020B0604030504040204" pitchFamily="34" charset="0"/>
              </a:rPr>
              <a:t>ABSCESO PULMONAR</a:t>
            </a:r>
            <a:r>
              <a:rPr lang="es-ES" altLang="es-AR"/>
              <a:t> </a:t>
            </a:r>
          </a:p>
        </p:txBody>
      </p:sp>
      <p:sp>
        <p:nvSpPr>
          <p:cNvPr id="7176" name="Rectangle 8">
            <a:extLst>
              <a:ext uri="{FF2B5EF4-FFF2-40B4-BE49-F238E27FC236}">
                <a16:creationId xmlns:a16="http://schemas.microsoft.com/office/drawing/2014/main" id="{A4A7CFFD-0005-47B6-A989-94878EB2E4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46922" y="1563757"/>
            <a:ext cx="9859617" cy="5075582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s-ES" altLang="es-AR" sz="2800" dirty="0">
                <a:effectLst/>
              </a:rPr>
              <a:t>Cavidad pulmonar localizada que contiene pus, resultado de la necrosis del tejido pulmonar, con neumonitis de las regiones adyacentes.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endParaRPr lang="es-ES" altLang="es-AR" sz="2800" dirty="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s-ES" altLang="es-AR" sz="2800" dirty="0">
                <a:effectLst/>
              </a:rPr>
              <a:t>proceso supurativo y circunscrito del parénquima pulmonar causado por gérmenes piógenos.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s-ES" altLang="es-AR" sz="2800" dirty="0">
                <a:effectLst/>
              </a:rPr>
              <a:t>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" altLang="es-AR" sz="2800" dirty="0">
                <a:effectLst/>
              </a:rPr>
              <a:t>Suelen deberse a la aspiración de material infectado a partir de las vías respiratorias superiores, en pacientes inconscientes, alcohólicos (a causa del estado de obnubilación mental), con enfermedades del SNC o en personas sometidas a la acción de la anestesia general o sedación excesiva.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s-ES" altLang="es-AR" sz="2800" b="1" dirty="0"/>
          </a:p>
        </p:txBody>
      </p:sp>
    </p:spTree>
    <p:extLst>
      <p:ext uri="{BB962C8B-B14F-4D97-AF65-F5344CB8AC3E}">
        <p14:creationId xmlns:p14="http://schemas.microsoft.com/office/powerpoint/2010/main" val="392059374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AAF98954-3846-42A2-96AC-7833DD35C0DF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1919288" y="9080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s-ES" altLang="es-AR">
                <a:solidFill>
                  <a:schemeClr val="hlink"/>
                </a:solidFill>
                <a:latin typeface="Tahoma" panose="020B0604030504040204" pitchFamily="34" charset="0"/>
              </a:rPr>
              <a:t>FACTORES DE RIESGO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691A5D66-5443-4E10-AAD5-56E269FE8E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135188" y="2332038"/>
            <a:ext cx="8229600" cy="4525962"/>
          </a:xfrm>
        </p:spPr>
        <p:txBody>
          <a:bodyPr/>
          <a:lstStyle/>
          <a:p>
            <a:pPr eaLnBrk="1" hangingPunct="1">
              <a:defRPr/>
            </a:pPr>
            <a:r>
              <a:rPr lang="es-ES" altLang="es-AR" dirty="0">
                <a:effectLst/>
              </a:rPr>
              <a:t>Alcoholismo, desórdenes cerebro vasculares con disfagia, abuso de drogas, desórdenes esofágicos (por ejemplo: esclerodermia, carcinoma de esófago, etc.) inadecuada higiene oral, enfermedades pulmonares obstructivas malignas y bronquiectasias </a:t>
            </a:r>
          </a:p>
        </p:txBody>
      </p:sp>
    </p:spTree>
    <p:extLst>
      <p:ext uri="{BB962C8B-B14F-4D97-AF65-F5344CB8AC3E}">
        <p14:creationId xmlns:p14="http://schemas.microsoft.com/office/powerpoint/2010/main" val="99115186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15C956D4-05C2-46CC-963A-0768A63B6143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altLang="es-AR" sz="4800">
                <a:solidFill>
                  <a:schemeClr val="hlink"/>
                </a:solidFill>
                <a:latin typeface="Tahoma" panose="020B0604030504040204" pitchFamily="34" charset="0"/>
              </a:rPr>
              <a:t>ETIOLOGÍA</a:t>
            </a:r>
            <a:r>
              <a:rPr lang="es-ES" altLang="es-AR"/>
              <a:t> 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6B8D598B-F9E0-4CDE-A38D-BD9FF4DF62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600201"/>
            <a:ext cx="10972800" cy="4853608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ES" altLang="es-AR" sz="2800" dirty="0">
                <a:effectLst/>
              </a:rPr>
              <a:t>Están causados por gérmenes anaerobios y a menudo se asocian a enfermedades periodontales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s-ES" altLang="es-AR" sz="2800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s-ES" altLang="es-AR" sz="2800" dirty="0">
                <a:effectLst/>
              </a:rPr>
              <a:t> intervienen múltiples gérmenes actuando de modo sinérgico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s-ES" altLang="es-AR" sz="2800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s-ES" altLang="es-AR" sz="2800" dirty="0">
                <a:effectLst/>
              </a:rPr>
              <a:t> Microorganismos aislados por cultivo: las bacterias piógenas y de la flora rinofaríngea (sobre todo anaerobios) y, con menor frecuencia, bacterias aerobias u hongos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s-ES" altLang="es-AR" sz="2800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s-ES" altLang="es-AR" sz="2800" dirty="0">
                <a:effectLst/>
              </a:rPr>
              <a:t> En personas &gt; 55 años, el carcinoma puede ser causa de absceso pulmonar.</a:t>
            </a:r>
          </a:p>
        </p:txBody>
      </p:sp>
    </p:spTree>
    <p:extLst>
      <p:ext uri="{BB962C8B-B14F-4D97-AF65-F5344CB8AC3E}">
        <p14:creationId xmlns:p14="http://schemas.microsoft.com/office/powerpoint/2010/main" val="166444011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2303C07C-8598-43FA-91FD-94606E051DA4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altLang="es-AR">
                <a:solidFill>
                  <a:schemeClr val="hlink"/>
                </a:solidFill>
                <a:latin typeface="Tahoma" panose="020B0604030504040204" pitchFamily="34" charset="0"/>
              </a:rPr>
              <a:t>ETIOLOGIA</a:t>
            </a:r>
            <a:endParaRPr lang="es-ES" altLang="es-AR">
              <a:solidFill>
                <a:schemeClr val="hlink"/>
              </a:solidFill>
              <a:latin typeface="Tahoma" panose="020B0604030504040204" pitchFamily="34" charset="0"/>
            </a:endParaRP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6BF8AB2E-9ADB-4337-9C87-4E3E496661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altLang="es-AR" sz="2800" b="1" dirty="0">
                <a:effectLst/>
              </a:rPr>
              <a:t>Las neumonías causadas por: </a:t>
            </a:r>
          </a:p>
          <a:p>
            <a:pPr eaLnBrk="1" hangingPunct="1">
              <a:defRPr/>
            </a:pPr>
            <a:r>
              <a:rPr lang="es-ES" altLang="es-AR" sz="2800" dirty="0" err="1">
                <a:effectLst/>
              </a:rPr>
              <a:t>Klebsiella</a:t>
            </a:r>
            <a:r>
              <a:rPr lang="es-ES" altLang="es-AR" sz="2800" dirty="0">
                <a:effectLst/>
              </a:rPr>
              <a:t> </a:t>
            </a:r>
            <a:r>
              <a:rPr lang="es-ES" altLang="es-AR" sz="2800" dirty="0" err="1">
                <a:effectLst/>
              </a:rPr>
              <a:t>pneumoniae</a:t>
            </a:r>
            <a:r>
              <a:rPr lang="es-ES" altLang="es-AR" sz="2800" dirty="0">
                <a:effectLst/>
              </a:rPr>
              <a:t>.</a:t>
            </a:r>
          </a:p>
          <a:p>
            <a:pPr eaLnBrk="1" hangingPunct="1">
              <a:defRPr/>
            </a:pPr>
            <a:r>
              <a:rPr lang="es-ES" altLang="es-AR" sz="2800" dirty="0" err="1">
                <a:effectLst/>
              </a:rPr>
              <a:t>Staphylococcus</a:t>
            </a:r>
            <a:r>
              <a:rPr lang="es-ES" altLang="es-AR" sz="2800" dirty="0">
                <a:effectLst/>
              </a:rPr>
              <a:t> </a:t>
            </a:r>
            <a:r>
              <a:rPr lang="es-ES" altLang="es-AR" sz="2800" dirty="0" err="1">
                <a:effectLst/>
              </a:rPr>
              <a:t>aureus</a:t>
            </a:r>
            <a:r>
              <a:rPr lang="es-ES" altLang="es-AR" sz="2800" dirty="0">
                <a:effectLst/>
              </a:rPr>
              <a:t>.</a:t>
            </a:r>
          </a:p>
          <a:p>
            <a:pPr eaLnBrk="1" hangingPunct="1">
              <a:defRPr/>
            </a:pPr>
            <a:r>
              <a:rPr lang="es-ES" altLang="es-AR" sz="2800" dirty="0" err="1">
                <a:effectLst/>
              </a:rPr>
              <a:t>Actinomyces</a:t>
            </a:r>
            <a:r>
              <a:rPr lang="es-ES" altLang="es-AR" sz="2800" dirty="0">
                <a:effectLst/>
              </a:rPr>
              <a:t> israelí.</a:t>
            </a:r>
          </a:p>
          <a:p>
            <a:pPr eaLnBrk="1" hangingPunct="1">
              <a:defRPr/>
            </a:pPr>
            <a:r>
              <a:rPr lang="es-ES" altLang="es-AR" sz="2800" dirty="0">
                <a:effectLst/>
              </a:rPr>
              <a:t>Estreptococo b-hemolítico, </a:t>
            </a:r>
            <a:r>
              <a:rPr lang="es-ES" altLang="es-AR" sz="2800" dirty="0" err="1">
                <a:effectLst/>
              </a:rPr>
              <a:t>Streptococcus</a:t>
            </a:r>
            <a:r>
              <a:rPr lang="es-ES" altLang="es-AR" sz="2800" dirty="0">
                <a:effectLst/>
              </a:rPr>
              <a:t> </a:t>
            </a:r>
            <a:r>
              <a:rPr lang="es-ES" altLang="es-AR" sz="2800" dirty="0" err="1">
                <a:effectLst/>
              </a:rPr>
              <a:t>milleri</a:t>
            </a:r>
            <a:r>
              <a:rPr lang="es-ES" altLang="es-AR" sz="2800" dirty="0">
                <a:effectLst/>
              </a:rPr>
              <a:t> (y otros estreptococos aerobios o microaerófilos).</a:t>
            </a:r>
          </a:p>
          <a:p>
            <a:pPr eaLnBrk="1" hangingPunct="1">
              <a:defRPr/>
            </a:pPr>
            <a:r>
              <a:rPr lang="es-ES" altLang="es-AR" sz="2800" dirty="0">
                <a:effectLst/>
              </a:rPr>
              <a:t>Legionella </a:t>
            </a:r>
            <a:r>
              <a:rPr lang="es-ES" altLang="es-AR" sz="2800" dirty="0" err="1">
                <a:effectLst/>
              </a:rPr>
              <a:t>sp</a:t>
            </a:r>
            <a:r>
              <a:rPr lang="es-ES" altLang="es-AR" sz="2800" dirty="0">
                <a:effectLst/>
              </a:rPr>
              <a:t> y </a:t>
            </a:r>
            <a:r>
              <a:rPr lang="es-ES" altLang="es-AR" sz="2800" dirty="0" err="1">
                <a:effectLst/>
              </a:rPr>
              <a:t>Haemophilus</a:t>
            </a:r>
            <a:r>
              <a:rPr lang="es-ES" altLang="es-AR" sz="2800" dirty="0">
                <a:effectLst/>
              </a:rPr>
              <a:t> </a:t>
            </a:r>
            <a:r>
              <a:rPr lang="es-ES" altLang="es-AR" sz="2800" dirty="0" err="1">
                <a:effectLst/>
              </a:rPr>
              <a:t>influenzae</a:t>
            </a:r>
            <a:r>
              <a:rPr lang="es-ES" altLang="es-AR" sz="2800" dirty="0">
                <a:effectLst/>
              </a:rPr>
              <a:t>.</a:t>
            </a:r>
          </a:p>
          <a:p>
            <a:pPr marL="0" indent="0" eaLnBrk="1" hangingPunct="1">
              <a:buNone/>
              <a:defRPr/>
            </a:pPr>
            <a:r>
              <a:rPr lang="es-ES" altLang="es-AR" sz="2800" dirty="0">
                <a:effectLst/>
              </a:rPr>
              <a:t>Se complican a menudo con formación de abscesos. </a:t>
            </a:r>
          </a:p>
        </p:txBody>
      </p:sp>
    </p:spTree>
    <p:extLst>
      <p:ext uri="{BB962C8B-B14F-4D97-AF65-F5344CB8AC3E}">
        <p14:creationId xmlns:p14="http://schemas.microsoft.com/office/powerpoint/2010/main" val="21789182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19720AB4-61B4-4E91-905E-7FD812802800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altLang="es-AR" sz="4000" dirty="0">
                <a:solidFill>
                  <a:schemeClr val="hlink"/>
                </a:solidFill>
                <a:latin typeface="Tahoma" panose="020B0604030504040204" pitchFamily="34" charset="0"/>
              </a:rPr>
              <a:t>ETIOLOGIA EN INMUNODEPRIMIDOS</a:t>
            </a:r>
            <a:endParaRPr lang="es-ES" altLang="es-AR" sz="4000" dirty="0">
              <a:solidFill>
                <a:schemeClr val="hlink"/>
              </a:solidFill>
              <a:latin typeface="Tahoma" panose="020B0604030504040204" pitchFamily="34" charset="0"/>
            </a:endParaRP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8E7A5D56-D452-4DDC-99B5-F6C0499C38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ES" altLang="es-AR" dirty="0">
                <a:effectLst/>
              </a:rPr>
              <a:t>Causados por: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" altLang="es-AR" dirty="0" err="1">
                <a:effectLst/>
              </a:rPr>
              <a:t>Nocardia</a:t>
            </a:r>
            <a:r>
              <a:rPr lang="es-ES" altLang="es-AR" dirty="0">
                <a:effectLst/>
              </a:rPr>
              <a:t>, </a:t>
            </a:r>
            <a:r>
              <a:rPr lang="es-ES" altLang="es-AR" dirty="0" err="1">
                <a:effectLst/>
              </a:rPr>
              <a:t>Cryptococcus</a:t>
            </a:r>
            <a:r>
              <a:rPr lang="es-ES" altLang="es-AR" dirty="0">
                <a:effectLst/>
              </a:rPr>
              <a:t>, Aspergillus, </a:t>
            </a:r>
            <a:r>
              <a:rPr lang="es-ES" altLang="es-AR" dirty="0" err="1">
                <a:effectLst/>
              </a:rPr>
              <a:t>Phycomyces</a:t>
            </a:r>
            <a:r>
              <a:rPr lang="es-ES" altLang="es-AR" dirty="0">
                <a:effectLst/>
              </a:rPr>
              <a:t>, micobacterias atípicas (fundamentalmente M. </a:t>
            </a:r>
            <a:r>
              <a:rPr lang="es-ES" altLang="es-AR" dirty="0" err="1">
                <a:effectLst/>
              </a:rPr>
              <a:t>avium-intracellulare</a:t>
            </a:r>
            <a:r>
              <a:rPr lang="es-ES" altLang="es-AR" dirty="0">
                <a:effectLst/>
              </a:rPr>
              <a:t> o M. </a:t>
            </a:r>
            <a:r>
              <a:rPr lang="es-ES" altLang="es-AR" dirty="0" err="1">
                <a:effectLst/>
              </a:rPr>
              <a:t>kansasii</a:t>
            </a:r>
            <a:r>
              <a:rPr lang="es-ES" altLang="es-AR" dirty="0">
                <a:effectLst/>
              </a:rPr>
              <a:t>), o por otros bacilos gramnegativos.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" altLang="es-AR" dirty="0">
                <a:effectLst/>
              </a:rPr>
              <a:t>La blastomicosis, la histoplasmosis y la coccidioidomicosis pueden provocar también abscesos pulmonares agudos o crónicos, y deberían sospecharse en abscesos no pútridos en áreas endémicas. </a:t>
            </a:r>
          </a:p>
        </p:txBody>
      </p:sp>
    </p:spTree>
    <p:extLst>
      <p:ext uri="{BB962C8B-B14F-4D97-AF65-F5344CB8AC3E}">
        <p14:creationId xmlns:p14="http://schemas.microsoft.com/office/powerpoint/2010/main" val="324954556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CCAE9F9D-E50A-46EB-B87A-37AFB730A4C5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1992313" y="620713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s-ES" altLang="es-AR" sz="4000">
                <a:solidFill>
                  <a:schemeClr val="hlink"/>
                </a:solidFill>
                <a:latin typeface="Tahoma" panose="020B0604030504040204" pitchFamily="34" charset="0"/>
              </a:rPr>
              <a:t>CAUSAS MENOS FRECUENTES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FF00502E-2B12-4131-B052-265120B08F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135188" y="2332038"/>
            <a:ext cx="8229600" cy="4525962"/>
          </a:xfrm>
        </p:spPr>
        <p:txBody>
          <a:bodyPr/>
          <a:lstStyle/>
          <a:p>
            <a:pPr eaLnBrk="1" hangingPunct="1">
              <a:defRPr/>
            </a:pPr>
            <a:r>
              <a:rPr lang="es-ES" altLang="es-AR" dirty="0">
                <a:effectLst/>
              </a:rPr>
              <a:t>La embolia pulmonar séptica</a:t>
            </a:r>
          </a:p>
          <a:p>
            <a:pPr eaLnBrk="1" hangingPunct="1">
              <a:defRPr/>
            </a:pPr>
            <a:r>
              <a:rPr lang="es-ES" altLang="es-AR" dirty="0">
                <a:effectLst/>
              </a:rPr>
              <a:t> La infección secundaria de la infartos pulmonares </a:t>
            </a:r>
          </a:p>
          <a:p>
            <a:pPr eaLnBrk="1" hangingPunct="1">
              <a:defRPr/>
            </a:pPr>
            <a:r>
              <a:rPr lang="es-ES" altLang="es-AR" dirty="0">
                <a:effectLst/>
              </a:rPr>
              <a:t>La propagación directa de abscesos bacterianos o amebianos desde el hígado y a través del diafragma hasta el lóbulo pulmonar inferior. </a:t>
            </a:r>
          </a:p>
        </p:txBody>
      </p:sp>
    </p:spTree>
    <p:extLst>
      <p:ext uri="{BB962C8B-B14F-4D97-AF65-F5344CB8AC3E}">
        <p14:creationId xmlns:p14="http://schemas.microsoft.com/office/powerpoint/2010/main" val="272640177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D87BBE2D-6B77-47D1-8046-AB0B8F6C600A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1992313" y="6921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s-ES_tradnl" altLang="es-AR">
                <a:solidFill>
                  <a:schemeClr val="hlink"/>
                </a:solidFill>
                <a:latin typeface="Tahoma" panose="020B0604030504040204" pitchFamily="34" charset="0"/>
              </a:rPr>
              <a:t>CARACTERISTICAS</a:t>
            </a:r>
            <a:endParaRPr lang="es-ES" altLang="es-AR">
              <a:solidFill>
                <a:schemeClr val="hlink"/>
              </a:solidFill>
              <a:latin typeface="Tahoma" panose="020B0604030504040204" pitchFamily="34" charset="0"/>
            </a:endParaRP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05AE9F53-CC24-4043-ACBD-8B7848CCCA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431234" y="2544420"/>
            <a:ext cx="9077739" cy="3392556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ES" altLang="es-AR" sz="2800" dirty="0">
                <a:effectLst/>
              </a:rPr>
              <a:t>Los abscesos pulmonares solitarios son más frecuentes que los múltiples, suelen ser unilaterales.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" altLang="es-AR" sz="2800" dirty="0">
                <a:effectLst/>
              </a:rPr>
              <a:t> En los abscesos originados por aspiración, los segmentos pulmonares más afectados son el superior del lóbulo inferior y el posterior del lóbulo superior.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" altLang="es-AR" sz="2800" dirty="0">
                <a:effectLst/>
              </a:rPr>
              <a:t>En los casos de diseminación hematógena es típico observar lesiones múltiples en localizaciones discontinuas. </a:t>
            </a:r>
          </a:p>
        </p:txBody>
      </p:sp>
    </p:spTree>
    <p:extLst>
      <p:ext uri="{BB962C8B-B14F-4D97-AF65-F5344CB8AC3E}">
        <p14:creationId xmlns:p14="http://schemas.microsoft.com/office/powerpoint/2010/main" val="126718546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htmlimg3.scribdassets.com/931ew637k026mhz0/images/9-14058a0b8c.jpg">
            <a:extLst>
              <a:ext uri="{FF2B5EF4-FFF2-40B4-BE49-F238E27FC236}">
                <a16:creationId xmlns:a16="http://schemas.microsoft.com/office/drawing/2014/main" id="{A1F1512C-5C16-42A7-BCB9-6101CFCC0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513" y="200025"/>
            <a:ext cx="8610600" cy="645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16B6BF33-9931-4BED-8919-23CE8609F914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altLang="es-AR">
                <a:solidFill>
                  <a:schemeClr val="hlink"/>
                </a:solidFill>
                <a:latin typeface="Tahoma" panose="020B0604030504040204" pitchFamily="34" charset="0"/>
              </a:rPr>
              <a:t>CARACTERISTICAS</a:t>
            </a:r>
            <a:endParaRPr lang="es-ES" altLang="es-AR">
              <a:solidFill>
                <a:schemeClr val="hlink"/>
              </a:solidFill>
              <a:latin typeface="Tahoma" panose="020B0604030504040204" pitchFamily="34" charset="0"/>
            </a:endParaRP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97091ED0-1B73-4580-BA7F-969EF3706E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2196552"/>
            <a:ext cx="10972800" cy="3515138"/>
          </a:xfrm>
        </p:spPr>
        <p:txBody>
          <a:bodyPr/>
          <a:lstStyle/>
          <a:p>
            <a:pPr eaLnBrk="1" hangingPunct="1">
              <a:defRPr/>
            </a:pPr>
            <a:r>
              <a:rPr lang="es-ES" altLang="es-AR" sz="2800" dirty="0">
                <a:effectLst/>
              </a:rPr>
              <a:t>El absceso se rompe habitualmente en un bronquio y su contenido es expectorado, quedando una cavidad llena de líquido y aire. </a:t>
            </a:r>
          </a:p>
          <a:p>
            <a:pPr eaLnBrk="1" hangingPunct="1">
              <a:defRPr/>
            </a:pPr>
            <a:r>
              <a:rPr lang="es-ES" altLang="es-AR" sz="2800" dirty="0">
                <a:effectLst/>
              </a:rPr>
              <a:t>Si un absceso se abre dentro de la cavidad pleural provoca un empiema, a veces con fístula broncopleural asociada.</a:t>
            </a:r>
          </a:p>
          <a:p>
            <a:pPr eaLnBrk="1" hangingPunct="1">
              <a:defRPr/>
            </a:pPr>
            <a:r>
              <a:rPr lang="es-ES" altLang="es-AR" sz="2800" dirty="0">
                <a:effectLst/>
              </a:rPr>
              <a:t>La rotura de un gran absceso en un bronquio pueden provocar una amplia diseminación bronquial del pus con neumonía difusa</a:t>
            </a:r>
          </a:p>
        </p:txBody>
      </p:sp>
    </p:spTree>
    <p:extLst>
      <p:ext uri="{BB962C8B-B14F-4D97-AF65-F5344CB8AC3E}">
        <p14:creationId xmlns:p14="http://schemas.microsoft.com/office/powerpoint/2010/main" val="76907346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C8C83F7F-6EA9-4144-8711-3F16581231CB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1919288" y="1052513"/>
            <a:ext cx="8291512" cy="1052512"/>
          </a:xfrm>
        </p:spPr>
        <p:txBody>
          <a:bodyPr/>
          <a:lstStyle/>
          <a:p>
            <a:pPr eaLnBrk="1" hangingPunct="1">
              <a:defRPr/>
            </a:pPr>
            <a:r>
              <a:rPr lang="es-ES" altLang="es-AR">
                <a:solidFill>
                  <a:schemeClr val="hlink"/>
                </a:solidFill>
                <a:latin typeface="Tahoma" panose="020B0604030504040204" pitchFamily="34" charset="0"/>
              </a:rPr>
              <a:t>Síntomas y signos</a:t>
            </a:r>
            <a:br>
              <a:rPr lang="es-ES" altLang="es-AR">
                <a:solidFill>
                  <a:schemeClr val="hlink"/>
                </a:solidFill>
                <a:latin typeface="Tahoma" panose="020B0604030504040204" pitchFamily="34" charset="0"/>
              </a:rPr>
            </a:br>
            <a:br>
              <a:rPr lang="es-ES" altLang="es-AR">
                <a:solidFill>
                  <a:schemeClr val="hlink"/>
                </a:solidFill>
                <a:latin typeface="Tahoma" panose="020B0604030504040204" pitchFamily="34" charset="0"/>
              </a:rPr>
            </a:br>
            <a:endParaRPr lang="es-ES" altLang="es-AR">
              <a:solidFill>
                <a:schemeClr val="hlink"/>
              </a:solidFill>
              <a:latin typeface="Tahoma" panose="020B0604030504040204" pitchFamily="34" charset="0"/>
            </a:endParaRP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49481774-E3FC-4E51-9D01-E03EE01AE3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52938" y="1696277"/>
            <a:ext cx="9541565" cy="4386470"/>
          </a:xfrm>
        </p:spPr>
        <p:txBody>
          <a:bodyPr/>
          <a:lstStyle/>
          <a:p>
            <a:pPr eaLnBrk="1" hangingPunct="1">
              <a:defRPr/>
            </a:pPr>
            <a:r>
              <a:rPr lang="es-ES" altLang="es-AR" sz="2800" dirty="0">
                <a:effectLst/>
              </a:rPr>
              <a:t>Síntomas  de neumonía,  malestar general, anorexia, tos productiva, sudoración y fiebre</a:t>
            </a:r>
          </a:p>
          <a:p>
            <a:pPr eaLnBrk="1" hangingPunct="1">
              <a:defRPr/>
            </a:pPr>
            <a:r>
              <a:rPr lang="es-ES" altLang="es-AR" sz="2800" dirty="0">
                <a:effectLst/>
              </a:rPr>
              <a:t> El esputo es purulento, con frecuencia  hemoptoico. La presencia de olor pútrido  es típica de las infecciones por bacterias anaerobias  </a:t>
            </a:r>
          </a:p>
          <a:p>
            <a:pPr eaLnBrk="1" hangingPunct="1">
              <a:defRPr/>
            </a:pPr>
            <a:r>
              <a:rPr lang="es-ES" altLang="es-AR" sz="2800" dirty="0">
                <a:effectLst/>
              </a:rPr>
              <a:t>Estado de gran postración y fiebre</a:t>
            </a:r>
          </a:p>
          <a:p>
            <a:pPr eaLnBrk="1" hangingPunct="1">
              <a:defRPr/>
            </a:pPr>
            <a:r>
              <a:rPr lang="es-ES" altLang="es-AR" sz="2800" dirty="0">
                <a:effectLst/>
              </a:rPr>
              <a:t> El dolor torácico suele señalar la presencia de afectación pleural.</a:t>
            </a:r>
            <a:br>
              <a:rPr lang="es-ES" altLang="es-AR" sz="2800" b="1" dirty="0"/>
            </a:br>
            <a:endParaRPr lang="es-ES" altLang="es-AR" sz="2800" b="1" dirty="0"/>
          </a:p>
          <a:p>
            <a:pPr eaLnBrk="1" hangingPunct="1">
              <a:defRPr/>
            </a:pPr>
            <a:endParaRPr lang="es-ES" altLang="es-AR" sz="2800" b="1" dirty="0"/>
          </a:p>
        </p:txBody>
      </p:sp>
    </p:spTree>
    <p:extLst>
      <p:ext uri="{BB962C8B-B14F-4D97-AF65-F5344CB8AC3E}">
        <p14:creationId xmlns:p14="http://schemas.microsoft.com/office/powerpoint/2010/main" val="19309378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D44B3B7B-A10D-42F3-A321-B90A070A8B50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1992313" y="620713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s-ES_tradnl" altLang="es-AR">
                <a:solidFill>
                  <a:schemeClr val="hlink"/>
                </a:solidFill>
                <a:latin typeface="Tahoma" panose="020B0604030504040204" pitchFamily="34" charset="0"/>
              </a:rPr>
              <a:t>SIGNOS CLINICOS</a:t>
            </a:r>
            <a:endParaRPr lang="es-ES" altLang="es-AR">
              <a:solidFill>
                <a:schemeClr val="hlink"/>
              </a:solidFill>
              <a:latin typeface="Tahoma" panose="020B0604030504040204" pitchFamily="34" charset="0"/>
            </a:endParaRP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D73CFDD2-32B5-45D8-AF9C-74EA2AC657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13181" y="1961322"/>
            <a:ext cx="10137915" cy="4691269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ES" altLang="es-AR" dirty="0">
                <a:effectLst/>
              </a:rPr>
              <a:t>Demostración de una pequeña zona de matidez a la percusión, que señala el proceso de consolidación neumónica localizada, y, en general;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" altLang="es-AR" dirty="0">
                <a:effectLst/>
              </a:rPr>
              <a:t>abolición del murmullo vesicular, a la auscultación.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" altLang="es-AR" dirty="0">
                <a:effectLst/>
              </a:rPr>
              <a:t>A veces se auscultan estertores húmedos finos o medios.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" altLang="es-AR" dirty="0">
                <a:effectLst/>
              </a:rPr>
              <a:t>En las cavidades de gran tamaño (raras con antibioterapia) pueden auscultarse timpanismo y un soplo </a:t>
            </a:r>
            <a:r>
              <a:rPr lang="es-ES" altLang="es-AR" dirty="0" err="1">
                <a:effectLst/>
              </a:rPr>
              <a:t>anfórico</a:t>
            </a:r>
            <a:r>
              <a:rPr lang="es-ES" altLang="es-AR" dirty="0">
                <a:effectLst/>
              </a:rPr>
              <a:t>.</a:t>
            </a:r>
            <a:br>
              <a:rPr lang="es-ES" altLang="es-AR" dirty="0">
                <a:effectLst/>
              </a:rPr>
            </a:br>
            <a:endParaRPr lang="es-ES" altLang="es-AR" dirty="0">
              <a:effectLst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br>
              <a:rPr lang="es-ES" altLang="es-AR" b="1" dirty="0"/>
            </a:br>
            <a:endParaRPr lang="es-ES" altLang="es-AR" b="1" dirty="0"/>
          </a:p>
        </p:txBody>
      </p:sp>
    </p:spTree>
    <p:extLst>
      <p:ext uri="{BB962C8B-B14F-4D97-AF65-F5344CB8AC3E}">
        <p14:creationId xmlns:p14="http://schemas.microsoft.com/office/powerpoint/2010/main" val="385372790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104A5D98-2C64-4FAB-8F91-BD7538682F3E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1992313" y="9080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s-ES" altLang="es-AR" sz="4000" dirty="0">
                <a:solidFill>
                  <a:schemeClr val="hlink"/>
                </a:solidFill>
                <a:latin typeface="Tahoma" panose="020B0604030504040204" pitchFamily="34" charset="0"/>
              </a:rPr>
              <a:t>DIAGNÓSTICO</a:t>
            </a:r>
            <a:br>
              <a:rPr lang="es-ES" altLang="es-AR" sz="4000" dirty="0">
                <a:solidFill>
                  <a:schemeClr val="hlink"/>
                </a:solidFill>
                <a:latin typeface="Tahoma" panose="020B0604030504040204" pitchFamily="34" charset="0"/>
              </a:rPr>
            </a:br>
            <a:endParaRPr lang="es-ES" altLang="es-AR" sz="4000" dirty="0">
              <a:solidFill>
                <a:schemeClr val="hlink"/>
              </a:solidFill>
              <a:latin typeface="Tahoma" panose="020B0604030504040204" pitchFamily="34" charset="0"/>
            </a:endParaRP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85B471B0-B2E3-4F2A-867E-9F754E6B3F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51722" y="2054085"/>
            <a:ext cx="8941628" cy="3538331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ES" altLang="es-AR" sz="2800" dirty="0">
                <a:effectLst/>
              </a:rPr>
              <a:t>La existencia de un absceso pulmonar es sugerida por los signos y síntomas clínicos descritos anteriormente.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" altLang="es-AR" sz="2800" dirty="0">
                <a:effectLst/>
              </a:rPr>
              <a:t>Las </a:t>
            </a:r>
            <a:r>
              <a:rPr lang="es-ES" altLang="es-AR" sz="2800" dirty="0" err="1">
                <a:effectLst/>
              </a:rPr>
              <a:t>Rx</a:t>
            </a:r>
            <a:r>
              <a:rPr lang="es-ES" altLang="es-AR" sz="2800" dirty="0">
                <a:effectLst/>
              </a:rPr>
              <a:t> de tórax practicadas  pueden mostrar una consolidación segmentaria o lobular que en ocasiones se hace globulosa a medida que el pus la distiende.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" altLang="es-AR" sz="2800" dirty="0">
                <a:effectLst/>
              </a:rPr>
              <a:t>Tras su rotura en un bronquio, la </a:t>
            </a:r>
            <a:r>
              <a:rPr lang="es-ES" altLang="es-AR" sz="2800" dirty="0" err="1">
                <a:effectLst/>
              </a:rPr>
              <a:t>Rx</a:t>
            </a:r>
            <a:r>
              <a:rPr lang="es-ES" altLang="es-AR" sz="2800" dirty="0">
                <a:effectLst/>
              </a:rPr>
              <a:t>  muestra una cavidad con un nivel hidroaéreo. </a:t>
            </a:r>
          </a:p>
          <a:p>
            <a:pPr eaLnBrk="1" hangingPunct="1">
              <a:lnSpc>
                <a:spcPct val="90000"/>
              </a:lnSpc>
              <a:defRPr/>
            </a:pPr>
            <a:endParaRPr lang="es-ES" altLang="es-AR" sz="2800" b="1" dirty="0"/>
          </a:p>
        </p:txBody>
      </p:sp>
    </p:spTree>
    <p:extLst>
      <p:ext uri="{BB962C8B-B14F-4D97-AF65-F5344CB8AC3E}">
        <p14:creationId xmlns:p14="http://schemas.microsoft.com/office/powerpoint/2010/main" val="42776215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3">
            <a:extLst>
              <a:ext uri="{FF2B5EF4-FFF2-40B4-BE49-F238E27FC236}">
                <a16:creationId xmlns:a16="http://schemas.microsoft.com/office/drawing/2014/main" id="{B286B030-D9D1-4526-8D4A-B60CFEDE8E9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063750" y="1412876"/>
            <a:ext cx="8229600" cy="4525963"/>
          </a:xfrm>
        </p:spPr>
        <p:txBody>
          <a:bodyPr/>
          <a:lstStyle/>
          <a:p>
            <a:pPr eaLnBrk="1" hangingPunct="1">
              <a:defRPr/>
            </a:pPr>
            <a:r>
              <a:rPr lang="es-ES" altLang="es-AR" dirty="0">
                <a:effectLst/>
              </a:rPr>
              <a:t>Radiológicamente se manifiesta como imágenes radiolúcidas circulares que se diferencia de otras lesiones similares por encontrarse infiltrado neumónico perilesional.</a:t>
            </a:r>
          </a:p>
          <a:p>
            <a:pPr eaLnBrk="1" hangingPunct="1">
              <a:defRPr/>
            </a:pPr>
            <a:r>
              <a:rPr lang="es-ES" altLang="es-AR" dirty="0">
                <a:effectLst/>
              </a:rPr>
              <a:t>Si las radiografías de tórax sugieren la existencia de una lesión subyacente o la presentación es atípica, la TAC puede permitir una mejor definición anatómica.</a:t>
            </a:r>
            <a:br>
              <a:rPr lang="es-ES" altLang="es-AR" b="1" dirty="0"/>
            </a:br>
            <a:endParaRPr lang="es-ES" altLang="es-AR" b="1" dirty="0"/>
          </a:p>
        </p:txBody>
      </p:sp>
    </p:spTree>
    <p:extLst>
      <p:ext uri="{BB962C8B-B14F-4D97-AF65-F5344CB8AC3E}">
        <p14:creationId xmlns:p14="http://schemas.microsoft.com/office/powerpoint/2010/main" val="154833735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5" descr="i114">
            <a:extLst>
              <a:ext uri="{FF2B5EF4-FFF2-40B4-BE49-F238E27FC236}">
                <a16:creationId xmlns:a16="http://schemas.microsoft.com/office/drawing/2014/main" id="{9CC78BA7-39E9-42B3-BA99-9F9905A19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3443" y="1412109"/>
            <a:ext cx="6639340" cy="5070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6" name="Rectangle 6">
            <a:extLst>
              <a:ext uri="{FF2B5EF4-FFF2-40B4-BE49-F238E27FC236}">
                <a16:creationId xmlns:a16="http://schemas.microsoft.com/office/drawing/2014/main" id="{E289ACE9-351A-48DF-967E-65488A15E569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altLang="es-AR">
                <a:solidFill>
                  <a:schemeClr val="hlink"/>
                </a:solidFill>
                <a:latin typeface="Tahoma" panose="020B0604030504040204" pitchFamily="34" charset="0"/>
              </a:rPr>
              <a:t>RADIOLOGIA</a:t>
            </a:r>
            <a:endParaRPr lang="es-ES" altLang="es-AR">
              <a:solidFill>
                <a:schemeClr val="hlink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803037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>
            <a:extLst>
              <a:ext uri="{FF2B5EF4-FFF2-40B4-BE49-F238E27FC236}">
                <a16:creationId xmlns:a16="http://schemas.microsoft.com/office/drawing/2014/main" id="{36190723-557F-4FD5-BD2A-505FE535EE6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099930" y="1630018"/>
            <a:ext cx="9356035" cy="508883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es-ES" altLang="es-AR" sz="1600" b="1" dirty="0"/>
          </a:p>
          <a:p>
            <a:pPr eaLnBrk="1" hangingPunct="1">
              <a:lnSpc>
                <a:spcPct val="80000"/>
              </a:lnSpc>
              <a:defRPr/>
            </a:pPr>
            <a:r>
              <a:rPr lang="es-ES" altLang="es-AR" dirty="0">
                <a:effectLst/>
              </a:rPr>
              <a:t>El esputo debe examinarse mediante tinción y cultivo para bacterias, hongos y micobacterias.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" altLang="es-AR" dirty="0">
                <a:effectLst/>
              </a:rPr>
              <a:t>La broncoscopia no es necesaria si la respuesta al tratamiento antibiótico es adecuada y si no hay  sospecha de un cuerpo extraño o de un tumor.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" altLang="es-AR" dirty="0">
                <a:effectLst/>
              </a:rPr>
              <a:t>El diagnóstico diferencial con otras lesiones pulmonares de tipo infeccioso: bacteriana (anaerobio, aerobios, bullas infectadas, empiema, actinomicosis, tuberculosis).</a:t>
            </a:r>
          </a:p>
          <a:p>
            <a:pPr eaLnBrk="1" hangingPunct="1">
              <a:lnSpc>
                <a:spcPct val="80000"/>
              </a:lnSpc>
              <a:defRPr/>
            </a:pPr>
            <a:endParaRPr lang="es-ES" altLang="es-AR" b="1" dirty="0"/>
          </a:p>
        </p:txBody>
      </p:sp>
    </p:spTree>
    <p:extLst>
      <p:ext uri="{BB962C8B-B14F-4D97-AF65-F5344CB8AC3E}">
        <p14:creationId xmlns:p14="http://schemas.microsoft.com/office/powerpoint/2010/main" val="136750022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94AB7C-36AB-4AF6-A369-9ACCB882B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chemeClr val="hlink"/>
                </a:solidFill>
                <a:effectLst/>
                <a:latin typeface="Tahoma" panose="020B0604030504040204" pitchFamily="34" charset="0"/>
              </a:rPr>
              <a:t>ETIOLOGIA</a:t>
            </a:r>
            <a:endParaRPr lang="es-AR" dirty="0">
              <a:effectLst/>
            </a:endParaRP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AE47A919-1FEA-46FE-A90A-3F97C9F2529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es-ES" altLang="es-AR" sz="2800" dirty="0"/>
          </a:p>
          <a:p>
            <a:pPr eaLnBrk="1" hangingPunct="1">
              <a:defRPr/>
            </a:pPr>
            <a:r>
              <a:rPr lang="es-ES" altLang="es-AR" sz="2800" dirty="0">
                <a:effectLst/>
              </a:rPr>
              <a:t>Fúngicas: (histoplasmosis, </a:t>
            </a:r>
            <a:r>
              <a:rPr lang="es-ES" altLang="es-AR" sz="2800" dirty="0" err="1">
                <a:effectLst/>
              </a:rPr>
              <a:t>coccidiodomicosis</a:t>
            </a:r>
            <a:r>
              <a:rPr lang="es-ES" altLang="es-AR" sz="2800" dirty="0">
                <a:effectLst/>
              </a:rPr>
              <a:t>, blastomicosis, aspergilosis, criptococosis).</a:t>
            </a:r>
          </a:p>
          <a:p>
            <a:pPr eaLnBrk="1" hangingPunct="1">
              <a:defRPr/>
            </a:pPr>
            <a:r>
              <a:rPr lang="es-ES" altLang="es-AR" sz="2800" dirty="0">
                <a:effectLst/>
              </a:rPr>
              <a:t>Parasitarias (amebiasis, equinococosis). </a:t>
            </a:r>
          </a:p>
          <a:p>
            <a:pPr eaLnBrk="1" hangingPunct="1">
              <a:defRPr/>
            </a:pPr>
            <a:r>
              <a:rPr lang="es-ES" altLang="es-AR" sz="2800" dirty="0">
                <a:effectLst/>
              </a:rPr>
              <a:t>Malignas (carcinoma primario de pulmón, metástasis de enfermedad pulmonar, linfoma, enfermedad de </a:t>
            </a:r>
            <a:r>
              <a:rPr lang="es-ES" altLang="es-AR" sz="2800" dirty="0" err="1">
                <a:effectLst/>
              </a:rPr>
              <a:t>Hodkin</a:t>
            </a:r>
            <a:r>
              <a:rPr lang="es-ES" altLang="es-AR" sz="2800" dirty="0">
                <a:effectLst/>
              </a:rPr>
              <a:t>).</a:t>
            </a:r>
          </a:p>
          <a:p>
            <a:pPr eaLnBrk="1" hangingPunct="1">
              <a:defRPr/>
            </a:pPr>
            <a:r>
              <a:rPr lang="es-ES" altLang="es-AR" sz="2800" dirty="0">
                <a:effectLst/>
              </a:rPr>
              <a:t>Otras (</a:t>
            </a:r>
            <a:r>
              <a:rPr lang="es-ES" altLang="es-AR" sz="2800" dirty="0" err="1">
                <a:effectLst/>
              </a:rPr>
              <a:t>granulomatosis</a:t>
            </a:r>
            <a:r>
              <a:rPr lang="es-ES" altLang="es-AR" sz="2800" dirty="0">
                <a:effectLst/>
              </a:rPr>
              <a:t> de Wegener, sarcoidosis, endocarditis y émbolos sépticos pulmonares.</a:t>
            </a:r>
          </a:p>
        </p:txBody>
      </p:sp>
    </p:spTree>
    <p:extLst>
      <p:ext uri="{BB962C8B-B14F-4D97-AF65-F5344CB8AC3E}">
        <p14:creationId xmlns:p14="http://schemas.microsoft.com/office/powerpoint/2010/main" val="130912742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D2E9A534-F166-4B1A-991F-109DCA5FF32D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altLang="es-AR" sz="4000">
                <a:solidFill>
                  <a:schemeClr val="hlink"/>
                </a:solidFill>
                <a:latin typeface="Tahoma" panose="020B0604030504040204" pitchFamily="34" charset="0"/>
              </a:rPr>
              <a:t>PRONOSTICO Y TRATAMIENTO</a:t>
            </a:r>
            <a:endParaRPr lang="es-ES" altLang="es-AR" sz="4000">
              <a:solidFill>
                <a:schemeClr val="hlink"/>
              </a:solidFill>
              <a:latin typeface="Tahoma" panose="020B0604030504040204" pitchFamily="34" charset="0"/>
            </a:endParaRP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480EE2FC-B571-4359-A189-F884326517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54156" y="1470645"/>
            <a:ext cx="10111409" cy="499641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s-ES" altLang="es-AR" sz="2800" dirty="0">
                <a:effectLst/>
              </a:rPr>
              <a:t>La curación rápida y completa depende del tratamiento antibiótico adecuado. La mayoría de los pacientes se recuperan totalmente sin necesitar cirugía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" altLang="es-AR" sz="2800" dirty="0">
                <a:effectLst/>
              </a:rPr>
              <a:t>El tratamiento antibiótico debe iniciarse tras recoger muestras de esputo y sangre para cultivo y antibiograma.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" altLang="es-AR" sz="2800" dirty="0">
                <a:effectLst/>
              </a:rPr>
              <a:t>El fármaco de elección es la clindamicina,. Un régimen alternativo es la penicilina , metronidazol, Si se hallan implicados un microorganismo gramnegativo, S. </a:t>
            </a:r>
            <a:r>
              <a:rPr lang="es-ES" altLang="es-AR" sz="2800" dirty="0" err="1">
                <a:effectLst/>
              </a:rPr>
              <a:t>aureus</a:t>
            </a:r>
            <a:r>
              <a:rPr lang="es-ES" altLang="es-AR" sz="2800" dirty="0">
                <a:effectLst/>
              </a:rPr>
              <a:t> u otro patógeno aerobio, el antibiótico elegido dependerá de los resultados de los antibiogramas.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" altLang="es-AR" sz="2800" dirty="0">
                <a:effectLst/>
              </a:rPr>
              <a:t> El tratamiento debe mantenerse hasta que la neumonitis se haya resuelto totalmente y la cavidad haya desaparecido por completo. Esto suele requerir varias semanas o meses de tratamiento.(4 a 6 semanas)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br>
              <a:rPr lang="es-ES" altLang="es-AR" sz="2800" b="1" dirty="0"/>
            </a:br>
            <a:endParaRPr lang="es-ES" altLang="es-AR" sz="2800" b="1" dirty="0"/>
          </a:p>
        </p:txBody>
      </p:sp>
    </p:spTree>
    <p:extLst>
      <p:ext uri="{BB962C8B-B14F-4D97-AF65-F5344CB8AC3E}">
        <p14:creationId xmlns:p14="http://schemas.microsoft.com/office/powerpoint/2010/main" val="263210418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Rectangle 5">
            <a:extLst>
              <a:ext uri="{FF2B5EF4-FFF2-40B4-BE49-F238E27FC236}">
                <a16:creationId xmlns:a16="http://schemas.microsoft.com/office/drawing/2014/main" id="{DF1EDCA9-9463-4C0E-8DBE-F9917AD4F6ED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1992313" y="620713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s-ES_tradnl" altLang="es-AR" sz="4000">
                <a:solidFill>
                  <a:schemeClr val="hlink"/>
                </a:solidFill>
                <a:latin typeface="Tahoma" panose="020B0604030504040204" pitchFamily="34" charset="0"/>
              </a:rPr>
              <a:t>TRATAMIENTO NO ANTIBIOTICO</a:t>
            </a:r>
            <a:endParaRPr lang="es-ES" altLang="es-AR" sz="4000">
              <a:solidFill>
                <a:schemeClr val="hlink"/>
              </a:solidFill>
              <a:latin typeface="Tahoma" panose="020B0604030504040204" pitchFamily="34" charset="0"/>
            </a:endParaRPr>
          </a:p>
        </p:txBody>
      </p:sp>
      <p:sp>
        <p:nvSpPr>
          <p:cNvPr id="25606" name="Rectangle 6">
            <a:extLst>
              <a:ext uri="{FF2B5EF4-FFF2-40B4-BE49-F238E27FC236}">
                <a16:creationId xmlns:a16="http://schemas.microsoft.com/office/drawing/2014/main" id="{2A559427-D4B4-489E-A6B3-6A30C7B092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38469" y="2398646"/>
            <a:ext cx="9727095" cy="358354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s-ES" altLang="es-AR" sz="2800" dirty="0">
                <a:effectLst/>
              </a:rPr>
              <a:t>El drenaje postural puede ser un tratamiento adicional útil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" altLang="es-AR" sz="2800" dirty="0">
                <a:effectLst/>
              </a:rPr>
              <a:t>El drenaje quirúrgico es necesario en casos excepcionales, las lesiones suelen responder al tratamiento antibiótico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" altLang="es-AR" sz="2800" dirty="0">
                <a:effectLst/>
              </a:rPr>
              <a:t>La resección pulmonar es la intervención de elección para un absceso resistente a los fármacos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" altLang="es-AR" sz="2800" dirty="0">
                <a:effectLst/>
              </a:rPr>
              <a:t> La lobectomía es el procedimiento quirúrgico más frecuente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" altLang="es-AR" sz="2800" dirty="0">
                <a:effectLst/>
              </a:rPr>
              <a:t>En lesiones pequeñas suele ser suficiente una resección segmentaria. </a:t>
            </a:r>
          </a:p>
        </p:txBody>
      </p:sp>
    </p:spTree>
    <p:extLst>
      <p:ext uri="{BB962C8B-B14F-4D97-AF65-F5344CB8AC3E}">
        <p14:creationId xmlns:p14="http://schemas.microsoft.com/office/powerpoint/2010/main" val="176093861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ABFFD790-00B6-4081-8C22-74EEF5AD9B30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1992313" y="549275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s-ES_tradnl" altLang="es-AR">
                <a:solidFill>
                  <a:schemeClr val="hlink"/>
                </a:solidFill>
                <a:latin typeface="Tahoma" panose="020B0604030504040204" pitchFamily="34" charset="0"/>
              </a:rPr>
              <a:t>TRATAMIENTO</a:t>
            </a:r>
            <a:endParaRPr lang="es-ES" altLang="es-AR">
              <a:solidFill>
                <a:schemeClr val="hlink"/>
              </a:solidFill>
              <a:latin typeface="Tahoma" panose="020B0604030504040204" pitchFamily="34" charset="0"/>
            </a:endParaRP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E61C8735-4272-4AAF-A763-1EDB73009A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92313" y="1867312"/>
            <a:ext cx="8229600" cy="41767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es-ES" altLang="es-AR" dirty="0"/>
          </a:p>
          <a:p>
            <a:pPr eaLnBrk="1" hangingPunct="1">
              <a:lnSpc>
                <a:spcPct val="90000"/>
              </a:lnSpc>
              <a:defRPr/>
            </a:pPr>
            <a:r>
              <a:rPr lang="es-ES" altLang="es-AR" dirty="0">
                <a:effectLst/>
              </a:rPr>
              <a:t>En los abscesos múltiples  puede ser necesaria un </a:t>
            </a:r>
            <a:r>
              <a:rPr lang="es-ES" altLang="es-AR" dirty="0" err="1">
                <a:effectLst/>
              </a:rPr>
              <a:t>neumectomía</a:t>
            </a:r>
            <a:endParaRPr lang="es-ES" altLang="es-AR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s-ES" altLang="es-AR" dirty="0">
                <a:effectLst/>
              </a:rPr>
              <a:t> Los pacientes con grandes cavidades que no responden al tratamiento médico puede ser candidatos a la práctica de un drenaje percutáneo</a:t>
            </a:r>
            <a:br>
              <a:rPr lang="es-ES" altLang="es-AR" b="1" dirty="0"/>
            </a:br>
            <a:endParaRPr lang="es-ES" altLang="es-AR" b="1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s-ES" altLang="es-AR" dirty="0"/>
          </a:p>
        </p:txBody>
      </p:sp>
    </p:spTree>
    <p:extLst>
      <p:ext uri="{BB962C8B-B14F-4D97-AF65-F5344CB8AC3E}">
        <p14:creationId xmlns:p14="http://schemas.microsoft.com/office/powerpoint/2010/main" val="71215238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3CB9F4-CDFB-48EA-88EE-1442C3D91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89110"/>
            <a:ext cx="10972800" cy="1143000"/>
          </a:xfrm>
        </p:spPr>
        <p:txBody>
          <a:bodyPr/>
          <a:lstStyle/>
          <a:p>
            <a:r>
              <a:rPr lang="es-ES" dirty="0">
                <a:effectLst/>
              </a:rPr>
              <a:t>ABSCESO PULMONAR</a:t>
            </a:r>
            <a:endParaRPr lang="es-AR" dirty="0">
              <a:effectLst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2D4C54A-12FC-44D8-A619-72840BCAC2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F28DBAE-0232-431D-B1F7-1646E9CE02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2658" y="1004664"/>
            <a:ext cx="5701099" cy="585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89015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D4521F4-589E-4344-BFA0-CC28C739E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864897"/>
            <a:ext cx="10972800" cy="1819205"/>
          </a:xfrm>
        </p:spPr>
        <p:txBody>
          <a:bodyPr/>
          <a:lstStyle/>
          <a:p>
            <a:r>
              <a:rPr lang="es-ES" dirty="0"/>
              <a:t>DIAGNOSTICO DIFERENCIAL</a:t>
            </a:r>
            <a:br>
              <a:rPr lang="es-ES" dirty="0"/>
            </a:br>
            <a:r>
              <a:rPr lang="es-ES" dirty="0"/>
              <a:t>IMÁGENES </a:t>
            </a:r>
            <a:br>
              <a:rPr lang="es-ES" dirty="0"/>
            </a:br>
            <a:r>
              <a:rPr lang="es-ES" dirty="0"/>
              <a:t>ABSCESO PULMONAR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27579443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E7C558F0-A0A4-464F-8341-9468943AFD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3674" y="60149"/>
            <a:ext cx="5060142" cy="811355"/>
          </a:xfrm>
          <a:prstGeom prst="rect">
            <a:avLst/>
          </a:prstGeom>
        </p:spPr>
      </p:pic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A405EA82-353C-400B-AA51-130BF15194D9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30355" y="2717785"/>
            <a:ext cx="5462691" cy="98742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2A2DBEE-1919-426B-8478-D5636BEA29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9" y="4956314"/>
            <a:ext cx="5443207" cy="112103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77B07D7-EA40-453D-8746-52308B8162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6454" y="2407194"/>
            <a:ext cx="6505191" cy="182024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7946039-F4D9-4BB5-AC4E-DE1D195E2A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7347" y="4863547"/>
            <a:ext cx="6513899" cy="12192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9002251-CC82-4169-9546-7316163E10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871504"/>
            <a:ext cx="4296900" cy="68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255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93EE73-C67E-42A2-A59E-547A8F662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effectLst/>
              </a:rPr>
              <a:t>ABSCESO PULMONAR</a:t>
            </a:r>
            <a:endParaRPr lang="es-AR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43A3D6EC-9E22-41D0-BFBB-0747718E97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8138" y="1180204"/>
            <a:ext cx="9965635" cy="5609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27991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9D39EB-D63D-4B5A-A10D-A4C4614D4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effectLst/>
              </a:rPr>
              <a:t>ABSCESO PULMONAR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2F339D5-752F-4FC7-ACC4-CF63D1C0CF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CDC3F15-261B-4A6C-9D70-C88ABAB607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538" y="1600201"/>
            <a:ext cx="8893219" cy="510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59726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053A07-262E-4F15-86EC-0B09CFC88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B2D04AC8-C595-43F1-B544-DFBE15EACB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5704" y="267934"/>
            <a:ext cx="8720717" cy="6464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54383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2777C0-D8CB-490D-825A-48C865A36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5ED39315-1F4D-4DF6-9C1F-B42D172A2A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2186" y="596348"/>
            <a:ext cx="10797511" cy="6109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85851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9A4094-80B0-4F81-A25F-C9C0455E8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D8DB6F94-B7A7-4415-8593-5386107270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8870" y="483477"/>
            <a:ext cx="9859980" cy="6208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06982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D19944-0F53-4581-9378-E21A9BD5E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91021BF3-79E1-4260-ABB9-B0342C2DD0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4724" y="450574"/>
            <a:ext cx="10022403" cy="6228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86808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47CF2A-41E3-4760-93C8-C73CCF258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F22EBFA7-00BC-40D5-8FB6-0876F20D25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1062" y="503584"/>
            <a:ext cx="9944046" cy="6079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33724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CCAF80-222C-4077-A00B-E8C992E13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787988A-5942-4628-BBBC-8FF674E050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8DC25E7-A224-4BF2-A9B3-0F79AC0D37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954" y="1444487"/>
            <a:ext cx="10859733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76415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25BC20-3D3B-42CC-8258-EE1ACA240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09898E92-40BE-4B29-840A-9D1C87C5CB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5454" y="5950226"/>
            <a:ext cx="8719931" cy="59523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2876AFE-9E50-42AF-842B-04AAFE51BB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019" y="1417638"/>
            <a:ext cx="10057648" cy="4121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08572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4C87AB-9365-4BD0-A0A6-BB075EC78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D55399BA-94A8-40FB-B07C-E169D21CFD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7840" y="274639"/>
            <a:ext cx="7440960" cy="6531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17154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953C28-2E0A-4F02-95EB-C0AD79296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F2C9C4E9-F89C-40A9-BEA6-B6BEFAFA90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2122" y="636104"/>
            <a:ext cx="9737781" cy="594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26159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5166756B-5430-4418-85F0-BCB982068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646780"/>
            <a:ext cx="10972800" cy="1143000"/>
          </a:xfrm>
        </p:spPr>
        <p:txBody>
          <a:bodyPr/>
          <a:lstStyle/>
          <a:p>
            <a:r>
              <a:rPr lang="es-ES" sz="8000" dirty="0">
                <a:latin typeface="Bradley Hand ITC" panose="03070402050302030203" pitchFamily="66" charset="0"/>
              </a:rPr>
              <a:t>MUCHAS GRACIAS</a:t>
            </a:r>
            <a:endParaRPr lang="es-AR" sz="8000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4313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Secuencia">
  <a:themeElements>
    <a:clrScheme name="Secuencia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ecuencia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altLang="es-AR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anose="02020404030301010803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altLang="es-AR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anose="02020404030301010803" pitchFamily="18" charset="0"/>
          </a:defRPr>
        </a:defPPr>
      </a:lstStyle>
    </a:lnDef>
  </a:objectDefaults>
  <a:extraClrSchemeLst>
    <a:extraClrScheme>
      <a:clrScheme name="Secuencia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cuencia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cuencia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cuencia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cuencia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cuencia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cuencia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cuencia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cuencia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1050</TotalTime>
  <Words>2507</Words>
  <Application>Microsoft Office PowerPoint</Application>
  <PresentationFormat>Panorámica</PresentationFormat>
  <Paragraphs>276</Paragraphs>
  <Slides>86</Slides>
  <Notes>2</Notes>
  <HiddenSlides>5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86</vt:i4>
      </vt:variant>
    </vt:vector>
  </HeadingPairs>
  <TitlesOfParts>
    <vt:vector size="94" baseType="lpstr">
      <vt:lpstr>Arial</vt:lpstr>
      <vt:lpstr>Bradley Hand ITC</vt:lpstr>
      <vt:lpstr>Calibri</vt:lpstr>
      <vt:lpstr>Courier New</vt:lpstr>
      <vt:lpstr>Garamond</vt:lpstr>
      <vt:lpstr>Tahoma</vt:lpstr>
      <vt:lpstr>Wingdings</vt:lpstr>
      <vt:lpstr>Secuencia</vt:lpstr>
      <vt:lpstr>SUPURACIONES PLEUROPULMONARES</vt:lpstr>
      <vt:lpstr>SUPURACION PLEUROPULMONAR</vt:lpstr>
      <vt:lpstr>FOCO PRIMARIO</vt:lpstr>
      <vt:lpstr> Las supuraciones pleuropulmonares incluyen: </vt:lpstr>
      <vt:lpstr>EMPIEMA: DEFINICION</vt:lpstr>
      <vt:lpstr>Presentación de PowerPoint</vt:lpstr>
      <vt:lpstr>        EMPIEMA: CAUSAS   </vt:lpstr>
      <vt:lpstr>FACTORES PREDISPONENTES:</vt:lpstr>
      <vt:lpstr>CUADROS CLÍNICOS PREDISPONENTES</vt:lpstr>
      <vt:lpstr>CUADRO CLÍNICO</vt:lpstr>
      <vt:lpstr>Presentación de PowerPoint</vt:lpstr>
      <vt:lpstr>DERRAME SECUNDARIO A NEUMONÍA POR GÉRMENES AEROBIOS </vt:lpstr>
      <vt:lpstr>EMPIEMA POR GÉRMENES ANAEROBIOS </vt:lpstr>
      <vt:lpstr>Presentación de PowerPoint</vt:lpstr>
      <vt:lpstr>ETAPAS EVOLUTIVAS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AGENTES ETIOLÓGICOS</vt:lpstr>
      <vt:lpstr>Presentación de PowerPoint</vt:lpstr>
      <vt:lpstr>Presentación de PowerPoint</vt:lpstr>
      <vt:lpstr>DIAGNÓSTICO</vt:lpstr>
      <vt:lpstr>RADIOLOGÍA</vt:lpstr>
      <vt:lpstr>PUNCIÓN PLEURAL TORACOCENTESIS</vt:lpstr>
      <vt:lpstr>A) EXAMEN CITOQUÍMICO </vt:lpstr>
      <vt:lpstr>Presentación de PowerPoint</vt:lpstr>
      <vt:lpstr>Presentación de PowerPoint</vt:lpstr>
      <vt:lpstr>Presentación de PowerPoint</vt:lpstr>
      <vt:lpstr>Presentación de PowerPoint</vt:lpstr>
      <vt:lpstr>B) EXAMEN MICROBIOLÓGICO</vt:lpstr>
      <vt:lpstr>C) TORACOXENTESIS EVACUADORA </vt:lpstr>
      <vt:lpstr>5- Tomografía Axial Computarizada </vt:lpstr>
      <vt:lpstr>Presentación de PowerPoint</vt:lpstr>
      <vt:lpstr>Presentación de PowerPoint</vt:lpstr>
      <vt:lpstr>INDICACIONES DE DRENAJE</vt:lpstr>
      <vt:lpstr>Presentación de PowerPoint</vt:lpstr>
      <vt:lpstr>Presentación de PowerPoint</vt:lpstr>
      <vt:lpstr>CIRUGÍA: FUNDAMENTO </vt:lpstr>
      <vt:lpstr>INDICACIONES DE CIRUGÍA</vt:lpstr>
      <vt:lpstr>Presentación de PowerPoint</vt:lpstr>
      <vt:lpstr>Presentación de PowerPoint</vt:lpstr>
      <vt:lpstr>TRATAMIENTO</vt:lpstr>
      <vt:lpstr>Derrame pleural derecho loculado.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ABSCESOS PULMONARES</vt:lpstr>
      <vt:lpstr>ABSCESO PULMONAR </vt:lpstr>
      <vt:lpstr>FACTORES DE RIESGO</vt:lpstr>
      <vt:lpstr>ETIOLOGÍA </vt:lpstr>
      <vt:lpstr>ETIOLOGIA</vt:lpstr>
      <vt:lpstr>ETIOLOGIA EN INMUNODEPRIMIDOS</vt:lpstr>
      <vt:lpstr>CAUSAS MENOS FRECUENTES</vt:lpstr>
      <vt:lpstr>CARACTERISTICAS</vt:lpstr>
      <vt:lpstr>Presentación de PowerPoint</vt:lpstr>
      <vt:lpstr>CARACTERISTICAS</vt:lpstr>
      <vt:lpstr>Síntomas y signos  </vt:lpstr>
      <vt:lpstr>SIGNOS CLINICOS</vt:lpstr>
      <vt:lpstr>DIAGNÓSTICO </vt:lpstr>
      <vt:lpstr>Presentación de PowerPoint</vt:lpstr>
      <vt:lpstr>RADIOLOGIA</vt:lpstr>
      <vt:lpstr>Presentación de PowerPoint</vt:lpstr>
      <vt:lpstr>ETIOLOGIA</vt:lpstr>
      <vt:lpstr>PRONOSTICO Y TRATAMIENTO</vt:lpstr>
      <vt:lpstr>TRATAMIENTO NO ANTIBIOTICO</vt:lpstr>
      <vt:lpstr>TRATAMIENTO</vt:lpstr>
      <vt:lpstr>ABSCESO PULMONAR</vt:lpstr>
      <vt:lpstr>DIAGNOSTICO DIFERENCIAL IMÁGENES  ABSCESO PULMONAR</vt:lpstr>
      <vt:lpstr>Presentación de PowerPoint</vt:lpstr>
      <vt:lpstr>ABSCESO PULMONAR</vt:lpstr>
      <vt:lpstr>ABSCESO PULMONAR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MUCHAS GRACIAS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Luis Raya</dc:creator>
  <cp:lastModifiedBy>Luis Raya</cp:lastModifiedBy>
  <cp:revision>30</cp:revision>
  <dcterms:created xsi:type="dcterms:W3CDTF">2023-07-03T22:27:15Z</dcterms:created>
  <dcterms:modified xsi:type="dcterms:W3CDTF">2023-07-08T03:22:38Z</dcterms:modified>
</cp:coreProperties>
</file>