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52"/>
  </p:notesMasterIdLst>
  <p:handoutMasterIdLst>
    <p:handoutMasterId r:id="rId53"/>
  </p:handoutMasterIdLst>
  <p:sldIdLst>
    <p:sldId id="256" r:id="rId2"/>
    <p:sldId id="467" r:id="rId3"/>
    <p:sldId id="497" r:id="rId4"/>
    <p:sldId id="469" r:id="rId5"/>
    <p:sldId id="470" r:id="rId6"/>
    <p:sldId id="471" r:id="rId7"/>
    <p:sldId id="472" r:id="rId8"/>
    <p:sldId id="473" r:id="rId9"/>
    <p:sldId id="475" r:id="rId10"/>
    <p:sldId id="476" r:id="rId11"/>
    <p:sldId id="477" r:id="rId12"/>
    <p:sldId id="478" r:id="rId13"/>
    <p:sldId id="479" r:id="rId14"/>
    <p:sldId id="481" r:id="rId15"/>
    <p:sldId id="482" r:id="rId16"/>
    <p:sldId id="484" r:id="rId17"/>
    <p:sldId id="485" r:id="rId18"/>
    <p:sldId id="489" r:id="rId19"/>
    <p:sldId id="490" r:id="rId20"/>
    <p:sldId id="491" r:id="rId21"/>
    <p:sldId id="492" r:id="rId22"/>
    <p:sldId id="493" r:id="rId23"/>
    <p:sldId id="494" r:id="rId24"/>
    <p:sldId id="498" r:id="rId25"/>
    <p:sldId id="499" r:id="rId26"/>
    <p:sldId id="500" r:id="rId27"/>
    <p:sldId id="501" r:id="rId28"/>
    <p:sldId id="502" r:id="rId29"/>
    <p:sldId id="503" r:id="rId30"/>
    <p:sldId id="504" r:id="rId31"/>
    <p:sldId id="505" r:id="rId32"/>
    <p:sldId id="514" r:id="rId33"/>
    <p:sldId id="515" r:id="rId34"/>
    <p:sldId id="516" r:id="rId35"/>
    <p:sldId id="517" r:id="rId36"/>
    <p:sldId id="511" r:id="rId37"/>
    <p:sldId id="507" r:id="rId38"/>
    <p:sldId id="509" r:id="rId39"/>
    <p:sldId id="512" r:id="rId40"/>
    <p:sldId id="513" r:id="rId41"/>
    <p:sldId id="486" r:id="rId42"/>
    <p:sldId id="487" r:id="rId43"/>
    <p:sldId id="488" r:id="rId44"/>
    <p:sldId id="519" r:id="rId45"/>
    <p:sldId id="520" r:id="rId46"/>
    <p:sldId id="521" r:id="rId47"/>
    <p:sldId id="522" r:id="rId48"/>
    <p:sldId id="523" r:id="rId49"/>
    <p:sldId id="518" r:id="rId50"/>
    <p:sldId id="466" r:id="rId51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73" d="100"/>
          <a:sy n="73" d="100"/>
        </p:scale>
        <p:origin x="618" y="7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678"/>
    </p:cViewPr>
  </p:sorterViewPr>
  <p:notesViewPr>
    <p:cSldViewPr showGuides="1">
      <p:cViewPr varScale="1">
        <p:scale>
          <a:sx n="87" d="100"/>
          <a:sy n="87" d="100"/>
        </p:scale>
        <p:origin x="3828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7101F4-DA33-4F4C-9EE3-8370E69899D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A03CB79-87C7-4A94-B038-C150C871BD70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APARATO URINARIO</a:t>
          </a:r>
          <a:endParaRPr lang="es-AR" b="1" dirty="0">
            <a:solidFill>
              <a:schemeClr val="tx1"/>
            </a:solidFill>
          </a:endParaRPr>
        </a:p>
      </dgm:t>
    </dgm:pt>
    <dgm:pt modelId="{7F59CD4D-77BA-4290-BCE8-FA97AB9487BF}" type="parTrans" cxnId="{AB30E9B6-DDCD-4FFB-B789-655BFC891010}">
      <dgm:prSet/>
      <dgm:spPr/>
      <dgm:t>
        <a:bodyPr/>
        <a:lstStyle/>
        <a:p>
          <a:endParaRPr lang="es-AR"/>
        </a:p>
      </dgm:t>
    </dgm:pt>
    <dgm:pt modelId="{D8A69067-59DA-4A0C-9D1E-6C2D82C10AE9}" type="sibTrans" cxnId="{AB30E9B6-DDCD-4FFB-B789-655BFC891010}">
      <dgm:prSet/>
      <dgm:spPr/>
      <dgm:t>
        <a:bodyPr/>
        <a:lstStyle/>
        <a:p>
          <a:endParaRPr lang="es-AR"/>
        </a:p>
      </dgm:t>
    </dgm:pt>
    <dgm:pt modelId="{1FFEEECB-980A-4ECC-8028-E7043707510E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RESPIRATORIO</a:t>
          </a:r>
          <a:endParaRPr lang="es-AR" b="1" dirty="0">
            <a:solidFill>
              <a:schemeClr val="tx1"/>
            </a:solidFill>
          </a:endParaRPr>
        </a:p>
      </dgm:t>
    </dgm:pt>
    <dgm:pt modelId="{B8C84420-EED7-4DBE-AE58-D819EA1AD934}" type="parTrans" cxnId="{3A6DC442-283C-4C28-90EF-E966366BD6A2}">
      <dgm:prSet/>
      <dgm:spPr/>
      <dgm:t>
        <a:bodyPr/>
        <a:lstStyle/>
        <a:p>
          <a:endParaRPr lang="es-AR"/>
        </a:p>
      </dgm:t>
    </dgm:pt>
    <dgm:pt modelId="{EC5B13EC-75A7-4EE1-AF9F-E1CEDC94F6BF}" type="sibTrans" cxnId="{3A6DC442-283C-4C28-90EF-E966366BD6A2}">
      <dgm:prSet/>
      <dgm:spPr/>
      <dgm:t>
        <a:bodyPr/>
        <a:lstStyle/>
        <a:p>
          <a:endParaRPr lang="es-AR"/>
        </a:p>
      </dgm:t>
    </dgm:pt>
    <dgm:pt modelId="{4F80DC65-F833-4596-8883-445B76525E26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SNC</a:t>
          </a:r>
          <a:endParaRPr lang="es-AR" b="1" dirty="0">
            <a:solidFill>
              <a:schemeClr val="tx1"/>
            </a:solidFill>
          </a:endParaRPr>
        </a:p>
      </dgm:t>
    </dgm:pt>
    <dgm:pt modelId="{5FBF8C5D-C728-4F8E-A303-3B73E1B15963}" type="parTrans" cxnId="{D7C3D4C1-73B8-4954-9871-33A8F387002B}">
      <dgm:prSet/>
      <dgm:spPr/>
      <dgm:t>
        <a:bodyPr/>
        <a:lstStyle/>
        <a:p>
          <a:endParaRPr lang="es-AR"/>
        </a:p>
      </dgm:t>
    </dgm:pt>
    <dgm:pt modelId="{9DA76548-57D7-4D81-AF88-C88842FD12B5}" type="sibTrans" cxnId="{D7C3D4C1-73B8-4954-9871-33A8F387002B}">
      <dgm:prSet/>
      <dgm:spPr/>
      <dgm:t>
        <a:bodyPr/>
        <a:lstStyle/>
        <a:p>
          <a:endParaRPr lang="es-AR"/>
        </a:p>
      </dgm:t>
    </dgm:pt>
    <dgm:pt modelId="{529ACF08-A4DA-4B59-AC5B-8B34BB95A994}">
      <dgm:prSet/>
      <dgm:spPr/>
      <dgm:t>
        <a:bodyPr/>
        <a:lstStyle/>
        <a:p>
          <a:endParaRPr lang="es-AR" dirty="0"/>
        </a:p>
      </dgm:t>
    </dgm:pt>
    <dgm:pt modelId="{ECADA710-5BE8-4C62-9827-1E5FCA535785}" type="parTrans" cxnId="{60962D44-2DD1-4760-9922-4937439EAC7F}">
      <dgm:prSet/>
      <dgm:spPr/>
      <dgm:t>
        <a:bodyPr/>
        <a:lstStyle/>
        <a:p>
          <a:endParaRPr lang="es-AR"/>
        </a:p>
      </dgm:t>
    </dgm:pt>
    <dgm:pt modelId="{716B4FFC-0ABF-48AF-A5E7-91A3CE55C74B}" type="sibTrans" cxnId="{60962D44-2DD1-4760-9922-4937439EAC7F}">
      <dgm:prSet/>
      <dgm:spPr/>
      <dgm:t>
        <a:bodyPr/>
        <a:lstStyle/>
        <a:p>
          <a:endParaRPr lang="es-AR"/>
        </a:p>
      </dgm:t>
    </dgm:pt>
    <dgm:pt modelId="{DFF41E38-5B26-494D-9CEB-9688486B48C8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PIEL y PARTES BLANDAS</a:t>
          </a:r>
          <a:endParaRPr lang="es-AR" b="1" dirty="0">
            <a:solidFill>
              <a:schemeClr val="tx1"/>
            </a:solidFill>
          </a:endParaRPr>
        </a:p>
      </dgm:t>
    </dgm:pt>
    <dgm:pt modelId="{079D078E-2168-4398-AA01-D76C67BC7CB2}" type="parTrans" cxnId="{1A039606-EE9E-4BC4-A63B-CC798E39B21F}">
      <dgm:prSet/>
      <dgm:spPr/>
      <dgm:t>
        <a:bodyPr/>
        <a:lstStyle/>
        <a:p>
          <a:endParaRPr lang="es-AR"/>
        </a:p>
      </dgm:t>
    </dgm:pt>
    <dgm:pt modelId="{957B556C-218C-41BD-BA64-039E00347984}" type="sibTrans" cxnId="{1A039606-EE9E-4BC4-A63B-CC798E39B21F}">
      <dgm:prSet/>
      <dgm:spPr/>
      <dgm:t>
        <a:bodyPr/>
        <a:lstStyle/>
        <a:p>
          <a:endParaRPr lang="es-AR"/>
        </a:p>
      </dgm:t>
    </dgm:pt>
    <dgm:pt modelId="{949071E9-EC46-4E04-BDA3-9F6F79227949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APARATO DIGESTIVO</a:t>
          </a:r>
          <a:endParaRPr lang="es-AR" b="1" dirty="0">
            <a:solidFill>
              <a:schemeClr val="tx1"/>
            </a:solidFill>
          </a:endParaRPr>
        </a:p>
      </dgm:t>
    </dgm:pt>
    <dgm:pt modelId="{ED591B3A-D222-499F-A59E-66CB3581B0A7}" type="parTrans" cxnId="{9D233212-242E-4C6E-88E6-63928B3D011A}">
      <dgm:prSet/>
      <dgm:spPr/>
      <dgm:t>
        <a:bodyPr/>
        <a:lstStyle/>
        <a:p>
          <a:endParaRPr lang="es-AR"/>
        </a:p>
      </dgm:t>
    </dgm:pt>
    <dgm:pt modelId="{09D02BAB-E19F-46F1-8DC7-5B3EF2006D53}" type="sibTrans" cxnId="{9D233212-242E-4C6E-88E6-63928B3D011A}">
      <dgm:prSet/>
      <dgm:spPr/>
      <dgm:t>
        <a:bodyPr/>
        <a:lstStyle/>
        <a:p>
          <a:endParaRPr lang="es-AR"/>
        </a:p>
      </dgm:t>
    </dgm:pt>
    <dgm:pt modelId="{9408E674-3619-473E-9D73-22F58B140D72}" type="pres">
      <dgm:prSet presAssocID="{B37101F4-DA33-4F4C-9EE3-8370E69899D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B188333-26A5-47DE-8E22-C1AE29B4BC73}" type="pres">
      <dgm:prSet presAssocID="{FA03CB79-87C7-4A94-B038-C150C871BD70}" presName="parentLin" presStyleCnt="0"/>
      <dgm:spPr/>
    </dgm:pt>
    <dgm:pt modelId="{B7B6FAD0-7B56-4FE7-B086-D8B45B6F950C}" type="pres">
      <dgm:prSet presAssocID="{FA03CB79-87C7-4A94-B038-C150C871BD70}" presName="parentLeftMargin" presStyleLbl="node1" presStyleIdx="0" presStyleCnt="5"/>
      <dgm:spPr/>
      <dgm:t>
        <a:bodyPr/>
        <a:lstStyle/>
        <a:p>
          <a:endParaRPr lang="es-AR"/>
        </a:p>
      </dgm:t>
    </dgm:pt>
    <dgm:pt modelId="{9E42D71E-ADE0-49CA-BE55-D1A760423DD3}" type="pres">
      <dgm:prSet presAssocID="{FA03CB79-87C7-4A94-B038-C150C871BD70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D567404-C3F6-4D70-938F-32C01F5AF725}" type="pres">
      <dgm:prSet presAssocID="{FA03CB79-87C7-4A94-B038-C150C871BD70}" presName="negativeSpace" presStyleCnt="0"/>
      <dgm:spPr/>
    </dgm:pt>
    <dgm:pt modelId="{740797B7-DF29-40EC-84A1-531A00ADF1E8}" type="pres">
      <dgm:prSet presAssocID="{FA03CB79-87C7-4A94-B038-C150C871BD70}" presName="childText" presStyleLbl="conFgAcc1" presStyleIdx="0" presStyleCnt="5">
        <dgm:presLayoutVars>
          <dgm:bulletEnabled val="1"/>
        </dgm:presLayoutVars>
      </dgm:prSet>
      <dgm:spPr/>
    </dgm:pt>
    <dgm:pt modelId="{059275AB-C69C-41AB-8239-023464380A40}" type="pres">
      <dgm:prSet presAssocID="{D8A69067-59DA-4A0C-9D1E-6C2D82C10AE9}" presName="spaceBetweenRectangles" presStyleCnt="0"/>
      <dgm:spPr/>
    </dgm:pt>
    <dgm:pt modelId="{4BF72144-34FE-4AA8-8C97-868CCA5E500B}" type="pres">
      <dgm:prSet presAssocID="{949071E9-EC46-4E04-BDA3-9F6F79227949}" presName="parentLin" presStyleCnt="0"/>
      <dgm:spPr/>
    </dgm:pt>
    <dgm:pt modelId="{49F6ACE1-0AF5-4A5E-A68D-921F878CA95F}" type="pres">
      <dgm:prSet presAssocID="{949071E9-EC46-4E04-BDA3-9F6F79227949}" presName="parentLeftMargin" presStyleLbl="node1" presStyleIdx="0" presStyleCnt="5"/>
      <dgm:spPr/>
      <dgm:t>
        <a:bodyPr/>
        <a:lstStyle/>
        <a:p>
          <a:endParaRPr lang="es-AR"/>
        </a:p>
      </dgm:t>
    </dgm:pt>
    <dgm:pt modelId="{8B79F94C-2D65-4EEF-8E5A-5AD5460D2930}" type="pres">
      <dgm:prSet presAssocID="{949071E9-EC46-4E04-BDA3-9F6F7922794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3B8D69D-CE81-49FD-926A-D1C842B2B164}" type="pres">
      <dgm:prSet presAssocID="{949071E9-EC46-4E04-BDA3-9F6F79227949}" presName="negativeSpace" presStyleCnt="0"/>
      <dgm:spPr/>
    </dgm:pt>
    <dgm:pt modelId="{DBD58F71-CE4B-4365-BABE-98BB0B281364}" type="pres">
      <dgm:prSet presAssocID="{949071E9-EC46-4E04-BDA3-9F6F79227949}" presName="childText" presStyleLbl="conFgAcc1" presStyleIdx="1" presStyleCnt="5">
        <dgm:presLayoutVars>
          <dgm:bulletEnabled val="1"/>
        </dgm:presLayoutVars>
      </dgm:prSet>
      <dgm:spPr/>
    </dgm:pt>
    <dgm:pt modelId="{F18D7620-BBDA-434C-9D89-A29A62C59A5F}" type="pres">
      <dgm:prSet presAssocID="{09D02BAB-E19F-46F1-8DC7-5B3EF2006D53}" presName="spaceBetweenRectangles" presStyleCnt="0"/>
      <dgm:spPr/>
    </dgm:pt>
    <dgm:pt modelId="{29DAFE27-9677-4579-9F20-6A455D4B00BB}" type="pres">
      <dgm:prSet presAssocID="{DFF41E38-5B26-494D-9CEB-9688486B48C8}" presName="parentLin" presStyleCnt="0"/>
      <dgm:spPr/>
    </dgm:pt>
    <dgm:pt modelId="{4182954B-85A3-4EF8-8EFC-9816251F2997}" type="pres">
      <dgm:prSet presAssocID="{DFF41E38-5B26-494D-9CEB-9688486B48C8}" presName="parentLeftMargin" presStyleLbl="node1" presStyleIdx="1" presStyleCnt="5"/>
      <dgm:spPr/>
      <dgm:t>
        <a:bodyPr/>
        <a:lstStyle/>
        <a:p>
          <a:endParaRPr lang="es-AR"/>
        </a:p>
      </dgm:t>
    </dgm:pt>
    <dgm:pt modelId="{9FCB738F-35D4-4136-9672-7807267C54D2}" type="pres">
      <dgm:prSet presAssocID="{DFF41E38-5B26-494D-9CEB-9688486B48C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87AC522-3F16-44BF-ABE1-56356CE59A67}" type="pres">
      <dgm:prSet presAssocID="{DFF41E38-5B26-494D-9CEB-9688486B48C8}" presName="negativeSpace" presStyleCnt="0"/>
      <dgm:spPr/>
    </dgm:pt>
    <dgm:pt modelId="{6E1E3FF6-651D-421E-A0DE-CF3AF7C12D8C}" type="pres">
      <dgm:prSet presAssocID="{DFF41E38-5B26-494D-9CEB-9688486B48C8}" presName="childText" presStyleLbl="conFgAcc1" presStyleIdx="2" presStyleCnt="5">
        <dgm:presLayoutVars>
          <dgm:bulletEnabled val="1"/>
        </dgm:presLayoutVars>
      </dgm:prSet>
      <dgm:spPr/>
    </dgm:pt>
    <dgm:pt modelId="{72CA72F2-5104-4473-8004-0DA10FB4A9D3}" type="pres">
      <dgm:prSet presAssocID="{957B556C-218C-41BD-BA64-039E00347984}" presName="spaceBetweenRectangles" presStyleCnt="0"/>
      <dgm:spPr/>
    </dgm:pt>
    <dgm:pt modelId="{99C96950-B363-433B-A4F9-F7FA31DC0C98}" type="pres">
      <dgm:prSet presAssocID="{1FFEEECB-980A-4ECC-8028-E7043707510E}" presName="parentLin" presStyleCnt="0"/>
      <dgm:spPr/>
    </dgm:pt>
    <dgm:pt modelId="{754BF616-D71C-4FB7-A549-52F39B5DC999}" type="pres">
      <dgm:prSet presAssocID="{1FFEEECB-980A-4ECC-8028-E7043707510E}" presName="parentLeftMargin" presStyleLbl="node1" presStyleIdx="2" presStyleCnt="5"/>
      <dgm:spPr/>
      <dgm:t>
        <a:bodyPr/>
        <a:lstStyle/>
        <a:p>
          <a:endParaRPr lang="es-AR"/>
        </a:p>
      </dgm:t>
    </dgm:pt>
    <dgm:pt modelId="{1553A8ED-A6F2-4A28-9F0F-39274E06E43A}" type="pres">
      <dgm:prSet presAssocID="{1FFEEECB-980A-4ECC-8028-E7043707510E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0762A08-445D-4A87-9B01-BC3EAA3099A6}" type="pres">
      <dgm:prSet presAssocID="{1FFEEECB-980A-4ECC-8028-E7043707510E}" presName="negativeSpace" presStyleCnt="0"/>
      <dgm:spPr/>
    </dgm:pt>
    <dgm:pt modelId="{2AC3A5EE-00A8-41AC-BC21-F59B2A21664D}" type="pres">
      <dgm:prSet presAssocID="{1FFEEECB-980A-4ECC-8028-E7043707510E}" presName="childText" presStyleLbl="conFgAcc1" presStyleIdx="3" presStyleCnt="5">
        <dgm:presLayoutVars>
          <dgm:bulletEnabled val="1"/>
        </dgm:presLayoutVars>
      </dgm:prSet>
      <dgm:spPr/>
    </dgm:pt>
    <dgm:pt modelId="{B4D20B84-EA7B-41CC-BA3D-A5E4C754D8C8}" type="pres">
      <dgm:prSet presAssocID="{EC5B13EC-75A7-4EE1-AF9F-E1CEDC94F6BF}" presName="spaceBetweenRectangles" presStyleCnt="0"/>
      <dgm:spPr/>
    </dgm:pt>
    <dgm:pt modelId="{4D433EA0-A161-42DE-8132-8F8626F85D72}" type="pres">
      <dgm:prSet presAssocID="{4F80DC65-F833-4596-8883-445B76525E26}" presName="parentLin" presStyleCnt="0"/>
      <dgm:spPr/>
    </dgm:pt>
    <dgm:pt modelId="{6A74BBD3-B606-4563-A63A-8FF219DEF805}" type="pres">
      <dgm:prSet presAssocID="{4F80DC65-F833-4596-8883-445B76525E26}" presName="parentLeftMargin" presStyleLbl="node1" presStyleIdx="3" presStyleCnt="5"/>
      <dgm:spPr/>
      <dgm:t>
        <a:bodyPr/>
        <a:lstStyle/>
        <a:p>
          <a:endParaRPr lang="es-AR"/>
        </a:p>
      </dgm:t>
    </dgm:pt>
    <dgm:pt modelId="{17267794-DFBD-4D1D-AC08-CA4740135C0B}" type="pres">
      <dgm:prSet presAssocID="{4F80DC65-F833-4596-8883-445B76525E2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1793B48-8F44-49C4-AA50-60CFDA1C27C1}" type="pres">
      <dgm:prSet presAssocID="{4F80DC65-F833-4596-8883-445B76525E26}" presName="negativeSpace" presStyleCnt="0"/>
      <dgm:spPr/>
    </dgm:pt>
    <dgm:pt modelId="{F5B0940A-3B76-4AA0-B4E2-41A52844B3B8}" type="pres">
      <dgm:prSet presAssocID="{4F80DC65-F833-4596-8883-445B76525E26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F10A2D9-E034-4178-84F3-F97BD416D741}" type="presOf" srcId="{949071E9-EC46-4E04-BDA3-9F6F79227949}" destId="{49F6ACE1-0AF5-4A5E-A68D-921F878CA95F}" srcOrd="0" destOrd="0" presId="urn:microsoft.com/office/officeart/2005/8/layout/list1"/>
    <dgm:cxn modelId="{0F7B5A97-351B-471E-B8A2-C9D0D5C90695}" type="presOf" srcId="{FA03CB79-87C7-4A94-B038-C150C871BD70}" destId="{B7B6FAD0-7B56-4FE7-B086-D8B45B6F950C}" srcOrd="0" destOrd="0" presId="urn:microsoft.com/office/officeart/2005/8/layout/list1"/>
    <dgm:cxn modelId="{A7FEB51A-4D0C-4BA6-B4E7-F246AF53279C}" type="presOf" srcId="{4F80DC65-F833-4596-8883-445B76525E26}" destId="{6A74BBD3-B606-4563-A63A-8FF219DEF805}" srcOrd="0" destOrd="0" presId="urn:microsoft.com/office/officeart/2005/8/layout/list1"/>
    <dgm:cxn modelId="{BA82DB09-EBB2-4E64-A1AB-1B3ADEE2D2C4}" type="presOf" srcId="{DFF41E38-5B26-494D-9CEB-9688486B48C8}" destId="{9FCB738F-35D4-4136-9672-7807267C54D2}" srcOrd="1" destOrd="0" presId="urn:microsoft.com/office/officeart/2005/8/layout/list1"/>
    <dgm:cxn modelId="{3F3D7297-6886-4FC7-AA0F-597360BA8A11}" type="presOf" srcId="{1FFEEECB-980A-4ECC-8028-E7043707510E}" destId="{754BF616-D71C-4FB7-A549-52F39B5DC999}" srcOrd="0" destOrd="0" presId="urn:microsoft.com/office/officeart/2005/8/layout/list1"/>
    <dgm:cxn modelId="{4DAB5574-D472-4CBA-9A44-43D6D48AAB60}" type="presOf" srcId="{B37101F4-DA33-4F4C-9EE3-8370E69899DB}" destId="{9408E674-3619-473E-9D73-22F58B140D72}" srcOrd="0" destOrd="0" presId="urn:microsoft.com/office/officeart/2005/8/layout/list1"/>
    <dgm:cxn modelId="{9D233212-242E-4C6E-88E6-63928B3D011A}" srcId="{B37101F4-DA33-4F4C-9EE3-8370E69899DB}" destId="{949071E9-EC46-4E04-BDA3-9F6F79227949}" srcOrd="1" destOrd="0" parTransId="{ED591B3A-D222-499F-A59E-66CB3581B0A7}" sibTransId="{09D02BAB-E19F-46F1-8DC7-5B3EF2006D53}"/>
    <dgm:cxn modelId="{1A039606-EE9E-4BC4-A63B-CC798E39B21F}" srcId="{B37101F4-DA33-4F4C-9EE3-8370E69899DB}" destId="{DFF41E38-5B26-494D-9CEB-9688486B48C8}" srcOrd="2" destOrd="0" parTransId="{079D078E-2168-4398-AA01-D76C67BC7CB2}" sibTransId="{957B556C-218C-41BD-BA64-039E00347984}"/>
    <dgm:cxn modelId="{AB30E9B6-DDCD-4FFB-B789-655BFC891010}" srcId="{B37101F4-DA33-4F4C-9EE3-8370E69899DB}" destId="{FA03CB79-87C7-4A94-B038-C150C871BD70}" srcOrd="0" destOrd="0" parTransId="{7F59CD4D-77BA-4290-BCE8-FA97AB9487BF}" sibTransId="{D8A69067-59DA-4A0C-9D1E-6C2D82C10AE9}"/>
    <dgm:cxn modelId="{24B6D637-B0D5-42BD-80A8-58F7FBC032B1}" type="presOf" srcId="{1FFEEECB-980A-4ECC-8028-E7043707510E}" destId="{1553A8ED-A6F2-4A28-9F0F-39274E06E43A}" srcOrd="1" destOrd="0" presId="urn:microsoft.com/office/officeart/2005/8/layout/list1"/>
    <dgm:cxn modelId="{EB80E7A0-EC81-41F3-8D47-9B5EC66BE7D5}" type="presOf" srcId="{949071E9-EC46-4E04-BDA3-9F6F79227949}" destId="{8B79F94C-2D65-4EEF-8E5A-5AD5460D2930}" srcOrd="1" destOrd="0" presId="urn:microsoft.com/office/officeart/2005/8/layout/list1"/>
    <dgm:cxn modelId="{3A6DC442-283C-4C28-90EF-E966366BD6A2}" srcId="{B37101F4-DA33-4F4C-9EE3-8370E69899DB}" destId="{1FFEEECB-980A-4ECC-8028-E7043707510E}" srcOrd="3" destOrd="0" parTransId="{B8C84420-EED7-4DBE-AE58-D819EA1AD934}" sibTransId="{EC5B13EC-75A7-4EE1-AF9F-E1CEDC94F6BF}"/>
    <dgm:cxn modelId="{B9A94F2A-5C4A-4A00-A4B0-107277FD01C7}" type="presOf" srcId="{4F80DC65-F833-4596-8883-445B76525E26}" destId="{17267794-DFBD-4D1D-AC08-CA4740135C0B}" srcOrd="1" destOrd="0" presId="urn:microsoft.com/office/officeart/2005/8/layout/list1"/>
    <dgm:cxn modelId="{AEE8461E-FBE3-4F1A-BA45-F5FE64273804}" type="presOf" srcId="{FA03CB79-87C7-4A94-B038-C150C871BD70}" destId="{9E42D71E-ADE0-49CA-BE55-D1A760423DD3}" srcOrd="1" destOrd="0" presId="urn:microsoft.com/office/officeart/2005/8/layout/list1"/>
    <dgm:cxn modelId="{AFF79F0B-BCF8-41B5-9CF6-F250CFA4FBB3}" type="presOf" srcId="{529ACF08-A4DA-4B59-AC5B-8B34BB95A994}" destId="{F5B0940A-3B76-4AA0-B4E2-41A52844B3B8}" srcOrd="0" destOrd="0" presId="urn:microsoft.com/office/officeart/2005/8/layout/list1"/>
    <dgm:cxn modelId="{9828F222-2B23-4570-968F-C2D4472B11E2}" type="presOf" srcId="{DFF41E38-5B26-494D-9CEB-9688486B48C8}" destId="{4182954B-85A3-4EF8-8EFC-9816251F2997}" srcOrd="0" destOrd="0" presId="urn:microsoft.com/office/officeart/2005/8/layout/list1"/>
    <dgm:cxn modelId="{60962D44-2DD1-4760-9922-4937439EAC7F}" srcId="{4F80DC65-F833-4596-8883-445B76525E26}" destId="{529ACF08-A4DA-4B59-AC5B-8B34BB95A994}" srcOrd="0" destOrd="0" parTransId="{ECADA710-5BE8-4C62-9827-1E5FCA535785}" sibTransId="{716B4FFC-0ABF-48AF-A5E7-91A3CE55C74B}"/>
    <dgm:cxn modelId="{D7C3D4C1-73B8-4954-9871-33A8F387002B}" srcId="{B37101F4-DA33-4F4C-9EE3-8370E69899DB}" destId="{4F80DC65-F833-4596-8883-445B76525E26}" srcOrd="4" destOrd="0" parTransId="{5FBF8C5D-C728-4F8E-A303-3B73E1B15963}" sibTransId="{9DA76548-57D7-4D81-AF88-C88842FD12B5}"/>
    <dgm:cxn modelId="{A79AEB53-7ED3-4001-A1BA-C9C60F50297E}" type="presParOf" srcId="{9408E674-3619-473E-9D73-22F58B140D72}" destId="{5B188333-26A5-47DE-8E22-C1AE29B4BC73}" srcOrd="0" destOrd="0" presId="urn:microsoft.com/office/officeart/2005/8/layout/list1"/>
    <dgm:cxn modelId="{113E4C67-9240-4C7E-AFE6-D30E4A10D1A8}" type="presParOf" srcId="{5B188333-26A5-47DE-8E22-C1AE29B4BC73}" destId="{B7B6FAD0-7B56-4FE7-B086-D8B45B6F950C}" srcOrd="0" destOrd="0" presId="urn:microsoft.com/office/officeart/2005/8/layout/list1"/>
    <dgm:cxn modelId="{1E7B0F43-7827-4E5F-9CFD-613065452ADD}" type="presParOf" srcId="{5B188333-26A5-47DE-8E22-C1AE29B4BC73}" destId="{9E42D71E-ADE0-49CA-BE55-D1A760423DD3}" srcOrd="1" destOrd="0" presId="urn:microsoft.com/office/officeart/2005/8/layout/list1"/>
    <dgm:cxn modelId="{6D9668C0-3E26-4F6A-8DC9-6DDEF1173A06}" type="presParOf" srcId="{9408E674-3619-473E-9D73-22F58B140D72}" destId="{8D567404-C3F6-4D70-938F-32C01F5AF725}" srcOrd="1" destOrd="0" presId="urn:microsoft.com/office/officeart/2005/8/layout/list1"/>
    <dgm:cxn modelId="{BC34D7C2-FE09-4387-9D1A-0913F3082885}" type="presParOf" srcId="{9408E674-3619-473E-9D73-22F58B140D72}" destId="{740797B7-DF29-40EC-84A1-531A00ADF1E8}" srcOrd="2" destOrd="0" presId="urn:microsoft.com/office/officeart/2005/8/layout/list1"/>
    <dgm:cxn modelId="{70182192-61F8-47D8-B1AF-3824AE99749D}" type="presParOf" srcId="{9408E674-3619-473E-9D73-22F58B140D72}" destId="{059275AB-C69C-41AB-8239-023464380A40}" srcOrd="3" destOrd="0" presId="urn:microsoft.com/office/officeart/2005/8/layout/list1"/>
    <dgm:cxn modelId="{4239CC15-FD99-46D9-8324-9974121AD545}" type="presParOf" srcId="{9408E674-3619-473E-9D73-22F58B140D72}" destId="{4BF72144-34FE-4AA8-8C97-868CCA5E500B}" srcOrd="4" destOrd="0" presId="urn:microsoft.com/office/officeart/2005/8/layout/list1"/>
    <dgm:cxn modelId="{F94001A4-F4A3-44C2-89C4-C0BE7EC84D59}" type="presParOf" srcId="{4BF72144-34FE-4AA8-8C97-868CCA5E500B}" destId="{49F6ACE1-0AF5-4A5E-A68D-921F878CA95F}" srcOrd="0" destOrd="0" presId="urn:microsoft.com/office/officeart/2005/8/layout/list1"/>
    <dgm:cxn modelId="{1BAED8C2-6354-41DA-A318-F45365A25602}" type="presParOf" srcId="{4BF72144-34FE-4AA8-8C97-868CCA5E500B}" destId="{8B79F94C-2D65-4EEF-8E5A-5AD5460D2930}" srcOrd="1" destOrd="0" presId="urn:microsoft.com/office/officeart/2005/8/layout/list1"/>
    <dgm:cxn modelId="{BA8675A0-3D25-4373-98CC-5502569302EC}" type="presParOf" srcId="{9408E674-3619-473E-9D73-22F58B140D72}" destId="{53B8D69D-CE81-49FD-926A-D1C842B2B164}" srcOrd="5" destOrd="0" presId="urn:microsoft.com/office/officeart/2005/8/layout/list1"/>
    <dgm:cxn modelId="{2E29FC01-813E-4D02-8BEE-0E8AE6FF83F4}" type="presParOf" srcId="{9408E674-3619-473E-9D73-22F58B140D72}" destId="{DBD58F71-CE4B-4365-BABE-98BB0B281364}" srcOrd="6" destOrd="0" presId="urn:microsoft.com/office/officeart/2005/8/layout/list1"/>
    <dgm:cxn modelId="{60170F7A-EC16-4573-A6B3-2E4E0237807A}" type="presParOf" srcId="{9408E674-3619-473E-9D73-22F58B140D72}" destId="{F18D7620-BBDA-434C-9D89-A29A62C59A5F}" srcOrd="7" destOrd="0" presId="urn:microsoft.com/office/officeart/2005/8/layout/list1"/>
    <dgm:cxn modelId="{F2F2C486-5609-428E-A7F4-E7BF44434C4B}" type="presParOf" srcId="{9408E674-3619-473E-9D73-22F58B140D72}" destId="{29DAFE27-9677-4579-9F20-6A455D4B00BB}" srcOrd="8" destOrd="0" presId="urn:microsoft.com/office/officeart/2005/8/layout/list1"/>
    <dgm:cxn modelId="{2D408E02-F932-4AED-8D3B-A8D11D52F7B7}" type="presParOf" srcId="{29DAFE27-9677-4579-9F20-6A455D4B00BB}" destId="{4182954B-85A3-4EF8-8EFC-9816251F2997}" srcOrd="0" destOrd="0" presId="urn:microsoft.com/office/officeart/2005/8/layout/list1"/>
    <dgm:cxn modelId="{A36F09F3-1739-4E2F-8457-E112035FE35A}" type="presParOf" srcId="{29DAFE27-9677-4579-9F20-6A455D4B00BB}" destId="{9FCB738F-35D4-4136-9672-7807267C54D2}" srcOrd="1" destOrd="0" presId="urn:microsoft.com/office/officeart/2005/8/layout/list1"/>
    <dgm:cxn modelId="{A1448FE8-F22E-4543-AB4F-1BD212A33E42}" type="presParOf" srcId="{9408E674-3619-473E-9D73-22F58B140D72}" destId="{087AC522-3F16-44BF-ABE1-56356CE59A67}" srcOrd="9" destOrd="0" presId="urn:microsoft.com/office/officeart/2005/8/layout/list1"/>
    <dgm:cxn modelId="{F60F07BA-8D98-40BA-B160-D17B45E74E61}" type="presParOf" srcId="{9408E674-3619-473E-9D73-22F58B140D72}" destId="{6E1E3FF6-651D-421E-A0DE-CF3AF7C12D8C}" srcOrd="10" destOrd="0" presId="urn:microsoft.com/office/officeart/2005/8/layout/list1"/>
    <dgm:cxn modelId="{B1381494-AAD3-4003-94D8-FFFD73EF20A9}" type="presParOf" srcId="{9408E674-3619-473E-9D73-22F58B140D72}" destId="{72CA72F2-5104-4473-8004-0DA10FB4A9D3}" srcOrd="11" destOrd="0" presId="urn:microsoft.com/office/officeart/2005/8/layout/list1"/>
    <dgm:cxn modelId="{13D9933D-0901-4018-8CF1-672F7C720D7C}" type="presParOf" srcId="{9408E674-3619-473E-9D73-22F58B140D72}" destId="{99C96950-B363-433B-A4F9-F7FA31DC0C98}" srcOrd="12" destOrd="0" presId="urn:microsoft.com/office/officeart/2005/8/layout/list1"/>
    <dgm:cxn modelId="{E586FBE2-F3B3-4454-AFE5-31F23E091625}" type="presParOf" srcId="{99C96950-B363-433B-A4F9-F7FA31DC0C98}" destId="{754BF616-D71C-4FB7-A549-52F39B5DC999}" srcOrd="0" destOrd="0" presId="urn:microsoft.com/office/officeart/2005/8/layout/list1"/>
    <dgm:cxn modelId="{6F54BDDE-6CE5-4549-82DF-59B6DBC54A01}" type="presParOf" srcId="{99C96950-B363-433B-A4F9-F7FA31DC0C98}" destId="{1553A8ED-A6F2-4A28-9F0F-39274E06E43A}" srcOrd="1" destOrd="0" presId="urn:microsoft.com/office/officeart/2005/8/layout/list1"/>
    <dgm:cxn modelId="{ABDD840A-830F-4E01-885A-67A9030FF7D8}" type="presParOf" srcId="{9408E674-3619-473E-9D73-22F58B140D72}" destId="{30762A08-445D-4A87-9B01-BC3EAA3099A6}" srcOrd="13" destOrd="0" presId="urn:microsoft.com/office/officeart/2005/8/layout/list1"/>
    <dgm:cxn modelId="{8AD39E7F-09F6-4DEC-8530-97F9EEDC6392}" type="presParOf" srcId="{9408E674-3619-473E-9D73-22F58B140D72}" destId="{2AC3A5EE-00A8-41AC-BC21-F59B2A21664D}" srcOrd="14" destOrd="0" presId="urn:microsoft.com/office/officeart/2005/8/layout/list1"/>
    <dgm:cxn modelId="{0C3E69A8-6426-4C24-BA93-AB1B47F33514}" type="presParOf" srcId="{9408E674-3619-473E-9D73-22F58B140D72}" destId="{B4D20B84-EA7B-41CC-BA3D-A5E4C754D8C8}" srcOrd="15" destOrd="0" presId="urn:microsoft.com/office/officeart/2005/8/layout/list1"/>
    <dgm:cxn modelId="{89A5899E-C572-4102-B577-E29497DB4AA4}" type="presParOf" srcId="{9408E674-3619-473E-9D73-22F58B140D72}" destId="{4D433EA0-A161-42DE-8132-8F8626F85D72}" srcOrd="16" destOrd="0" presId="urn:microsoft.com/office/officeart/2005/8/layout/list1"/>
    <dgm:cxn modelId="{B5104C7C-ADF2-43E3-A504-B38AD7E79064}" type="presParOf" srcId="{4D433EA0-A161-42DE-8132-8F8626F85D72}" destId="{6A74BBD3-B606-4563-A63A-8FF219DEF805}" srcOrd="0" destOrd="0" presId="urn:microsoft.com/office/officeart/2005/8/layout/list1"/>
    <dgm:cxn modelId="{632AADD2-7FA6-496C-92FE-F6C2434A6DA0}" type="presParOf" srcId="{4D433EA0-A161-42DE-8132-8F8626F85D72}" destId="{17267794-DFBD-4D1D-AC08-CA4740135C0B}" srcOrd="1" destOrd="0" presId="urn:microsoft.com/office/officeart/2005/8/layout/list1"/>
    <dgm:cxn modelId="{E2EC6AEF-7CC0-4E9B-BBFB-8843E26EB17D}" type="presParOf" srcId="{9408E674-3619-473E-9D73-22F58B140D72}" destId="{C1793B48-8F44-49C4-AA50-60CFDA1C27C1}" srcOrd="17" destOrd="0" presId="urn:microsoft.com/office/officeart/2005/8/layout/list1"/>
    <dgm:cxn modelId="{6075B5EE-5A48-4345-8063-924F13BB49D5}" type="presParOf" srcId="{9408E674-3619-473E-9D73-22F58B140D72}" destId="{F5B0940A-3B76-4AA0-B4E2-41A52844B3B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797B7-DF29-40EC-84A1-531A00ADF1E8}">
      <dsp:nvSpPr>
        <dsp:cNvPr id="0" name=""/>
        <dsp:cNvSpPr/>
      </dsp:nvSpPr>
      <dsp:spPr>
        <a:xfrm>
          <a:off x="0" y="330479"/>
          <a:ext cx="9144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2D71E-ADE0-49CA-BE55-D1A760423DD3}">
      <dsp:nvSpPr>
        <dsp:cNvPr id="0" name=""/>
        <dsp:cNvSpPr/>
      </dsp:nvSpPr>
      <dsp:spPr>
        <a:xfrm>
          <a:off x="457200" y="64799"/>
          <a:ext cx="6400800" cy="531360"/>
        </a:xfrm>
        <a:prstGeom prst="roundRect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APARATO URINARIO</a:t>
          </a:r>
          <a:endParaRPr lang="es-AR" sz="1800" b="1" kern="1200" dirty="0">
            <a:solidFill>
              <a:schemeClr val="tx1"/>
            </a:solidFill>
          </a:endParaRPr>
        </a:p>
      </dsp:txBody>
      <dsp:txXfrm>
        <a:off x="483139" y="90738"/>
        <a:ext cx="6348922" cy="479482"/>
      </dsp:txXfrm>
    </dsp:sp>
    <dsp:sp modelId="{DBD58F71-CE4B-4365-BABE-98BB0B281364}">
      <dsp:nvSpPr>
        <dsp:cNvPr id="0" name=""/>
        <dsp:cNvSpPr/>
      </dsp:nvSpPr>
      <dsp:spPr>
        <a:xfrm>
          <a:off x="0" y="1146959"/>
          <a:ext cx="9144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9F94C-2D65-4EEF-8E5A-5AD5460D2930}">
      <dsp:nvSpPr>
        <dsp:cNvPr id="0" name=""/>
        <dsp:cNvSpPr/>
      </dsp:nvSpPr>
      <dsp:spPr>
        <a:xfrm>
          <a:off x="457200" y="881279"/>
          <a:ext cx="6400800" cy="531360"/>
        </a:xfrm>
        <a:prstGeom prst="roundRect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APARATO DIGESTIVO</a:t>
          </a:r>
          <a:endParaRPr lang="es-AR" sz="1800" b="1" kern="1200" dirty="0">
            <a:solidFill>
              <a:schemeClr val="tx1"/>
            </a:solidFill>
          </a:endParaRPr>
        </a:p>
      </dsp:txBody>
      <dsp:txXfrm>
        <a:off x="483139" y="907218"/>
        <a:ext cx="6348922" cy="479482"/>
      </dsp:txXfrm>
    </dsp:sp>
    <dsp:sp modelId="{6E1E3FF6-651D-421E-A0DE-CF3AF7C12D8C}">
      <dsp:nvSpPr>
        <dsp:cNvPr id="0" name=""/>
        <dsp:cNvSpPr/>
      </dsp:nvSpPr>
      <dsp:spPr>
        <a:xfrm>
          <a:off x="0" y="1963439"/>
          <a:ext cx="9144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CB738F-35D4-4136-9672-7807267C54D2}">
      <dsp:nvSpPr>
        <dsp:cNvPr id="0" name=""/>
        <dsp:cNvSpPr/>
      </dsp:nvSpPr>
      <dsp:spPr>
        <a:xfrm>
          <a:off x="457200" y="1697760"/>
          <a:ext cx="6400800" cy="531360"/>
        </a:xfrm>
        <a:prstGeom prst="roundRect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PIEL y PARTES BLANDAS</a:t>
          </a:r>
          <a:endParaRPr lang="es-AR" sz="1800" b="1" kern="1200" dirty="0">
            <a:solidFill>
              <a:schemeClr val="tx1"/>
            </a:solidFill>
          </a:endParaRPr>
        </a:p>
      </dsp:txBody>
      <dsp:txXfrm>
        <a:off x="483139" y="1723699"/>
        <a:ext cx="6348922" cy="479482"/>
      </dsp:txXfrm>
    </dsp:sp>
    <dsp:sp modelId="{2AC3A5EE-00A8-41AC-BC21-F59B2A21664D}">
      <dsp:nvSpPr>
        <dsp:cNvPr id="0" name=""/>
        <dsp:cNvSpPr/>
      </dsp:nvSpPr>
      <dsp:spPr>
        <a:xfrm>
          <a:off x="0" y="2779920"/>
          <a:ext cx="9144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53A8ED-A6F2-4A28-9F0F-39274E06E43A}">
      <dsp:nvSpPr>
        <dsp:cNvPr id="0" name=""/>
        <dsp:cNvSpPr/>
      </dsp:nvSpPr>
      <dsp:spPr>
        <a:xfrm>
          <a:off x="457200" y="2514240"/>
          <a:ext cx="6400800" cy="531360"/>
        </a:xfrm>
        <a:prstGeom prst="roundRect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RESPIRATORIO</a:t>
          </a:r>
          <a:endParaRPr lang="es-AR" sz="1800" b="1" kern="1200" dirty="0">
            <a:solidFill>
              <a:schemeClr val="tx1"/>
            </a:solidFill>
          </a:endParaRPr>
        </a:p>
      </dsp:txBody>
      <dsp:txXfrm>
        <a:off x="483139" y="2540179"/>
        <a:ext cx="6348922" cy="479482"/>
      </dsp:txXfrm>
    </dsp:sp>
    <dsp:sp modelId="{F5B0940A-3B76-4AA0-B4E2-41A52844B3B8}">
      <dsp:nvSpPr>
        <dsp:cNvPr id="0" name=""/>
        <dsp:cNvSpPr/>
      </dsp:nvSpPr>
      <dsp:spPr>
        <a:xfrm>
          <a:off x="0" y="3596400"/>
          <a:ext cx="9144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9676" tIns="374904" rIns="70967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800" kern="1200" dirty="0"/>
        </a:p>
      </dsp:txBody>
      <dsp:txXfrm>
        <a:off x="0" y="3596400"/>
        <a:ext cx="9144000" cy="453600"/>
      </dsp:txXfrm>
    </dsp:sp>
    <dsp:sp modelId="{17267794-DFBD-4D1D-AC08-CA4740135C0B}">
      <dsp:nvSpPr>
        <dsp:cNvPr id="0" name=""/>
        <dsp:cNvSpPr/>
      </dsp:nvSpPr>
      <dsp:spPr>
        <a:xfrm>
          <a:off x="457200" y="3330720"/>
          <a:ext cx="6400800" cy="531360"/>
        </a:xfrm>
        <a:prstGeom prst="roundRect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</a:rPr>
            <a:t>SNC</a:t>
          </a:r>
          <a:endParaRPr lang="es-AR" sz="1800" b="1" kern="1200" dirty="0">
            <a:solidFill>
              <a:schemeClr val="tx1"/>
            </a:solidFill>
          </a:endParaRPr>
        </a:p>
      </dsp:txBody>
      <dsp:txXfrm>
        <a:off x="483139" y="3356659"/>
        <a:ext cx="6348922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EF2E10-F372-4FAB-81AB-5862B95B7108}" type="datetime1">
              <a:rPr lang="es-ES" smtClean="0"/>
              <a:t>11/08/2023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ECAE81-EBF6-4933-9DB2-FE5B8F9333FF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105DB2-FD3E-441D-8B7E-7AE83ECE27B3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105DB2-FD3E-441D-8B7E-7AE83ECE27B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92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loque de título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7" name="gráfico de la parte superior" descr="Diseño de borde superior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ángulo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23" name="gráfico de la parte inferior" descr="Diseño de borde inferior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ángulo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0" name="Marcador de posición de fecha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1A9CBD-FC96-4930-B11D-0238FE29C61A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22" name="Marcador de posición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22E5E-3DDD-496E-8A47-635EABCD592C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ED53F6-796A-404E-B973-F3C10A4E4B0F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1DA33A-B757-4D29-B067-43A61E6496B6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A10B82-AF1B-4F04-9E7B-9E0D2470CA45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A43820-F0E0-4F5A-BF5F-6F2D5C2E8211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de la parte inferior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ECA0EF-B49D-4FF3-8B81-E3A970172679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C79462-9C6B-4111-AEB9-EB9032C6D140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5B4820-1A51-4F8A-B80D-D9697493352E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B2DC28-2B94-40A0-9EA7-2E601003A29F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9FC493-80A2-4BF4-B121-4EF9E4894D36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áfico de la parte inferior" descr="Diseño de borde inferior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0" name="gráfico de la parte superior" descr="Diseño de borde superior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ángulo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513640D-1A53-4A8F-B815-A0FAE53345F6}" type="datetime1">
              <a:rPr lang="es-ES" noProof="0" smtClean="0"/>
              <a:t>11/08/2023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980728"/>
            <a:ext cx="9143998" cy="2667000"/>
          </a:xfrm>
        </p:spPr>
        <p:txBody>
          <a:bodyPr rtlCol="0">
            <a:normAutofit/>
          </a:bodyPr>
          <a:lstStyle/>
          <a:p>
            <a:pPr rtl="0"/>
            <a:r>
              <a:rPr lang="es-ES" sz="3000" b="1" dirty="0" smtClean="0">
                <a:latin typeface="Calibri" panose="020F0502020204030204" pitchFamily="34" charset="0"/>
              </a:rPr>
              <a:t>BACTERIEMIAS</a:t>
            </a:r>
            <a:endParaRPr lang="es-ES" sz="3000" b="1" dirty="0"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4941168"/>
            <a:ext cx="8229598" cy="108012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Dr. Guillermo A. Recúpero</a:t>
            </a:r>
          </a:p>
          <a:p>
            <a:pPr rtl="0"/>
            <a:r>
              <a:rPr lang="es-ES" b="1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AGOSTO 2023</a:t>
            </a:r>
          </a:p>
        </p:txBody>
      </p:sp>
      <p:sp>
        <p:nvSpPr>
          <p:cNvPr id="4" name="Elipse 3"/>
          <p:cNvSpPr/>
          <p:nvPr/>
        </p:nvSpPr>
        <p:spPr>
          <a:xfrm>
            <a:off x="8902724" y="1124744"/>
            <a:ext cx="2304256" cy="2376264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DIPLOMATURA</a:t>
            </a:r>
            <a:endParaRPr lang="es-AR" sz="14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DE</a:t>
            </a:r>
          </a:p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INFECTOLOGÍA</a:t>
            </a:r>
          </a:p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MÓDULO V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162" y="260648"/>
            <a:ext cx="9496501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9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BACTERIEMIAS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989608"/>
              </p:ext>
            </p:extLst>
          </p:nvPr>
        </p:nvGraphicFramePr>
        <p:xfrm>
          <a:off x="1522413" y="1905000"/>
          <a:ext cx="9144000" cy="2834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>
                          <a:latin typeface="Calibri" panose="020F0502020204030204" pitchFamily="34" charset="0"/>
                        </a:rPr>
                        <a:t>ADQUISICIÓN</a:t>
                      </a:r>
                      <a:endParaRPr lang="es-AR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>
                          <a:latin typeface="Calibri" panose="020F0502020204030204" pitchFamily="34" charset="0"/>
                        </a:rPr>
                        <a:t>COMUNIDAD</a:t>
                      </a:r>
                    </a:p>
                    <a:p>
                      <a:r>
                        <a:rPr lang="es-AR" dirty="0" smtClean="0">
                          <a:latin typeface="Calibri" panose="020F0502020204030204" pitchFamily="34" charset="0"/>
                        </a:rPr>
                        <a:t>ASOCIADA A LOS CUIDADOS DE SALUD</a:t>
                      </a:r>
                      <a:endParaRPr lang="es-AR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DURACIÓN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TRANSITORIA</a:t>
                      </a:r>
                    </a:p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INTERMITENTE</a:t>
                      </a:r>
                    </a:p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CONTINUA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ORIGEN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PRIMARIAS</a:t>
                      </a:r>
                    </a:p>
                    <a:p>
                      <a:r>
                        <a:rPr lang="es-AR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SECUNDARIAS</a:t>
                      </a:r>
                      <a:endParaRPr lang="es-AR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INTERPRETACIÓN FINAL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VERDADERA</a:t>
                      </a:r>
                    </a:p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FALSA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6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956" y="332656"/>
            <a:ext cx="837247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1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36" y="188640"/>
            <a:ext cx="10823553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9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942" y="116632"/>
            <a:ext cx="7944942" cy="603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5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196" y="260648"/>
            <a:ext cx="10088433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9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644" y="620688"/>
            <a:ext cx="9143538" cy="1066800"/>
          </a:xfrm>
        </p:spPr>
        <p:txBody>
          <a:bodyPr/>
          <a:lstStyle/>
          <a:p>
            <a:pPr algn="ctr"/>
            <a:r>
              <a:rPr lang="es-AR" b="1" dirty="0" smtClean="0"/>
              <a:t>BACTERIEMIA INTERMITENTE: FOCOS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341236"/>
              </p:ext>
            </p:extLst>
          </p:nvPr>
        </p:nvGraphicFramePr>
        <p:xfrm>
          <a:off x="1522413" y="1905000"/>
          <a:ext cx="9144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397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514" y="116632"/>
            <a:ext cx="10297797" cy="573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5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80" y="1052736"/>
            <a:ext cx="10602666" cy="327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6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BACTERIEMIAS: ORIGEN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Primarias: origen desconocido</a:t>
            </a:r>
          </a:p>
          <a:p>
            <a:r>
              <a:rPr lang="es-A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Secundarias: distintos focos que originan bacteriemias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6008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06" y="332656"/>
            <a:ext cx="11328813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7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938" y="260648"/>
            <a:ext cx="6384949" cy="579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1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solidFill>
                  <a:schemeClr val="tx1"/>
                </a:solidFill>
                <a:latin typeface="Calibri" panose="020F0502020204030204" pitchFamily="34" charset="0"/>
              </a:rPr>
              <a:t>APROXIMACIÓN CLÍNICA</a:t>
            </a:r>
            <a:endParaRPr lang="es-AR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3200" b="1" dirty="0">
                <a:latin typeface="Calibri" panose="020F0502020204030204" pitchFamily="34" charset="0"/>
              </a:rPr>
              <a:t>1. ¿Tiene el paciente clínica de bacteriemia?</a:t>
            </a:r>
          </a:p>
          <a:p>
            <a:pPr marL="0" indent="0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2. ¿Cuál es el lugar de adquisición de la bacteriemia?</a:t>
            </a:r>
          </a:p>
          <a:p>
            <a:pPr marL="0" indent="0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3. ¿Tiene el paciente alguna enfermedad de base?</a:t>
            </a:r>
          </a:p>
          <a:p>
            <a:pPr marL="0" indent="0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4. ¿Cuál es el foco de origen de la bacteriemia?</a:t>
            </a:r>
            <a:endParaRPr lang="es-AR" sz="3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11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5400" b="1" kern="0" dirty="0" smtClean="0">
                <a:latin typeface="Calibri" panose="020F0502020204030204" pitchFamily="34" charset="0"/>
              </a:rPr>
              <a:t>Clínica</a:t>
            </a:r>
            <a:r>
              <a:rPr lang="es-ES_tradnl" altLang="es-AR" b="1" kern="0" dirty="0" smtClean="0">
                <a:latin typeface="Arial"/>
              </a:rPr>
              <a:t> </a:t>
            </a:r>
            <a:endParaRPr lang="es-ES_tradnl" altLang="es-AR" b="1" kern="0" dirty="0">
              <a:latin typeface="Arial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 smtClean="0">
                <a:latin typeface="Calibri" panose="020F0502020204030204" pitchFamily="34" charset="0"/>
              </a:rPr>
              <a:t>Comienzo brusco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 smtClean="0">
                <a:latin typeface="Calibri" panose="020F0502020204030204" pitchFamily="34" charset="0"/>
              </a:rPr>
              <a:t>Fiebre</a:t>
            </a:r>
            <a:r>
              <a:rPr lang="es-ES_tradnl" altLang="es-AR" sz="3600" b="1" kern="0" dirty="0">
                <a:latin typeface="Calibri" panose="020F0502020204030204" pitchFamily="34" charset="0"/>
              </a:rPr>
              <a:t>, 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escalofríos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 smtClean="0">
                <a:latin typeface="Calibri" panose="020F0502020204030204" pitchFamily="34" charset="0"/>
              </a:rPr>
              <a:t>Disnea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>
                <a:latin typeface="Calibri" panose="020F0502020204030204" pitchFamily="34" charset="0"/>
              </a:rPr>
              <a:t>T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aquicardia</a:t>
            </a:r>
            <a:r>
              <a:rPr lang="es-ES_tradnl" altLang="es-AR" sz="3600" b="1" kern="0" dirty="0">
                <a:latin typeface="Calibri" panose="020F0502020204030204" pitchFamily="34" charset="0"/>
              </a:rPr>
              <a:t>, hipotensión 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arterial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>
                <a:latin typeface="Calibri" panose="020F0502020204030204" pitchFamily="34" charset="0"/>
              </a:rPr>
              <a:t>A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lteración </a:t>
            </a:r>
            <a:r>
              <a:rPr lang="es-ES_tradnl" altLang="es-AR" sz="3600" b="1" kern="0" dirty="0">
                <a:latin typeface="Calibri" panose="020F0502020204030204" pitchFamily="34" charset="0"/>
              </a:rPr>
              <a:t>del 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sensorio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>
                <a:latin typeface="Calibri" panose="020F0502020204030204" pitchFamily="34" charset="0"/>
              </a:rPr>
              <a:t>C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ambio </a:t>
            </a:r>
            <a:r>
              <a:rPr lang="es-ES_tradnl" altLang="es-AR" sz="3600" b="1" kern="0" dirty="0">
                <a:latin typeface="Calibri" panose="020F0502020204030204" pitchFamily="34" charset="0"/>
              </a:rPr>
              <a:t>de coloración en 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miembros</a:t>
            </a:r>
            <a:endParaRPr lang="es-ES_tradnl" altLang="es-AR" sz="3600" b="1" kern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55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2" y="228600"/>
            <a:ext cx="7772400" cy="609600"/>
          </a:xfrm>
          <a:solidFill>
            <a:srgbClr val="2A41A2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_tradnl" sz="4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Valoración de la Gravedad</a:t>
            </a:r>
            <a:endParaRPr lang="es-E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1185795" name="Rectangle 3"/>
          <p:cNvSpPr>
            <a:spLocks noChangeArrowheads="1"/>
          </p:cNvSpPr>
          <p:nvPr/>
        </p:nvSpPr>
        <p:spPr bwMode="auto">
          <a:xfrm>
            <a:off x="6551612" y="10668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Constantes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Vitales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6" name="Rectangle 4"/>
          <p:cNvSpPr>
            <a:spLocks noChangeArrowheads="1"/>
          </p:cNvSpPr>
          <p:nvPr/>
        </p:nvSpPr>
        <p:spPr bwMode="auto">
          <a:xfrm>
            <a:off x="2284412" y="10668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Reconocer a los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pacientes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más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susceptibles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7" name="Rectangle 5"/>
          <p:cNvSpPr>
            <a:spLocks noChangeArrowheads="1"/>
          </p:cNvSpPr>
          <p:nvPr/>
        </p:nvSpPr>
        <p:spPr bwMode="auto">
          <a:xfrm>
            <a:off x="2284412" y="38862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Otros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datos clínicos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de Alarma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8" name="Rectangle 6"/>
          <p:cNvSpPr>
            <a:spLocks noChangeArrowheads="1"/>
          </p:cNvSpPr>
          <p:nvPr/>
        </p:nvSpPr>
        <p:spPr bwMode="auto">
          <a:xfrm>
            <a:off x="6551612" y="38862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Datos biológicos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de Alarma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4412" y="1066800"/>
            <a:ext cx="3429000" cy="2438400"/>
            <a:chOff x="1152" y="480"/>
            <a:chExt cx="2160" cy="1536"/>
          </a:xfrm>
        </p:grpSpPr>
        <p:sp>
          <p:nvSpPr>
            <p:cNvPr id="28693" name="Rectangle 8"/>
            <p:cNvSpPr>
              <a:spLocks noChangeArrowheads="1"/>
            </p:cNvSpPr>
            <p:nvPr/>
          </p:nvSpPr>
          <p:spPr bwMode="auto">
            <a:xfrm>
              <a:off x="1152" y="480"/>
              <a:ext cx="2160" cy="1536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4" name="Text Box 9"/>
            <p:cNvSpPr txBox="1">
              <a:spLocks noChangeArrowheads="1"/>
            </p:cNvSpPr>
            <p:nvPr/>
          </p:nvSpPr>
          <p:spPr bwMode="auto">
            <a:xfrm>
              <a:off x="1344" y="554"/>
              <a:ext cx="1769" cy="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Neutropénicos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Esplenectomizados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VIH+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Inmunosupresores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Inmunodeprimidos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Comorbilidades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551612" y="1066800"/>
            <a:ext cx="3429000" cy="2438400"/>
            <a:chOff x="3600" y="1344"/>
            <a:chExt cx="2160" cy="1536"/>
          </a:xfrm>
        </p:grpSpPr>
        <p:sp>
          <p:nvSpPr>
            <p:cNvPr id="28691" name="Rectangle 11"/>
            <p:cNvSpPr>
              <a:spLocks noChangeArrowheads="1"/>
            </p:cNvSpPr>
            <p:nvPr/>
          </p:nvSpPr>
          <p:spPr bwMode="auto">
            <a:xfrm>
              <a:off x="3600" y="1344"/>
              <a:ext cx="2160" cy="1536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2" name="Text Box 12"/>
            <p:cNvSpPr txBox="1">
              <a:spLocks noChangeArrowheads="1"/>
            </p:cNvSpPr>
            <p:nvPr/>
          </p:nvSpPr>
          <p:spPr bwMode="auto">
            <a:xfrm>
              <a:off x="4032" y="1706"/>
              <a:ext cx="1225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Taquicardia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Taquipnea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Hipotensión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Hiperpirexia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284412" y="3886200"/>
            <a:ext cx="3429000" cy="2667000"/>
            <a:chOff x="1296" y="2640"/>
            <a:chExt cx="2160" cy="1680"/>
          </a:xfrm>
        </p:grpSpPr>
        <p:sp>
          <p:nvSpPr>
            <p:cNvPr id="28689" name="Rectangle 14"/>
            <p:cNvSpPr>
              <a:spLocks noChangeArrowheads="1"/>
            </p:cNvSpPr>
            <p:nvPr/>
          </p:nvSpPr>
          <p:spPr bwMode="auto">
            <a:xfrm>
              <a:off x="1296" y="2640"/>
              <a:ext cx="2160" cy="1680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0" name="Text Box 15"/>
            <p:cNvSpPr txBox="1">
              <a:spLocks noChangeArrowheads="1"/>
            </p:cNvSpPr>
            <p:nvPr/>
          </p:nvSpPr>
          <p:spPr bwMode="auto">
            <a:xfrm>
              <a:off x="1392" y="2678"/>
              <a:ext cx="1922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Sd. Confusional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Oliguria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Palidez / frialdad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Petequias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Ictericia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Descompensación de</a:t>
              </a:r>
            </a:p>
            <a:p>
              <a:pPr lvl="1" eaLnBrk="1" hangingPunct="1"/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comorbilidades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551612" y="3886200"/>
            <a:ext cx="3429000" cy="2667000"/>
            <a:chOff x="1920" y="2496"/>
            <a:chExt cx="2160" cy="1680"/>
          </a:xfrm>
        </p:grpSpPr>
        <p:sp>
          <p:nvSpPr>
            <p:cNvPr id="28687" name="Rectangle 17"/>
            <p:cNvSpPr>
              <a:spLocks noChangeArrowheads="1"/>
            </p:cNvSpPr>
            <p:nvPr/>
          </p:nvSpPr>
          <p:spPr bwMode="auto">
            <a:xfrm>
              <a:off x="1920" y="2496"/>
              <a:ext cx="2160" cy="1680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88" name="Text Box 18"/>
            <p:cNvSpPr txBox="1">
              <a:spLocks noChangeArrowheads="1"/>
            </p:cNvSpPr>
            <p:nvPr/>
          </p:nvSpPr>
          <p:spPr bwMode="auto">
            <a:xfrm>
              <a:off x="2064" y="2557"/>
              <a:ext cx="1799" cy="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Hipoxemia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Leucocitosis  con desv izqda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Trombopenia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Coagulopatía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Acidemia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Hiperlactatemia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Incremento Creatinina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Incremento CPK, LDH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Hiperbilirrubinemia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Hipoproteinemia</a:t>
              </a:r>
              <a:endParaRPr lang="es-ES" sz="1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1185811" name="Text Box 19"/>
          <p:cNvSpPr txBox="1">
            <a:spLocks noChangeArrowheads="1"/>
          </p:cNvSpPr>
          <p:nvPr/>
        </p:nvSpPr>
        <p:spPr bwMode="auto">
          <a:xfrm>
            <a:off x="2360612" y="1219200"/>
            <a:ext cx="3276600" cy="1969770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_tradnl" sz="2000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ATENCIÓN A LOS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ANTECEDENTES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ESPECÍFICOS</a:t>
            </a:r>
          </a:p>
          <a:p>
            <a:pPr eaLnBrk="1" hangingPunct="1"/>
            <a:endParaRPr lang="es-ES_tradnl" sz="1000" b="1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2" name="Text Box 20"/>
          <p:cNvSpPr txBox="1">
            <a:spLocks noChangeArrowheads="1"/>
          </p:cNvSpPr>
          <p:nvPr/>
        </p:nvSpPr>
        <p:spPr bwMode="auto">
          <a:xfrm>
            <a:off x="6627812" y="1219201"/>
            <a:ext cx="3276600" cy="1877437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ATENCIÓN A LAS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CONSTANTES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VITALES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INICIALES</a:t>
            </a: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3" name="Text Box 21"/>
          <p:cNvSpPr txBox="1">
            <a:spLocks noChangeArrowheads="1"/>
          </p:cNvSpPr>
          <p:nvPr/>
        </p:nvSpPr>
        <p:spPr bwMode="auto">
          <a:xfrm>
            <a:off x="2360612" y="3962400"/>
            <a:ext cx="3276600" cy="2185214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_tradnl" sz="2000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IMPORTANCIA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DEL EXAMEN FÍSICO COMPLETO</a:t>
            </a:r>
          </a:p>
          <a:p>
            <a:pPr eaLnBrk="1" hangingPunct="1"/>
            <a:endParaRPr lang="es-ES_tradnl" sz="2400" b="1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4" name="Text Box 22"/>
          <p:cNvSpPr txBox="1">
            <a:spLocks noChangeArrowheads="1"/>
          </p:cNvSpPr>
          <p:nvPr/>
        </p:nvSpPr>
        <p:spPr bwMode="auto">
          <a:xfrm>
            <a:off x="6627812" y="3910014"/>
            <a:ext cx="3352800" cy="2225675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_tradnl" sz="18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PRUEBAS ESENCIALES</a:t>
            </a: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: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Hemograma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Bioquímica elemental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Gasometría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Coagulación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Lactato en sangre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PCR</a:t>
            </a:r>
            <a:endParaRPr lang="es-ES" sz="1800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4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8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8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8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85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795" grpId="0" animBg="1" autoUpdateAnimBg="0"/>
      <p:bldP spid="1185796" grpId="0" animBg="1" autoUpdateAnimBg="0"/>
      <p:bldP spid="1185797" grpId="0" animBg="1" autoUpdateAnimBg="0"/>
      <p:bldP spid="1185798" grpId="0" animBg="1" autoUpdateAnimBg="0"/>
      <p:bldP spid="1185811" grpId="0" animBg="1" autoUpdateAnimBg="0"/>
      <p:bldP spid="1185812" grpId="0" animBg="1" autoUpdateAnimBg="0"/>
      <p:bldP spid="1185813" grpId="0" animBg="1" autoUpdateAnimBg="0"/>
      <p:bldP spid="1185814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>
                <a:latin typeface="Calibri" panose="020F0502020204030204" pitchFamily="34" charset="0"/>
              </a:rPr>
              <a:t>BACTERIEMIAS: DIGNÓSTICO</a:t>
            </a:r>
            <a:endParaRPr lang="es-AR" sz="3600" b="1" dirty="0">
              <a:latin typeface="Calibri" panose="020F0502020204030204" pitchFamily="34" charset="0"/>
            </a:endParaRP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8086" y="1772816"/>
            <a:ext cx="3473118" cy="2309154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386001" y="4365104"/>
            <a:ext cx="7416824" cy="158417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HEMOCULTIVOS</a:t>
            </a:r>
          </a:p>
          <a:p>
            <a:pPr algn="ctr"/>
            <a:r>
              <a:rPr lang="es-A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UROCULTIVO PIEL y PARTES BLANDAS, LCR,</a:t>
            </a:r>
          </a:p>
          <a:p>
            <a:pPr algn="ctr"/>
            <a:r>
              <a:rPr lang="es-A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MUESTRAS RESPIRATORIAS</a:t>
            </a:r>
          </a:p>
        </p:txBody>
      </p:sp>
    </p:spTree>
    <p:extLst>
      <p:ext uri="{BB962C8B-B14F-4D97-AF65-F5344CB8AC3E}">
        <p14:creationId xmlns:p14="http://schemas.microsoft.com/office/powerpoint/2010/main" val="250235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Caso clínico I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>
                <a:latin typeface="Calibri" panose="020F0502020204030204" pitchFamily="34" charset="0"/>
              </a:rPr>
              <a:t>Ingresa a la sala de pediatría una niña de 5 de años con dificultad respiratoria y síndrome febril desde hacía 6 días. Por medio de placa radiográfica se constata neumonía, entra en asistencia mecánica respiratoria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b="1" dirty="0">
                <a:latin typeface="Calibri" panose="020F0502020204030204" pitchFamily="34" charset="0"/>
              </a:rPr>
              <a:t>S</a:t>
            </a:r>
            <a:r>
              <a:rPr lang="es-AR" b="1" dirty="0" smtClean="0">
                <a:latin typeface="Calibri" panose="020F0502020204030204" pitchFamily="34" charset="0"/>
              </a:rPr>
              <a:t>e </a:t>
            </a:r>
            <a:r>
              <a:rPr lang="es-AR" b="1" dirty="0">
                <a:latin typeface="Calibri" panose="020F0502020204030204" pitchFamily="34" charset="0"/>
              </a:rPr>
              <a:t>comienza tratamiento antibiótico con ampicilina. A las dos horas presenta </a:t>
            </a:r>
            <a:r>
              <a:rPr lang="es-AR" b="1" dirty="0" smtClean="0">
                <a:latin typeface="Calibri" panose="020F0502020204030204" pitchFamily="34" charset="0"/>
              </a:rPr>
              <a:t>cuadro de </a:t>
            </a:r>
            <a:r>
              <a:rPr lang="es-AR" b="1" dirty="0">
                <a:latin typeface="Calibri" panose="020F0502020204030204" pitchFamily="34" charset="0"/>
              </a:rPr>
              <a:t>shock séptico, </a:t>
            </a:r>
            <a:r>
              <a:rPr lang="es-AR" b="1" dirty="0" smtClean="0">
                <a:latin typeface="Calibri" panose="020F0502020204030204" pitchFamily="34" charset="0"/>
              </a:rPr>
              <a:t>coagulopatía </a:t>
            </a:r>
            <a:r>
              <a:rPr lang="es-AR" b="1" dirty="0">
                <a:latin typeface="Calibri" panose="020F0502020204030204" pitchFamily="34" charset="0"/>
              </a:rPr>
              <a:t>generalizada y fallo multiorgánico con su consiguiente fallecimiento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180" y="5538239"/>
            <a:ext cx="8046368" cy="69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49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Antecedentes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>
                <a:latin typeface="Calibri" panose="020F0502020204030204" pitchFamily="34" charset="0"/>
              </a:rPr>
              <a:t>Durante esos días la paciente fue llevada a la guardia de tres nosocomios los cuales solo suministraron antipiréticos por el cuadro febril, ningún antibiótico, no se realizó exudado faríngeo, ni placa radiográfica</a:t>
            </a:r>
            <a:r>
              <a:rPr lang="es-AR" b="1" dirty="0" smtClean="0">
                <a:latin typeface="Calibri" panose="020F0502020204030204" pitchFamily="34" charset="0"/>
              </a:rPr>
              <a:t>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Con </a:t>
            </a:r>
            <a:r>
              <a:rPr lang="es-AR" b="1" dirty="0">
                <a:latin typeface="Calibri" panose="020F0502020204030204" pitchFamily="34" charset="0"/>
              </a:rPr>
              <a:t>el transcurso de los días la paciente fue empeorando su estado general, continuó presentando fiebre a pesar de los antipiréticos suministrados, y se complicó su cuadro respiratorio</a:t>
            </a:r>
          </a:p>
        </p:txBody>
      </p:sp>
    </p:spTree>
    <p:extLst>
      <p:ext uri="{BB962C8B-B14F-4D97-AF65-F5344CB8AC3E}">
        <p14:creationId xmlns:p14="http://schemas.microsoft.com/office/powerpoint/2010/main" val="57609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Métodos complementarios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>
                <a:latin typeface="Calibri" panose="020F0502020204030204" pitchFamily="34" charset="0"/>
              </a:rPr>
              <a:t>Al ingreso de la paciente se le toman dos muestras de hemocultivos, ambos se positivizan a las 6 horas de la toma de la muestra en hemocultivador automatizado, en la coloración de Gram directa del frasco se </a:t>
            </a:r>
            <a:r>
              <a:rPr lang="es-AR" b="1" dirty="0" smtClean="0">
                <a:latin typeface="Calibri" panose="020F0502020204030204" pitchFamily="34" charset="0"/>
              </a:rPr>
              <a:t>observan </a:t>
            </a:r>
            <a:r>
              <a:rPr lang="es-AR" b="1" dirty="0">
                <a:latin typeface="Calibri" panose="020F0502020204030204" pitchFamily="34" charset="0"/>
              </a:rPr>
              <a:t>cocos </a:t>
            </a:r>
            <a:r>
              <a:rPr lang="es-AR" b="1" dirty="0" smtClean="0">
                <a:latin typeface="Calibri" panose="020F0502020204030204" pitchFamily="34" charset="0"/>
              </a:rPr>
              <a:t>Gram positivos </a:t>
            </a:r>
            <a:r>
              <a:rPr lang="es-AR" b="1" dirty="0">
                <a:latin typeface="Calibri" panose="020F0502020204030204" pitchFamily="34" charset="0"/>
              </a:rPr>
              <a:t>en cadenas</a:t>
            </a:r>
            <a:r>
              <a:rPr lang="es-AR" b="1" dirty="0" smtClean="0">
                <a:latin typeface="Calibri" panose="020F0502020204030204" pitchFamily="34" charset="0"/>
              </a:rPr>
              <a:t>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Las pruebas bioquímicas confirman </a:t>
            </a:r>
            <a:r>
              <a:rPr lang="es-AR" b="1" dirty="0">
                <a:latin typeface="Calibri" panose="020F0502020204030204" pitchFamily="34" charset="0"/>
              </a:rPr>
              <a:t>Streptococcus beta hemolítico grupo A. </a:t>
            </a:r>
            <a:endParaRPr lang="es-AR" b="1" dirty="0" smtClean="0">
              <a:latin typeface="Calibri" panose="020F0502020204030204" pitchFamily="34" charset="0"/>
            </a:endParaRPr>
          </a:p>
          <a:p>
            <a:r>
              <a:rPr lang="es-AR" b="1" dirty="0">
                <a:latin typeface="Calibri" panose="020F0502020204030204" pitchFamily="34" charset="0"/>
              </a:rPr>
              <a:t>El LCR fue negativo para </a:t>
            </a:r>
            <a:r>
              <a:rPr lang="es-AR" b="1" dirty="0" smtClean="0">
                <a:latin typeface="Calibri" panose="020F0502020204030204" pitchFamily="34" charset="0"/>
              </a:rPr>
              <a:t>bacterias </a:t>
            </a:r>
            <a:r>
              <a:rPr lang="es-AR" b="1" dirty="0">
                <a:latin typeface="Calibri" panose="020F0502020204030204" pitchFamily="34" charset="0"/>
              </a:rPr>
              <a:t>realizado en Film array. El aspirado nasofaríngeo dio detectable por RT-.PCR para Influenza B.</a:t>
            </a:r>
            <a:endParaRPr lang="es-AR" b="1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98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Comentarios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b="1" dirty="0" smtClean="0">
                <a:latin typeface="Calibri" panose="020F0502020204030204" pitchFamily="34" charset="0"/>
              </a:rPr>
              <a:t>Ante </a:t>
            </a:r>
            <a:r>
              <a:rPr lang="es-AR" b="1" dirty="0">
                <a:latin typeface="Calibri" panose="020F0502020204030204" pitchFamily="34" charset="0"/>
              </a:rPr>
              <a:t>la sospecha de faringoamigdalitis se puede hacer el diagnóstico con un exudado de fauces utilizando técnicas de test rápidos o cultivos. </a:t>
            </a:r>
            <a:endParaRPr lang="es-AR" b="1" dirty="0" smtClean="0">
              <a:latin typeface="Calibri" panose="020F0502020204030204" pitchFamily="34" charset="0"/>
            </a:endParaRPr>
          </a:p>
          <a:p>
            <a:r>
              <a:rPr lang="es-AR" b="1" dirty="0" smtClean="0">
                <a:latin typeface="Calibri" panose="020F0502020204030204" pitchFamily="34" charset="0"/>
              </a:rPr>
              <a:t>Frente </a:t>
            </a:r>
            <a:r>
              <a:rPr lang="es-AR" b="1" dirty="0">
                <a:latin typeface="Calibri" panose="020F0502020204030204" pitchFamily="34" charset="0"/>
              </a:rPr>
              <a:t>al diagnóstico de faringoamigdalitis Estreptocócica se debe </a:t>
            </a:r>
            <a:r>
              <a:rPr lang="es-AR" b="1" dirty="0" smtClean="0">
                <a:latin typeface="Calibri" panose="020F0502020204030204" pitchFamily="34" charset="0"/>
              </a:rPr>
              <a:t>implementar </a:t>
            </a:r>
            <a:r>
              <a:rPr lang="es-AR" b="1" dirty="0">
                <a:latin typeface="Calibri" panose="020F0502020204030204" pitchFamily="34" charset="0"/>
              </a:rPr>
              <a:t>rápidamente el tratamiento antibiótico para evitar complicaciones</a:t>
            </a:r>
            <a:r>
              <a:rPr lang="es-AR" b="1" dirty="0" smtClean="0">
                <a:latin typeface="Calibri" panose="020F0502020204030204" pitchFamily="34" charset="0"/>
              </a:rPr>
              <a:t>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Estar </a:t>
            </a:r>
            <a:r>
              <a:rPr lang="es-AR" b="1" dirty="0">
                <a:latin typeface="Calibri" panose="020F0502020204030204" pitchFamily="34" charset="0"/>
              </a:rPr>
              <a:t>atentos a la aparición de signos de alarma como fiebre que no cede con antitérmicos, mal estado general, rechazo de los alimentos, dificultad </a:t>
            </a:r>
            <a:r>
              <a:rPr lang="es-AR" b="1" dirty="0" smtClean="0">
                <a:latin typeface="Calibri" panose="020F0502020204030204" pitchFamily="34" charset="0"/>
              </a:rPr>
              <a:t>respiratoria.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Es importante </a:t>
            </a:r>
            <a:r>
              <a:rPr lang="es-AR" b="1" dirty="0">
                <a:latin typeface="Calibri" panose="020F0502020204030204" pitchFamily="34" charset="0"/>
              </a:rPr>
              <a:t>reconocer tempranamente la infección invasiva ya que un tratamiento adecuado mejora el pronóstico del paciente</a:t>
            </a:r>
          </a:p>
        </p:txBody>
      </p:sp>
    </p:spTree>
    <p:extLst>
      <p:ext uri="{BB962C8B-B14F-4D97-AF65-F5344CB8AC3E}">
        <p14:creationId xmlns:p14="http://schemas.microsoft.com/office/powerpoint/2010/main" val="294856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Caso Clínico II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Paciente, sexo femenino, de 32 años de edad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Presenta enfermedad de base: LES en tratamiento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Dos días antes de la consulta presentó fiebre, escalofríos, sudoración profusa, algias difusas con dolor importante en al articulación coxo-femoral derecha.</a:t>
            </a:r>
          </a:p>
          <a:p>
            <a:r>
              <a:rPr lang="es-AR" b="1" dirty="0">
                <a:latin typeface="Calibri" panose="020F0502020204030204" pitchFamily="34" charset="0"/>
              </a:rPr>
              <a:t>E</a:t>
            </a:r>
            <a:r>
              <a:rPr lang="es-AR" b="1" dirty="0" smtClean="0">
                <a:latin typeface="Calibri" panose="020F0502020204030204" pitchFamily="34" charset="0"/>
              </a:rPr>
              <a:t>xamen clínico: lúcida, febril 39º C, polipnea discreta, Taquicardica de 120 x min, t a: 130/70, eupneica, semiología respiratorio: normal. Abdomen sin alteraciones. Se realizan maniobras de exploración en cadera derecha, evidenciándose intenso dolor a los movimientos de abducción y flexión.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807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Razonamiento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HIC</a:t>
            </a:r>
          </a:p>
          <a:p>
            <a:pPr marL="0" indent="0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BACTERIEMIA</a:t>
            </a:r>
          </a:p>
          <a:p>
            <a:pPr marL="0" indent="0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PATOLOGÍA ARTICULAR</a:t>
            </a:r>
          </a:p>
          <a:p>
            <a:pPr marL="0" indent="0">
              <a:buNone/>
            </a:pPr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5934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METODOS COMPLEMENTARIOS I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>
                <a:latin typeface="Calibri" panose="020F0502020204030204" pitchFamily="34" charset="0"/>
              </a:rPr>
              <a:t>Los laboratorios mostraron anemia leve (Hb: 10,8 g/dL), leucocitos </a:t>
            </a:r>
            <a:r>
              <a:rPr lang="es-AR" b="1" dirty="0" smtClean="0">
                <a:latin typeface="Calibri" panose="020F0502020204030204" pitchFamily="34" charset="0"/>
              </a:rPr>
              <a:t>14.450/mm</a:t>
            </a:r>
            <a:r>
              <a:rPr lang="es-AR" b="1" baseline="30000" dirty="0" smtClean="0">
                <a:latin typeface="Calibri" panose="020F0502020204030204" pitchFamily="34" charset="0"/>
              </a:rPr>
              <a:t>3</a:t>
            </a:r>
            <a:r>
              <a:rPr lang="es-AR" b="1" dirty="0">
                <a:latin typeface="Calibri" panose="020F0502020204030204" pitchFamily="34" charset="0"/>
              </a:rPr>
              <a:t>, neutrófilos 72%, complemento (C3: 55mg/dl y C4: 8mg/dl), creatinina 1,6mg/dl, proteinuria en 24 h de 750mg. Los reactantes de fase aguda se encontraban elevados (VSG: </a:t>
            </a:r>
            <a:r>
              <a:rPr lang="es-AR" b="1" dirty="0" smtClean="0">
                <a:latin typeface="Calibri" panose="020F0502020204030204" pitchFamily="34" charset="0"/>
              </a:rPr>
              <a:t>66 mm/h</a:t>
            </a:r>
            <a:r>
              <a:rPr lang="es-AR" b="1" dirty="0">
                <a:latin typeface="Calibri" panose="020F0502020204030204" pitchFamily="34" charset="0"/>
              </a:rPr>
              <a:t>, proteína C reactiva: 16mg/dl</a:t>
            </a:r>
            <a:r>
              <a:rPr lang="es-AR" b="1" dirty="0" smtClean="0">
                <a:latin typeface="Calibri" panose="020F0502020204030204" pitchFamily="34" charset="0"/>
              </a:rPr>
              <a:t>).</a:t>
            </a:r>
          </a:p>
          <a:p>
            <a:pPr marL="0" indent="0">
              <a:buNone/>
            </a:pP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85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METODOS COMPLEMENTARIOS </a:t>
            </a:r>
            <a:r>
              <a:rPr lang="es-AR" b="1" dirty="0" smtClean="0">
                <a:latin typeface="Calibri" panose="020F0502020204030204" pitchFamily="34" charset="0"/>
              </a:rPr>
              <a:t>II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RMN: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Liquido articular en cadera derecha, con edema de </a:t>
            </a:r>
            <a:r>
              <a:rPr lang="es-AR" b="1" dirty="0" err="1" smtClean="0">
                <a:latin typeface="Calibri" panose="020F0502020204030204" pitchFamily="34" charset="0"/>
              </a:rPr>
              <a:t>oartes</a:t>
            </a:r>
            <a:r>
              <a:rPr lang="es-AR" b="1" dirty="0" smtClean="0">
                <a:latin typeface="Calibri" panose="020F0502020204030204" pitchFamily="34" charset="0"/>
              </a:rPr>
              <a:t> blandas periarticulares, sin alteraciones óseas.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HEMOCULTIVOS: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3/3 Positivos para Salmonella sp Sensible: Cipro ceftriaxona amica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PUNCIÓN ARTICULAR: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Liquido purulento, cultivo: Salmonella sp </a:t>
            </a:r>
            <a:r>
              <a:rPr lang="es-AR" b="1" dirty="0">
                <a:latin typeface="Calibri" panose="020F0502020204030204" pitchFamily="34" charset="0"/>
              </a:rPr>
              <a:t>Sensible: Cipro ceftriaxona amica</a:t>
            </a:r>
          </a:p>
          <a:p>
            <a:pPr marL="0" indent="0">
              <a:buNone/>
            </a:pPr>
            <a:endParaRPr lang="es-AR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76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CONCLUSIONES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HIC: LES: INMUNIDAD CELULAR ALTERADA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BACTERIEMIA POR SALMONELLA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FOCO SEDUNDARIO: ARTRITIS DE CADERA</a:t>
            </a: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6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587152"/>
          </a:xfrm>
        </p:spPr>
        <p:txBody>
          <a:bodyPr/>
          <a:lstStyle/>
          <a:p>
            <a:pPr algn="ctr"/>
            <a:r>
              <a:rPr lang="es-AR" b="1">
                <a:latin typeface="Calibri" panose="020F0502020204030204" pitchFamily="34" charset="0"/>
              </a:rPr>
              <a:t>CASO CLÍNICO III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612633" y="1305341"/>
            <a:ext cx="8964024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Paciente de sexo masculino, 62 años de edad.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Consulta por</a:t>
            </a:r>
            <a:r>
              <a:rPr kumimoji="0" lang="es-AR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que en forma brusca presentó: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Fiebre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Escalofríos, palpitaciones, sudoración</a:t>
            </a:r>
            <a:r>
              <a:rPr kumimoji="0" lang="es-AR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profusa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es-AR" sz="1800" b="1" baseline="0" dirty="0" smtClean="0">
                <a:latin typeface="Calibri" panose="020F0502020204030204" pitchFamily="34" charset="0"/>
              </a:rPr>
              <a:t>Sensación de falta de aire</a:t>
            </a:r>
            <a:endParaRPr lang="es-AR" sz="1800" b="1" dirty="0"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57200" algn="l"/>
              </a:tabLst>
            </a:pP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Antecedentes: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Litiasis vesical múltiple.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Cirugía urológica en dos oportunidades.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Requirió sondaje vesical en varias oportunidades.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Examen físico: lúcido,</a:t>
            </a:r>
            <a:r>
              <a:rPr kumimoji="0" lang="es-AR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sudoroso pálido, taquicardico, hipotenso,</a:t>
            </a:r>
            <a:r>
              <a:rPr kumimoji="0" lang="es-AR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Impresiona comprometido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Laboratorio: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15.000 Globs blancos neutrofilia importante, urea y creatinina elevadas, Eritro: 80 mm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34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Razonamiento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BACTERIEMIA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FOCO PROBABLE: </a:t>
            </a:r>
          </a:p>
          <a:p>
            <a:pPr marL="0" indent="0">
              <a:buNone/>
            </a:pPr>
            <a:r>
              <a:rPr lang="es-AR" b="1" dirty="0">
                <a:latin typeface="Calibri" panose="020F0502020204030204" pitchFamily="34" charset="0"/>
              </a:rPr>
              <a:t> </a:t>
            </a:r>
            <a:r>
              <a:rPr lang="es-AR" b="1" dirty="0" smtClean="0">
                <a:latin typeface="Calibri" panose="020F0502020204030204" pitchFamily="34" charset="0"/>
              </a:rPr>
              <a:t>   Urinario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CONDUCTA INICIAL: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Hemocultivo, Urocultivo, Análisis grales.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TEI: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Germen probable, sensibilidad, esquema a aplicar.</a:t>
            </a:r>
          </a:p>
          <a:p>
            <a:pPr marL="0" indent="0">
              <a:buNone/>
            </a:pP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9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876" y="764704"/>
            <a:ext cx="9143538" cy="1066800"/>
          </a:xfrm>
        </p:spPr>
        <p:txBody>
          <a:bodyPr/>
          <a:lstStyle/>
          <a:p>
            <a:pPr algn="ctr"/>
            <a:r>
              <a:rPr lang="es-AR" b="1" dirty="0" smtClean="0"/>
              <a:t>LABORATORIO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HEMOCULTIVO: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Klebsiella Pneumoniae: Cepa productora de BLEE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Sensible: Amicacina, Piper-Tazo, Meropenem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b="1" dirty="0" smtClean="0">
                <a:latin typeface="Calibri" panose="020F0502020204030204" pitchFamily="34" charset="0"/>
              </a:rPr>
              <a:t>UROCULTIVO:</a:t>
            </a:r>
          </a:p>
          <a:p>
            <a:pPr marL="0" indent="0">
              <a:buNone/>
            </a:pPr>
            <a:r>
              <a:rPr lang="es-AR" b="1" dirty="0">
                <a:latin typeface="Calibri" panose="020F0502020204030204" pitchFamily="34" charset="0"/>
              </a:rPr>
              <a:t>Klebsiella Pneumoniae: Cepa productora de BLEE</a:t>
            </a:r>
          </a:p>
          <a:p>
            <a:pPr marL="0" indent="0">
              <a:buNone/>
            </a:pPr>
            <a:r>
              <a:rPr lang="es-AR" b="1" dirty="0">
                <a:latin typeface="Calibri" panose="020F0502020204030204" pitchFamily="34" charset="0"/>
              </a:rPr>
              <a:t>Sensible: Amicacina, Piper-Tazo, Meropenem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2897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ESQUEMA ANTIBACTERIANO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4452" y="1750140"/>
            <a:ext cx="4859658" cy="41148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20" y="1795832"/>
            <a:ext cx="5217964" cy="409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8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CASO CLÍNICO IV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Paciente de 16 años, sexo masculino. </a:t>
            </a:r>
            <a:r>
              <a:rPr lang="es-AR" sz="2800" b="1" dirty="0" smtClean="0">
                <a:latin typeface="Calibri" panose="020F0502020204030204" pitchFamily="34" charset="0"/>
              </a:rPr>
              <a:t>Fiebre, escalofríos, leve </a:t>
            </a:r>
            <a:r>
              <a:rPr lang="es-AR" sz="2800" b="1" dirty="0">
                <a:latin typeface="Calibri" panose="020F0502020204030204" pitchFamily="34" charset="0"/>
              </a:rPr>
              <a:t>disnea, pálido, Taquicardico</a:t>
            </a:r>
            <a:r>
              <a:rPr lang="es-AR" sz="2800" b="1" dirty="0" smtClean="0">
                <a:latin typeface="Calibri" panose="020F0502020204030204" pitchFamily="34" charset="0"/>
              </a:rPr>
              <a:t>. Impresiona con compromiso general.</a:t>
            </a:r>
            <a:endParaRPr lang="es-AR" sz="28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Cuadro que comenzó 4 días antes de la consulta, Antecedentes </a:t>
            </a:r>
            <a:r>
              <a:rPr lang="es-AR" sz="2800" b="1" dirty="0" smtClean="0">
                <a:latin typeface="Calibri" panose="020F0502020204030204" pitchFamily="34" charset="0"/>
              </a:rPr>
              <a:t>luego de practicar deportes, dolor </a:t>
            </a:r>
            <a:r>
              <a:rPr lang="es-AR" sz="2800" b="1" dirty="0">
                <a:latin typeface="Calibri" panose="020F0502020204030204" pitchFamily="34" charset="0"/>
              </a:rPr>
              <a:t>en muslo, tomado como desgarro.</a:t>
            </a:r>
          </a:p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Alguien opinó que había que estudiar serología para </a:t>
            </a:r>
            <a:r>
              <a:rPr lang="es-AR" sz="2800" b="1" dirty="0" smtClean="0">
                <a:latin typeface="Calibri" panose="020F0502020204030204" pitchFamily="34" charset="0"/>
              </a:rPr>
              <a:t>regionales.</a:t>
            </a:r>
          </a:p>
          <a:p>
            <a:pPr marL="0" indent="0" algn="ctr">
              <a:buNone/>
            </a:pPr>
            <a:r>
              <a:rPr lang="es-AR" sz="2800" b="1" dirty="0" smtClean="0">
                <a:latin typeface="Calibri" panose="020F0502020204030204" pitchFamily="34" charset="0"/>
              </a:rPr>
              <a:t>Razonamiento</a:t>
            </a:r>
            <a:endParaRPr lang="es-AR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95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>
                <a:latin typeface="Calibri" panose="020F0502020204030204" pitchFamily="34" charset="0"/>
              </a:rPr>
              <a:t>RAZONAMIENTO</a:t>
            </a:r>
            <a:endParaRPr lang="es-AR" sz="36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200" b="1" dirty="0" smtClean="0">
                <a:latin typeface="Calibri" panose="020F0502020204030204" pitchFamily="34" charset="0"/>
              </a:rPr>
              <a:t>SINDROME GENERAL INFECCIOSO</a:t>
            </a:r>
          </a:p>
          <a:p>
            <a:r>
              <a:rPr lang="es-AR" sz="3200" b="1" dirty="0" smtClean="0">
                <a:latin typeface="Calibri" panose="020F0502020204030204" pitchFamily="34" charset="0"/>
              </a:rPr>
              <a:t>BACTERIEMIA</a:t>
            </a:r>
          </a:p>
          <a:p>
            <a:r>
              <a:rPr lang="es-AR" sz="3200" b="1" dirty="0" smtClean="0">
                <a:latin typeface="Calibri" panose="020F0502020204030204" pitchFamily="34" charset="0"/>
              </a:rPr>
              <a:t>PATOLOGÍA TRAUMATOLÓGICA</a:t>
            </a:r>
            <a:endParaRPr lang="es-AR" sz="3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00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EXAMEN FÍSICO INICIAL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Compromiso del estado Gral.</a:t>
            </a:r>
          </a:p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Pálido.</a:t>
            </a:r>
          </a:p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Leve disnea.</a:t>
            </a:r>
          </a:p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Taquicardico.</a:t>
            </a:r>
          </a:p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Dolor y ligera tumefacción en muslo izquierdo. (Trae una ecografía que señala desgarro </a:t>
            </a:r>
            <a:r>
              <a:rPr lang="es-AR" sz="2800" b="1" dirty="0" smtClean="0">
                <a:latin typeface="Calibri" panose="020F0502020204030204" pitchFamily="34" charset="0"/>
              </a:rPr>
              <a:t>muscular).</a:t>
            </a:r>
            <a:endParaRPr lang="es-AR" sz="2800" b="1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s-AR" sz="2800" b="1" dirty="0" smtClean="0">
                <a:latin typeface="Calibri" panose="020F0502020204030204" pitchFamily="34" charset="0"/>
              </a:rPr>
              <a:t>Conducta</a:t>
            </a:r>
            <a:endParaRPr lang="es-AR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83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>
                <a:latin typeface="Calibri" panose="020F0502020204030204" pitchFamily="34" charset="0"/>
              </a:rPr>
              <a:t>CONDUCTA</a:t>
            </a:r>
            <a:endParaRPr lang="es-AR" sz="36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600" b="1" dirty="0" smtClean="0">
                <a:latin typeface="Calibri" panose="020F0502020204030204" pitchFamily="34" charset="0"/>
              </a:rPr>
              <a:t>HEMOCULTIVO</a:t>
            </a:r>
          </a:p>
          <a:p>
            <a:r>
              <a:rPr lang="es-AR" sz="3600" b="1" dirty="0" smtClean="0">
                <a:latin typeface="Calibri" panose="020F0502020204030204" pitchFamily="34" charset="0"/>
              </a:rPr>
              <a:t>INTERNACIÓN</a:t>
            </a:r>
          </a:p>
          <a:p>
            <a:r>
              <a:rPr lang="es-AR" sz="3600" b="1" dirty="0" smtClean="0">
                <a:latin typeface="Calibri" panose="020F0502020204030204" pitchFamily="34" charset="0"/>
              </a:rPr>
              <a:t>TRATAMIENTO EMPÍRICO INICIAL</a:t>
            </a:r>
          </a:p>
          <a:p>
            <a:pPr marL="0" indent="0">
              <a:buNone/>
            </a:pPr>
            <a:r>
              <a:rPr lang="es-AR" sz="3600" b="1" dirty="0" smtClean="0">
                <a:latin typeface="Calibri" panose="020F0502020204030204" pitchFamily="34" charset="0"/>
              </a:rPr>
              <a:t>   VANCOMICINA + TMS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9090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HEMOCULTIVO POSITIVO: ESTAFILOCOCO AUREUS</a:t>
            </a:r>
            <a:endParaRPr lang="es-AR" b="1" dirty="0">
              <a:latin typeface="Calibri" panose="020F05020202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50396" y="1916832"/>
            <a:ext cx="2990537" cy="4114800"/>
          </a:xfrm>
          <a:prstGeom prst="rect">
            <a:avLst/>
          </a:prstGeo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9" y="1964675"/>
            <a:ext cx="4707813" cy="398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4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Comorbilidades y Bacteriemias sin foco: peor pronóstico</a:t>
            </a:r>
            <a:endParaRPr lang="es-AR" sz="2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La paciente tenía una bacteriemia persistente sin foco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Múltiples estudios comparan cual es la mortalidad de la bacteriemia según los focos:</a:t>
            </a:r>
          </a:p>
          <a:p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Primer lugar: A los 90 días el 50 % de los pacientes con neumonías bacteriémicas  habían fallecido.</a:t>
            </a:r>
          </a:p>
          <a:p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Segundo lugar: bacteriemias sin foco</a:t>
            </a:r>
          </a:p>
          <a:p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Tercer lugar: Endocarditis</a:t>
            </a:r>
            <a:endParaRPr lang="es-AR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198868" y="5835134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E. NANNINI</a:t>
            </a:r>
          </a:p>
        </p:txBody>
      </p:sp>
    </p:spTree>
    <p:extLst>
      <p:ext uri="{BB962C8B-B14F-4D97-AF65-F5344CB8AC3E}">
        <p14:creationId xmlns:p14="http://schemas.microsoft.com/office/powerpoint/2010/main" val="151221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Bacteriemia Persistente</a:t>
            </a:r>
            <a:endParaRPr lang="es-AR" sz="36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45940" y="1844824"/>
            <a:ext cx="8820474" cy="4174976"/>
          </a:xfrm>
        </p:spPr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La definición no es clara, pueden ser: 3, 5 o 7 días.</a:t>
            </a:r>
            <a:endParaRPr lang="es-AR" b="1" i="1" dirty="0">
              <a:latin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3812" y="2420888"/>
            <a:ext cx="10945216" cy="3067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mayor tiempo de positividad de los hemo cultivo hay más posibilidades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siembra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de focos a distancia. Se estima que si la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Bacteriemia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persiste 7 días el 45% va a tener focos a distancia. Eso depende cómo lo busquemos, con el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Pet-TC 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encontrarán más focos a distancia. Incluso con dos días de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Bacteriemia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persistente la mortalidad es mayor.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más frecuente la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Bacteriemia persistente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los meticilino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resistentes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en los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meticilino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sensibles. Esto está en relación con los tratamientos, los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SAMR los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tratamos con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glucopéptidos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los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SAMS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tratamos con betalactámicos. </a:t>
            </a:r>
            <a:endParaRPr lang="es-AR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betalactámicos tendrían una cierta acción inmunológica lo que los hace más eficaces. </a:t>
            </a:r>
            <a:endParaRPr lang="es-AR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detección de ADN bacteriano permanece más tiempo que los hemo </a:t>
            </a:r>
            <a:r>
              <a:rPr lang="es-A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cultivos.</a:t>
            </a:r>
            <a:endParaRPr lang="es-A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0270876" y="5753176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E. NANNINI</a:t>
            </a:r>
          </a:p>
        </p:txBody>
      </p:sp>
    </p:spTree>
    <p:extLst>
      <p:ext uri="{BB962C8B-B14F-4D97-AF65-F5344CB8AC3E}">
        <p14:creationId xmlns:p14="http://schemas.microsoft.com/office/powerpoint/2010/main" val="376963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Conclusiones</a:t>
            </a:r>
            <a:endParaRPr lang="es-AR" sz="4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D</a:t>
            </a:r>
            <a:r>
              <a:rPr lang="es-AR" sz="2800" b="1" dirty="0" smtClean="0">
                <a:latin typeface="Calibri" panose="020F0502020204030204" pitchFamily="34" charset="0"/>
              </a:rPr>
              <a:t>ejar </a:t>
            </a:r>
            <a:r>
              <a:rPr lang="es-AR" sz="2800" b="1" dirty="0">
                <a:latin typeface="Calibri" panose="020F0502020204030204" pitchFamily="34" charset="0"/>
              </a:rPr>
              <a:t>de pensar en la vancomicina 1 gr cada 12 hs como la única alternativa; entender que hay tratamientos que pueden ser más efectivos y más rápidamente efectivos, que es lo importante, ya que la persistencia de la bacteriemia es un marcador de peor pronóstico</a:t>
            </a:r>
            <a:r>
              <a:rPr lang="es-AR" sz="2800" b="1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es-AR" sz="2800" b="1" dirty="0" smtClean="0">
                <a:latin typeface="Calibri" panose="020F0502020204030204" pitchFamily="34" charset="0"/>
              </a:rPr>
              <a:t>Dado </a:t>
            </a:r>
            <a:r>
              <a:rPr lang="es-AR" sz="2800" b="1" dirty="0">
                <a:latin typeface="Calibri" panose="020F0502020204030204" pitchFamily="34" charset="0"/>
              </a:rPr>
              <a:t>los costos se podría aplicar el tratamiento combinado por lo menos los primeros días hasta que se </a:t>
            </a:r>
            <a:r>
              <a:rPr lang="es-AR" sz="2800" b="1" dirty="0" err="1" smtClean="0">
                <a:latin typeface="Calibri" panose="020F0502020204030204" pitchFamily="34" charset="0"/>
              </a:rPr>
              <a:t>negativice</a:t>
            </a:r>
            <a:r>
              <a:rPr lang="es-AR" sz="2800" b="1" dirty="0" smtClean="0">
                <a:latin typeface="Calibri" panose="020F0502020204030204" pitchFamily="34" charset="0"/>
              </a:rPr>
              <a:t> </a:t>
            </a:r>
            <a:r>
              <a:rPr lang="es-AR" sz="2800" b="1" dirty="0">
                <a:latin typeface="Calibri" panose="020F0502020204030204" pitchFamily="34" charset="0"/>
              </a:rPr>
              <a:t>la </a:t>
            </a:r>
            <a:r>
              <a:rPr lang="es-AR" sz="2800" b="1" dirty="0" smtClean="0">
                <a:latin typeface="Calibri" panose="020F0502020204030204" pitchFamily="34" charset="0"/>
              </a:rPr>
              <a:t>bacteriemia</a:t>
            </a:r>
            <a:r>
              <a:rPr lang="es-AR" sz="2800" b="1" dirty="0">
                <a:latin typeface="Calibri" panose="020F0502020204030204" pitchFamily="34" charset="0"/>
              </a:rPr>
              <a:t>.</a:t>
            </a:r>
          </a:p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10179742" y="5445224"/>
            <a:ext cx="9733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b="1" dirty="0"/>
              <a:t>E. NANNINI</a:t>
            </a:r>
          </a:p>
        </p:txBody>
      </p:sp>
    </p:spTree>
    <p:extLst>
      <p:ext uri="{BB962C8B-B14F-4D97-AF65-F5344CB8AC3E}">
        <p14:creationId xmlns:p14="http://schemas.microsoft.com/office/powerpoint/2010/main" val="19326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9484" y="476672"/>
            <a:ext cx="10729857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18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796" y="476672"/>
            <a:ext cx="10186441" cy="564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CASO CLÍNICO V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7748" y="1844824"/>
            <a:ext cx="12257651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Paciente de 50 años, sexo masculino, sin antecedentes patológicos a destacar, que consultó por cuadro febril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3 días de evolución.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iendo las temperaturas mayores de 39°C, </a:t>
            </a:r>
            <a:r>
              <a:rPr lang="es-ES_tradnl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escalofríos. </a:t>
            </a: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acompañó de intensas mialgias dorsales y decaimiento.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Negó sintomatología respiratoria, urinaria y digestiva.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notó erupciones. No existían antecedentes epidemiológicos de valor, con relación al cuadro febril.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examen físico fue normal. </a:t>
            </a:r>
            <a:b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los exámenes paraclínicos se destacó:</a:t>
            </a:r>
            <a:b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Hemograma: hemoglobina 14 g/dl, leucocitosis 10.000/mm3, neutrófilos 68%, plaquetas 86.000/mm3</a:t>
            </a:r>
            <a:b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VES 23 mm</a:t>
            </a:r>
            <a:b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Glucemia, azoemia, funcional hepático y orina: normales</a:t>
            </a:r>
            <a:b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Radiografía de tórax normal</a:t>
            </a:r>
            <a:b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Serologías para toxoplasma, CMV, Epstein Barr, VIH, Leptospira y Hantavirus: negativos</a:t>
            </a:r>
            <a:b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s-ES_tradn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Ecocardiograma transtorácico: normal</a:t>
            </a:r>
            <a:r>
              <a:rPr kumimoji="0" lang="es-A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492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4800" b="1" dirty="0">
                <a:latin typeface="Calibri" panose="020F0502020204030204" pitchFamily="34" charset="0"/>
              </a:rPr>
              <a:t>Evolución</a:t>
            </a:r>
            <a:endParaRPr lang="es-AR" sz="4800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_tradnl" b="1" dirty="0" smtClean="0">
                <a:latin typeface="Calibri" panose="020F0502020204030204" pitchFamily="34" charset="0"/>
              </a:rPr>
              <a:t>A </a:t>
            </a:r>
            <a:r>
              <a:rPr lang="es-ES_tradnl" b="1" dirty="0">
                <a:latin typeface="Calibri" panose="020F0502020204030204" pitchFamily="34" charset="0"/>
              </a:rPr>
              <a:t>los 6 días el enfermo estaba asintomático y el hemograma se había normalizado, otorgándosele el alta hospitalaria, sin conocer la etiología de su fiebre.</a:t>
            </a:r>
            <a:br>
              <a:rPr lang="es-ES_tradnl" b="1" dirty="0">
                <a:latin typeface="Calibri" panose="020F0502020204030204" pitchFamily="34" charset="0"/>
              </a:rPr>
            </a:br>
            <a:r>
              <a:rPr lang="es-ES_tradnl" b="1" dirty="0">
                <a:latin typeface="Calibri" panose="020F0502020204030204" pitchFamily="34" charset="0"/>
              </a:rPr>
              <a:t>Al día siguiente se recibió el resultado de 3 hemocultivos, en 2 de los cuales no había desarrollo bacteriano, pero en el tercero había crecido </a:t>
            </a:r>
            <a:r>
              <a:rPr lang="es-ES_tradnl" b="1" i="1" dirty="0">
                <a:latin typeface="Calibri" panose="020F0502020204030204" pitchFamily="34" charset="0"/>
              </a:rPr>
              <a:t>Staphylococcus aureus</a:t>
            </a:r>
            <a:r>
              <a:rPr lang="es-ES_tradnl" b="1" dirty="0">
                <a:latin typeface="Calibri" panose="020F0502020204030204" pitchFamily="34" charset="0"/>
              </a:rPr>
              <a:t> sensible a cefradina, cefuroxime, ceftriaxona, ciprofloxacina y TMP-SMX. </a:t>
            </a:r>
            <a:endParaRPr lang="es-ES_tradnl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s-ES_tradnl" b="1" dirty="0" smtClean="0">
                <a:latin typeface="Calibri" panose="020F0502020204030204" pitchFamily="34" charset="0"/>
              </a:rPr>
              <a:t>Frente </a:t>
            </a:r>
            <a:r>
              <a:rPr lang="es-ES_tradnl" b="1" dirty="0">
                <a:latin typeface="Calibri" panose="020F0502020204030204" pitchFamily="34" charset="0"/>
              </a:rPr>
              <a:t>a este hecho el enfermo fue citado y </a:t>
            </a:r>
            <a:r>
              <a:rPr lang="es-ES_tradnl" b="1" dirty="0" smtClean="0">
                <a:latin typeface="Calibri" panose="020F0502020204030204" pitchFamily="34" charset="0"/>
              </a:rPr>
              <a:t>concurrió inmediatamente</a:t>
            </a:r>
            <a:r>
              <a:rPr lang="es-ES_tradnl" b="1" dirty="0">
                <a:latin typeface="Calibri" panose="020F0502020204030204" pitchFamily="34" charset="0"/>
              </a:rPr>
              <a:t>. Permanecía asintomático y el examen físico seguía siendo normal.</a:t>
            </a: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53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b="1" dirty="0">
                <a:latin typeface="Calibri" panose="020F0502020204030204" pitchFamily="34" charset="0"/>
              </a:rPr>
              <a:t>¿Que conducta adoptaría frente a este caso?</a:t>
            </a:r>
            <a:r>
              <a:rPr lang="es-AR" b="1" dirty="0">
                <a:latin typeface="Calibri" panose="020F0502020204030204" pitchFamily="34" charset="0"/>
              </a:rPr>
              <a:t/>
            </a:r>
            <a:br>
              <a:rPr lang="es-AR" b="1" dirty="0">
                <a:latin typeface="Calibri" panose="020F0502020204030204" pitchFamily="34" charset="0"/>
              </a:rPr>
            </a:b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_tradnl" b="1" dirty="0" smtClean="0">
                <a:latin typeface="Calibri" panose="020F0502020204030204" pitchFamily="34" charset="0"/>
              </a:rPr>
              <a:t>En </a:t>
            </a:r>
            <a:r>
              <a:rPr lang="es-ES_tradnl" b="1" dirty="0">
                <a:latin typeface="Calibri" panose="020F0502020204030204" pitchFamily="34" charset="0"/>
              </a:rPr>
              <a:t>primer lugar se interrogó al paciente acerca de las condiciones en que se habían </a:t>
            </a:r>
            <a:r>
              <a:rPr lang="es-ES_tradnl" b="1" dirty="0" smtClean="0">
                <a:latin typeface="Calibri" panose="020F0502020204030204" pitchFamily="34" charset="0"/>
              </a:rPr>
              <a:t>extraído </a:t>
            </a:r>
            <a:r>
              <a:rPr lang="es-ES_tradnl" b="1" dirty="0">
                <a:latin typeface="Calibri" panose="020F0502020204030204" pitchFamily="34" charset="0"/>
              </a:rPr>
              <a:t>las muestras de sangre para los hemocultivos.</a:t>
            </a:r>
            <a:br>
              <a:rPr lang="es-ES_tradnl" b="1" dirty="0">
                <a:latin typeface="Calibri" panose="020F0502020204030204" pitchFamily="34" charset="0"/>
              </a:rPr>
            </a:br>
            <a:r>
              <a:rPr lang="es-ES_tradnl" b="1" dirty="0">
                <a:latin typeface="Calibri" panose="020F0502020204030204" pitchFamily="34" charset="0"/>
              </a:rPr>
              <a:t>El mismo respondió que la sangre había sido </a:t>
            </a:r>
            <a:r>
              <a:rPr lang="es-ES_tradnl" b="1" dirty="0" smtClean="0">
                <a:latin typeface="Calibri" panose="020F0502020204030204" pitchFamily="34" charset="0"/>
              </a:rPr>
              <a:t>extraída </a:t>
            </a:r>
            <a:r>
              <a:rPr lang="es-ES_tradnl" b="1" dirty="0">
                <a:latin typeface="Calibri" panose="020F0502020204030204" pitchFamily="34" charset="0"/>
              </a:rPr>
              <a:t>en el Servicio de Emergencia donde había mucho trabajo para el personal, el que corría de un enfermo a otro, para atender a varios a la vez. </a:t>
            </a:r>
            <a:br>
              <a:rPr lang="es-ES_tradnl" b="1" dirty="0">
                <a:latin typeface="Calibri" panose="020F0502020204030204" pitchFamily="34" charset="0"/>
              </a:rPr>
            </a:br>
            <a:endParaRPr lang="es-ES_tradnl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s-ES_tradnl" b="1" dirty="0" smtClean="0">
                <a:latin typeface="Calibri" panose="020F0502020204030204" pitchFamily="34" charset="0"/>
              </a:rPr>
              <a:t>Como </a:t>
            </a:r>
            <a:r>
              <a:rPr lang="es-ES_tradnl" b="1" dirty="0">
                <a:latin typeface="Calibri" panose="020F0502020204030204" pitchFamily="34" charset="0"/>
              </a:rPr>
              <a:t>el enfermo clínicamente había curado en forma espontánea y sólo 1 de los 3 hemocultivos era positivo, se consideró que se trataba de un germen contaminante procedente de su propia piel </a:t>
            </a:r>
            <a:r>
              <a:rPr lang="es-ES_tradnl" b="1" dirty="0" smtClean="0">
                <a:latin typeface="Calibri" panose="020F0502020204030204" pitchFamily="34" charset="0"/>
              </a:rPr>
              <a:t>y </a:t>
            </a:r>
            <a:r>
              <a:rPr lang="es-ES_tradnl" b="1" dirty="0">
                <a:latin typeface="Calibri" panose="020F0502020204030204" pitchFamily="34" charset="0"/>
              </a:rPr>
              <a:t>no se le indicó ningún tratamiento. </a:t>
            </a:r>
            <a:endParaRPr lang="es-ES_tradnl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s-ES_tradnl" b="1" dirty="0" smtClean="0">
                <a:latin typeface="Calibri" panose="020F0502020204030204" pitchFamily="34" charset="0"/>
              </a:rPr>
              <a:t>Igualmente </a:t>
            </a:r>
            <a:r>
              <a:rPr lang="es-ES_tradnl" b="1" dirty="0">
                <a:latin typeface="Calibri" panose="020F0502020204030204" pitchFamily="34" charset="0"/>
              </a:rPr>
              <a:t>se volvieron a sacar 2 muestras de sangre para repetir los hemocultivos, que fueron negativos.</a:t>
            </a: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10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CASO CLINICO VI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b="1" dirty="0" smtClean="0">
                <a:latin typeface="Calibri" panose="020F0502020204030204" pitchFamily="34" charset="0"/>
              </a:rPr>
              <a:t>Paciente de 62 años de edad</a:t>
            </a:r>
          </a:p>
          <a:p>
            <a:r>
              <a:rPr lang="es-AR" sz="2800" b="1" dirty="0" smtClean="0">
                <a:latin typeface="Calibri" panose="020F0502020204030204" pitchFamily="34" charset="0"/>
              </a:rPr>
              <a:t>En hemodiálisis</a:t>
            </a:r>
          </a:p>
          <a:p>
            <a:r>
              <a:rPr lang="es-AR" sz="2800" b="1" dirty="0" smtClean="0">
                <a:latin typeface="Calibri" panose="020F0502020204030204" pitchFamily="34" charset="0"/>
              </a:rPr>
              <a:t>Presentó episodios reiterados de bacteriemias.</a:t>
            </a:r>
          </a:p>
          <a:p>
            <a:r>
              <a:rPr lang="es-AR" sz="2800" b="1" dirty="0" smtClean="0">
                <a:latin typeface="Calibri" panose="020F0502020204030204" pitchFamily="34" charset="0"/>
              </a:rPr>
              <a:t>En uno de los episodios se aisló 2/2 Estafilococo aureus METIR</a:t>
            </a:r>
          </a:p>
          <a:p>
            <a:r>
              <a:rPr lang="es-AR" sz="2800" b="1" dirty="0" smtClean="0">
                <a:latin typeface="Calibri" panose="020F0502020204030204" pitchFamily="34" charset="0"/>
              </a:rPr>
              <a:t>Sensible a Vancomicina, Daptomicina, Ceftarolina</a:t>
            </a:r>
          </a:p>
          <a:p>
            <a:pPr marL="0" indent="0" algn="ctr">
              <a:buNone/>
            </a:pPr>
            <a:r>
              <a:rPr lang="es-AR" sz="2800" b="1" dirty="0" smtClean="0">
                <a:latin typeface="Calibri" panose="020F0502020204030204" pitchFamily="34" charset="0"/>
              </a:rPr>
              <a:t>RAZONAMIENTO</a:t>
            </a:r>
            <a:endParaRPr lang="es-AR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96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RAZONAMIENTO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800" b="1" dirty="0" smtClean="0">
                <a:latin typeface="Calibri" panose="020F0502020204030204" pitchFamily="34" charset="0"/>
              </a:rPr>
              <a:t>BACTERIEMIA RECURRENTE POR ESTAFILOCOCO</a:t>
            </a:r>
          </a:p>
          <a:p>
            <a:r>
              <a:rPr lang="es-AR" sz="2800" b="1" dirty="0" smtClean="0">
                <a:latin typeface="Calibri" panose="020F0502020204030204" pitchFamily="34" charset="0"/>
              </a:rPr>
              <a:t>FOCO PRIMARIO:</a:t>
            </a:r>
          </a:p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  </a:t>
            </a:r>
            <a:r>
              <a:rPr lang="es-AR" sz="2800" b="1" dirty="0" smtClean="0">
                <a:latin typeface="Calibri" panose="020F0502020204030204" pitchFamily="34" charset="0"/>
              </a:rPr>
              <a:t>  ACCESO VASCULAR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2800" b="1" dirty="0" smtClean="0">
                <a:latin typeface="Calibri" panose="020F0502020204030204" pitchFamily="34" charset="0"/>
              </a:rPr>
              <a:t>BÚSQUEDA DE FOCO SECUNDARIOS:</a:t>
            </a:r>
          </a:p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 </a:t>
            </a:r>
            <a:r>
              <a:rPr lang="es-AR" sz="2800" b="1" dirty="0" smtClean="0">
                <a:latin typeface="Calibri" panose="020F0502020204030204" pitchFamily="34" charset="0"/>
              </a:rPr>
              <a:t>   ECOCARDIO: NORMAL, FONDO DE OJOS: NORMAL,</a:t>
            </a:r>
          </a:p>
          <a:p>
            <a:pPr marL="0" indent="0">
              <a:buNone/>
            </a:pPr>
            <a:r>
              <a:rPr lang="es-AR" sz="2800" b="1" dirty="0">
                <a:latin typeface="Calibri" panose="020F0502020204030204" pitchFamily="34" charset="0"/>
              </a:rPr>
              <a:t> </a:t>
            </a:r>
            <a:r>
              <a:rPr lang="es-AR" sz="2800" b="1" dirty="0" smtClean="0">
                <a:latin typeface="Calibri" panose="020F0502020204030204" pitchFamily="34" charset="0"/>
              </a:rPr>
              <a:t>   TAC DE TÓRAX Y ABDOMEN: NORMAL</a:t>
            </a:r>
            <a:endParaRPr lang="es-AR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81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BACTERIEMIA: HEMODIÁLISIS: ACSESO VASCULAR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200" b="1" dirty="0" smtClean="0">
                <a:latin typeface="Calibri" panose="020F0502020204030204" pitchFamily="34" charset="0"/>
              </a:rPr>
              <a:t>FUNCIONAMIENTO</a:t>
            </a:r>
          </a:p>
          <a:p>
            <a:r>
              <a:rPr lang="es-AR" sz="3200" b="1" dirty="0" smtClean="0">
                <a:latin typeface="Calibri" panose="020F0502020204030204" pitchFamily="34" charset="0"/>
              </a:rPr>
              <a:t>ABSCESOS</a:t>
            </a:r>
          </a:p>
          <a:p>
            <a:r>
              <a:rPr lang="es-AR" sz="3200" b="1" dirty="0" smtClean="0">
                <a:latin typeface="Calibri" panose="020F0502020204030204" pitchFamily="34" charset="0"/>
              </a:rPr>
              <a:t>CELULITIS</a:t>
            </a:r>
          </a:p>
          <a:p>
            <a:r>
              <a:rPr lang="es-AR" sz="3200" b="1" dirty="0" smtClean="0">
                <a:latin typeface="Calibri" panose="020F0502020204030204" pitchFamily="34" charset="0"/>
              </a:rPr>
              <a:t>METODOLOGIA DE CULTIVOS</a:t>
            </a:r>
            <a:endParaRPr lang="es-AR" sz="3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57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>
                <a:latin typeface="Calibri" panose="020F0502020204030204" pitchFamily="34" charset="0"/>
              </a:rPr>
              <a:t>EVOLUCIÓN DEL PACIENTE</a:t>
            </a:r>
            <a:endParaRPr lang="es-AR" sz="36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FUE TRATADO CON CICLOS DE VANCOMICINA POST DIÁLISIS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EN EL ÚLTIMO AÑO PRESENTÓ DOS EPISODIOS DE BACTERIEMIAS, CON HEMOCULTIVOS NEGATIVOS. TRATAMIENTO CICLOS DE VANCOMICINA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HACE DOS MESES, PRESENTA CUADRO DE DOLOR DE HOMBRO, SE HACE INFILTRACIÓN.</a:t>
            </a:r>
          </a:p>
          <a:p>
            <a:pPr marL="0" indent="0" algn="ctr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RAZONAMIENTO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809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RAZONAMIENTO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VERIFICAR EN EL HOMBRO POSIBLE FOCO SECUNDARIO</a:t>
            </a:r>
          </a:p>
          <a:p>
            <a:endParaRPr lang="es-AR" b="1" dirty="0">
              <a:latin typeface="Calibri" panose="020F0502020204030204" pitchFamily="34" charset="0"/>
            </a:endParaRPr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25" y="2411272"/>
            <a:ext cx="6984776" cy="3827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lipse 4"/>
          <p:cNvSpPr/>
          <p:nvPr/>
        </p:nvSpPr>
        <p:spPr>
          <a:xfrm>
            <a:off x="3646140" y="3789040"/>
            <a:ext cx="864096" cy="8640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7174532" y="3754764"/>
            <a:ext cx="864096" cy="8640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72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PUNTAJES PREDICTIVOS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Índice de Charlson</a:t>
            </a:r>
          </a:p>
          <a:p>
            <a:pPr marL="0" indent="0">
              <a:buNone/>
            </a:pPr>
            <a:r>
              <a:rPr lang="es-AR" sz="1600" b="1" dirty="0">
                <a:latin typeface="Calibri" panose="020F0502020204030204" pitchFamily="34" charset="0"/>
              </a:rPr>
              <a:t>En inglés, </a:t>
            </a:r>
            <a:r>
              <a:rPr lang="es-AR" sz="1600" b="1" i="1" dirty="0">
                <a:latin typeface="Calibri" panose="020F0502020204030204" pitchFamily="34" charset="0"/>
              </a:rPr>
              <a:t>Charlson Comorbidity Index</a:t>
            </a:r>
            <a:r>
              <a:rPr lang="es-AR" sz="1600" b="1" dirty="0">
                <a:latin typeface="Calibri" panose="020F0502020204030204" pitchFamily="34" charset="0"/>
              </a:rPr>
              <a:t>, es un sistema de evaluación de la esperanza de vida a los diez años, en dependencia de la edad en que se evalúa, y de las comorbilidades del sujeto</a:t>
            </a:r>
            <a:r>
              <a:rPr lang="es-AR" sz="1600" b="1" dirty="0" smtClean="0">
                <a:latin typeface="Calibri" panose="020F0502020204030204" pitchFamily="34" charset="0"/>
              </a:rPr>
              <a:t>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Score de Pitt</a:t>
            </a:r>
          </a:p>
          <a:p>
            <a:pPr marL="0" indent="0">
              <a:buNone/>
            </a:pPr>
            <a:r>
              <a:rPr lang="es-AR" sz="1800" b="1" dirty="0" smtClean="0">
                <a:latin typeface="Calibri" panose="020F0502020204030204" pitchFamily="34" charset="0"/>
              </a:rPr>
              <a:t>Mortalidad en pacientes con bacteriemia</a:t>
            </a:r>
          </a:p>
          <a:p>
            <a:r>
              <a:rPr lang="es-AR" sz="2000" b="1" dirty="0" smtClean="0">
                <a:latin typeface="Calibri" panose="020F0502020204030204" pitchFamily="34" charset="0"/>
              </a:rPr>
              <a:t>Score INCREMENT</a:t>
            </a:r>
          </a:p>
          <a:p>
            <a:pPr marL="0" indent="0">
              <a:buNone/>
            </a:pPr>
            <a:r>
              <a:rPr lang="es-AR" sz="1800" b="1" dirty="0" smtClean="0">
                <a:latin typeface="Calibri" panose="020F0502020204030204" pitchFamily="34" charset="0"/>
              </a:rPr>
              <a:t>Mortalidad de pacientes con infección por Carbapenemasas</a:t>
            </a:r>
            <a:endParaRPr lang="es-AR" sz="1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88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032" y="4509120"/>
            <a:ext cx="6974762" cy="155174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132" y="44624"/>
            <a:ext cx="5161864" cy="457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8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rde con bandas 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2126_TF02801098" id="{CABD7FCF-BAF3-4D0A-A9DC-AB80F93E95FB}" vid="{9064BED2-7D56-4E3A-91C9-3E44A8B2FEAB}"/>
    </a:ext>
  </a:extLst>
</a:theme>
</file>

<file path=ppt/theme/theme2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con franjas negras en los bordes (pantalla panorámica)</Template>
  <TotalTime>2464</TotalTime>
  <Words>1635</Words>
  <Application>Microsoft Office PowerPoint</Application>
  <PresentationFormat>Personalizado</PresentationFormat>
  <Paragraphs>259</Paragraphs>
  <Slides>50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7" baseType="lpstr">
      <vt:lpstr>Arial</vt:lpstr>
      <vt:lpstr>Calibri</vt:lpstr>
      <vt:lpstr>Euphemia</vt:lpstr>
      <vt:lpstr>Tahoma</vt:lpstr>
      <vt:lpstr>Times New Roman</vt:lpstr>
      <vt:lpstr>Wingdings</vt:lpstr>
      <vt:lpstr>Borde con bandas 16x9</vt:lpstr>
      <vt:lpstr>BACTERIEMIAS</vt:lpstr>
      <vt:lpstr>Presentación de PowerPoint</vt:lpstr>
      <vt:lpstr>BACTERIEMIAS</vt:lpstr>
      <vt:lpstr>Presentación de PowerPoint</vt:lpstr>
      <vt:lpstr>Presentación de PowerPoint</vt:lpstr>
      <vt:lpstr>Presentación de PowerPoint</vt:lpstr>
      <vt:lpstr>Presentación de PowerPoint</vt:lpstr>
      <vt:lpstr>BACTERIEMIA INTERMITENTE: FOCOS</vt:lpstr>
      <vt:lpstr>Presentación de PowerPoint</vt:lpstr>
      <vt:lpstr>Presentación de PowerPoint</vt:lpstr>
      <vt:lpstr>BACTERIEMIAS: ORIGEN</vt:lpstr>
      <vt:lpstr>Presentación de PowerPoint</vt:lpstr>
      <vt:lpstr>Presentación de PowerPoint</vt:lpstr>
      <vt:lpstr>APROXIMACIÓN CLÍNICA</vt:lpstr>
      <vt:lpstr>Clínica </vt:lpstr>
      <vt:lpstr>Valoración de la Gravedad</vt:lpstr>
      <vt:lpstr>BACTERIEMIAS: DIGNÓSTICO</vt:lpstr>
      <vt:lpstr>Caso clínico I</vt:lpstr>
      <vt:lpstr>Antecedentes</vt:lpstr>
      <vt:lpstr>Métodos complementarios</vt:lpstr>
      <vt:lpstr>Comentarios</vt:lpstr>
      <vt:lpstr>Caso Clínico II</vt:lpstr>
      <vt:lpstr>Razonamiento</vt:lpstr>
      <vt:lpstr>METODOS COMPLEMENTARIOS I</vt:lpstr>
      <vt:lpstr>METODOS COMPLEMENTARIOS II</vt:lpstr>
      <vt:lpstr>CONCLUSIONES</vt:lpstr>
      <vt:lpstr>CASO CLÍNICO III</vt:lpstr>
      <vt:lpstr>Razonamiento</vt:lpstr>
      <vt:lpstr>LABORATORIO</vt:lpstr>
      <vt:lpstr>ESQUEMA ANTIBACTERIANO</vt:lpstr>
      <vt:lpstr>CASO CLÍNICO IV</vt:lpstr>
      <vt:lpstr>RAZONAMIENTO</vt:lpstr>
      <vt:lpstr>EXAMEN FÍSICO INICIAL</vt:lpstr>
      <vt:lpstr>CONDUCTA</vt:lpstr>
      <vt:lpstr>HEMOCULTIVO POSITIVO: ESTAFILOCOCO AUREUS</vt:lpstr>
      <vt:lpstr>Comorbilidades y Bacteriemias sin foco: peor pronóstico</vt:lpstr>
      <vt:lpstr>Bacteriemia Persistente</vt:lpstr>
      <vt:lpstr>Conclusiones</vt:lpstr>
      <vt:lpstr>Presentación de PowerPoint</vt:lpstr>
      <vt:lpstr>Presentación de PowerPoint</vt:lpstr>
      <vt:lpstr>CASO CLÍNICO V</vt:lpstr>
      <vt:lpstr>Evolución</vt:lpstr>
      <vt:lpstr>¿Que conducta adoptaría frente a este caso? </vt:lpstr>
      <vt:lpstr>CASO CLINICO VI</vt:lpstr>
      <vt:lpstr>RAZONAMIENTO</vt:lpstr>
      <vt:lpstr>BACTERIEMIA: HEMODIÁLISIS: ACSESO VASCULAR</vt:lpstr>
      <vt:lpstr>EVOLUCIÓN DEL PACIENTE</vt:lpstr>
      <vt:lpstr>RAZONAMIENTO</vt:lpstr>
      <vt:lpstr>PUNTAJES PREDICTIVOS</vt:lpstr>
      <vt:lpstr>Presentación de PowerPoint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DE PIEL y PARTES BLANDAS</dc:title>
  <dc:creator>Full name</dc:creator>
  <cp:lastModifiedBy>Usuario</cp:lastModifiedBy>
  <cp:revision>284</cp:revision>
  <dcterms:created xsi:type="dcterms:W3CDTF">2021-10-30T13:19:39Z</dcterms:created>
  <dcterms:modified xsi:type="dcterms:W3CDTF">2023-08-11T11:29:03Z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