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77"/>
  </p:notesMasterIdLst>
  <p:handoutMasterIdLst>
    <p:handoutMasterId r:id="rId78"/>
  </p:handoutMasterIdLst>
  <p:sldIdLst>
    <p:sldId id="256" r:id="rId2"/>
    <p:sldId id="467" r:id="rId3"/>
    <p:sldId id="468" r:id="rId4"/>
    <p:sldId id="469" r:id="rId5"/>
    <p:sldId id="575" r:id="rId6"/>
    <p:sldId id="576" r:id="rId7"/>
    <p:sldId id="470" r:id="rId8"/>
    <p:sldId id="508" r:id="rId9"/>
    <p:sldId id="505" r:id="rId10"/>
    <p:sldId id="506" r:id="rId11"/>
    <p:sldId id="507" r:id="rId12"/>
    <p:sldId id="488" r:id="rId13"/>
    <p:sldId id="578" r:id="rId14"/>
    <p:sldId id="489" r:id="rId15"/>
    <p:sldId id="490" r:id="rId16"/>
    <p:sldId id="473" r:id="rId17"/>
    <p:sldId id="483" r:id="rId18"/>
    <p:sldId id="471" r:id="rId19"/>
    <p:sldId id="472" r:id="rId20"/>
    <p:sldId id="474" r:id="rId21"/>
    <p:sldId id="475" r:id="rId22"/>
    <p:sldId id="476" r:id="rId23"/>
    <p:sldId id="477" r:id="rId24"/>
    <p:sldId id="478" r:id="rId25"/>
    <p:sldId id="485" r:id="rId26"/>
    <p:sldId id="487" r:id="rId27"/>
    <p:sldId id="479" r:id="rId28"/>
    <p:sldId id="481" r:id="rId29"/>
    <p:sldId id="480" r:id="rId30"/>
    <p:sldId id="566" r:id="rId31"/>
    <p:sldId id="571" r:id="rId32"/>
    <p:sldId id="572" r:id="rId33"/>
    <p:sldId id="573" r:id="rId34"/>
    <p:sldId id="570" r:id="rId35"/>
    <p:sldId id="577" r:id="rId36"/>
    <p:sldId id="503" r:id="rId37"/>
    <p:sldId id="504" r:id="rId38"/>
    <p:sldId id="579" r:id="rId39"/>
    <p:sldId id="493" r:id="rId40"/>
    <p:sldId id="495" r:id="rId41"/>
    <p:sldId id="497" r:id="rId42"/>
    <p:sldId id="499" r:id="rId43"/>
    <p:sldId id="500" r:id="rId44"/>
    <p:sldId id="491" r:id="rId45"/>
    <p:sldId id="502" r:id="rId46"/>
    <p:sldId id="509" r:id="rId47"/>
    <p:sldId id="511" r:id="rId48"/>
    <p:sldId id="514" r:id="rId49"/>
    <p:sldId id="515" r:id="rId50"/>
    <p:sldId id="516" r:id="rId51"/>
    <p:sldId id="549" r:id="rId52"/>
    <p:sldId id="551" r:id="rId53"/>
    <p:sldId id="553" r:id="rId54"/>
    <p:sldId id="555" r:id="rId55"/>
    <p:sldId id="557" r:id="rId56"/>
    <p:sldId id="559" r:id="rId57"/>
    <p:sldId id="561" r:id="rId58"/>
    <p:sldId id="563" r:id="rId59"/>
    <p:sldId id="565" r:id="rId60"/>
    <p:sldId id="517" r:id="rId61"/>
    <p:sldId id="519" r:id="rId62"/>
    <p:sldId id="521" r:id="rId63"/>
    <p:sldId id="523" r:id="rId64"/>
    <p:sldId id="525" r:id="rId65"/>
    <p:sldId id="527" r:id="rId66"/>
    <p:sldId id="529" r:id="rId67"/>
    <p:sldId id="531" r:id="rId68"/>
    <p:sldId id="533" r:id="rId69"/>
    <p:sldId id="535" r:id="rId70"/>
    <p:sldId id="537" r:id="rId71"/>
    <p:sldId id="539" r:id="rId72"/>
    <p:sldId id="541" r:id="rId73"/>
    <p:sldId id="543" r:id="rId74"/>
    <p:sldId id="545" r:id="rId75"/>
    <p:sldId id="466" r:id="rId76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485" y="58"/>
      </p:cViewPr>
      <p:guideLst>
        <p:guide orient="horz" pos="2115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7" d="100"/>
          <a:sy n="87" d="100"/>
        </p:scale>
        <p:origin x="3828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FDEA11-D621-4B63-8DB2-69508838847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CF2B57B-78AA-4C1A-9E0F-AA04309B0003}">
      <dgm:prSet phldrT="[Texto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AGUDA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48890C3-8067-45A6-AC89-DF41A500A52E}" type="parTrans" cxnId="{0D541AD0-B4E0-456E-BA26-42251521CEB7}">
      <dgm:prSet/>
      <dgm:spPr/>
      <dgm:t>
        <a:bodyPr/>
        <a:lstStyle/>
        <a:p>
          <a:endParaRPr lang="es-AR"/>
        </a:p>
      </dgm:t>
    </dgm:pt>
    <dgm:pt modelId="{B8CC2437-7643-49C2-9C3A-50D5B1438662}" type="sibTrans" cxnId="{0D541AD0-B4E0-456E-BA26-42251521CEB7}">
      <dgm:prSet/>
      <dgm:spPr/>
      <dgm:t>
        <a:bodyPr/>
        <a:lstStyle/>
        <a:p>
          <a:endParaRPr lang="es-AR"/>
        </a:p>
      </dgm:t>
    </dgm:pt>
    <dgm:pt modelId="{AFC08269-2CA6-4992-BDC1-71A44290C6C2}">
      <dgm:prSet phldrT="[Texto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BACTERIEMIA SEPSIS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5AEED2A-E07B-451E-A3F4-6FD2C9E11946}" type="parTrans" cxnId="{303FCF06-E92A-4B81-A709-0AFE247C61C7}">
      <dgm:prSet/>
      <dgm:spPr/>
      <dgm:t>
        <a:bodyPr/>
        <a:lstStyle/>
        <a:p>
          <a:endParaRPr lang="es-AR"/>
        </a:p>
      </dgm:t>
    </dgm:pt>
    <dgm:pt modelId="{C12270A9-C54D-4413-95D2-503AC3DD130C}" type="sibTrans" cxnId="{303FCF06-E92A-4B81-A709-0AFE247C61C7}">
      <dgm:prSet/>
      <dgm:spPr/>
      <dgm:t>
        <a:bodyPr/>
        <a:lstStyle/>
        <a:p>
          <a:endParaRPr lang="es-AR"/>
        </a:p>
      </dgm:t>
    </dgm:pt>
    <dgm:pt modelId="{5B148A63-EF0F-497E-8141-CC58F4AEEDE5}">
      <dgm:prSet phldrT="[Texto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SINDROME FEBRIL PROLONGADO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DA097449-81EC-426F-A3A0-006BB0E74133}" type="parTrans" cxnId="{EC157F84-F1F7-461C-AC64-C359E265807E}">
      <dgm:prSet/>
      <dgm:spPr/>
      <dgm:t>
        <a:bodyPr/>
        <a:lstStyle/>
        <a:p>
          <a:endParaRPr lang="es-AR"/>
        </a:p>
      </dgm:t>
    </dgm:pt>
    <dgm:pt modelId="{AA1B51BB-B20F-4A0D-8D5D-3EEE99449E7B}" type="sibTrans" cxnId="{EC157F84-F1F7-461C-AC64-C359E265807E}">
      <dgm:prSet/>
      <dgm:spPr/>
      <dgm:t>
        <a:bodyPr/>
        <a:lstStyle/>
        <a:p>
          <a:endParaRPr lang="es-AR"/>
        </a:p>
      </dgm:t>
    </dgm:pt>
    <dgm:pt modelId="{E7251F5A-C199-4FE3-A47A-1131E7763CC5}">
      <dgm:prSet phldrT="[Texto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SUBAGUDA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B06F347-E22D-4BFB-8FA5-49B2B7F308F7}" type="parTrans" cxnId="{B5660ED4-E246-411E-8EC0-2CFEAC5C8A80}">
      <dgm:prSet/>
      <dgm:spPr/>
      <dgm:t>
        <a:bodyPr/>
        <a:lstStyle/>
        <a:p>
          <a:endParaRPr lang="es-AR"/>
        </a:p>
      </dgm:t>
    </dgm:pt>
    <dgm:pt modelId="{8FE0E3CD-4583-4812-9076-D5776B50F786}" type="sibTrans" cxnId="{B5660ED4-E246-411E-8EC0-2CFEAC5C8A80}">
      <dgm:prSet/>
      <dgm:spPr/>
      <dgm:t>
        <a:bodyPr/>
        <a:lstStyle/>
        <a:p>
          <a:endParaRPr lang="es-AR"/>
        </a:p>
      </dgm:t>
    </dgm:pt>
    <dgm:pt modelId="{BC4EE90F-DD09-467D-9A9F-3D756918ACAC}" type="pres">
      <dgm:prSet presAssocID="{56FDEA11-D621-4B63-8DB2-69508838847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25319D14-159A-405B-A0FD-B3994530FA89}" type="pres">
      <dgm:prSet presAssocID="{9CF2B57B-78AA-4C1A-9E0F-AA04309B0003}" presName="parentLin" presStyleCnt="0"/>
      <dgm:spPr/>
    </dgm:pt>
    <dgm:pt modelId="{8EC4B3DF-A301-4A66-8090-4A3D7D1E37AC}" type="pres">
      <dgm:prSet presAssocID="{9CF2B57B-78AA-4C1A-9E0F-AA04309B0003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504A5C04-CA65-4BCA-92CB-AB05A31C0B32}" type="pres">
      <dgm:prSet presAssocID="{9CF2B57B-78AA-4C1A-9E0F-AA04309B0003}" presName="parentText" presStyleLbl="node1" presStyleIdx="0" presStyleCnt="4" custLinFactNeighborY="-579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0F592E1-8571-4EF5-B492-C169BD20F8A5}" type="pres">
      <dgm:prSet presAssocID="{9CF2B57B-78AA-4C1A-9E0F-AA04309B0003}" presName="negativeSpace" presStyleCnt="0"/>
      <dgm:spPr/>
    </dgm:pt>
    <dgm:pt modelId="{982CCD7B-C610-4C71-AFF1-24C682D7EFB7}" type="pres">
      <dgm:prSet presAssocID="{9CF2B57B-78AA-4C1A-9E0F-AA04309B0003}" presName="childText" presStyleLbl="conFgAcc1" presStyleIdx="0" presStyleCnt="4">
        <dgm:presLayoutVars>
          <dgm:bulletEnabled val="1"/>
        </dgm:presLayoutVars>
      </dgm:prSet>
      <dgm:spPr/>
    </dgm:pt>
    <dgm:pt modelId="{915D4B96-ECBA-43C0-8931-2CD4502E4DB9}" type="pres">
      <dgm:prSet presAssocID="{B8CC2437-7643-49C2-9C3A-50D5B1438662}" presName="spaceBetweenRectangles" presStyleCnt="0"/>
      <dgm:spPr/>
    </dgm:pt>
    <dgm:pt modelId="{A868864F-48EE-44D9-B883-AAED821AE943}" type="pres">
      <dgm:prSet presAssocID="{E7251F5A-C199-4FE3-A47A-1131E7763CC5}" presName="parentLin" presStyleCnt="0"/>
      <dgm:spPr/>
    </dgm:pt>
    <dgm:pt modelId="{BFD52516-5C1A-43D9-B4ED-1B03AE0319A5}" type="pres">
      <dgm:prSet presAssocID="{E7251F5A-C199-4FE3-A47A-1131E7763CC5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7A9D7843-E1CB-4966-A4FD-973390C4E1E5}" type="pres">
      <dgm:prSet presAssocID="{E7251F5A-C199-4FE3-A47A-1131E7763CC5}" presName="parentText" presStyleLbl="node1" presStyleIdx="1" presStyleCnt="4" custLinFactNeighborY="-579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8C2B378-3734-4AD9-A5DF-5F821CD734F8}" type="pres">
      <dgm:prSet presAssocID="{E7251F5A-C199-4FE3-A47A-1131E7763CC5}" presName="negativeSpace" presStyleCnt="0"/>
      <dgm:spPr/>
    </dgm:pt>
    <dgm:pt modelId="{835973FD-9337-4811-B24E-A462D19763A8}" type="pres">
      <dgm:prSet presAssocID="{E7251F5A-C199-4FE3-A47A-1131E7763CC5}" presName="childText" presStyleLbl="conFgAcc1" presStyleIdx="1" presStyleCnt="4">
        <dgm:presLayoutVars>
          <dgm:bulletEnabled val="1"/>
        </dgm:presLayoutVars>
      </dgm:prSet>
      <dgm:spPr/>
    </dgm:pt>
    <dgm:pt modelId="{56C6E098-85DB-4577-9C97-87A92A6891E7}" type="pres">
      <dgm:prSet presAssocID="{8FE0E3CD-4583-4812-9076-D5776B50F786}" presName="spaceBetweenRectangles" presStyleCnt="0"/>
      <dgm:spPr/>
    </dgm:pt>
    <dgm:pt modelId="{202CBF94-3B92-4E45-8041-DB1ACF0FE80C}" type="pres">
      <dgm:prSet presAssocID="{AFC08269-2CA6-4992-BDC1-71A44290C6C2}" presName="parentLin" presStyleCnt="0"/>
      <dgm:spPr/>
    </dgm:pt>
    <dgm:pt modelId="{D19AB790-E442-42E6-8BB5-131A9CE67341}" type="pres">
      <dgm:prSet presAssocID="{AFC08269-2CA6-4992-BDC1-71A44290C6C2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FB749ED7-FE5F-4BDC-A960-1C627ABF9728}" type="pres">
      <dgm:prSet presAssocID="{AFC08269-2CA6-4992-BDC1-71A44290C6C2}" presName="parentText" presStyleLbl="node1" presStyleIdx="2" presStyleCnt="4" custLinFactNeighborX="-17032" custLinFactNeighborY="136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0171843-A6CD-47FE-8167-1561B78801E8}" type="pres">
      <dgm:prSet presAssocID="{AFC08269-2CA6-4992-BDC1-71A44290C6C2}" presName="negativeSpace" presStyleCnt="0"/>
      <dgm:spPr/>
    </dgm:pt>
    <dgm:pt modelId="{6FA154C0-05E5-4A37-941C-55A3C1C00908}" type="pres">
      <dgm:prSet presAssocID="{AFC08269-2CA6-4992-BDC1-71A44290C6C2}" presName="childText" presStyleLbl="conFgAcc1" presStyleIdx="2" presStyleCnt="4">
        <dgm:presLayoutVars>
          <dgm:bulletEnabled val="1"/>
        </dgm:presLayoutVars>
      </dgm:prSet>
      <dgm:spPr/>
    </dgm:pt>
    <dgm:pt modelId="{DBD007E5-1DAC-46C2-A61A-D2B0D0AA60D5}" type="pres">
      <dgm:prSet presAssocID="{C12270A9-C54D-4413-95D2-503AC3DD130C}" presName="spaceBetweenRectangles" presStyleCnt="0"/>
      <dgm:spPr/>
    </dgm:pt>
    <dgm:pt modelId="{AD785821-64A6-483E-9E16-13DD4D629B2E}" type="pres">
      <dgm:prSet presAssocID="{5B148A63-EF0F-497E-8141-CC58F4AEEDE5}" presName="parentLin" presStyleCnt="0"/>
      <dgm:spPr/>
    </dgm:pt>
    <dgm:pt modelId="{0851D526-26CA-41A5-91CF-94188D25C5CC}" type="pres">
      <dgm:prSet presAssocID="{5B148A63-EF0F-497E-8141-CC58F4AEEDE5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0E389C06-CD46-4529-A752-8E4BB3F1FCF3}" type="pres">
      <dgm:prSet presAssocID="{5B148A63-EF0F-497E-8141-CC58F4AEEDE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ADE5888-D548-4252-83FC-794C5EFDA6BF}" type="pres">
      <dgm:prSet presAssocID="{5B148A63-EF0F-497E-8141-CC58F4AEEDE5}" presName="negativeSpace" presStyleCnt="0"/>
      <dgm:spPr/>
    </dgm:pt>
    <dgm:pt modelId="{33732ACC-7628-4E75-8369-CC801C0A8446}" type="pres">
      <dgm:prSet presAssocID="{5B148A63-EF0F-497E-8141-CC58F4AEEDE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5660ED4-E246-411E-8EC0-2CFEAC5C8A80}" srcId="{56FDEA11-D621-4B63-8DB2-69508838847A}" destId="{E7251F5A-C199-4FE3-A47A-1131E7763CC5}" srcOrd="1" destOrd="0" parTransId="{5B06F347-E22D-4BFB-8FA5-49B2B7F308F7}" sibTransId="{8FE0E3CD-4583-4812-9076-D5776B50F786}"/>
    <dgm:cxn modelId="{A316F892-9397-46A8-B872-D900F61C805A}" type="presOf" srcId="{AFC08269-2CA6-4992-BDC1-71A44290C6C2}" destId="{D19AB790-E442-42E6-8BB5-131A9CE67341}" srcOrd="0" destOrd="0" presId="urn:microsoft.com/office/officeart/2005/8/layout/list1"/>
    <dgm:cxn modelId="{E3198EEE-75FF-4945-9CE3-DAECBA8950BE}" type="presOf" srcId="{9CF2B57B-78AA-4C1A-9E0F-AA04309B0003}" destId="{8EC4B3DF-A301-4A66-8090-4A3D7D1E37AC}" srcOrd="0" destOrd="0" presId="urn:microsoft.com/office/officeart/2005/8/layout/list1"/>
    <dgm:cxn modelId="{303FCF06-E92A-4B81-A709-0AFE247C61C7}" srcId="{56FDEA11-D621-4B63-8DB2-69508838847A}" destId="{AFC08269-2CA6-4992-BDC1-71A44290C6C2}" srcOrd="2" destOrd="0" parTransId="{75AEED2A-E07B-451E-A3F4-6FD2C9E11946}" sibTransId="{C12270A9-C54D-4413-95D2-503AC3DD130C}"/>
    <dgm:cxn modelId="{5355DF49-21C0-4B49-88BC-C49A2591920E}" type="presOf" srcId="{5B148A63-EF0F-497E-8141-CC58F4AEEDE5}" destId="{0851D526-26CA-41A5-91CF-94188D25C5CC}" srcOrd="0" destOrd="0" presId="urn:microsoft.com/office/officeart/2005/8/layout/list1"/>
    <dgm:cxn modelId="{EC157F84-F1F7-461C-AC64-C359E265807E}" srcId="{56FDEA11-D621-4B63-8DB2-69508838847A}" destId="{5B148A63-EF0F-497E-8141-CC58F4AEEDE5}" srcOrd="3" destOrd="0" parTransId="{DA097449-81EC-426F-A3A0-006BB0E74133}" sibTransId="{AA1B51BB-B20F-4A0D-8D5D-3EEE99449E7B}"/>
    <dgm:cxn modelId="{0D541AD0-B4E0-456E-BA26-42251521CEB7}" srcId="{56FDEA11-D621-4B63-8DB2-69508838847A}" destId="{9CF2B57B-78AA-4C1A-9E0F-AA04309B0003}" srcOrd="0" destOrd="0" parTransId="{748890C3-8067-45A6-AC89-DF41A500A52E}" sibTransId="{B8CC2437-7643-49C2-9C3A-50D5B1438662}"/>
    <dgm:cxn modelId="{FD672801-2E36-4080-9161-CA5994F7320E}" type="presOf" srcId="{5B148A63-EF0F-497E-8141-CC58F4AEEDE5}" destId="{0E389C06-CD46-4529-A752-8E4BB3F1FCF3}" srcOrd="1" destOrd="0" presId="urn:microsoft.com/office/officeart/2005/8/layout/list1"/>
    <dgm:cxn modelId="{89AB91D5-E2D8-45E5-B44A-18772A100187}" type="presOf" srcId="{AFC08269-2CA6-4992-BDC1-71A44290C6C2}" destId="{FB749ED7-FE5F-4BDC-A960-1C627ABF9728}" srcOrd="1" destOrd="0" presId="urn:microsoft.com/office/officeart/2005/8/layout/list1"/>
    <dgm:cxn modelId="{D0ADFE4C-0006-4059-8727-0B5164861E5D}" type="presOf" srcId="{E7251F5A-C199-4FE3-A47A-1131E7763CC5}" destId="{BFD52516-5C1A-43D9-B4ED-1B03AE0319A5}" srcOrd="0" destOrd="0" presId="urn:microsoft.com/office/officeart/2005/8/layout/list1"/>
    <dgm:cxn modelId="{3E837064-5CB7-4D81-B098-1E87A2874B42}" type="presOf" srcId="{56FDEA11-D621-4B63-8DB2-69508838847A}" destId="{BC4EE90F-DD09-467D-9A9F-3D756918ACAC}" srcOrd="0" destOrd="0" presId="urn:microsoft.com/office/officeart/2005/8/layout/list1"/>
    <dgm:cxn modelId="{3A11431B-27A7-424B-87AD-72535DE8B4F2}" type="presOf" srcId="{E7251F5A-C199-4FE3-A47A-1131E7763CC5}" destId="{7A9D7843-E1CB-4966-A4FD-973390C4E1E5}" srcOrd="1" destOrd="0" presId="urn:microsoft.com/office/officeart/2005/8/layout/list1"/>
    <dgm:cxn modelId="{4C11BDFF-F58C-4BDA-A417-4D89CD49D469}" type="presOf" srcId="{9CF2B57B-78AA-4C1A-9E0F-AA04309B0003}" destId="{504A5C04-CA65-4BCA-92CB-AB05A31C0B32}" srcOrd="1" destOrd="0" presId="urn:microsoft.com/office/officeart/2005/8/layout/list1"/>
    <dgm:cxn modelId="{14407CAE-F03B-4AC8-BFDA-8594B57E8579}" type="presParOf" srcId="{BC4EE90F-DD09-467D-9A9F-3D756918ACAC}" destId="{25319D14-159A-405B-A0FD-B3994530FA89}" srcOrd="0" destOrd="0" presId="urn:microsoft.com/office/officeart/2005/8/layout/list1"/>
    <dgm:cxn modelId="{97BEAD98-F122-40DD-BD7A-02936D32B774}" type="presParOf" srcId="{25319D14-159A-405B-A0FD-B3994530FA89}" destId="{8EC4B3DF-A301-4A66-8090-4A3D7D1E37AC}" srcOrd="0" destOrd="0" presId="urn:microsoft.com/office/officeart/2005/8/layout/list1"/>
    <dgm:cxn modelId="{22A5A443-78DC-4D54-A7A6-A584198C2025}" type="presParOf" srcId="{25319D14-159A-405B-A0FD-B3994530FA89}" destId="{504A5C04-CA65-4BCA-92CB-AB05A31C0B32}" srcOrd="1" destOrd="0" presId="urn:microsoft.com/office/officeart/2005/8/layout/list1"/>
    <dgm:cxn modelId="{E560B10A-9DCA-4ACB-9EE4-8CD37A6C922C}" type="presParOf" srcId="{BC4EE90F-DD09-467D-9A9F-3D756918ACAC}" destId="{F0F592E1-8571-4EF5-B492-C169BD20F8A5}" srcOrd="1" destOrd="0" presId="urn:microsoft.com/office/officeart/2005/8/layout/list1"/>
    <dgm:cxn modelId="{1E51D746-C51C-4D77-8EFC-72A699465782}" type="presParOf" srcId="{BC4EE90F-DD09-467D-9A9F-3D756918ACAC}" destId="{982CCD7B-C610-4C71-AFF1-24C682D7EFB7}" srcOrd="2" destOrd="0" presId="urn:microsoft.com/office/officeart/2005/8/layout/list1"/>
    <dgm:cxn modelId="{ED20545F-8241-4D87-9DC2-CCB45C18C358}" type="presParOf" srcId="{BC4EE90F-DD09-467D-9A9F-3D756918ACAC}" destId="{915D4B96-ECBA-43C0-8931-2CD4502E4DB9}" srcOrd="3" destOrd="0" presId="urn:microsoft.com/office/officeart/2005/8/layout/list1"/>
    <dgm:cxn modelId="{19ED2227-2F5D-4463-9A81-0EB2BCD75045}" type="presParOf" srcId="{BC4EE90F-DD09-467D-9A9F-3D756918ACAC}" destId="{A868864F-48EE-44D9-B883-AAED821AE943}" srcOrd="4" destOrd="0" presId="urn:microsoft.com/office/officeart/2005/8/layout/list1"/>
    <dgm:cxn modelId="{4C4DFE27-7A73-4E1E-99EF-6747A539F693}" type="presParOf" srcId="{A868864F-48EE-44D9-B883-AAED821AE943}" destId="{BFD52516-5C1A-43D9-B4ED-1B03AE0319A5}" srcOrd="0" destOrd="0" presId="urn:microsoft.com/office/officeart/2005/8/layout/list1"/>
    <dgm:cxn modelId="{367310C3-EF29-4A0D-B77A-49B2313A11DA}" type="presParOf" srcId="{A868864F-48EE-44D9-B883-AAED821AE943}" destId="{7A9D7843-E1CB-4966-A4FD-973390C4E1E5}" srcOrd="1" destOrd="0" presId="urn:microsoft.com/office/officeart/2005/8/layout/list1"/>
    <dgm:cxn modelId="{675C2414-112B-447D-80DB-A126EBB83E44}" type="presParOf" srcId="{BC4EE90F-DD09-467D-9A9F-3D756918ACAC}" destId="{A8C2B378-3734-4AD9-A5DF-5F821CD734F8}" srcOrd="5" destOrd="0" presId="urn:microsoft.com/office/officeart/2005/8/layout/list1"/>
    <dgm:cxn modelId="{91E4AC6F-53DF-4A4C-80AE-24D6FE549B98}" type="presParOf" srcId="{BC4EE90F-DD09-467D-9A9F-3D756918ACAC}" destId="{835973FD-9337-4811-B24E-A462D19763A8}" srcOrd="6" destOrd="0" presId="urn:microsoft.com/office/officeart/2005/8/layout/list1"/>
    <dgm:cxn modelId="{DB7A435E-1496-4D3B-95F4-2A5A1D6A0013}" type="presParOf" srcId="{BC4EE90F-DD09-467D-9A9F-3D756918ACAC}" destId="{56C6E098-85DB-4577-9C97-87A92A6891E7}" srcOrd="7" destOrd="0" presId="urn:microsoft.com/office/officeart/2005/8/layout/list1"/>
    <dgm:cxn modelId="{C50D76DB-5726-45DF-B43D-D15767BEA8B3}" type="presParOf" srcId="{BC4EE90F-DD09-467D-9A9F-3D756918ACAC}" destId="{202CBF94-3B92-4E45-8041-DB1ACF0FE80C}" srcOrd="8" destOrd="0" presId="urn:microsoft.com/office/officeart/2005/8/layout/list1"/>
    <dgm:cxn modelId="{29D24914-3CD3-468A-9C3D-5A8E2AA915DB}" type="presParOf" srcId="{202CBF94-3B92-4E45-8041-DB1ACF0FE80C}" destId="{D19AB790-E442-42E6-8BB5-131A9CE67341}" srcOrd="0" destOrd="0" presId="urn:microsoft.com/office/officeart/2005/8/layout/list1"/>
    <dgm:cxn modelId="{2D2B5A58-AE56-402D-B6FA-7443BC67F453}" type="presParOf" srcId="{202CBF94-3B92-4E45-8041-DB1ACF0FE80C}" destId="{FB749ED7-FE5F-4BDC-A960-1C627ABF9728}" srcOrd="1" destOrd="0" presId="urn:microsoft.com/office/officeart/2005/8/layout/list1"/>
    <dgm:cxn modelId="{2852F06B-6EE2-4A0B-8BB0-A055E0006DA3}" type="presParOf" srcId="{BC4EE90F-DD09-467D-9A9F-3D756918ACAC}" destId="{50171843-A6CD-47FE-8167-1561B78801E8}" srcOrd="9" destOrd="0" presId="urn:microsoft.com/office/officeart/2005/8/layout/list1"/>
    <dgm:cxn modelId="{105AD9C2-1EE0-4529-98C3-E4E768EF4D48}" type="presParOf" srcId="{BC4EE90F-DD09-467D-9A9F-3D756918ACAC}" destId="{6FA154C0-05E5-4A37-941C-55A3C1C00908}" srcOrd="10" destOrd="0" presId="urn:microsoft.com/office/officeart/2005/8/layout/list1"/>
    <dgm:cxn modelId="{94339630-FD49-4FEA-B54A-DF5996B752C4}" type="presParOf" srcId="{BC4EE90F-DD09-467D-9A9F-3D756918ACAC}" destId="{DBD007E5-1DAC-46C2-A61A-D2B0D0AA60D5}" srcOrd="11" destOrd="0" presId="urn:microsoft.com/office/officeart/2005/8/layout/list1"/>
    <dgm:cxn modelId="{BB03A357-AB17-4212-9603-8508F3EC4CDA}" type="presParOf" srcId="{BC4EE90F-DD09-467D-9A9F-3D756918ACAC}" destId="{AD785821-64A6-483E-9E16-13DD4D629B2E}" srcOrd="12" destOrd="0" presId="urn:microsoft.com/office/officeart/2005/8/layout/list1"/>
    <dgm:cxn modelId="{EAECADDF-8C7E-43C9-9325-6763FF51FCBD}" type="presParOf" srcId="{AD785821-64A6-483E-9E16-13DD4D629B2E}" destId="{0851D526-26CA-41A5-91CF-94188D25C5CC}" srcOrd="0" destOrd="0" presId="urn:microsoft.com/office/officeart/2005/8/layout/list1"/>
    <dgm:cxn modelId="{686E33B6-57DE-457A-A890-33AE654D961A}" type="presParOf" srcId="{AD785821-64A6-483E-9E16-13DD4D629B2E}" destId="{0E389C06-CD46-4529-A752-8E4BB3F1FCF3}" srcOrd="1" destOrd="0" presId="urn:microsoft.com/office/officeart/2005/8/layout/list1"/>
    <dgm:cxn modelId="{A883CFFE-E361-43A7-9A70-120E5CC2B5FC}" type="presParOf" srcId="{BC4EE90F-DD09-467D-9A9F-3D756918ACAC}" destId="{5ADE5888-D548-4252-83FC-794C5EFDA6BF}" srcOrd="13" destOrd="0" presId="urn:microsoft.com/office/officeart/2005/8/layout/list1"/>
    <dgm:cxn modelId="{74CA9EB2-9824-4980-8F1B-5272A2C69B45}" type="presParOf" srcId="{BC4EE90F-DD09-467D-9A9F-3D756918ACAC}" destId="{33732ACC-7628-4E75-8369-CC801C0A844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CF697B-13E1-439C-9A3E-FAF4A31F22B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E97FC8D-76C0-49F6-B1D3-2A083C0501B3}">
      <dgm:prSet phldrT="[Texto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s-AR" dirty="0" smtClean="0">
              <a:solidFill>
                <a:schemeClr val="tx1"/>
              </a:solidFill>
            </a:rPr>
            <a:t>AGUDA</a:t>
          </a:r>
          <a:endParaRPr lang="es-AR" dirty="0">
            <a:solidFill>
              <a:schemeClr val="tx1"/>
            </a:solidFill>
          </a:endParaRPr>
        </a:p>
      </dgm:t>
    </dgm:pt>
    <dgm:pt modelId="{366DCF43-11D7-4D2D-A6A0-31D5B3522A4F}" type="parTrans" cxnId="{447F81A3-FFFC-43F9-816D-9EDAAD1D0EEF}">
      <dgm:prSet/>
      <dgm:spPr/>
      <dgm:t>
        <a:bodyPr/>
        <a:lstStyle/>
        <a:p>
          <a:endParaRPr lang="es-AR"/>
        </a:p>
      </dgm:t>
    </dgm:pt>
    <dgm:pt modelId="{4DB925E7-A111-4590-A580-48B47F7B431F}" type="sibTrans" cxnId="{447F81A3-FFFC-43F9-816D-9EDAAD1D0EEF}">
      <dgm:prSet/>
      <dgm:spPr>
        <a:solidFill>
          <a:srgbClr val="0070C0"/>
        </a:solidFill>
      </dgm:spPr>
      <dgm:t>
        <a:bodyPr/>
        <a:lstStyle/>
        <a:p>
          <a:endParaRPr lang="es-AR"/>
        </a:p>
      </dgm:t>
    </dgm:pt>
    <dgm:pt modelId="{0467B4FF-15E8-4959-8A33-42607E8BAB8A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dirty="0" smtClean="0">
              <a:solidFill>
                <a:schemeClr val="tx1"/>
              </a:solidFill>
            </a:rPr>
            <a:t>SUBAGUDA</a:t>
          </a:r>
          <a:endParaRPr lang="es-AR" dirty="0">
            <a:solidFill>
              <a:schemeClr val="tx1"/>
            </a:solidFill>
          </a:endParaRPr>
        </a:p>
      </dgm:t>
    </dgm:pt>
    <dgm:pt modelId="{7332CD55-DE44-4C6D-9EB3-88F01C7C14D9}" type="parTrans" cxnId="{7F323CA0-5C9C-4BAA-A75F-520C0C63898C}">
      <dgm:prSet/>
      <dgm:spPr/>
      <dgm:t>
        <a:bodyPr/>
        <a:lstStyle/>
        <a:p>
          <a:endParaRPr lang="es-AR"/>
        </a:p>
      </dgm:t>
    </dgm:pt>
    <dgm:pt modelId="{79B95A6F-7C5F-422F-83AA-5406D1663136}" type="sibTrans" cxnId="{7F323CA0-5C9C-4BAA-A75F-520C0C63898C}">
      <dgm:prSet/>
      <dgm:spPr>
        <a:solidFill>
          <a:srgbClr val="0070C0"/>
        </a:solidFill>
      </dgm:spPr>
      <dgm:t>
        <a:bodyPr/>
        <a:lstStyle/>
        <a:p>
          <a:endParaRPr lang="es-AR"/>
        </a:p>
      </dgm:t>
    </dgm:pt>
    <dgm:pt modelId="{4D05CD18-13A3-4EC1-8324-3E8398801788}" type="pres">
      <dgm:prSet presAssocID="{13CF697B-13E1-439C-9A3E-FAF4A31F22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585B0E-4834-4054-9CE8-F2E9A205D93A}" type="pres">
      <dgm:prSet presAssocID="{8E97FC8D-76C0-49F6-B1D3-2A083C0501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554BFC-247B-40F4-A6CA-7EDFC0DDB294}" type="pres">
      <dgm:prSet presAssocID="{4DB925E7-A111-4590-A580-48B47F7B431F}" presName="sibTrans" presStyleLbl="sibTrans2D1" presStyleIdx="0" presStyleCnt="2" custLinFactNeighborX="4596" custLinFactNeighborY="37826"/>
      <dgm:spPr/>
      <dgm:t>
        <a:bodyPr/>
        <a:lstStyle/>
        <a:p>
          <a:endParaRPr lang="es-AR"/>
        </a:p>
      </dgm:t>
    </dgm:pt>
    <dgm:pt modelId="{35585E54-4F05-40E0-AC87-EFCAF68801AD}" type="pres">
      <dgm:prSet presAssocID="{4DB925E7-A111-4590-A580-48B47F7B431F}" presName="connectorText" presStyleLbl="sibTrans2D1" presStyleIdx="0" presStyleCnt="2"/>
      <dgm:spPr/>
      <dgm:t>
        <a:bodyPr/>
        <a:lstStyle/>
        <a:p>
          <a:endParaRPr lang="es-AR"/>
        </a:p>
      </dgm:t>
    </dgm:pt>
    <dgm:pt modelId="{8A957190-1246-4474-BDB5-7B1EAC477116}" type="pres">
      <dgm:prSet presAssocID="{0467B4FF-15E8-4959-8A33-42607E8BAB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2E8FCDF-DD06-4108-A0E1-F138D14FB128}" type="pres">
      <dgm:prSet presAssocID="{79B95A6F-7C5F-422F-83AA-5406D1663136}" presName="sibTrans" presStyleLbl="sibTrans2D1" presStyleIdx="1" presStyleCnt="2" custLinFactNeighborX="-2830" custLinFactNeighborY="-30737"/>
      <dgm:spPr/>
      <dgm:t>
        <a:bodyPr/>
        <a:lstStyle/>
        <a:p>
          <a:endParaRPr lang="es-AR"/>
        </a:p>
      </dgm:t>
    </dgm:pt>
    <dgm:pt modelId="{4A3D029A-3E60-4DBF-92DF-A9C40C84FDDE}" type="pres">
      <dgm:prSet presAssocID="{79B95A6F-7C5F-422F-83AA-5406D1663136}" presName="connectorText" presStyleLbl="sibTrans2D1" presStyleIdx="1" presStyleCnt="2"/>
      <dgm:spPr/>
      <dgm:t>
        <a:bodyPr/>
        <a:lstStyle/>
        <a:p>
          <a:endParaRPr lang="es-AR"/>
        </a:p>
      </dgm:t>
    </dgm:pt>
  </dgm:ptLst>
  <dgm:cxnLst>
    <dgm:cxn modelId="{0546FC5E-231F-425E-B230-9554F0B31251}" type="presOf" srcId="{8E97FC8D-76C0-49F6-B1D3-2A083C0501B3}" destId="{A6585B0E-4834-4054-9CE8-F2E9A205D93A}" srcOrd="0" destOrd="0" presId="urn:microsoft.com/office/officeart/2005/8/layout/cycle2"/>
    <dgm:cxn modelId="{C3C7CAE8-410C-40FA-953C-A7F21E57D7A2}" type="presOf" srcId="{79B95A6F-7C5F-422F-83AA-5406D1663136}" destId="{4A3D029A-3E60-4DBF-92DF-A9C40C84FDDE}" srcOrd="1" destOrd="0" presId="urn:microsoft.com/office/officeart/2005/8/layout/cycle2"/>
    <dgm:cxn modelId="{ECE82E7E-50F5-4A63-BC97-1F050C1C9F5B}" type="presOf" srcId="{13CF697B-13E1-439C-9A3E-FAF4A31F22BF}" destId="{4D05CD18-13A3-4EC1-8324-3E8398801788}" srcOrd="0" destOrd="0" presId="urn:microsoft.com/office/officeart/2005/8/layout/cycle2"/>
    <dgm:cxn modelId="{867998E6-759E-4B52-A83C-F77D693F1120}" type="presOf" srcId="{0467B4FF-15E8-4959-8A33-42607E8BAB8A}" destId="{8A957190-1246-4474-BDB5-7B1EAC477116}" srcOrd="0" destOrd="0" presId="urn:microsoft.com/office/officeart/2005/8/layout/cycle2"/>
    <dgm:cxn modelId="{3F014198-7C4D-4FD9-8AB8-B6D0003C8AA5}" type="presOf" srcId="{79B95A6F-7C5F-422F-83AA-5406D1663136}" destId="{02E8FCDF-DD06-4108-A0E1-F138D14FB128}" srcOrd="0" destOrd="0" presId="urn:microsoft.com/office/officeart/2005/8/layout/cycle2"/>
    <dgm:cxn modelId="{F6180A53-DA0B-4A4F-888D-E55EE87BD414}" type="presOf" srcId="{4DB925E7-A111-4590-A580-48B47F7B431F}" destId="{35585E54-4F05-40E0-AC87-EFCAF68801AD}" srcOrd="1" destOrd="0" presId="urn:microsoft.com/office/officeart/2005/8/layout/cycle2"/>
    <dgm:cxn modelId="{447F81A3-FFFC-43F9-816D-9EDAAD1D0EEF}" srcId="{13CF697B-13E1-439C-9A3E-FAF4A31F22BF}" destId="{8E97FC8D-76C0-49F6-B1D3-2A083C0501B3}" srcOrd="0" destOrd="0" parTransId="{366DCF43-11D7-4D2D-A6A0-31D5B3522A4F}" sibTransId="{4DB925E7-A111-4590-A580-48B47F7B431F}"/>
    <dgm:cxn modelId="{7F323CA0-5C9C-4BAA-A75F-520C0C63898C}" srcId="{13CF697B-13E1-439C-9A3E-FAF4A31F22BF}" destId="{0467B4FF-15E8-4959-8A33-42607E8BAB8A}" srcOrd="1" destOrd="0" parTransId="{7332CD55-DE44-4C6D-9EB3-88F01C7C14D9}" sibTransId="{79B95A6F-7C5F-422F-83AA-5406D1663136}"/>
    <dgm:cxn modelId="{B94E190D-E8A4-443B-A487-40841E6EACF9}" type="presOf" srcId="{4DB925E7-A111-4590-A580-48B47F7B431F}" destId="{11554BFC-247B-40F4-A6CA-7EDFC0DDB294}" srcOrd="0" destOrd="0" presId="urn:microsoft.com/office/officeart/2005/8/layout/cycle2"/>
    <dgm:cxn modelId="{1FC33880-3F90-4837-AF7B-FA6BCE040F29}" type="presParOf" srcId="{4D05CD18-13A3-4EC1-8324-3E8398801788}" destId="{A6585B0E-4834-4054-9CE8-F2E9A205D93A}" srcOrd="0" destOrd="0" presId="urn:microsoft.com/office/officeart/2005/8/layout/cycle2"/>
    <dgm:cxn modelId="{896D13BA-9487-490E-9E7D-1D61AD0AD156}" type="presParOf" srcId="{4D05CD18-13A3-4EC1-8324-3E8398801788}" destId="{11554BFC-247B-40F4-A6CA-7EDFC0DDB294}" srcOrd="1" destOrd="0" presId="urn:microsoft.com/office/officeart/2005/8/layout/cycle2"/>
    <dgm:cxn modelId="{C76425D7-9948-4A69-AEB8-5775828887ED}" type="presParOf" srcId="{11554BFC-247B-40F4-A6CA-7EDFC0DDB294}" destId="{35585E54-4F05-40E0-AC87-EFCAF68801AD}" srcOrd="0" destOrd="0" presId="urn:microsoft.com/office/officeart/2005/8/layout/cycle2"/>
    <dgm:cxn modelId="{979EAC4C-48ED-4A5B-89DD-1FD47EF97DAE}" type="presParOf" srcId="{4D05CD18-13A3-4EC1-8324-3E8398801788}" destId="{8A957190-1246-4474-BDB5-7B1EAC477116}" srcOrd="2" destOrd="0" presId="urn:microsoft.com/office/officeart/2005/8/layout/cycle2"/>
    <dgm:cxn modelId="{8C8EE671-4703-45D0-A148-F7DBED4EA234}" type="presParOf" srcId="{4D05CD18-13A3-4EC1-8324-3E8398801788}" destId="{02E8FCDF-DD06-4108-A0E1-F138D14FB128}" srcOrd="3" destOrd="0" presId="urn:microsoft.com/office/officeart/2005/8/layout/cycle2"/>
    <dgm:cxn modelId="{8DD13471-C456-4676-8F78-1B39BD19CA0E}" type="presParOf" srcId="{02E8FCDF-DD06-4108-A0E1-F138D14FB128}" destId="{4A3D029A-3E60-4DBF-92DF-A9C40C84FD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CF697B-13E1-439C-9A3E-FAF4A31F22B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E97FC8D-76C0-49F6-B1D3-2A083C0501B3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s-AR" b="1" dirty="0" smtClean="0">
              <a:solidFill>
                <a:schemeClr val="tx1"/>
              </a:solidFill>
            </a:rPr>
            <a:t>AGUDA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Bacteriemia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SIRS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Sepsis</a:t>
          </a:r>
          <a:endParaRPr lang="es-AR" b="1" dirty="0">
            <a:solidFill>
              <a:schemeClr val="tx1"/>
            </a:solidFill>
          </a:endParaRPr>
        </a:p>
      </dgm:t>
    </dgm:pt>
    <dgm:pt modelId="{366DCF43-11D7-4D2D-A6A0-31D5B3522A4F}" type="parTrans" cxnId="{447F81A3-FFFC-43F9-816D-9EDAAD1D0EEF}">
      <dgm:prSet/>
      <dgm:spPr/>
      <dgm:t>
        <a:bodyPr/>
        <a:lstStyle/>
        <a:p>
          <a:endParaRPr lang="es-AR"/>
        </a:p>
      </dgm:t>
    </dgm:pt>
    <dgm:pt modelId="{4DB925E7-A111-4590-A580-48B47F7B431F}" type="sibTrans" cxnId="{447F81A3-FFFC-43F9-816D-9EDAAD1D0EEF}">
      <dgm:prSet/>
      <dgm:spPr>
        <a:solidFill>
          <a:srgbClr val="0070C0"/>
        </a:solidFill>
      </dgm:spPr>
      <dgm:t>
        <a:bodyPr/>
        <a:lstStyle/>
        <a:p>
          <a:endParaRPr lang="es-AR"/>
        </a:p>
      </dgm:t>
    </dgm:pt>
    <dgm:pt modelId="{0467B4FF-15E8-4959-8A33-42607E8BAB8A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SUBAGUDA</a:t>
          </a:r>
        </a:p>
        <a:p>
          <a:r>
            <a:rPr lang="es-AR" b="1" dirty="0" smtClean="0">
              <a:solidFill>
                <a:schemeClr val="tx1"/>
              </a:solidFill>
            </a:rPr>
            <a:t>S.F.P</a:t>
          </a:r>
          <a:endParaRPr lang="es-AR" b="1" dirty="0">
            <a:solidFill>
              <a:schemeClr val="tx1"/>
            </a:solidFill>
          </a:endParaRPr>
        </a:p>
      </dgm:t>
    </dgm:pt>
    <dgm:pt modelId="{7332CD55-DE44-4C6D-9EB3-88F01C7C14D9}" type="parTrans" cxnId="{7F323CA0-5C9C-4BAA-A75F-520C0C63898C}">
      <dgm:prSet/>
      <dgm:spPr/>
      <dgm:t>
        <a:bodyPr/>
        <a:lstStyle/>
        <a:p>
          <a:endParaRPr lang="es-AR"/>
        </a:p>
      </dgm:t>
    </dgm:pt>
    <dgm:pt modelId="{79B95A6F-7C5F-422F-83AA-5406D1663136}" type="sibTrans" cxnId="{7F323CA0-5C9C-4BAA-A75F-520C0C63898C}">
      <dgm:prSet/>
      <dgm:spPr>
        <a:solidFill>
          <a:srgbClr val="0070C0"/>
        </a:solidFill>
      </dgm:spPr>
      <dgm:t>
        <a:bodyPr/>
        <a:lstStyle/>
        <a:p>
          <a:endParaRPr lang="es-AR"/>
        </a:p>
      </dgm:t>
    </dgm:pt>
    <dgm:pt modelId="{4D05CD18-13A3-4EC1-8324-3E8398801788}" type="pres">
      <dgm:prSet presAssocID="{13CF697B-13E1-439C-9A3E-FAF4A31F22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585B0E-4834-4054-9CE8-F2E9A205D93A}" type="pres">
      <dgm:prSet presAssocID="{8E97FC8D-76C0-49F6-B1D3-2A083C0501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554BFC-247B-40F4-A6CA-7EDFC0DDB294}" type="pres">
      <dgm:prSet presAssocID="{4DB925E7-A111-4590-A580-48B47F7B431F}" presName="sibTrans" presStyleLbl="sibTrans2D1" presStyleIdx="0" presStyleCnt="2" custLinFactNeighborX="4596" custLinFactNeighborY="32261"/>
      <dgm:spPr/>
      <dgm:t>
        <a:bodyPr/>
        <a:lstStyle/>
        <a:p>
          <a:endParaRPr lang="es-AR"/>
        </a:p>
      </dgm:t>
    </dgm:pt>
    <dgm:pt modelId="{35585E54-4F05-40E0-AC87-EFCAF68801AD}" type="pres">
      <dgm:prSet presAssocID="{4DB925E7-A111-4590-A580-48B47F7B431F}" presName="connectorText" presStyleLbl="sibTrans2D1" presStyleIdx="0" presStyleCnt="2"/>
      <dgm:spPr/>
      <dgm:t>
        <a:bodyPr/>
        <a:lstStyle/>
        <a:p>
          <a:endParaRPr lang="es-AR"/>
        </a:p>
      </dgm:t>
    </dgm:pt>
    <dgm:pt modelId="{8A957190-1246-4474-BDB5-7B1EAC477116}" type="pres">
      <dgm:prSet presAssocID="{0467B4FF-15E8-4959-8A33-42607E8BAB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2E8FCDF-DD06-4108-A0E1-F138D14FB128}" type="pres">
      <dgm:prSet presAssocID="{79B95A6F-7C5F-422F-83AA-5406D1663136}" presName="sibTrans" presStyleLbl="sibTrans2D1" presStyleIdx="1" presStyleCnt="2" custLinFactNeighborX="-7094" custLinFactNeighborY="-41867"/>
      <dgm:spPr/>
      <dgm:t>
        <a:bodyPr/>
        <a:lstStyle/>
        <a:p>
          <a:endParaRPr lang="es-AR"/>
        </a:p>
      </dgm:t>
    </dgm:pt>
    <dgm:pt modelId="{4A3D029A-3E60-4DBF-92DF-A9C40C84FDDE}" type="pres">
      <dgm:prSet presAssocID="{79B95A6F-7C5F-422F-83AA-5406D1663136}" presName="connectorText" presStyleLbl="sibTrans2D1" presStyleIdx="1" presStyleCnt="2"/>
      <dgm:spPr/>
      <dgm:t>
        <a:bodyPr/>
        <a:lstStyle/>
        <a:p>
          <a:endParaRPr lang="es-AR"/>
        </a:p>
      </dgm:t>
    </dgm:pt>
  </dgm:ptLst>
  <dgm:cxnLst>
    <dgm:cxn modelId="{0A85AEF6-8613-4E19-9A33-FA9518CD71B9}" type="presOf" srcId="{0467B4FF-15E8-4959-8A33-42607E8BAB8A}" destId="{8A957190-1246-4474-BDB5-7B1EAC477116}" srcOrd="0" destOrd="0" presId="urn:microsoft.com/office/officeart/2005/8/layout/cycle2"/>
    <dgm:cxn modelId="{874C9F37-69F0-43C3-9141-FB6B80C59675}" type="presOf" srcId="{4DB925E7-A111-4590-A580-48B47F7B431F}" destId="{35585E54-4F05-40E0-AC87-EFCAF68801AD}" srcOrd="1" destOrd="0" presId="urn:microsoft.com/office/officeart/2005/8/layout/cycle2"/>
    <dgm:cxn modelId="{D281C3FD-6B5F-4549-B45C-4A771098C47B}" type="presOf" srcId="{79B95A6F-7C5F-422F-83AA-5406D1663136}" destId="{4A3D029A-3E60-4DBF-92DF-A9C40C84FDDE}" srcOrd="1" destOrd="0" presId="urn:microsoft.com/office/officeart/2005/8/layout/cycle2"/>
    <dgm:cxn modelId="{B5CF6870-CE97-426E-8985-3309A7CF03C3}" type="presOf" srcId="{79B95A6F-7C5F-422F-83AA-5406D1663136}" destId="{02E8FCDF-DD06-4108-A0E1-F138D14FB128}" srcOrd="0" destOrd="0" presId="urn:microsoft.com/office/officeart/2005/8/layout/cycle2"/>
    <dgm:cxn modelId="{8E664BD8-2B1F-4038-9600-2DFCBABAF2C4}" type="presOf" srcId="{4DB925E7-A111-4590-A580-48B47F7B431F}" destId="{11554BFC-247B-40F4-A6CA-7EDFC0DDB294}" srcOrd="0" destOrd="0" presId="urn:microsoft.com/office/officeart/2005/8/layout/cycle2"/>
    <dgm:cxn modelId="{A5CF592D-1C7A-4871-B9CF-C6058ACF10DF}" type="presOf" srcId="{8E97FC8D-76C0-49F6-B1D3-2A083C0501B3}" destId="{A6585B0E-4834-4054-9CE8-F2E9A205D93A}" srcOrd="0" destOrd="0" presId="urn:microsoft.com/office/officeart/2005/8/layout/cycle2"/>
    <dgm:cxn modelId="{447F81A3-FFFC-43F9-816D-9EDAAD1D0EEF}" srcId="{13CF697B-13E1-439C-9A3E-FAF4A31F22BF}" destId="{8E97FC8D-76C0-49F6-B1D3-2A083C0501B3}" srcOrd="0" destOrd="0" parTransId="{366DCF43-11D7-4D2D-A6A0-31D5B3522A4F}" sibTransId="{4DB925E7-A111-4590-A580-48B47F7B431F}"/>
    <dgm:cxn modelId="{FB439616-CF9B-45B6-8223-FCE588E1E6C4}" type="presOf" srcId="{13CF697B-13E1-439C-9A3E-FAF4A31F22BF}" destId="{4D05CD18-13A3-4EC1-8324-3E8398801788}" srcOrd="0" destOrd="0" presId="urn:microsoft.com/office/officeart/2005/8/layout/cycle2"/>
    <dgm:cxn modelId="{7F323CA0-5C9C-4BAA-A75F-520C0C63898C}" srcId="{13CF697B-13E1-439C-9A3E-FAF4A31F22BF}" destId="{0467B4FF-15E8-4959-8A33-42607E8BAB8A}" srcOrd="1" destOrd="0" parTransId="{7332CD55-DE44-4C6D-9EB3-88F01C7C14D9}" sibTransId="{79B95A6F-7C5F-422F-83AA-5406D1663136}"/>
    <dgm:cxn modelId="{5FBF7C2E-2274-45D5-A3C0-DA4658C84903}" type="presParOf" srcId="{4D05CD18-13A3-4EC1-8324-3E8398801788}" destId="{A6585B0E-4834-4054-9CE8-F2E9A205D93A}" srcOrd="0" destOrd="0" presId="urn:microsoft.com/office/officeart/2005/8/layout/cycle2"/>
    <dgm:cxn modelId="{FD530E0E-0649-4347-999E-BD9481307BB1}" type="presParOf" srcId="{4D05CD18-13A3-4EC1-8324-3E8398801788}" destId="{11554BFC-247B-40F4-A6CA-7EDFC0DDB294}" srcOrd="1" destOrd="0" presId="urn:microsoft.com/office/officeart/2005/8/layout/cycle2"/>
    <dgm:cxn modelId="{A87F6F1C-D963-4DDC-B94B-CF74A5D51156}" type="presParOf" srcId="{11554BFC-247B-40F4-A6CA-7EDFC0DDB294}" destId="{35585E54-4F05-40E0-AC87-EFCAF68801AD}" srcOrd="0" destOrd="0" presId="urn:microsoft.com/office/officeart/2005/8/layout/cycle2"/>
    <dgm:cxn modelId="{1B085D43-BBFC-45F1-AD9B-426E8CB74C82}" type="presParOf" srcId="{4D05CD18-13A3-4EC1-8324-3E8398801788}" destId="{8A957190-1246-4474-BDB5-7B1EAC477116}" srcOrd="2" destOrd="0" presId="urn:microsoft.com/office/officeart/2005/8/layout/cycle2"/>
    <dgm:cxn modelId="{F166A823-D778-421F-B3E6-103F28484C85}" type="presParOf" srcId="{4D05CD18-13A3-4EC1-8324-3E8398801788}" destId="{02E8FCDF-DD06-4108-A0E1-F138D14FB128}" srcOrd="3" destOrd="0" presId="urn:microsoft.com/office/officeart/2005/8/layout/cycle2"/>
    <dgm:cxn modelId="{5F68B295-0722-4935-9CBA-94F6DA7FB674}" type="presParOf" srcId="{02E8FCDF-DD06-4108-A0E1-F138D14FB128}" destId="{4A3D029A-3E60-4DBF-92DF-A9C40C84FD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CF697B-13E1-439C-9A3E-FAF4A31F22B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E97FC8D-76C0-49F6-B1D3-2A083C0501B3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AR" dirty="0" smtClean="0">
              <a:solidFill>
                <a:schemeClr val="tx1"/>
              </a:solidFill>
            </a:rPr>
            <a:t>PRECOZ</a:t>
          </a:r>
        </a:p>
        <a:p>
          <a:r>
            <a:rPr lang="es-AR" dirty="0" smtClean="0">
              <a:solidFill>
                <a:schemeClr val="tx1"/>
              </a:solidFill>
            </a:rPr>
            <a:t>Hasta 12 meses PQ</a:t>
          </a:r>
          <a:endParaRPr lang="es-AR" dirty="0">
            <a:solidFill>
              <a:schemeClr val="tx1"/>
            </a:solidFill>
          </a:endParaRPr>
        </a:p>
      </dgm:t>
    </dgm:pt>
    <dgm:pt modelId="{366DCF43-11D7-4D2D-A6A0-31D5B3522A4F}" type="parTrans" cxnId="{447F81A3-FFFC-43F9-816D-9EDAAD1D0EEF}">
      <dgm:prSet/>
      <dgm:spPr/>
      <dgm:t>
        <a:bodyPr/>
        <a:lstStyle/>
        <a:p>
          <a:endParaRPr lang="es-AR"/>
        </a:p>
      </dgm:t>
    </dgm:pt>
    <dgm:pt modelId="{4DB925E7-A111-4590-A580-48B47F7B431F}" type="sibTrans" cxnId="{447F81A3-FFFC-43F9-816D-9EDAAD1D0EEF}">
      <dgm:prSet/>
      <dgm:spPr>
        <a:solidFill>
          <a:srgbClr val="0070C0"/>
        </a:solidFill>
      </dgm:spPr>
      <dgm:t>
        <a:bodyPr/>
        <a:lstStyle/>
        <a:p>
          <a:endParaRPr lang="es-AR"/>
        </a:p>
      </dgm:t>
    </dgm:pt>
    <dgm:pt modelId="{0467B4FF-15E8-4959-8A33-42607E8BAB8A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AR" dirty="0" smtClean="0">
              <a:solidFill>
                <a:schemeClr val="tx1"/>
              </a:solidFill>
            </a:rPr>
            <a:t>TARDIA</a:t>
          </a:r>
          <a:endParaRPr lang="es-AR" dirty="0">
            <a:solidFill>
              <a:schemeClr val="tx1"/>
            </a:solidFill>
          </a:endParaRPr>
        </a:p>
      </dgm:t>
    </dgm:pt>
    <dgm:pt modelId="{7332CD55-DE44-4C6D-9EB3-88F01C7C14D9}" type="parTrans" cxnId="{7F323CA0-5C9C-4BAA-A75F-520C0C63898C}">
      <dgm:prSet/>
      <dgm:spPr/>
      <dgm:t>
        <a:bodyPr/>
        <a:lstStyle/>
        <a:p>
          <a:endParaRPr lang="es-AR"/>
        </a:p>
      </dgm:t>
    </dgm:pt>
    <dgm:pt modelId="{79B95A6F-7C5F-422F-83AA-5406D1663136}" type="sibTrans" cxnId="{7F323CA0-5C9C-4BAA-A75F-520C0C63898C}">
      <dgm:prSet/>
      <dgm:spPr>
        <a:solidFill>
          <a:srgbClr val="0070C0"/>
        </a:solidFill>
      </dgm:spPr>
      <dgm:t>
        <a:bodyPr/>
        <a:lstStyle/>
        <a:p>
          <a:endParaRPr lang="es-AR"/>
        </a:p>
      </dgm:t>
    </dgm:pt>
    <dgm:pt modelId="{4D05CD18-13A3-4EC1-8324-3E8398801788}" type="pres">
      <dgm:prSet presAssocID="{13CF697B-13E1-439C-9A3E-FAF4A31F22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585B0E-4834-4054-9CE8-F2E9A205D93A}" type="pres">
      <dgm:prSet presAssocID="{8E97FC8D-76C0-49F6-B1D3-2A083C0501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554BFC-247B-40F4-A6CA-7EDFC0DDB294}" type="pres">
      <dgm:prSet presAssocID="{4DB925E7-A111-4590-A580-48B47F7B431F}" presName="sibTrans" presStyleLbl="sibTrans2D1" presStyleIdx="0" presStyleCnt="2" custScaleY="102242" custLinFactNeighborX="7611" custLinFactNeighborY="33382"/>
      <dgm:spPr/>
      <dgm:t>
        <a:bodyPr/>
        <a:lstStyle/>
        <a:p>
          <a:endParaRPr lang="es-AR"/>
        </a:p>
      </dgm:t>
    </dgm:pt>
    <dgm:pt modelId="{35585E54-4F05-40E0-AC87-EFCAF68801AD}" type="pres">
      <dgm:prSet presAssocID="{4DB925E7-A111-4590-A580-48B47F7B431F}" presName="connectorText" presStyleLbl="sibTrans2D1" presStyleIdx="0" presStyleCnt="2"/>
      <dgm:spPr/>
      <dgm:t>
        <a:bodyPr/>
        <a:lstStyle/>
        <a:p>
          <a:endParaRPr lang="es-AR"/>
        </a:p>
      </dgm:t>
    </dgm:pt>
    <dgm:pt modelId="{8A957190-1246-4474-BDB5-7B1EAC477116}" type="pres">
      <dgm:prSet presAssocID="{0467B4FF-15E8-4959-8A33-42607E8BAB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2E8FCDF-DD06-4108-A0E1-F138D14FB128}" type="pres">
      <dgm:prSet presAssocID="{79B95A6F-7C5F-422F-83AA-5406D1663136}" presName="sibTrans" presStyleLbl="sibTrans2D1" presStyleIdx="1" presStyleCnt="2" custLinFactNeighborX="-7094" custLinFactNeighborY="-47432"/>
      <dgm:spPr/>
      <dgm:t>
        <a:bodyPr/>
        <a:lstStyle/>
        <a:p>
          <a:endParaRPr lang="es-AR"/>
        </a:p>
      </dgm:t>
    </dgm:pt>
    <dgm:pt modelId="{4A3D029A-3E60-4DBF-92DF-A9C40C84FDDE}" type="pres">
      <dgm:prSet presAssocID="{79B95A6F-7C5F-422F-83AA-5406D1663136}" presName="connectorText" presStyleLbl="sibTrans2D1" presStyleIdx="1" presStyleCnt="2"/>
      <dgm:spPr/>
      <dgm:t>
        <a:bodyPr/>
        <a:lstStyle/>
        <a:p>
          <a:endParaRPr lang="es-AR"/>
        </a:p>
      </dgm:t>
    </dgm:pt>
  </dgm:ptLst>
  <dgm:cxnLst>
    <dgm:cxn modelId="{7FED501A-F868-42FA-81CF-46054FC3B8A6}" type="presOf" srcId="{79B95A6F-7C5F-422F-83AA-5406D1663136}" destId="{02E8FCDF-DD06-4108-A0E1-F138D14FB128}" srcOrd="0" destOrd="0" presId="urn:microsoft.com/office/officeart/2005/8/layout/cycle2"/>
    <dgm:cxn modelId="{C2183981-D88B-40CF-A4AC-6944E2C45EC1}" type="presOf" srcId="{13CF697B-13E1-439C-9A3E-FAF4A31F22BF}" destId="{4D05CD18-13A3-4EC1-8324-3E8398801788}" srcOrd="0" destOrd="0" presId="urn:microsoft.com/office/officeart/2005/8/layout/cycle2"/>
    <dgm:cxn modelId="{78CE8005-01B8-4798-87C2-2B56F42382D8}" type="presOf" srcId="{4DB925E7-A111-4590-A580-48B47F7B431F}" destId="{35585E54-4F05-40E0-AC87-EFCAF68801AD}" srcOrd="1" destOrd="0" presId="urn:microsoft.com/office/officeart/2005/8/layout/cycle2"/>
    <dgm:cxn modelId="{5D062299-46B1-492B-9820-39D7C1FB072A}" type="presOf" srcId="{0467B4FF-15E8-4959-8A33-42607E8BAB8A}" destId="{8A957190-1246-4474-BDB5-7B1EAC477116}" srcOrd="0" destOrd="0" presId="urn:microsoft.com/office/officeart/2005/8/layout/cycle2"/>
    <dgm:cxn modelId="{447F81A3-FFFC-43F9-816D-9EDAAD1D0EEF}" srcId="{13CF697B-13E1-439C-9A3E-FAF4A31F22BF}" destId="{8E97FC8D-76C0-49F6-B1D3-2A083C0501B3}" srcOrd="0" destOrd="0" parTransId="{366DCF43-11D7-4D2D-A6A0-31D5B3522A4F}" sibTransId="{4DB925E7-A111-4590-A580-48B47F7B431F}"/>
    <dgm:cxn modelId="{2E9926FC-9D01-4DAD-ADCF-1AD1AE1A3EE0}" type="presOf" srcId="{4DB925E7-A111-4590-A580-48B47F7B431F}" destId="{11554BFC-247B-40F4-A6CA-7EDFC0DDB294}" srcOrd="0" destOrd="0" presId="urn:microsoft.com/office/officeart/2005/8/layout/cycle2"/>
    <dgm:cxn modelId="{7F323CA0-5C9C-4BAA-A75F-520C0C63898C}" srcId="{13CF697B-13E1-439C-9A3E-FAF4A31F22BF}" destId="{0467B4FF-15E8-4959-8A33-42607E8BAB8A}" srcOrd="1" destOrd="0" parTransId="{7332CD55-DE44-4C6D-9EB3-88F01C7C14D9}" sibTransId="{79B95A6F-7C5F-422F-83AA-5406D1663136}"/>
    <dgm:cxn modelId="{BE4BD677-4FA1-4C3B-A09F-9E1B4C365EAD}" type="presOf" srcId="{8E97FC8D-76C0-49F6-B1D3-2A083C0501B3}" destId="{A6585B0E-4834-4054-9CE8-F2E9A205D93A}" srcOrd="0" destOrd="0" presId="urn:microsoft.com/office/officeart/2005/8/layout/cycle2"/>
    <dgm:cxn modelId="{63DC98EF-4B64-49BB-AD8E-1CE064BE9D41}" type="presOf" srcId="{79B95A6F-7C5F-422F-83AA-5406D1663136}" destId="{4A3D029A-3E60-4DBF-92DF-A9C40C84FDDE}" srcOrd="1" destOrd="0" presId="urn:microsoft.com/office/officeart/2005/8/layout/cycle2"/>
    <dgm:cxn modelId="{ED46CE3B-DACD-4C33-BCCA-19B1E20162D3}" type="presParOf" srcId="{4D05CD18-13A3-4EC1-8324-3E8398801788}" destId="{A6585B0E-4834-4054-9CE8-F2E9A205D93A}" srcOrd="0" destOrd="0" presId="urn:microsoft.com/office/officeart/2005/8/layout/cycle2"/>
    <dgm:cxn modelId="{6042C54B-B05F-4968-B902-A7EFFA7B410D}" type="presParOf" srcId="{4D05CD18-13A3-4EC1-8324-3E8398801788}" destId="{11554BFC-247B-40F4-A6CA-7EDFC0DDB294}" srcOrd="1" destOrd="0" presId="urn:microsoft.com/office/officeart/2005/8/layout/cycle2"/>
    <dgm:cxn modelId="{F0DDAC04-7C0E-4E24-B034-6330155104EF}" type="presParOf" srcId="{11554BFC-247B-40F4-A6CA-7EDFC0DDB294}" destId="{35585E54-4F05-40E0-AC87-EFCAF68801AD}" srcOrd="0" destOrd="0" presId="urn:microsoft.com/office/officeart/2005/8/layout/cycle2"/>
    <dgm:cxn modelId="{F383F880-5FB5-494E-8ECC-77FAE6632B60}" type="presParOf" srcId="{4D05CD18-13A3-4EC1-8324-3E8398801788}" destId="{8A957190-1246-4474-BDB5-7B1EAC477116}" srcOrd="2" destOrd="0" presId="urn:microsoft.com/office/officeart/2005/8/layout/cycle2"/>
    <dgm:cxn modelId="{92C081F5-708C-4BA7-9752-9B90BF96502A}" type="presParOf" srcId="{4D05CD18-13A3-4EC1-8324-3E8398801788}" destId="{02E8FCDF-DD06-4108-A0E1-F138D14FB128}" srcOrd="3" destOrd="0" presId="urn:microsoft.com/office/officeart/2005/8/layout/cycle2"/>
    <dgm:cxn modelId="{EEF1BEBD-D63E-400D-A76C-C670FD863DD1}" type="presParOf" srcId="{02E8FCDF-DD06-4108-A0E1-F138D14FB128}" destId="{4A3D029A-3E60-4DBF-92DF-A9C40C84FD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CF697B-13E1-439C-9A3E-FAF4A31F22B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E97FC8D-76C0-49F6-B1D3-2A083C0501B3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es-AR" b="1" dirty="0" smtClean="0">
              <a:solidFill>
                <a:schemeClr val="tx1"/>
              </a:solidFill>
            </a:rPr>
            <a:t>PRECOZ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Estafilo C (-) : 30 %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Estafilo Au: 20 %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BGN: 20%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Hongos 10%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Enterococo: 10%</a:t>
          </a:r>
        </a:p>
        <a:p>
          <a:pPr algn="l"/>
          <a:endParaRPr lang="es-AR" dirty="0" smtClean="0"/>
        </a:p>
      </dgm:t>
    </dgm:pt>
    <dgm:pt modelId="{366DCF43-11D7-4D2D-A6A0-31D5B3522A4F}" type="parTrans" cxnId="{447F81A3-FFFC-43F9-816D-9EDAAD1D0EEF}">
      <dgm:prSet/>
      <dgm:spPr/>
      <dgm:t>
        <a:bodyPr/>
        <a:lstStyle/>
        <a:p>
          <a:endParaRPr lang="es-AR"/>
        </a:p>
      </dgm:t>
    </dgm:pt>
    <dgm:pt modelId="{4DB925E7-A111-4590-A580-48B47F7B431F}" type="sibTrans" cxnId="{447F81A3-FFFC-43F9-816D-9EDAAD1D0EEF}">
      <dgm:prSet/>
      <dgm:spPr>
        <a:solidFill>
          <a:srgbClr val="0070C0"/>
        </a:solidFill>
      </dgm:spPr>
      <dgm:t>
        <a:bodyPr/>
        <a:lstStyle/>
        <a:p>
          <a:endParaRPr lang="es-AR"/>
        </a:p>
      </dgm:t>
    </dgm:pt>
    <dgm:pt modelId="{0467B4FF-15E8-4959-8A33-42607E8BAB8A}">
      <dgm:prSet phldrT="[Texto]" custT="1"/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s-AR" sz="4000" dirty="0" smtClean="0">
              <a:solidFill>
                <a:schemeClr val="tx1"/>
              </a:solidFill>
            </a:rPr>
            <a:t>TARDIA</a:t>
          </a:r>
        </a:p>
        <a:p>
          <a:pPr algn="l"/>
          <a:r>
            <a:rPr lang="es-AR" sz="4000" dirty="0" smtClean="0">
              <a:solidFill>
                <a:schemeClr val="tx1"/>
              </a:solidFill>
            </a:rPr>
            <a:t>Etiología similar a la V. Nativa</a:t>
          </a:r>
          <a:endParaRPr lang="es-AR" sz="4000" dirty="0">
            <a:solidFill>
              <a:schemeClr val="tx1"/>
            </a:solidFill>
          </a:endParaRPr>
        </a:p>
      </dgm:t>
    </dgm:pt>
    <dgm:pt modelId="{7332CD55-DE44-4C6D-9EB3-88F01C7C14D9}" type="parTrans" cxnId="{7F323CA0-5C9C-4BAA-A75F-520C0C63898C}">
      <dgm:prSet/>
      <dgm:spPr/>
      <dgm:t>
        <a:bodyPr/>
        <a:lstStyle/>
        <a:p>
          <a:endParaRPr lang="es-AR"/>
        </a:p>
      </dgm:t>
    </dgm:pt>
    <dgm:pt modelId="{79B95A6F-7C5F-422F-83AA-5406D1663136}" type="sibTrans" cxnId="{7F323CA0-5C9C-4BAA-A75F-520C0C63898C}">
      <dgm:prSet/>
      <dgm:spPr>
        <a:solidFill>
          <a:srgbClr val="0070C0"/>
        </a:solidFill>
      </dgm:spPr>
      <dgm:t>
        <a:bodyPr/>
        <a:lstStyle/>
        <a:p>
          <a:endParaRPr lang="es-AR"/>
        </a:p>
      </dgm:t>
    </dgm:pt>
    <dgm:pt modelId="{4D05CD18-13A3-4EC1-8324-3E8398801788}" type="pres">
      <dgm:prSet presAssocID="{13CF697B-13E1-439C-9A3E-FAF4A31F22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585B0E-4834-4054-9CE8-F2E9A205D93A}" type="pres">
      <dgm:prSet presAssocID="{8E97FC8D-76C0-49F6-B1D3-2A083C0501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554BFC-247B-40F4-A6CA-7EDFC0DDB294}" type="pres">
      <dgm:prSet presAssocID="{4DB925E7-A111-4590-A580-48B47F7B431F}" presName="sibTrans" presStyleLbl="sibTrans2D1" presStyleIdx="0" presStyleCnt="2" custLinFactNeighborX="7611" custLinFactNeighborY="19245"/>
      <dgm:spPr/>
      <dgm:t>
        <a:bodyPr/>
        <a:lstStyle/>
        <a:p>
          <a:endParaRPr lang="es-AR"/>
        </a:p>
      </dgm:t>
    </dgm:pt>
    <dgm:pt modelId="{35585E54-4F05-40E0-AC87-EFCAF68801AD}" type="pres">
      <dgm:prSet presAssocID="{4DB925E7-A111-4590-A580-48B47F7B431F}" presName="connectorText" presStyleLbl="sibTrans2D1" presStyleIdx="0" presStyleCnt="2"/>
      <dgm:spPr/>
      <dgm:t>
        <a:bodyPr/>
        <a:lstStyle/>
        <a:p>
          <a:endParaRPr lang="es-AR"/>
        </a:p>
      </dgm:t>
    </dgm:pt>
    <dgm:pt modelId="{8A957190-1246-4474-BDB5-7B1EAC477116}" type="pres">
      <dgm:prSet presAssocID="{0467B4FF-15E8-4959-8A33-42607E8BAB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2E8FCDF-DD06-4108-A0E1-F138D14FB128}" type="pres">
      <dgm:prSet presAssocID="{79B95A6F-7C5F-422F-83AA-5406D1663136}" presName="sibTrans" presStyleLbl="sibTrans2D1" presStyleIdx="1" presStyleCnt="2" custLinFactNeighborX="-10108" custLinFactNeighborY="-47432"/>
      <dgm:spPr/>
      <dgm:t>
        <a:bodyPr/>
        <a:lstStyle/>
        <a:p>
          <a:endParaRPr lang="es-AR"/>
        </a:p>
      </dgm:t>
    </dgm:pt>
    <dgm:pt modelId="{4A3D029A-3E60-4DBF-92DF-A9C40C84FDDE}" type="pres">
      <dgm:prSet presAssocID="{79B95A6F-7C5F-422F-83AA-5406D1663136}" presName="connectorText" presStyleLbl="sibTrans2D1" presStyleIdx="1" presStyleCnt="2"/>
      <dgm:spPr/>
      <dgm:t>
        <a:bodyPr/>
        <a:lstStyle/>
        <a:p>
          <a:endParaRPr lang="es-AR"/>
        </a:p>
      </dgm:t>
    </dgm:pt>
  </dgm:ptLst>
  <dgm:cxnLst>
    <dgm:cxn modelId="{69C2DD65-D034-4D33-9DCA-859F6A2932DE}" type="presOf" srcId="{4DB925E7-A111-4590-A580-48B47F7B431F}" destId="{11554BFC-247B-40F4-A6CA-7EDFC0DDB294}" srcOrd="0" destOrd="0" presId="urn:microsoft.com/office/officeart/2005/8/layout/cycle2"/>
    <dgm:cxn modelId="{72BAF76A-B3AD-40C4-95E7-5815E8DDD6FE}" type="presOf" srcId="{4DB925E7-A111-4590-A580-48B47F7B431F}" destId="{35585E54-4F05-40E0-AC87-EFCAF68801AD}" srcOrd="1" destOrd="0" presId="urn:microsoft.com/office/officeart/2005/8/layout/cycle2"/>
    <dgm:cxn modelId="{714CBC5B-5EC5-4E81-9C4C-86902CDD5C03}" type="presOf" srcId="{8E97FC8D-76C0-49F6-B1D3-2A083C0501B3}" destId="{A6585B0E-4834-4054-9CE8-F2E9A205D93A}" srcOrd="0" destOrd="0" presId="urn:microsoft.com/office/officeart/2005/8/layout/cycle2"/>
    <dgm:cxn modelId="{75AAE4F3-5610-4452-908A-6C8AA0EB827E}" type="presOf" srcId="{13CF697B-13E1-439C-9A3E-FAF4A31F22BF}" destId="{4D05CD18-13A3-4EC1-8324-3E8398801788}" srcOrd="0" destOrd="0" presId="urn:microsoft.com/office/officeart/2005/8/layout/cycle2"/>
    <dgm:cxn modelId="{6A84F32F-B4FC-4B44-96F3-C3CAB4431A6A}" type="presOf" srcId="{79B95A6F-7C5F-422F-83AA-5406D1663136}" destId="{4A3D029A-3E60-4DBF-92DF-A9C40C84FDDE}" srcOrd="1" destOrd="0" presId="urn:microsoft.com/office/officeart/2005/8/layout/cycle2"/>
    <dgm:cxn modelId="{F82B2864-3ABF-4B1A-9127-BDB596BEF822}" type="presOf" srcId="{79B95A6F-7C5F-422F-83AA-5406D1663136}" destId="{02E8FCDF-DD06-4108-A0E1-F138D14FB128}" srcOrd="0" destOrd="0" presId="urn:microsoft.com/office/officeart/2005/8/layout/cycle2"/>
    <dgm:cxn modelId="{C3D16359-8468-4769-AE39-98EABFA76444}" type="presOf" srcId="{0467B4FF-15E8-4959-8A33-42607E8BAB8A}" destId="{8A957190-1246-4474-BDB5-7B1EAC477116}" srcOrd="0" destOrd="0" presId="urn:microsoft.com/office/officeart/2005/8/layout/cycle2"/>
    <dgm:cxn modelId="{447F81A3-FFFC-43F9-816D-9EDAAD1D0EEF}" srcId="{13CF697B-13E1-439C-9A3E-FAF4A31F22BF}" destId="{8E97FC8D-76C0-49F6-B1D3-2A083C0501B3}" srcOrd="0" destOrd="0" parTransId="{366DCF43-11D7-4D2D-A6A0-31D5B3522A4F}" sibTransId="{4DB925E7-A111-4590-A580-48B47F7B431F}"/>
    <dgm:cxn modelId="{7F323CA0-5C9C-4BAA-A75F-520C0C63898C}" srcId="{13CF697B-13E1-439C-9A3E-FAF4A31F22BF}" destId="{0467B4FF-15E8-4959-8A33-42607E8BAB8A}" srcOrd="1" destOrd="0" parTransId="{7332CD55-DE44-4C6D-9EB3-88F01C7C14D9}" sibTransId="{79B95A6F-7C5F-422F-83AA-5406D1663136}"/>
    <dgm:cxn modelId="{4D63DDC2-9FD1-40B9-A038-D552D8830820}" type="presParOf" srcId="{4D05CD18-13A3-4EC1-8324-3E8398801788}" destId="{A6585B0E-4834-4054-9CE8-F2E9A205D93A}" srcOrd="0" destOrd="0" presId="urn:microsoft.com/office/officeart/2005/8/layout/cycle2"/>
    <dgm:cxn modelId="{97AB1705-BAA1-4F99-AF6F-ADDD14B9F73D}" type="presParOf" srcId="{4D05CD18-13A3-4EC1-8324-3E8398801788}" destId="{11554BFC-247B-40F4-A6CA-7EDFC0DDB294}" srcOrd="1" destOrd="0" presId="urn:microsoft.com/office/officeart/2005/8/layout/cycle2"/>
    <dgm:cxn modelId="{27665DAC-F880-48B7-A4D6-94E7693E0B2F}" type="presParOf" srcId="{11554BFC-247B-40F4-A6CA-7EDFC0DDB294}" destId="{35585E54-4F05-40E0-AC87-EFCAF68801AD}" srcOrd="0" destOrd="0" presId="urn:microsoft.com/office/officeart/2005/8/layout/cycle2"/>
    <dgm:cxn modelId="{7D190E53-0299-42A3-9F0D-2061AB2C6D81}" type="presParOf" srcId="{4D05CD18-13A3-4EC1-8324-3E8398801788}" destId="{8A957190-1246-4474-BDB5-7B1EAC477116}" srcOrd="2" destOrd="0" presId="urn:microsoft.com/office/officeart/2005/8/layout/cycle2"/>
    <dgm:cxn modelId="{8FA5D66A-6AEB-4ABD-9120-249AA4788DA4}" type="presParOf" srcId="{4D05CD18-13A3-4EC1-8324-3E8398801788}" destId="{02E8FCDF-DD06-4108-A0E1-F138D14FB128}" srcOrd="3" destOrd="0" presId="urn:microsoft.com/office/officeart/2005/8/layout/cycle2"/>
    <dgm:cxn modelId="{446C31C4-CECB-42DF-AFE6-788631A270E5}" type="presParOf" srcId="{02E8FCDF-DD06-4108-A0E1-F138D14FB128}" destId="{4A3D029A-3E60-4DBF-92DF-A9C40C84FD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3CF697B-13E1-439C-9A3E-FAF4A31F22B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E97FC8D-76C0-49F6-B1D3-2A083C0501B3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es-AR" b="1" dirty="0" smtClean="0">
              <a:solidFill>
                <a:schemeClr val="tx1"/>
              </a:solidFill>
            </a:rPr>
            <a:t>PRECOZ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Disfunción valvular</a:t>
          </a:r>
        </a:p>
        <a:p>
          <a:pPr algn="l"/>
          <a:r>
            <a:rPr lang="es-AR" b="1" dirty="0" smtClean="0">
              <a:solidFill>
                <a:schemeClr val="tx1"/>
              </a:solidFill>
            </a:rPr>
            <a:t>Sepsis</a:t>
          </a:r>
        </a:p>
      </dgm:t>
    </dgm:pt>
    <dgm:pt modelId="{366DCF43-11D7-4D2D-A6A0-31D5B3522A4F}" type="parTrans" cxnId="{447F81A3-FFFC-43F9-816D-9EDAAD1D0EEF}">
      <dgm:prSet/>
      <dgm:spPr/>
      <dgm:t>
        <a:bodyPr/>
        <a:lstStyle/>
        <a:p>
          <a:endParaRPr lang="es-AR"/>
        </a:p>
      </dgm:t>
    </dgm:pt>
    <dgm:pt modelId="{4DB925E7-A111-4590-A580-48B47F7B431F}" type="sibTrans" cxnId="{447F81A3-FFFC-43F9-816D-9EDAAD1D0EEF}">
      <dgm:prSet/>
      <dgm:spPr>
        <a:solidFill>
          <a:srgbClr val="0070C0"/>
        </a:solidFill>
      </dgm:spPr>
      <dgm:t>
        <a:bodyPr/>
        <a:lstStyle/>
        <a:p>
          <a:endParaRPr lang="es-AR"/>
        </a:p>
      </dgm:t>
    </dgm:pt>
    <dgm:pt modelId="{0467B4FF-15E8-4959-8A33-42607E8BAB8A}">
      <dgm:prSet phldrT="[Texto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l"/>
          <a:r>
            <a:rPr lang="es-AR" sz="4000" b="1" dirty="0" smtClean="0">
              <a:solidFill>
                <a:schemeClr val="tx1"/>
              </a:solidFill>
            </a:rPr>
            <a:t>TARDIA</a:t>
          </a:r>
        </a:p>
        <a:p>
          <a:pPr algn="l"/>
          <a:r>
            <a:rPr lang="es-AR" sz="4000" b="1" dirty="0" smtClean="0">
              <a:solidFill>
                <a:schemeClr val="tx1"/>
              </a:solidFill>
            </a:rPr>
            <a:t>Curso subagudo</a:t>
          </a:r>
        </a:p>
      </dgm:t>
    </dgm:pt>
    <dgm:pt modelId="{7332CD55-DE44-4C6D-9EB3-88F01C7C14D9}" type="parTrans" cxnId="{7F323CA0-5C9C-4BAA-A75F-520C0C63898C}">
      <dgm:prSet/>
      <dgm:spPr/>
      <dgm:t>
        <a:bodyPr/>
        <a:lstStyle/>
        <a:p>
          <a:endParaRPr lang="es-AR"/>
        </a:p>
      </dgm:t>
    </dgm:pt>
    <dgm:pt modelId="{79B95A6F-7C5F-422F-83AA-5406D1663136}" type="sibTrans" cxnId="{7F323CA0-5C9C-4BAA-A75F-520C0C63898C}">
      <dgm:prSet/>
      <dgm:spPr>
        <a:solidFill>
          <a:srgbClr val="0070C0"/>
        </a:solidFill>
      </dgm:spPr>
      <dgm:t>
        <a:bodyPr/>
        <a:lstStyle/>
        <a:p>
          <a:endParaRPr lang="es-AR"/>
        </a:p>
      </dgm:t>
    </dgm:pt>
    <dgm:pt modelId="{4D05CD18-13A3-4EC1-8324-3E8398801788}" type="pres">
      <dgm:prSet presAssocID="{13CF697B-13E1-439C-9A3E-FAF4A31F22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585B0E-4834-4054-9CE8-F2E9A205D93A}" type="pres">
      <dgm:prSet presAssocID="{8E97FC8D-76C0-49F6-B1D3-2A083C0501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554BFC-247B-40F4-A6CA-7EDFC0DDB294}" type="pres">
      <dgm:prSet presAssocID="{4DB925E7-A111-4590-A580-48B47F7B431F}" presName="sibTrans" presStyleLbl="sibTrans2D1" presStyleIdx="0" presStyleCnt="2" custLinFactNeighborX="10625" custLinFactNeighborY="32261"/>
      <dgm:spPr/>
      <dgm:t>
        <a:bodyPr/>
        <a:lstStyle/>
        <a:p>
          <a:endParaRPr lang="es-AR"/>
        </a:p>
      </dgm:t>
    </dgm:pt>
    <dgm:pt modelId="{35585E54-4F05-40E0-AC87-EFCAF68801AD}" type="pres">
      <dgm:prSet presAssocID="{4DB925E7-A111-4590-A580-48B47F7B431F}" presName="connectorText" presStyleLbl="sibTrans2D1" presStyleIdx="0" presStyleCnt="2"/>
      <dgm:spPr/>
      <dgm:t>
        <a:bodyPr/>
        <a:lstStyle/>
        <a:p>
          <a:endParaRPr lang="es-AR"/>
        </a:p>
      </dgm:t>
    </dgm:pt>
    <dgm:pt modelId="{8A957190-1246-4474-BDB5-7B1EAC477116}" type="pres">
      <dgm:prSet presAssocID="{0467B4FF-15E8-4959-8A33-42607E8BAB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2E8FCDF-DD06-4108-A0E1-F138D14FB128}" type="pres">
      <dgm:prSet presAssocID="{79B95A6F-7C5F-422F-83AA-5406D1663136}" presName="sibTrans" presStyleLbl="sibTrans2D1" presStyleIdx="1" presStyleCnt="2" custLinFactNeighborX="-7094" custLinFactNeighborY="-58562"/>
      <dgm:spPr/>
      <dgm:t>
        <a:bodyPr/>
        <a:lstStyle/>
        <a:p>
          <a:endParaRPr lang="es-AR"/>
        </a:p>
      </dgm:t>
    </dgm:pt>
    <dgm:pt modelId="{4A3D029A-3E60-4DBF-92DF-A9C40C84FDDE}" type="pres">
      <dgm:prSet presAssocID="{79B95A6F-7C5F-422F-83AA-5406D1663136}" presName="connectorText" presStyleLbl="sibTrans2D1" presStyleIdx="1" presStyleCnt="2"/>
      <dgm:spPr/>
      <dgm:t>
        <a:bodyPr/>
        <a:lstStyle/>
        <a:p>
          <a:endParaRPr lang="es-AR"/>
        </a:p>
      </dgm:t>
    </dgm:pt>
  </dgm:ptLst>
  <dgm:cxnLst>
    <dgm:cxn modelId="{5788451C-EDB7-47B1-98D7-3E1B54D58261}" type="presOf" srcId="{4DB925E7-A111-4590-A580-48B47F7B431F}" destId="{35585E54-4F05-40E0-AC87-EFCAF68801AD}" srcOrd="1" destOrd="0" presId="urn:microsoft.com/office/officeart/2005/8/layout/cycle2"/>
    <dgm:cxn modelId="{10E1C62D-0F9A-49A7-A53F-949D77A1CACE}" type="presOf" srcId="{79B95A6F-7C5F-422F-83AA-5406D1663136}" destId="{4A3D029A-3E60-4DBF-92DF-A9C40C84FDDE}" srcOrd="1" destOrd="0" presId="urn:microsoft.com/office/officeart/2005/8/layout/cycle2"/>
    <dgm:cxn modelId="{36CD40A2-577F-4A2A-9E7B-A114EDEACFAB}" type="presOf" srcId="{79B95A6F-7C5F-422F-83AA-5406D1663136}" destId="{02E8FCDF-DD06-4108-A0E1-F138D14FB128}" srcOrd="0" destOrd="0" presId="urn:microsoft.com/office/officeart/2005/8/layout/cycle2"/>
    <dgm:cxn modelId="{CD9D6DDC-884F-477B-BFC4-23DCB8733434}" type="presOf" srcId="{0467B4FF-15E8-4959-8A33-42607E8BAB8A}" destId="{8A957190-1246-4474-BDB5-7B1EAC477116}" srcOrd="0" destOrd="0" presId="urn:microsoft.com/office/officeart/2005/8/layout/cycle2"/>
    <dgm:cxn modelId="{D1BF7369-0620-4E2A-A255-402173000B90}" type="presOf" srcId="{8E97FC8D-76C0-49F6-B1D3-2A083C0501B3}" destId="{A6585B0E-4834-4054-9CE8-F2E9A205D93A}" srcOrd="0" destOrd="0" presId="urn:microsoft.com/office/officeart/2005/8/layout/cycle2"/>
    <dgm:cxn modelId="{6CBF9E15-2B33-497A-B940-7824BA799DE1}" type="presOf" srcId="{13CF697B-13E1-439C-9A3E-FAF4A31F22BF}" destId="{4D05CD18-13A3-4EC1-8324-3E8398801788}" srcOrd="0" destOrd="0" presId="urn:microsoft.com/office/officeart/2005/8/layout/cycle2"/>
    <dgm:cxn modelId="{DC8FBC94-3C00-4198-9F1F-658BCD6E8C42}" type="presOf" srcId="{4DB925E7-A111-4590-A580-48B47F7B431F}" destId="{11554BFC-247B-40F4-A6CA-7EDFC0DDB294}" srcOrd="0" destOrd="0" presId="urn:microsoft.com/office/officeart/2005/8/layout/cycle2"/>
    <dgm:cxn modelId="{447F81A3-FFFC-43F9-816D-9EDAAD1D0EEF}" srcId="{13CF697B-13E1-439C-9A3E-FAF4A31F22BF}" destId="{8E97FC8D-76C0-49F6-B1D3-2A083C0501B3}" srcOrd="0" destOrd="0" parTransId="{366DCF43-11D7-4D2D-A6A0-31D5B3522A4F}" sibTransId="{4DB925E7-A111-4590-A580-48B47F7B431F}"/>
    <dgm:cxn modelId="{7F323CA0-5C9C-4BAA-A75F-520C0C63898C}" srcId="{13CF697B-13E1-439C-9A3E-FAF4A31F22BF}" destId="{0467B4FF-15E8-4959-8A33-42607E8BAB8A}" srcOrd="1" destOrd="0" parTransId="{7332CD55-DE44-4C6D-9EB3-88F01C7C14D9}" sibTransId="{79B95A6F-7C5F-422F-83AA-5406D1663136}"/>
    <dgm:cxn modelId="{56CDA6FD-4EF0-4BCB-9164-DC4ADABBB0A9}" type="presParOf" srcId="{4D05CD18-13A3-4EC1-8324-3E8398801788}" destId="{A6585B0E-4834-4054-9CE8-F2E9A205D93A}" srcOrd="0" destOrd="0" presId="urn:microsoft.com/office/officeart/2005/8/layout/cycle2"/>
    <dgm:cxn modelId="{AC2AE7F1-3600-4EE8-8463-F1C4A279272A}" type="presParOf" srcId="{4D05CD18-13A3-4EC1-8324-3E8398801788}" destId="{11554BFC-247B-40F4-A6CA-7EDFC0DDB294}" srcOrd="1" destOrd="0" presId="urn:microsoft.com/office/officeart/2005/8/layout/cycle2"/>
    <dgm:cxn modelId="{BFD62D12-BDFE-4A38-B979-10FBD0802A4B}" type="presParOf" srcId="{11554BFC-247B-40F4-A6CA-7EDFC0DDB294}" destId="{35585E54-4F05-40E0-AC87-EFCAF68801AD}" srcOrd="0" destOrd="0" presId="urn:microsoft.com/office/officeart/2005/8/layout/cycle2"/>
    <dgm:cxn modelId="{920CF494-0A72-4B0E-955B-FAAC0C888CB7}" type="presParOf" srcId="{4D05CD18-13A3-4EC1-8324-3E8398801788}" destId="{8A957190-1246-4474-BDB5-7B1EAC477116}" srcOrd="2" destOrd="0" presId="urn:microsoft.com/office/officeart/2005/8/layout/cycle2"/>
    <dgm:cxn modelId="{029765EC-0ABC-47C3-AFBA-E6C33228FE95}" type="presParOf" srcId="{4D05CD18-13A3-4EC1-8324-3E8398801788}" destId="{02E8FCDF-DD06-4108-A0E1-F138D14FB128}" srcOrd="3" destOrd="0" presId="urn:microsoft.com/office/officeart/2005/8/layout/cycle2"/>
    <dgm:cxn modelId="{66390CA7-B40B-4CF3-81D2-3367C75F52FD}" type="presParOf" srcId="{02E8FCDF-DD06-4108-A0E1-F138D14FB128}" destId="{4A3D029A-3E60-4DBF-92DF-A9C40C84FD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8170ECC-F4AF-4521-AAF4-703D02C9CE6C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AR"/>
        </a:p>
      </dgm:t>
    </dgm:pt>
    <dgm:pt modelId="{1E54130D-6F4E-452E-B7ED-20823B54D2C0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MÉTODOS INVASIVOS</a:t>
          </a:r>
          <a:endParaRPr lang="es-AR" b="1" dirty="0">
            <a:latin typeface="Calibri" panose="020F0502020204030204" pitchFamily="34" charset="0"/>
          </a:endParaRPr>
        </a:p>
      </dgm:t>
    </dgm:pt>
    <dgm:pt modelId="{C84E426D-94B1-49DE-8283-AD5611BE04C4}" type="parTrans" cxnId="{30908F99-B496-4762-8805-F4365A4596E2}">
      <dgm:prSet/>
      <dgm:spPr/>
      <dgm:t>
        <a:bodyPr/>
        <a:lstStyle/>
        <a:p>
          <a:endParaRPr lang="es-AR"/>
        </a:p>
      </dgm:t>
    </dgm:pt>
    <dgm:pt modelId="{C91C88B3-77FB-47FD-9F0F-5BF80F92CAE0}" type="sibTrans" cxnId="{30908F99-B496-4762-8805-F4365A4596E2}">
      <dgm:prSet/>
      <dgm:spPr/>
      <dgm:t>
        <a:bodyPr/>
        <a:lstStyle/>
        <a:p>
          <a:endParaRPr lang="es-AR"/>
        </a:p>
      </dgm:t>
    </dgm:pt>
    <dgm:pt modelId="{D49A8DC6-6FAE-4D1A-9326-1758CFB6309B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ETIOLOGÍA: ESTAFILOCOCOS BGN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D0C6F929-82C7-426E-8738-A7D59F71EA59}" type="parTrans" cxnId="{7AD02974-C387-4C92-9E24-670DD4EB09E1}">
      <dgm:prSet/>
      <dgm:spPr/>
      <dgm:t>
        <a:bodyPr/>
        <a:lstStyle/>
        <a:p>
          <a:endParaRPr lang="es-AR"/>
        </a:p>
      </dgm:t>
    </dgm:pt>
    <dgm:pt modelId="{98486BFD-7B88-49D1-9908-7C6F805033D9}" type="sibTrans" cxnId="{7AD02974-C387-4C92-9E24-670DD4EB09E1}">
      <dgm:prSet/>
      <dgm:spPr/>
      <dgm:t>
        <a:bodyPr/>
        <a:lstStyle/>
        <a:p>
          <a:endParaRPr lang="es-AR"/>
        </a:p>
      </dgm:t>
    </dgm:pt>
    <dgm:pt modelId="{FEC38B22-0E72-4D5B-ACB6-3AEFE6BC66BA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ASOCIADAS A INFECCIONES POR CATÉTERES</a:t>
          </a:r>
          <a:endParaRPr lang="es-AR" b="1" dirty="0">
            <a:latin typeface="Calibri" panose="020F0502020204030204" pitchFamily="34" charset="0"/>
          </a:endParaRPr>
        </a:p>
      </dgm:t>
    </dgm:pt>
    <dgm:pt modelId="{08A67197-8330-45FE-8CB0-6DA4F511571C}" type="parTrans" cxnId="{39E8C7B3-43E0-45EE-BC26-2B5E11BFE620}">
      <dgm:prSet/>
      <dgm:spPr/>
      <dgm:t>
        <a:bodyPr/>
        <a:lstStyle/>
        <a:p>
          <a:endParaRPr lang="es-AR"/>
        </a:p>
      </dgm:t>
    </dgm:pt>
    <dgm:pt modelId="{FFA66E5E-0C7A-4D3F-98AF-A9483716841B}" type="sibTrans" cxnId="{39E8C7B3-43E0-45EE-BC26-2B5E11BFE620}">
      <dgm:prSet/>
      <dgm:spPr/>
      <dgm:t>
        <a:bodyPr/>
        <a:lstStyle/>
        <a:p>
          <a:endParaRPr lang="es-AR"/>
        </a:p>
      </dgm:t>
    </dgm:pt>
    <dgm:pt modelId="{82314125-CF99-4FEC-88D2-199369AFF1D3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GÉRMENES RESISTENTES</a:t>
          </a:r>
          <a:endParaRPr lang="es-AR" b="1" dirty="0">
            <a:latin typeface="Calibri" panose="020F0502020204030204" pitchFamily="34" charset="0"/>
          </a:endParaRPr>
        </a:p>
      </dgm:t>
    </dgm:pt>
    <dgm:pt modelId="{A22D1F78-0D73-4BC4-8143-82BE39B28374}" type="parTrans" cxnId="{33F5D63B-B203-4078-B21F-579315D92D5F}">
      <dgm:prSet/>
      <dgm:spPr/>
      <dgm:t>
        <a:bodyPr/>
        <a:lstStyle/>
        <a:p>
          <a:endParaRPr lang="es-AR"/>
        </a:p>
      </dgm:t>
    </dgm:pt>
    <dgm:pt modelId="{6C4B40EB-005D-4707-84F9-E2770CB62951}" type="sibTrans" cxnId="{33F5D63B-B203-4078-B21F-579315D92D5F}">
      <dgm:prSet/>
      <dgm:spPr/>
      <dgm:t>
        <a:bodyPr/>
        <a:lstStyle/>
        <a:p>
          <a:endParaRPr lang="es-AR"/>
        </a:p>
      </dgm:t>
    </dgm:pt>
    <dgm:pt modelId="{A21B9E5A-F1A5-4F9B-A8D7-98709DD020F4}" type="pres">
      <dgm:prSet presAssocID="{68170ECC-F4AF-4521-AAF4-703D02C9CE6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C33BA23C-D7F0-44E5-8A0F-657E9F5438B6}" type="pres">
      <dgm:prSet presAssocID="{1E54130D-6F4E-452E-B7ED-20823B54D2C0}" presName="parentLin" presStyleCnt="0"/>
      <dgm:spPr/>
    </dgm:pt>
    <dgm:pt modelId="{38DDCADB-F47B-4CF0-8576-88CA8ED0EE64}" type="pres">
      <dgm:prSet presAssocID="{1E54130D-6F4E-452E-B7ED-20823B54D2C0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F2D86022-7109-4EBB-B01F-17E301705E1E}" type="pres">
      <dgm:prSet presAssocID="{1E54130D-6F4E-452E-B7ED-20823B54D2C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F2F333-A712-40D5-8DD4-96A75AC20D68}" type="pres">
      <dgm:prSet presAssocID="{1E54130D-6F4E-452E-B7ED-20823B54D2C0}" presName="negativeSpace" presStyleCnt="0"/>
      <dgm:spPr/>
    </dgm:pt>
    <dgm:pt modelId="{3FE3C63D-429E-44E0-B665-67709745A99E}" type="pres">
      <dgm:prSet presAssocID="{1E54130D-6F4E-452E-B7ED-20823B54D2C0}" presName="childText" presStyleLbl="conFgAcc1" presStyleIdx="0" presStyleCnt="4">
        <dgm:presLayoutVars>
          <dgm:bulletEnabled val="1"/>
        </dgm:presLayoutVars>
      </dgm:prSet>
      <dgm:spPr/>
    </dgm:pt>
    <dgm:pt modelId="{D910610A-368E-467D-9AB6-F945C3388EE3}" type="pres">
      <dgm:prSet presAssocID="{C91C88B3-77FB-47FD-9F0F-5BF80F92CAE0}" presName="spaceBetweenRectangles" presStyleCnt="0"/>
      <dgm:spPr/>
    </dgm:pt>
    <dgm:pt modelId="{C3202119-C6C7-4CD7-9FD9-48DB338BFA7E}" type="pres">
      <dgm:prSet presAssocID="{82314125-CF99-4FEC-88D2-199369AFF1D3}" presName="parentLin" presStyleCnt="0"/>
      <dgm:spPr/>
    </dgm:pt>
    <dgm:pt modelId="{2437F24E-91E4-45A4-9A89-348A7F54FAA3}" type="pres">
      <dgm:prSet presAssocID="{82314125-CF99-4FEC-88D2-199369AFF1D3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D0DA0265-8CB6-4AE9-B4A2-B522DEDE753E}" type="pres">
      <dgm:prSet presAssocID="{82314125-CF99-4FEC-88D2-199369AFF1D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10DE5F1-E6E1-45A4-BFE9-78D3E4001EBE}" type="pres">
      <dgm:prSet presAssocID="{82314125-CF99-4FEC-88D2-199369AFF1D3}" presName="negativeSpace" presStyleCnt="0"/>
      <dgm:spPr/>
    </dgm:pt>
    <dgm:pt modelId="{4BE6C25E-078F-4608-B8A3-A7B1CDF50911}" type="pres">
      <dgm:prSet presAssocID="{82314125-CF99-4FEC-88D2-199369AFF1D3}" presName="childText" presStyleLbl="conFgAcc1" presStyleIdx="1" presStyleCnt="4">
        <dgm:presLayoutVars>
          <dgm:bulletEnabled val="1"/>
        </dgm:presLayoutVars>
      </dgm:prSet>
      <dgm:spPr/>
    </dgm:pt>
    <dgm:pt modelId="{F4E74E9B-B994-4B88-BA0F-029E4A589BC9}" type="pres">
      <dgm:prSet presAssocID="{6C4B40EB-005D-4707-84F9-E2770CB62951}" presName="spaceBetweenRectangles" presStyleCnt="0"/>
      <dgm:spPr/>
    </dgm:pt>
    <dgm:pt modelId="{BEB51EDC-FF0E-4A7A-9900-47CF598E4E9F}" type="pres">
      <dgm:prSet presAssocID="{D49A8DC6-6FAE-4D1A-9326-1758CFB6309B}" presName="parentLin" presStyleCnt="0"/>
      <dgm:spPr/>
    </dgm:pt>
    <dgm:pt modelId="{79934A8D-9836-46D4-B952-20FDD85658DE}" type="pres">
      <dgm:prSet presAssocID="{D49A8DC6-6FAE-4D1A-9326-1758CFB6309B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A354080B-FE8A-437E-B7EF-20F5EC92AA69}" type="pres">
      <dgm:prSet presAssocID="{D49A8DC6-6FAE-4D1A-9326-1758CFB6309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6B90D06-11EC-41E9-B6CC-A206641A7196}" type="pres">
      <dgm:prSet presAssocID="{D49A8DC6-6FAE-4D1A-9326-1758CFB6309B}" presName="negativeSpace" presStyleCnt="0"/>
      <dgm:spPr/>
    </dgm:pt>
    <dgm:pt modelId="{4EEB377F-9CD4-4768-931B-88023A528C13}" type="pres">
      <dgm:prSet presAssocID="{D49A8DC6-6FAE-4D1A-9326-1758CFB6309B}" presName="childText" presStyleLbl="conFgAcc1" presStyleIdx="2" presStyleCnt="4">
        <dgm:presLayoutVars>
          <dgm:bulletEnabled val="1"/>
        </dgm:presLayoutVars>
      </dgm:prSet>
      <dgm:spPr/>
    </dgm:pt>
    <dgm:pt modelId="{51404502-240F-4A6C-B025-3733E2FD5192}" type="pres">
      <dgm:prSet presAssocID="{98486BFD-7B88-49D1-9908-7C6F805033D9}" presName="spaceBetweenRectangles" presStyleCnt="0"/>
      <dgm:spPr/>
    </dgm:pt>
    <dgm:pt modelId="{03A5150F-7018-4FF9-BED1-FDFC18D10AA2}" type="pres">
      <dgm:prSet presAssocID="{FEC38B22-0E72-4D5B-ACB6-3AEFE6BC66BA}" presName="parentLin" presStyleCnt="0"/>
      <dgm:spPr/>
    </dgm:pt>
    <dgm:pt modelId="{CAC86D6A-7BB5-4CB8-85E9-B06351A9C669}" type="pres">
      <dgm:prSet presAssocID="{FEC38B22-0E72-4D5B-ACB6-3AEFE6BC66BA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12987AC5-DD9A-4095-80D8-25E708100AEE}" type="pres">
      <dgm:prSet presAssocID="{FEC38B22-0E72-4D5B-ACB6-3AEFE6BC66B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681AC5C-F2BF-4D8B-90DD-F6CCA88A2E03}" type="pres">
      <dgm:prSet presAssocID="{FEC38B22-0E72-4D5B-ACB6-3AEFE6BC66BA}" presName="negativeSpace" presStyleCnt="0"/>
      <dgm:spPr/>
    </dgm:pt>
    <dgm:pt modelId="{8E6D162F-CC78-4E3A-BDBD-D292DBED75F6}" type="pres">
      <dgm:prSet presAssocID="{FEC38B22-0E72-4D5B-ACB6-3AEFE6BC66B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2FB57D9-9CC0-430A-99B3-F59A82F19DAA}" type="presOf" srcId="{1E54130D-6F4E-452E-B7ED-20823B54D2C0}" destId="{F2D86022-7109-4EBB-B01F-17E301705E1E}" srcOrd="1" destOrd="0" presId="urn:microsoft.com/office/officeart/2005/8/layout/list1"/>
    <dgm:cxn modelId="{B17463AA-DED4-4932-AF8F-552EC2E49A4B}" type="presOf" srcId="{1E54130D-6F4E-452E-B7ED-20823B54D2C0}" destId="{38DDCADB-F47B-4CF0-8576-88CA8ED0EE64}" srcOrd="0" destOrd="0" presId="urn:microsoft.com/office/officeart/2005/8/layout/list1"/>
    <dgm:cxn modelId="{30908F99-B496-4762-8805-F4365A4596E2}" srcId="{68170ECC-F4AF-4521-AAF4-703D02C9CE6C}" destId="{1E54130D-6F4E-452E-B7ED-20823B54D2C0}" srcOrd="0" destOrd="0" parTransId="{C84E426D-94B1-49DE-8283-AD5611BE04C4}" sibTransId="{C91C88B3-77FB-47FD-9F0F-5BF80F92CAE0}"/>
    <dgm:cxn modelId="{FBBEFEB6-5456-4A5D-98D6-2331580CD262}" type="presOf" srcId="{FEC38B22-0E72-4D5B-ACB6-3AEFE6BC66BA}" destId="{CAC86D6A-7BB5-4CB8-85E9-B06351A9C669}" srcOrd="0" destOrd="0" presId="urn:microsoft.com/office/officeart/2005/8/layout/list1"/>
    <dgm:cxn modelId="{7AD02974-C387-4C92-9E24-670DD4EB09E1}" srcId="{68170ECC-F4AF-4521-AAF4-703D02C9CE6C}" destId="{D49A8DC6-6FAE-4D1A-9326-1758CFB6309B}" srcOrd="2" destOrd="0" parTransId="{D0C6F929-82C7-426E-8738-A7D59F71EA59}" sibTransId="{98486BFD-7B88-49D1-9908-7C6F805033D9}"/>
    <dgm:cxn modelId="{B313AB85-7682-4EA2-B19E-8B55AAFCE4FE}" type="presOf" srcId="{FEC38B22-0E72-4D5B-ACB6-3AEFE6BC66BA}" destId="{12987AC5-DD9A-4095-80D8-25E708100AEE}" srcOrd="1" destOrd="0" presId="urn:microsoft.com/office/officeart/2005/8/layout/list1"/>
    <dgm:cxn modelId="{39F63F38-C0CD-4359-A4F3-6413B806D61F}" type="presOf" srcId="{D49A8DC6-6FAE-4D1A-9326-1758CFB6309B}" destId="{A354080B-FE8A-437E-B7EF-20F5EC92AA69}" srcOrd="1" destOrd="0" presId="urn:microsoft.com/office/officeart/2005/8/layout/list1"/>
    <dgm:cxn modelId="{1111DFC6-A35A-4267-8AC1-CF7CC5904620}" type="presOf" srcId="{82314125-CF99-4FEC-88D2-199369AFF1D3}" destId="{2437F24E-91E4-45A4-9A89-348A7F54FAA3}" srcOrd="0" destOrd="0" presId="urn:microsoft.com/office/officeart/2005/8/layout/list1"/>
    <dgm:cxn modelId="{CEA629EB-98AE-4B1D-9F19-3F9929261DBA}" type="presOf" srcId="{68170ECC-F4AF-4521-AAF4-703D02C9CE6C}" destId="{A21B9E5A-F1A5-4F9B-A8D7-98709DD020F4}" srcOrd="0" destOrd="0" presId="urn:microsoft.com/office/officeart/2005/8/layout/list1"/>
    <dgm:cxn modelId="{33F5D63B-B203-4078-B21F-579315D92D5F}" srcId="{68170ECC-F4AF-4521-AAF4-703D02C9CE6C}" destId="{82314125-CF99-4FEC-88D2-199369AFF1D3}" srcOrd="1" destOrd="0" parTransId="{A22D1F78-0D73-4BC4-8143-82BE39B28374}" sibTransId="{6C4B40EB-005D-4707-84F9-E2770CB62951}"/>
    <dgm:cxn modelId="{969C36F7-3C7D-40BD-98FC-D02C3B267E63}" type="presOf" srcId="{82314125-CF99-4FEC-88D2-199369AFF1D3}" destId="{D0DA0265-8CB6-4AE9-B4A2-B522DEDE753E}" srcOrd="1" destOrd="0" presId="urn:microsoft.com/office/officeart/2005/8/layout/list1"/>
    <dgm:cxn modelId="{39E8C7B3-43E0-45EE-BC26-2B5E11BFE620}" srcId="{68170ECC-F4AF-4521-AAF4-703D02C9CE6C}" destId="{FEC38B22-0E72-4D5B-ACB6-3AEFE6BC66BA}" srcOrd="3" destOrd="0" parTransId="{08A67197-8330-45FE-8CB0-6DA4F511571C}" sibTransId="{FFA66E5E-0C7A-4D3F-98AF-A9483716841B}"/>
    <dgm:cxn modelId="{1262FDD5-F808-4142-A98B-789791AB1A76}" type="presOf" srcId="{D49A8DC6-6FAE-4D1A-9326-1758CFB6309B}" destId="{79934A8D-9836-46D4-B952-20FDD85658DE}" srcOrd="0" destOrd="0" presId="urn:microsoft.com/office/officeart/2005/8/layout/list1"/>
    <dgm:cxn modelId="{B894D39A-F5BB-4304-8583-4FD7E4F17CD7}" type="presParOf" srcId="{A21B9E5A-F1A5-4F9B-A8D7-98709DD020F4}" destId="{C33BA23C-D7F0-44E5-8A0F-657E9F5438B6}" srcOrd="0" destOrd="0" presId="urn:microsoft.com/office/officeart/2005/8/layout/list1"/>
    <dgm:cxn modelId="{0F694BEB-EF0B-4CD7-90E2-024E207D17EC}" type="presParOf" srcId="{C33BA23C-D7F0-44E5-8A0F-657E9F5438B6}" destId="{38DDCADB-F47B-4CF0-8576-88CA8ED0EE64}" srcOrd="0" destOrd="0" presId="urn:microsoft.com/office/officeart/2005/8/layout/list1"/>
    <dgm:cxn modelId="{3C6DB53D-7C2D-4283-BFD0-0D1C6E850E7D}" type="presParOf" srcId="{C33BA23C-D7F0-44E5-8A0F-657E9F5438B6}" destId="{F2D86022-7109-4EBB-B01F-17E301705E1E}" srcOrd="1" destOrd="0" presId="urn:microsoft.com/office/officeart/2005/8/layout/list1"/>
    <dgm:cxn modelId="{AEB0EBE3-7465-4C8F-96EF-733C85D53B30}" type="presParOf" srcId="{A21B9E5A-F1A5-4F9B-A8D7-98709DD020F4}" destId="{D8F2F333-A712-40D5-8DD4-96A75AC20D68}" srcOrd="1" destOrd="0" presId="urn:microsoft.com/office/officeart/2005/8/layout/list1"/>
    <dgm:cxn modelId="{7EACE589-881C-46F6-B9A5-13229B9335E6}" type="presParOf" srcId="{A21B9E5A-F1A5-4F9B-A8D7-98709DD020F4}" destId="{3FE3C63D-429E-44E0-B665-67709745A99E}" srcOrd="2" destOrd="0" presId="urn:microsoft.com/office/officeart/2005/8/layout/list1"/>
    <dgm:cxn modelId="{C8324C8B-18AE-4D47-A5E8-14EA0641A43A}" type="presParOf" srcId="{A21B9E5A-F1A5-4F9B-A8D7-98709DD020F4}" destId="{D910610A-368E-467D-9AB6-F945C3388EE3}" srcOrd="3" destOrd="0" presId="urn:microsoft.com/office/officeart/2005/8/layout/list1"/>
    <dgm:cxn modelId="{F6B9502D-CEF1-4609-A07E-5CBC6B8AB3DB}" type="presParOf" srcId="{A21B9E5A-F1A5-4F9B-A8D7-98709DD020F4}" destId="{C3202119-C6C7-4CD7-9FD9-48DB338BFA7E}" srcOrd="4" destOrd="0" presId="urn:microsoft.com/office/officeart/2005/8/layout/list1"/>
    <dgm:cxn modelId="{B4AFAA5A-BC02-4D4C-8B77-5D4FD0F710B1}" type="presParOf" srcId="{C3202119-C6C7-4CD7-9FD9-48DB338BFA7E}" destId="{2437F24E-91E4-45A4-9A89-348A7F54FAA3}" srcOrd="0" destOrd="0" presId="urn:microsoft.com/office/officeart/2005/8/layout/list1"/>
    <dgm:cxn modelId="{614186C9-FF0A-47EC-B67E-946D498B979F}" type="presParOf" srcId="{C3202119-C6C7-4CD7-9FD9-48DB338BFA7E}" destId="{D0DA0265-8CB6-4AE9-B4A2-B522DEDE753E}" srcOrd="1" destOrd="0" presId="urn:microsoft.com/office/officeart/2005/8/layout/list1"/>
    <dgm:cxn modelId="{43047CB4-4880-4F83-93DB-5406F4C729D8}" type="presParOf" srcId="{A21B9E5A-F1A5-4F9B-A8D7-98709DD020F4}" destId="{C10DE5F1-E6E1-45A4-BFE9-78D3E4001EBE}" srcOrd="5" destOrd="0" presId="urn:microsoft.com/office/officeart/2005/8/layout/list1"/>
    <dgm:cxn modelId="{7A19FE4F-43C9-4EDD-A91F-CC48BC6EAF12}" type="presParOf" srcId="{A21B9E5A-F1A5-4F9B-A8D7-98709DD020F4}" destId="{4BE6C25E-078F-4608-B8A3-A7B1CDF50911}" srcOrd="6" destOrd="0" presId="urn:microsoft.com/office/officeart/2005/8/layout/list1"/>
    <dgm:cxn modelId="{1AA56C0D-266C-4497-9294-1923EAB6D54F}" type="presParOf" srcId="{A21B9E5A-F1A5-4F9B-A8D7-98709DD020F4}" destId="{F4E74E9B-B994-4B88-BA0F-029E4A589BC9}" srcOrd="7" destOrd="0" presId="urn:microsoft.com/office/officeart/2005/8/layout/list1"/>
    <dgm:cxn modelId="{5AE98567-C362-4AD4-A895-D7C3B22A9EB0}" type="presParOf" srcId="{A21B9E5A-F1A5-4F9B-A8D7-98709DD020F4}" destId="{BEB51EDC-FF0E-4A7A-9900-47CF598E4E9F}" srcOrd="8" destOrd="0" presId="urn:microsoft.com/office/officeart/2005/8/layout/list1"/>
    <dgm:cxn modelId="{1C9A8A9C-2925-4820-917D-EC4A2A46DD8D}" type="presParOf" srcId="{BEB51EDC-FF0E-4A7A-9900-47CF598E4E9F}" destId="{79934A8D-9836-46D4-B952-20FDD85658DE}" srcOrd="0" destOrd="0" presId="urn:microsoft.com/office/officeart/2005/8/layout/list1"/>
    <dgm:cxn modelId="{ADC2D036-2D4A-42E4-BB3B-09CB852D1FEA}" type="presParOf" srcId="{BEB51EDC-FF0E-4A7A-9900-47CF598E4E9F}" destId="{A354080B-FE8A-437E-B7EF-20F5EC92AA69}" srcOrd="1" destOrd="0" presId="urn:microsoft.com/office/officeart/2005/8/layout/list1"/>
    <dgm:cxn modelId="{0AB7DDB4-D865-443E-99CA-6B3CB140C257}" type="presParOf" srcId="{A21B9E5A-F1A5-4F9B-A8D7-98709DD020F4}" destId="{D6B90D06-11EC-41E9-B6CC-A206641A7196}" srcOrd="9" destOrd="0" presId="urn:microsoft.com/office/officeart/2005/8/layout/list1"/>
    <dgm:cxn modelId="{C477754E-DD96-41D1-8FC7-2EEB0E507BF1}" type="presParOf" srcId="{A21B9E5A-F1A5-4F9B-A8D7-98709DD020F4}" destId="{4EEB377F-9CD4-4768-931B-88023A528C13}" srcOrd="10" destOrd="0" presId="urn:microsoft.com/office/officeart/2005/8/layout/list1"/>
    <dgm:cxn modelId="{D4ACE11F-DF04-4C3B-89DA-0B7E2D5053A1}" type="presParOf" srcId="{A21B9E5A-F1A5-4F9B-A8D7-98709DD020F4}" destId="{51404502-240F-4A6C-B025-3733E2FD5192}" srcOrd="11" destOrd="0" presId="urn:microsoft.com/office/officeart/2005/8/layout/list1"/>
    <dgm:cxn modelId="{BFAA53DE-82F7-40B2-BAB2-2A5221390825}" type="presParOf" srcId="{A21B9E5A-F1A5-4F9B-A8D7-98709DD020F4}" destId="{03A5150F-7018-4FF9-BED1-FDFC18D10AA2}" srcOrd="12" destOrd="0" presId="urn:microsoft.com/office/officeart/2005/8/layout/list1"/>
    <dgm:cxn modelId="{A99A1740-6415-4226-AABE-A16F36CA6F34}" type="presParOf" srcId="{03A5150F-7018-4FF9-BED1-FDFC18D10AA2}" destId="{CAC86D6A-7BB5-4CB8-85E9-B06351A9C669}" srcOrd="0" destOrd="0" presId="urn:microsoft.com/office/officeart/2005/8/layout/list1"/>
    <dgm:cxn modelId="{C0E64891-2E72-448C-96B4-32C4EBD99A43}" type="presParOf" srcId="{03A5150F-7018-4FF9-BED1-FDFC18D10AA2}" destId="{12987AC5-DD9A-4095-80D8-25E708100AEE}" srcOrd="1" destOrd="0" presId="urn:microsoft.com/office/officeart/2005/8/layout/list1"/>
    <dgm:cxn modelId="{FE256FA5-7A17-4178-B684-6636FE2EDAF0}" type="presParOf" srcId="{A21B9E5A-F1A5-4F9B-A8D7-98709DD020F4}" destId="{B681AC5C-F2BF-4D8B-90DD-F6CCA88A2E03}" srcOrd="13" destOrd="0" presId="urn:microsoft.com/office/officeart/2005/8/layout/list1"/>
    <dgm:cxn modelId="{F054152F-0F46-4E2B-92FD-4E99C2AE1A0D}" type="presParOf" srcId="{A21B9E5A-F1A5-4F9B-A8D7-98709DD020F4}" destId="{8E6D162F-CC78-4E3A-BDBD-D292DBED75F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2CCD7B-C610-4C71-AFF1-24C682D7EFB7}">
      <dsp:nvSpPr>
        <dsp:cNvPr id="0" name=""/>
        <dsp:cNvSpPr/>
      </dsp:nvSpPr>
      <dsp:spPr>
        <a:xfrm>
          <a:off x="0" y="343447"/>
          <a:ext cx="6943262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4A5C04-CA65-4BCA-92CB-AB05A31C0B32}">
      <dsp:nvSpPr>
        <dsp:cNvPr id="0" name=""/>
        <dsp:cNvSpPr/>
      </dsp:nvSpPr>
      <dsp:spPr>
        <a:xfrm>
          <a:off x="347163" y="0"/>
          <a:ext cx="4860283" cy="678960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707" tIns="0" rIns="183707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AGUDA</a:t>
          </a:r>
          <a:endParaRPr lang="es-AR" sz="23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80307" y="33144"/>
        <a:ext cx="4793995" cy="612672"/>
      </dsp:txXfrm>
    </dsp:sp>
    <dsp:sp modelId="{835973FD-9337-4811-B24E-A462D19763A8}">
      <dsp:nvSpPr>
        <dsp:cNvPr id="0" name=""/>
        <dsp:cNvSpPr/>
      </dsp:nvSpPr>
      <dsp:spPr>
        <a:xfrm>
          <a:off x="0" y="1386728"/>
          <a:ext cx="6943262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9D7843-E1CB-4966-A4FD-973390C4E1E5}">
      <dsp:nvSpPr>
        <dsp:cNvPr id="0" name=""/>
        <dsp:cNvSpPr/>
      </dsp:nvSpPr>
      <dsp:spPr>
        <a:xfrm>
          <a:off x="347163" y="1007902"/>
          <a:ext cx="4860283" cy="678960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707" tIns="0" rIns="183707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SUBAGUDA</a:t>
          </a:r>
          <a:endParaRPr lang="es-AR" sz="23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80307" y="1041046"/>
        <a:ext cx="4793995" cy="612672"/>
      </dsp:txXfrm>
    </dsp:sp>
    <dsp:sp modelId="{6FA154C0-05E5-4A37-941C-55A3C1C00908}">
      <dsp:nvSpPr>
        <dsp:cNvPr id="0" name=""/>
        <dsp:cNvSpPr/>
      </dsp:nvSpPr>
      <dsp:spPr>
        <a:xfrm>
          <a:off x="0" y="2430008"/>
          <a:ext cx="6943262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749ED7-FE5F-4BDC-A960-1C627ABF9728}">
      <dsp:nvSpPr>
        <dsp:cNvPr id="0" name=""/>
        <dsp:cNvSpPr/>
      </dsp:nvSpPr>
      <dsp:spPr>
        <a:xfrm>
          <a:off x="288034" y="2099802"/>
          <a:ext cx="4860283" cy="678960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707" tIns="0" rIns="183707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BACTERIEMIA SEPSIS</a:t>
          </a:r>
          <a:endParaRPr lang="es-AR" sz="23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21178" y="2132946"/>
        <a:ext cx="4793995" cy="612672"/>
      </dsp:txXfrm>
    </dsp:sp>
    <dsp:sp modelId="{33732ACC-7628-4E75-8369-CC801C0A8446}">
      <dsp:nvSpPr>
        <dsp:cNvPr id="0" name=""/>
        <dsp:cNvSpPr/>
      </dsp:nvSpPr>
      <dsp:spPr>
        <a:xfrm>
          <a:off x="0" y="3473288"/>
          <a:ext cx="6943262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389C06-CD46-4529-A752-8E4BB3F1FCF3}">
      <dsp:nvSpPr>
        <dsp:cNvPr id="0" name=""/>
        <dsp:cNvSpPr/>
      </dsp:nvSpPr>
      <dsp:spPr>
        <a:xfrm>
          <a:off x="347163" y="3133808"/>
          <a:ext cx="4860283" cy="678960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707" tIns="0" rIns="183707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SINDROME FEBRIL PROLONGADO</a:t>
          </a:r>
          <a:endParaRPr lang="es-AR" sz="23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80307" y="3166952"/>
        <a:ext cx="4793995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85B0E-4834-4054-9CE8-F2E9A205D93A}">
      <dsp:nvSpPr>
        <dsp:cNvPr id="0" name=""/>
        <dsp:cNvSpPr/>
      </dsp:nvSpPr>
      <dsp:spPr>
        <a:xfrm>
          <a:off x="2708" y="139936"/>
          <a:ext cx="3833855" cy="3833855"/>
        </a:xfrm>
        <a:prstGeom prst="ellipse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900" kern="1200" dirty="0" smtClean="0">
              <a:solidFill>
                <a:schemeClr val="tx1"/>
              </a:solidFill>
            </a:rPr>
            <a:t>AGUDA</a:t>
          </a:r>
          <a:endParaRPr lang="es-AR" sz="3900" kern="1200" dirty="0">
            <a:solidFill>
              <a:schemeClr val="tx1"/>
            </a:solidFill>
          </a:endParaRPr>
        </a:p>
      </dsp:txBody>
      <dsp:txXfrm>
        <a:off x="564163" y="701391"/>
        <a:ext cx="2710945" cy="2710945"/>
      </dsp:txXfrm>
    </dsp:sp>
    <dsp:sp modelId="{11554BFC-247B-40F4-A6CA-7EDFC0DDB294}">
      <dsp:nvSpPr>
        <dsp:cNvPr id="0" name=""/>
        <dsp:cNvSpPr/>
      </dsp:nvSpPr>
      <dsp:spPr>
        <a:xfrm>
          <a:off x="3647220" y="87613"/>
          <a:ext cx="2388616" cy="1293926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3100" kern="1200"/>
        </a:p>
      </dsp:txBody>
      <dsp:txXfrm>
        <a:off x="3647220" y="346398"/>
        <a:ext cx="2000438" cy="776356"/>
      </dsp:txXfrm>
    </dsp:sp>
    <dsp:sp modelId="{8A957190-1246-4474-BDB5-7B1EAC477116}">
      <dsp:nvSpPr>
        <dsp:cNvPr id="0" name=""/>
        <dsp:cNvSpPr/>
      </dsp:nvSpPr>
      <dsp:spPr>
        <a:xfrm>
          <a:off x="5762135" y="139936"/>
          <a:ext cx="3833855" cy="3833855"/>
        </a:xfrm>
        <a:prstGeom prst="ellipse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900" kern="1200" dirty="0" smtClean="0">
              <a:solidFill>
                <a:schemeClr val="tx1"/>
              </a:solidFill>
            </a:rPr>
            <a:t>SUBAGUDA</a:t>
          </a:r>
          <a:endParaRPr lang="es-AR" sz="3900" kern="1200" dirty="0">
            <a:solidFill>
              <a:schemeClr val="tx1"/>
            </a:solidFill>
          </a:endParaRPr>
        </a:p>
      </dsp:txBody>
      <dsp:txXfrm>
        <a:off x="6323590" y="701391"/>
        <a:ext cx="2710945" cy="2710945"/>
      </dsp:txXfrm>
    </dsp:sp>
    <dsp:sp modelId="{02E8FCDF-DD06-4108-A0E1-F138D14FB128}">
      <dsp:nvSpPr>
        <dsp:cNvPr id="0" name=""/>
        <dsp:cNvSpPr/>
      </dsp:nvSpPr>
      <dsp:spPr>
        <a:xfrm rot="10800000">
          <a:off x="3605046" y="2823914"/>
          <a:ext cx="2388616" cy="1293926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3100" kern="1200"/>
        </a:p>
      </dsp:txBody>
      <dsp:txXfrm rot="10800000">
        <a:off x="3993224" y="3082699"/>
        <a:ext cx="2000438" cy="7763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85B0E-4834-4054-9CE8-F2E9A205D93A}">
      <dsp:nvSpPr>
        <dsp:cNvPr id="0" name=""/>
        <dsp:cNvSpPr/>
      </dsp:nvSpPr>
      <dsp:spPr>
        <a:xfrm>
          <a:off x="2708" y="139936"/>
          <a:ext cx="3833855" cy="3833855"/>
        </a:xfrm>
        <a:prstGeom prst="ellipse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</a:rPr>
            <a:t>AGUDA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</a:rPr>
            <a:t>Bacteriemia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</a:rPr>
            <a:t>SIRS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</a:rPr>
            <a:t>Sepsis</a:t>
          </a:r>
          <a:endParaRPr lang="es-AR" sz="3200" b="1" kern="1200" dirty="0">
            <a:solidFill>
              <a:schemeClr val="tx1"/>
            </a:solidFill>
          </a:endParaRPr>
        </a:p>
      </dsp:txBody>
      <dsp:txXfrm>
        <a:off x="564163" y="701391"/>
        <a:ext cx="2710945" cy="2710945"/>
      </dsp:txXfrm>
    </dsp:sp>
    <dsp:sp modelId="{11554BFC-247B-40F4-A6CA-7EDFC0DDB294}">
      <dsp:nvSpPr>
        <dsp:cNvPr id="0" name=""/>
        <dsp:cNvSpPr/>
      </dsp:nvSpPr>
      <dsp:spPr>
        <a:xfrm>
          <a:off x="3647220" y="15606"/>
          <a:ext cx="2388616" cy="1293926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600" kern="1200"/>
        </a:p>
      </dsp:txBody>
      <dsp:txXfrm>
        <a:off x="3647220" y="274391"/>
        <a:ext cx="2000438" cy="776356"/>
      </dsp:txXfrm>
    </dsp:sp>
    <dsp:sp modelId="{8A957190-1246-4474-BDB5-7B1EAC477116}">
      <dsp:nvSpPr>
        <dsp:cNvPr id="0" name=""/>
        <dsp:cNvSpPr/>
      </dsp:nvSpPr>
      <dsp:spPr>
        <a:xfrm>
          <a:off x="5762135" y="139936"/>
          <a:ext cx="3833855" cy="3833855"/>
        </a:xfrm>
        <a:prstGeom prst="ellipse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</a:rPr>
            <a:t>SUBAGUDA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</a:rPr>
            <a:t>S.F.P</a:t>
          </a:r>
          <a:endParaRPr lang="es-AR" sz="3200" b="1" kern="1200" dirty="0">
            <a:solidFill>
              <a:schemeClr val="tx1"/>
            </a:solidFill>
          </a:endParaRPr>
        </a:p>
      </dsp:txBody>
      <dsp:txXfrm>
        <a:off x="6323590" y="701391"/>
        <a:ext cx="2710945" cy="2710945"/>
      </dsp:txXfrm>
    </dsp:sp>
    <dsp:sp modelId="{02E8FCDF-DD06-4108-A0E1-F138D14FB128}">
      <dsp:nvSpPr>
        <dsp:cNvPr id="0" name=""/>
        <dsp:cNvSpPr/>
      </dsp:nvSpPr>
      <dsp:spPr>
        <a:xfrm rot="10800000">
          <a:off x="3503195" y="2679900"/>
          <a:ext cx="2388616" cy="1293926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600" kern="1200"/>
        </a:p>
      </dsp:txBody>
      <dsp:txXfrm rot="10800000">
        <a:off x="3891373" y="2938685"/>
        <a:ext cx="2000438" cy="7763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85B0E-4834-4054-9CE8-F2E9A205D93A}">
      <dsp:nvSpPr>
        <dsp:cNvPr id="0" name=""/>
        <dsp:cNvSpPr/>
      </dsp:nvSpPr>
      <dsp:spPr>
        <a:xfrm>
          <a:off x="2708" y="139936"/>
          <a:ext cx="3833855" cy="3833855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400" kern="1200" dirty="0" smtClean="0">
              <a:solidFill>
                <a:schemeClr val="tx1"/>
              </a:solidFill>
            </a:rPr>
            <a:t>PRECOZ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400" kern="1200" dirty="0" smtClean="0">
              <a:solidFill>
                <a:schemeClr val="tx1"/>
              </a:solidFill>
            </a:rPr>
            <a:t>Hasta 12 meses PQ</a:t>
          </a:r>
          <a:endParaRPr lang="es-AR" sz="4400" kern="1200" dirty="0">
            <a:solidFill>
              <a:schemeClr val="tx1"/>
            </a:solidFill>
          </a:endParaRPr>
        </a:p>
      </dsp:txBody>
      <dsp:txXfrm>
        <a:off x="564163" y="701391"/>
        <a:ext cx="2710945" cy="2710945"/>
      </dsp:txXfrm>
    </dsp:sp>
    <dsp:sp modelId="{11554BFC-247B-40F4-A6CA-7EDFC0DDB294}">
      <dsp:nvSpPr>
        <dsp:cNvPr id="0" name=""/>
        <dsp:cNvSpPr/>
      </dsp:nvSpPr>
      <dsp:spPr>
        <a:xfrm>
          <a:off x="3719237" y="15606"/>
          <a:ext cx="2388616" cy="1322936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3600" kern="1200"/>
        </a:p>
      </dsp:txBody>
      <dsp:txXfrm>
        <a:off x="3719237" y="280193"/>
        <a:ext cx="1991735" cy="793762"/>
      </dsp:txXfrm>
    </dsp:sp>
    <dsp:sp modelId="{8A957190-1246-4474-BDB5-7B1EAC477116}">
      <dsp:nvSpPr>
        <dsp:cNvPr id="0" name=""/>
        <dsp:cNvSpPr/>
      </dsp:nvSpPr>
      <dsp:spPr>
        <a:xfrm>
          <a:off x="5762135" y="139936"/>
          <a:ext cx="3833855" cy="3833855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400" kern="1200" dirty="0" smtClean="0">
              <a:solidFill>
                <a:schemeClr val="tx1"/>
              </a:solidFill>
            </a:rPr>
            <a:t>TARDIA</a:t>
          </a:r>
          <a:endParaRPr lang="es-AR" sz="4400" kern="1200" dirty="0">
            <a:solidFill>
              <a:schemeClr val="tx1"/>
            </a:solidFill>
          </a:endParaRPr>
        </a:p>
      </dsp:txBody>
      <dsp:txXfrm>
        <a:off x="6323590" y="701391"/>
        <a:ext cx="2710945" cy="2710945"/>
      </dsp:txXfrm>
    </dsp:sp>
    <dsp:sp modelId="{02E8FCDF-DD06-4108-A0E1-F138D14FB128}">
      <dsp:nvSpPr>
        <dsp:cNvPr id="0" name=""/>
        <dsp:cNvSpPr/>
      </dsp:nvSpPr>
      <dsp:spPr>
        <a:xfrm rot="10800000">
          <a:off x="3503195" y="2607893"/>
          <a:ext cx="2388616" cy="1293926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3600" kern="1200"/>
        </a:p>
      </dsp:txBody>
      <dsp:txXfrm rot="10800000">
        <a:off x="3891373" y="2866678"/>
        <a:ext cx="2000438" cy="7763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85B0E-4834-4054-9CE8-F2E9A205D93A}">
      <dsp:nvSpPr>
        <dsp:cNvPr id="0" name=""/>
        <dsp:cNvSpPr/>
      </dsp:nvSpPr>
      <dsp:spPr>
        <a:xfrm>
          <a:off x="2708" y="139936"/>
          <a:ext cx="3833855" cy="3833855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PRECOZ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Estafilo C (-) : 30 %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Estafilo Au: 20 %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BGN: 20%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Hongos 10%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Enterococo: 10%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800" kern="1200" dirty="0" smtClean="0"/>
        </a:p>
      </dsp:txBody>
      <dsp:txXfrm>
        <a:off x="564163" y="701391"/>
        <a:ext cx="2710945" cy="2710945"/>
      </dsp:txXfrm>
    </dsp:sp>
    <dsp:sp modelId="{11554BFC-247B-40F4-A6CA-7EDFC0DDB294}">
      <dsp:nvSpPr>
        <dsp:cNvPr id="0" name=""/>
        <dsp:cNvSpPr/>
      </dsp:nvSpPr>
      <dsp:spPr>
        <a:xfrm>
          <a:off x="3719237" y="-152810"/>
          <a:ext cx="2388616" cy="1293926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>
        <a:off x="3719237" y="105975"/>
        <a:ext cx="2000438" cy="776356"/>
      </dsp:txXfrm>
    </dsp:sp>
    <dsp:sp modelId="{8A957190-1246-4474-BDB5-7B1EAC477116}">
      <dsp:nvSpPr>
        <dsp:cNvPr id="0" name=""/>
        <dsp:cNvSpPr/>
      </dsp:nvSpPr>
      <dsp:spPr>
        <a:xfrm>
          <a:off x="5762135" y="139936"/>
          <a:ext cx="3833855" cy="3833855"/>
        </a:xfrm>
        <a:prstGeom prst="ellipse">
          <a:avLst/>
        </a:prstGeom>
        <a:solidFill>
          <a:schemeClr val="tx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000" kern="1200" dirty="0" smtClean="0">
              <a:solidFill>
                <a:schemeClr val="tx1"/>
              </a:solidFill>
            </a:rPr>
            <a:t>TARDIA</a:t>
          </a: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000" kern="1200" dirty="0" smtClean="0">
              <a:solidFill>
                <a:schemeClr val="tx1"/>
              </a:solidFill>
            </a:rPr>
            <a:t>Etiología similar a la V. Nativa</a:t>
          </a:r>
          <a:endParaRPr lang="es-AR" sz="4000" kern="1200" dirty="0">
            <a:solidFill>
              <a:schemeClr val="tx1"/>
            </a:solidFill>
          </a:endParaRPr>
        </a:p>
      </dsp:txBody>
      <dsp:txXfrm>
        <a:off x="6323590" y="701391"/>
        <a:ext cx="2710945" cy="2710945"/>
      </dsp:txXfrm>
    </dsp:sp>
    <dsp:sp modelId="{02E8FCDF-DD06-4108-A0E1-F138D14FB128}">
      <dsp:nvSpPr>
        <dsp:cNvPr id="0" name=""/>
        <dsp:cNvSpPr/>
      </dsp:nvSpPr>
      <dsp:spPr>
        <a:xfrm rot="10800000">
          <a:off x="3431202" y="2607893"/>
          <a:ext cx="2388616" cy="1293926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 rot="10800000">
        <a:off x="3819380" y="2866678"/>
        <a:ext cx="2000438" cy="7763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85B0E-4834-4054-9CE8-F2E9A205D93A}">
      <dsp:nvSpPr>
        <dsp:cNvPr id="0" name=""/>
        <dsp:cNvSpPr/>
      </dsp:nvSpPr>
      <dsp:spPr>
        <a:xfrm>
          <a:off x="2708" y="139936"/>
          <a:ext cx="3833855" cy="3833855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500" b="1" kern="1200" dirty="0" smtClean="0">
              <a:solidFill>
                <a:schemeClr val="tx1"/>
              </a:solidFill>
            </a:rPr>
            <a:t>PRECOZ</a:t>
          </a:r>
        </a:p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500" b="1" kern="1200" dirty="0" smtClean="0">
              <a:solidFill>
                <a:schemeClr val="tx1"/>
              </a:solidFill>
            </a:rPr>
            <a:t>Disfunción valvular</a:t>
          </a:r>
        </a:p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500" b="1" kern="1200" dirty="0" smtClean="0">
              <a:solidFill>
                <a:schemeClr val="tx1"/>
              </a:solidFill>
            </a:rPr>
            <a:t>Sepsis</a:t>
          </a:r>
        </a:p>
      </dsp:txBody>
      <dsp:txXfrm>
        <a:off x="564163" y="701391"/>
        <a:ext cx="2710945" cy="2710945"/>
      </dsp:txXfrm>
    </dsp:sp>
    <dsp:sp modelId="{11554BFC-247B-40F4-A6CA-7EDFC0DDB294}">
      <dsp:nvSpPr>
        <dsp:cNvPr id="0" name=""/>
        <dsp:cNvSpPr/>
      </dsp:nvSpPr>
      <dsp:spPr>
        <a:xfrm>
          <a:off x="3791230" y="15606"/>
          <a:ext cx="2388616" cy="1293926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800" kern="1200"/>
        </a:p>
      </dsp:txBody>
      <dsp:txXfrm>
        <a:off x="3791230" y="274391"/>
        <a:ext cx="2000438" cy="776356"/>
      </dsp:txXfrm>
    </dsp:sp>
    <dsp:sp modelId="{8A957190-1246-4474-BDB5-7B1EAC477116}">
      <dsp:nvSpPr>
        <dsp:cNvPr id="0" name=""/>
        <dsp:cNvSpPr/>
      </dsp:nvSpPr>
      <dsp:spPr>
        <a:xfrm>
          <a:off x="5762135" y="139936"/>
          <a:ext cx="3833855" cy="3833855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000" b="1" kern="1200" dirty="0" smtClean="0">
              <a:solidFill>
                <a:schemeClr val="tx1"/>
              </a:solidFill>
            </a:rPr>
            <a:t>TARDIA</a:t>
          </a: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000" b="1" kern="1200" dirty="0" smtClean="0">
              <a:solidFill>
                <a:schemeClr val="tx1"/>
              </a:solidFill>
            </a:rPr>
            <a:t>Curso subagudo</a:t>
          </a:r>
        </a:p>
      </dsp:txBody>
      <dsp:txXfrm>
        <a:off x="6323590" y="701391"/>
        <a:ext cx="2710945" cy="2710945"/>
      </dsp:txXfrm>
    </dsp:sp>
    <dsp:sp modelId="{02E8FCDF-DD06-4108-A0E1-F138D14FB128}">
      <dsp:nvSpPr>
        <dsp:cNvPr id="0" name=""/>
        <dsp:cNvSpPr/>
      </dsp:nvSpPr>
      <dsp:spPr>
        <a:xfrm rot="10800000">
          <a:off x="3503195" y="2463879"/>
          <a:ext cx="2388616" cy="1293926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800" kern="1200"/>
        </a:p>
      </dsp:txBody>
      <dsp:txXfrm rot="10800000">
        <a:off x="3891373" y="2722664"/>
        <a:ext cx="2000438" cy="7763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3C63D-429E-44E0-B665-67709745A99E}">
      <dsp:nvSpPr>
        <dsp:cNvPr id="0" name=""/>
        <dsp:cNvSpPr/>
      </dsp:nvSpPr>
      <dsp:spPr>
        <a:xfrm>
          <a:off x="0" y="372420"/>
          <a:ext cx="9144000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D86022-7109-4EBB-B01F-17E301705E1E}">
      <dsp:nvSpPr>
        <dsp:cNvPr id="0" name=""/>
        <dsp:cNvSpPr/>
      </dsp:nvSpPr>
      <dsp:spPr>
        <a:xfrm>
          <a:off x="457200" y="32939"/>
          <a:ext cx="6400800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>
              <a:latin typeface="Calibri" panose="020F0502020204030204" pitchFamily="34" charset="0"/>
            </a:rPr>
            <a:t>MÉTODOS INVASIVOS</a:t>
          </a:r>
          <a:endParaRPr lang="es-AR" sz="2300" b="1" kern="1200" dirty="0">
            <a:latin typeface="Calibri" panose="020F0502020204030204" pitchFamily="34" charset="0"/>
          </a:endParaRPr>
        </a:p>
      </dsp:txBody>
      <dsp:txXfrm>
        <a:off x="490344" y="66083"/>
        <a:ext cx="6334512" cy="612672"/>
      </dsp:txXfrm>
    </dsp:sp>
    <dsp:sp modelId="{4BE6C25E-078F-4608-B8A3-A7B1CDF50911}">
      <dsp:nvSpPr>
        <dsp:cNvPr id="0" name=""/>
        <dsp:cNvSpPr/>
      </dsp:nvSpPr>
      <dsp:spPr>
        <a:xfrm>
          <a:off x="0" y="1415700"/>
          <a:ext cx="9144000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A0265-8CB6-4AE9-B4A2-B522DEDE753E}">
      <dsp:nvSpPr>
        <dsp:cNvPr id="0" name=""/>
        <dsp:cNvSpPr/>
      </dsp:nvSpPr>
      <dsp:spPr>
        <a:xfrm>
          <a:off x="457200" y="1076219"/>
          <a:ext cx="6400800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>
              <a:latin typeface="Calibri" panose="020F0502020204030204" pitchFamily="34" charset="0"/>
            </a:rPr>
            <a:t>GÉRMENES RESISTENTES</a:t>
          </a:r>
          <a:endParaRPr lang="es-AR" sz="2300" b="1" kern="1200" dirty="0">
            <a:latin typeface="Calibri" panose="020F0502020204030204" pitchFamily="34" charset="0"/>
          </a:endParaRPr>
        </a:p>
      </dsp:txBody>
      <dsp:txXfrm>
        <a:off x="490344" y="1109363"/>
        <a:ext cx="6334512" cy="612672"/>
      </dsp:txXfrm>
    </dsp:sp>
    <dsp:sp modelId="{4EEB377F-9CD4-4768-931B-88023A528C13}">
      <dsp:nvSpPr>
        <dsp:cNvPr id="0" name=""/>
        <dsp:cNvSpPr/>
      </dsp:nvSpPr>
      <dsp:spPr>
        <a:xfrm>
          <a:off x="0" y="2458980"/>
          <a:ext cx="9144000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4080B-FE8A-437E-B7EF-20F5EC92AA69}">
      <dsp:nvSpPr>
        <dsp:cNvPr id="0" name=""/>
        <dsp:cNvSpPr/>
      </dsp:nvSpPr>
      <dsp:spPr>
        <a:xfrm>
          <a:off x="457200" y="2119500"/>
          <a:ext cx="6400800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ETIOLOGÍA: ESTAFILOCOCOS BGN</a:t>
          </a:r>
          <a:endParaRPr lang="es-AR" sz="23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90344" y="2152644"/>
        <a:ext cx="6334512" cy="612672"/>
      </dsp:txXfrm>
    </dsp:sp>
    <dsp:sp modelId="{8E6D162F-CC78-4E3A-BDBD-D292DBED75F6}">
      <dsp:nvSpPr>
        <dsp:cNvPr id="0" name=""/>
        <dsp:cNvSpPr/>
      </dsp:nvSpPr>
      <dsp:spPr>
        <a:xfrm>
          <a:off x="0" y="3502260"/>
          <a:ext cx="9144000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987AC5-DD9A-4095-80D8-25E708100AEE}">
      <dsp:nvSpPr>
        <dsp:cNvPr id="0" name=""/>
        <dsp:cNvSpPr/>
      </dsp:nvSpPr>
      <dsp:spPr>
        <a:xfrm>
          <a:off x="457200" y="3162780"/>
          <a:ext cx="6400800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>
              <a:latin typeface="Calibri" panose="020F0502020204030204" pitchFamily="34" charset="0"/>
            </a:rPr>
            <a:t>ASOCIADAS A INFECCIONES POR CATÉTERES</a:t>
          </a:r>
          <a:endParaRPr lang="es-AR" sz="2300" b="1" kern="1200" dirty="0">
            <a:latin typeface="Calibri" panose="020F0502020204030204" pitchFamily="34" charset="0"/>
          </a:endParaRPr>
        </a:p>
      </dsp:txBody>
      <dsp:txXfrm>
        <a:off x="490344" y="3195924"/>
        <a:ext cx="6334512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EF2E10-F372-4FAB-81AB-5862B95B7108}" type="datetime1">
              <a:rPr lang="es-ES" smtClean="0"/>
              <a:t>10/08/2023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ECAE81-EBF6-4933-9DB2-FE5B8F9333FF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105DB2-FD3E-441D-8B7E-7AE83ECE27B3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105DB2-FD3E-441D-8B7E-7AE83ECE27B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92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loque de título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7" name="gráfico de la parte superior" descr="Diseño de borde superior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ángulo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23" name="gráfico de la parte inferior" descr="Diseño de borde inferior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ángulo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0" name="Marcador de posición de fecha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1A9CBD-FC96-4930-B11D-0238FE29C61A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22" name="Marcador de posición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22E5E-3DDD-496E-8A47-635EABCD592C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ED53F6-796A-404E-B973-F3C10A4E4B0F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1DA33A-B757-4D29-B067-43A61E6496B6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A10B82-AF1B-4F04-9E7B-9E0D2470CA45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A43820-F0E0-4F5A-BF5F-6F2D5C2E8211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de la parte inferior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ECA0EF-B49D-4FF3-8B81-E3A970172679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C79462-9C6B-4111-AEB9-EB9032C6D140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5B4820-1A51-4F8A-B80D-D9697493352E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B2DC28-2B94-40A0-9EA7-2E601003A29F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9FC493-80A2-4BF4-B121-4EF9E4894D36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áfico de la parte inferior" descr="Diseño de borde inferior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0" name="gráfico de la parte superior" descr="Diseño de borde superior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ángulo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513640D-1A53-4A8F-B815-A0FAE53345F6}" type="datetime1">
              <a:rPr lang="es-ES" noProof="0" smtClean="0"/>
              <a:t>10/08/2023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980728"/>
            <a:ext cx="9143998" cy="2667000"/>
          </a:xfrm>
        </p:spPr>
        <p:txBody>
          <a:bodyPr rtlCol="0">
            <a:normAutofit/>
          </a:bodyPr>
          <a:lstStyle/>
          <a:p>
            <a:pPr rtl="0"/>
            <a:r>
              <a:rPr lang="es-ES" sz="3000" b="1" dirty="0" smtClean="0">
                <a:latin typeface="Calibri" panose="020F0502020204030204" pitchFamily="34" charset="0"/>
              </a:rPr>
              <a:t>ENDOCARDITIS INFECCIOSAS</a:t>
            </a:r>
            <a:endParaRPr lang="es-ES" sz="3000" b="1" dirty="0"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4941168"/>
            <a:ext cx="8229598" cy="108012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Dr. Guillermo A. Recúpero</a:t>
            </a:r>
          </a:p>
          <a:p>
            <a:pPr rtl="0"/>
            <a:r>
              <a:rPr lang="es-ES" b="1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AGOSTO 2023</a:t>
            </a:r>
          </a:p>
        </p:txBody>
      </p:sp>
      <p:sp>
        <p:nvSpPr>
          <p:cNvPr id="4" name="Elipse 3"/>
          <p:cNvSpPr/>
          <p:nvPr/>
        </p:nvSpPr>
        <p:spPr>
          <a:xfrm>
            <a:off x="9118748" y="1124744"/>
            <a:ext cx="2088232" cy="1908212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DIPLOMATURA</a:t>
            </a:r>
          </a:p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DE</a:t>
            </a:r>
          </a:p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INFECTOLOGÍA</a:t>
            </a:r>
          </a:p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MÓDULO V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GENERALIDADES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sz="3200" b="1" dirty="0">
                <a:latin typeface="Calibri" panose="020F0502020204030204" pitchFamily="34" charset="0"/>
              </a:rPr>
              <a:t>Infección del endotelio cardíaco</a:t>
            </a:r>
          </a:p>
          <a:p>
            <a:pPr>
              <a:lnSpc>
                <a:spcPct val="120000"/>
              </a:lnSpc>
            </a:pPr>
            <a:r>
              <a:rPr lang="es-MX" sz="3200" b="1" dirty="0">
                <a:latin typeface="Calibri" panose="020F0502020204030204" pitchFamily="34" charset="0"/>
              </a:rPr>
              <a:t>Entidad poco frecuente</a:t>
            </a:r>
          </a:p>
          <a:p>
            <a:pPr>
              <a:lnSpc>
                <a:spcPct val="120000"/>
              </a:lnSpc>
            </a:pPr>
            <a:r>
              <a:rPr lang="es-MX" sz="3200" b="1" dirty="0">
                <a:latin typeface="Calibri" panose="020F0502020204030204" pitchFamily="34" charset="0"/>
              </a:rPr>
              <a:t>Manifestaciones clínicas muy variada</a:t>
            </a:r>
          </a:p>
          <a:p>
            <a:pPr>
              <a:lnSpc>
                <a:spcPct val="120000"/>
              </a:lnSpc>
            </a:pPr>
            <a:r>
              <a:rPr lang="es-MX" sz="3200" b="1" dirty="0">
                <a:latin typeface="Calibri" panose="020F0502020204030204" pitchFamily="34" charset="0"/>
              </a:rPr>
              <a:t>Se asocia con una morbimortalidad  importante</a:t>
            </a:r>
          </a:p>
          <a:p>
            <a:pPr>
              <a:lnSpc>
                <a:spcPct val="120000"/>
              </a:lnSpc>
            </a:pPr>
            <a:r>
              <a:rPr lang="es-MX" sz="3200" b="1" dirty="0" smtClean="0">
                <a:latin typeface="Calibri" panose="020F0502020204030204" pitchFamily="34" charset="0"/>
              </a:rPr>
              <a:t>EI </a:t>
            </a:r>
            <a:r>
              <a:rPr lang="es-MX" sz="3200" b="1" dirty="0">
                <a:latin typeface="Calibri" panose="020F0502020204030204" pitchFamily="34" charset="0"/>
              </a:rPr>
              <a:t>continua siendo un gran desafío clínico</a:t>
            </a:r>
          </a:p>
        </p:txBody>
      </p:sp>
    </p:spTree>
    <p:extLst>
      <p:ext uri="{BB962C8B-B14F-4D97-AF65-F5344CB8AC3E}">
        <p14:creationId xmlns:p14="http://schemas.microsoft.com/office/powerpoint/2010/main" val="269596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4400" b="1" dirty="0">
                <a:latin typeface="Calibri" panose="020F0502020204030204" pitchFamily="34" charset="0"/>
              </a:rPr>
              <a:t>EPIDEMIOLOGÍA</a:t>
            </a:r>
            <a:r>
              <a:rPr lang="es-AR" dirty="0"/>
              <a:t>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5780" y="1844824"/>
            <a:ext cx="11449272" cy="4114800"/>
          </a:xfrm>
        </p:spPr>
        <p:txBody>
          <a:bodyPr>
            <a:normAutofit/>
          </a:bodyPr>
          <a:lstStyle/>
          <a:p>
            <a:r>
              <a:rPr lang="es-AR" sz="3200" b="1" dirty="0" smtClean="0">
                <a:latin typeface="Calibri" panose="020F0502020204030204" pitchFamily="34" charset="0"/>
              </a:rPr>
              <a:t>Compromete </a:t>
            </a:r>
            <a:r>
              <a:rPr lang="es-AR" sz="3200" b="1" dirty="0">
                <a:latin typeface="Calibri" panose="020F0502020204030204" pitchFamily="34" charset="0"/>
              </a:rPr>
              <a:t>con mayor frecuencia a pacientes ancianos con enfermedad valvular previa o con prótesis valvulares sometidos a procedimientos sanitarios. Son estos los factores predisponentes que han tomado relevancia en la actualidad: </a:t>
            </a:r>
            <a:r>
              <a:rPr lang="es-AR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válvulas protésicas, esclerosis degenerativa, uso de drogas IV, mayor uso de procedimientos </a:t>
            </a:r>
            <a:r>
              <a:rPr lang="es-AR" sz="32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invasivos. </a:t>
            </a:r>
            <a:endParaRPr lang="es-AR" sz="3200" b="1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r>
              <a:rPr lang="es-AR" sz="3200" b="1" dirty="0" smtClean="0">
                <a:latin typeface="Calibri" panose="020F0502020204030204" pitchFamily="34" charset="0"/>
              </a:rPr>
              <a:t>La </a:t>
            </a:r>
            <a:r>
              <a:rPr lang="es-AR" sz="3200" b="1" dirty="0">
                <a:latin typeface="Calibri" panose="020F0502020204030204" pitchFamily="34" charset="0"/>
              </a:rPr>
              <a:t>mortalidad en los distintos países varía entre 15 y 35%, y la descripta en nuestro país por el estudio EIRA fue del 23,5</a:t>
            </a:r>
            <a:r>
              <a:rPr lang="es-AR" sz="3200" b="1" dirty="0" smtClean="0">
                <a:latin typeface="Calibri" panose="020F0502020204030204" pitchFamily="34" charset="0"/>
              </a:rPr>
              <a:t>%.</a:t>
            </a:r>
            <a:endParaRPr lang="es-AR" sz="3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03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EPIDEMIOLOGÍA</a:t>
            </a:r>
            <a:endParaRPr lang="es-AR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1764" y="1905000"/>
            <a:ext cx="11737304" cy="4114800"/>
          </a:xfrm>
        </p:spPr>
        <p:txBody>
          <a:bodyPr>
            <a:normAutofit/>
          </a:bodyPr>
          <a:lstStyle/>
          <a:p>
            <a:r>
              <a:rPr lang="es-AR" sz="2800" b="1" dirty="0">
                <a:latin typeface="Calibri" panose="020F0502020204030204" pitchFamily="34" charset="0"/>
              </a:rPr>
              <a:t>Su incidencia sigue siendo baja en la infancia −afecta a pacientes con cardiopatía congénita− y va aumentando con la edad. </a:t>
            </a:r>
            <a:endParaRPr lang="es-AR" sz="2800" b="1" dirty="0" smtClean="0">
              <a:latin typeface="Calibri" panose="020F0502020204030204" pitchFamily="34" charset="0"/>
            </a:endParaRPr>
          </a:p>
          <a:p>
            <a:r>
              <a:rPr lang="es-AR" sz="2800" b="1" dirty="0" smtClean="0">
                <a:latin typeface="Calibri" panose="020F0502020204030204" pitchFamily="34" charset="0"/>
              </a:rPr>
              <a:t>En </a:t>
            </a:r>
            <a:r>
              <a:rPr lang="es-AR" sz="2800" b="1" dirty="0">
                <a:latin typeface="Calibri" panose="020F0502020204030204" pitchFamily="34" charset="0"/>
              </a:rPr>
              <a:t>nuestro país se encuentra una incidencia trimodal con un pico a los 25 años (con predominio de drogadicción IV), otro a los 45 años (EI típica por estreptococos del grupo Viridans) y otro en mayores de 65 años (EI del anciano, valvulopatías degenerativas, nosocomial</a:t>
            </a:r>
            <a:r>
              <a:rPr lang="es-AR" sz="2800" b="1" dirty="0" smtClean="0">
                <a:latin typeface="Calibri" panose="020F0502020204030204" pitchFamily="34" charset="0"/>
              </a:rPr>
              <a:t>). </a:t>
            </a:r>
          </a:p>
          <a:p>
            <a:r>
              <a:rPr lang="es-AR" sz="2800" b="1" dirty="0" smtClean="0">
                <a:latin typeface="Calibri" panose="020F0502020204030204" pitchFamily="34" charset="0"/>
              </a:rPr>
              <a:t>En </a:t>
            </a:r>
            <a:r>
              <a:rPr lang="es-AR" sz="2800" b="1" dirty="0">
                <a:latin typeface="Calibri" panose="020F0502020204030204" pitchFamily="34" charset="0"/>
              </a:rPr>
              <a:t>todas las series, la proporción </a:t>
            </a:r>
            <a:r>
              <a:rPr lang="es-AR" sz="2800" b="1" dirty="0" smtClean="0">
                <a:latin typeface="Calibri" panose="020F0502020204030204" pitchFamily="34" charset="0"/>
              </a:rPr>
              <a:t>varones: mujeres </a:t>
            </a:r>
            <a:r>
              <a:rPr lang="es-AR" sz="2800" b="1" dirty="0">
                <a:latin typeface="Calibri" panose="020F0502020204030204" pitchFamily="34" charset="0"/>
              </a:rPr>
              <a:t>es 2:1. Podría estimarse que en la Argentina se producen aproximadamente entre 700 y 1.700 episodios por </a:t>
            </a:r>
            <a:r>
              <a:rPr lang="es-AR" sz="2800" b="1" dirty="0" smtClean="0">
                <a:latin typeface="Calibri" panose="020F0502020204030204" pitchFamily="34" charset="0"/>
              </a:rPr>
              <a:t>año. </a:t>
            </a:r>
            <a:endParaRPr lang="es-AR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05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CONCEPTOS EPIDEMIOLÓGICOS ACTUALES</a:t>
            </a:r>
            <a:endParaRPr lang="es-AR" b="1" dirty="0">
              <a:latin typeface="Calibri" panose="020F05020202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973" y="1628800"/>
            <a:ext cx="8451464" cy="45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6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953953" y="188640"/>
            <a:ext cx="8280920" cy="584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5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52438" y="549275"/>
            <a:ext cx="11736387" cy="1150938"/>
          </a:xfrm>
        </p:spPr>
        <p:txBody>
          <a:bodyPr>
            <a:normAutofit/>
          </a:bodyPr>
          <a:lstStyle/>
          <a:p>
            <a:pPr algn="ctr"/>
            <a:r>
              <a:rPr lang="es-AR" sz="31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FISIOPATOGENIA: </a:t>
            </a:r>
            <a:r>
              <a:rPr lang="es-AR" sz="3100" b="1" dirty="0">
                <a:solidFill>
                  <a:srgbClr val="0070C0"/>
                </a:solidFill>
                <a:latin typeface="Calibri" panose="020F0502020204030204" pitchFamily="34" charset="0"/>
              </a:rPr>
              <a:t>La enfermedad se desarrolla en 3 estadios:</a:t>
            </a:r>
            <a:r>
              <a:rPr lang="es-AR" sz="4400" b="1" dirty="0">
                <a:solidFill>
                  <a:srgbClr val="0070C0"/>
                </a:solidFill>
                <a:latin typeface="Calibri" panose="020F0502020204030204" pitchFamily="34" charset="0"/>
              </a:rPr>
              <a:t/>
            </a:r>
            <a:br>
              <a:rPr lang="es-AR" sz="4400" b="1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endParaRPr lang="es-AR" sz="44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0" y="1268413"/>
            <a:ext cx="11664950" cy="4114800"/>
          </a:xfrm>
        </p:spPr>
        <p:txBody>
          <a:bodyPr>
            <a:noAutofit/>
          </a:bodyPr>
          <a:lstStyle/>
          <a:p>
            <a:r>
              <a:rPr lang="es-AR" sz="3200" b="1" dirty="0" smtClean="0">
                <a:latin typeface="Calibri" panose="020F0502020204030204" pitchFamily="34" charset="0"/>
              </a:rPr>
              <a:t>Bacteriemia: </a:t>
            </a:r>
            <a:r>
              <a:rPr lang="es-AR" sz="3200" b="1" dirty="0">
                <a:latin typeface="Calibri" panose="020F0502020204030204" pitchFamily="34" charset="0"/>
              </a:rPr>
              <a:t>microorganismos en la sangre</a:t>
            </a:r>
          </a:p>
          <a:p>
            <a:r>
              <a:rPr lang="es-AR" sz="3200" b="1" dirty="0">
                <a:latin typeface="Calibri" panose="020F0502020204030204" pitchFamily="34" charset="0"/>
              </a:rPr>
              <a:t>Adherencia: el microorganismo se adhiere al endotelio anormal o dañado a través de adhesinas superficiales</a:t>
            </a:r>
          </a:p>
          <a:p>
            <a:r>
              <a:rPr lang="es-AR" sz="3200" b="1" dirty="0" smtClean="0">
                <a:latin typeface="Calibri" panose="020F0502020204030204" pitchFamily="34" charset="0"/>
              </a:rPr>
              <a:t>Acción patógena: </a:t>
            </a:r>
            <a:r>
              <a:rPr lang="es-AR" sz="3200" b="1" dirty="0">
                <a:latin typeface="Calibri" panose="020F0502020204030204" pitchFamily="34" charset="0"/>
              </a:rPr>
              <a:t>proliferación del organismo junto con inflamación, que produce una vegetación madura</a:t>
            </a:r>
          </a:p>
          <a:p>
            <a:r>
              <a:rPr lang="es-AR" sz="3200" b="1" dirty="0">
                <a:latin typeface="Calibri" panose="020F0502020204030204" pitchFamily="34" charset="0"/>
              </a:rPr>
              <a:t>Muchos de los microorganismos causantes producen </a:t>
            </a:r>
            <a:r>
              <a:rPr lang="es-AR" sz="3200" b="1" dirty="0" smtClean="0">
                <a:latin typeface="Calibri" panose="020F0502020204030204" pitchFamily="34" charset="0"/>
              </a:rPr>
              <a:t>biopeliculas </a:t>
            </a:r>
            <a:r>
              <a:rPr lang="es-AR" sz="3200" b="1" dirty="0">
                <a:latin typeface="Calibri" panose="020F0502020204030204" pitchFamily="34" charset="0"/>
              </a:rPr>
              <a:t>de polisacáridos que los protegen de las defensas inmunes del huésped e impiden la penetración de antibióticos</a:t>
            </a:r>
          </a:p>
        </p:txBody>
      </p:sp>
    </p:spTree>
    <p:extLst>
      <p:ext uri="{BB962C8B-B14F-4D97-AF65-F5344CB8AC3E}">
        <p14:creationId xmlns:p14="http://schemas.microsoft.com/office/powerpoint/2010/main" val="6260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644" y="2290763"/>
            <a:ext cx="9143538" cy="1066800"/>
          </a:xfrm>
        </p:spPr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BACTERIEMIAS SEGÚN PROCEDIMIENTOS</a:t>
            </a: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45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891054"/>
              </p:ext>
            </p:extLst>
          </p:nvPr>
        </p:nvGraphicFramePr>
        <p:xfrm>
          <a:off x="2926060" y="332656"/>
          <a:ext cx="6840760" cy="5544615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4208156"/>
                <a:gridCol w="2632604"/>
              </a:tblGrid>
              <a:tr h="6915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Procedimiento y sitio</a:t>
                      </a:r>
                      <a:endParaRPr lang="es-A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93" marR="600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Incidencia  %</a:t>
                      </a:r>
                      <a:endParaRPr lang="es-AR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600">
                          <a:effectLst/>
                        </a:rPr>
                        <a:t> </a:t>
                      </a:r>
                      <a:endParaRPr lang="es-A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93" marR="60093" marT="0" marB="0"/>
                </a:tc>
              </a:tr>
              <a:tr h="691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CAVIDAD ORAL		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93" marR="600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s-AR" sz="180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93" marR="60093" marT="0" marB="0"/>
                </a:tc>
              </a:tr>
              <a:tr h="20857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Extracción dentaria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Cirugía periodontal			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Cepillado dental o irrigación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Amigdalectomía					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93" marR="600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60 (18-85)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88 (60-90)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40 (7-50)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35 (33-38)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93" marR="60093" marT="0" marB="0"/>
                </a:tc>
              </a:tr>
              <a:tr h="691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Calibri" panose="020F0502020204030204" pitchFamily="34" charset="0"/>
                        </a:rPr>
                        <a:t>TRACTO RESPIRATORIO</a:t>
                      </a:r>
                      <a:endParaRPr lang="es-AR" sz="180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Calibri" panose="020F0502020204030204" pitchFamily="34" charset="0"/>
                        </a:rPr>
                        <a:t>		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93" marR="600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93" marR="60093" marT="0" marB="0"/>
                </a:tc>
              </a:tr>
              <a:tr h="1384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Calibri" panose="020F0502020204030204" pitchFamily="34" charset="0"/>
                        </a:rPr>
                        <a:t>Intubación traqueal	</a:t>
                      </a:r>
                      <a:endParaRPr lang="es-AR" sz="180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Calibri" panose="020F0502020204030204" pitchFamily="34" charset="0"/>
                        </a:rPr>
                        <a:t>Aspiración nasotraqueal</a:t>
                      </a:r>
                      <a:endParaRPr lang="es-AR" sz="180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Calibri" panose="020F0502020204030204" pitchFamily="34" charset="0"/>
                        </a:rPr>
                        <a:t>Broncoscopia rígida	</a:t>
                      </a:r>
                      <a:endParaRPr lang="es-AR" sz="180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Calibri" panose="020F0502020204030204" pitchFamily="34" charset="0"/>
                        </a:rPr>
                        <a:t>Broncoscopia flexible	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93" marR="600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&lt;10 (0-16)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Calibri" panose="020F0502020204030204" pitchFamily="34" charset="0"/>
                        </a:rPr>
                        <a:t>0-2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93" marR="600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60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738477"/>
              </p:ext>
            </p:extLst>
          </p:nvPr>
        </p:nvGraphicFramePr>
        <p:xfrm>
          <a:off x="2422004" y="692697"/>
          <a:ext cx="5904656" cy="2995777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4142400"/>
                <a:gridCol w="1762256"/>
              </a:tblGrid>
              <a:tr h="5133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Procedimiento y sitio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Incidencia  %</a:t>
                      </a:r>
                      <a:endParaRPr lang="es-AR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7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 smtClean="0">
                          <a:effectLst/>
                        </a:rPr>
                        <a:t>TRACTO GENITOURINARIO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152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_tradnl" sz="18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 smtClean="0">
                          <a:effectLst/>
                        </a:rPr>
                        <a:t>Colocación </a:t>
                      </a:r>
                      <a:r>
                        <a:rPr lang="es-ES_tradnl" sz="1800" dirty="0">
                          <a:effectLst/>
                        </a:rPr>
                        <a:t>o remoción de sonda </a:t>
                      </a:r>
                      <a:endParaRPr lang="es-ES_tradnl" sz="18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 smtClean="0">
                          <a:effectLst/>
                        </a:rPr>
                        <a:t>Prostatectomía </a:t>
                      </a:r>
                      <a:r>
                        <a:rPr lang="es-ES_tradnl" sz="1800" dirty="0">
                          <a:effectLst/>
                        </a:rPr>
                        <a:t>c/ orina estéril</a:t>
                      </a:r>
                      <a:endParaRPr lang="es-AR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Prostatectomía c/ orina infectada</a:t>
                      </a:r>
                      <a:endParaRPr lang="es-AR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Dilatación de estrecheces	</a:t>
                      </a:r>
                      <a:endParaRPr lang="es-AR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Parto normal </a:t>
                      </a:r>
                      <a:endParaRPr lang="es-ES_tradnl" sz="18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 smtClean="0">
                          <a:effectLst/>
                        </a:rPr>
                        <a:t>Colocación </a:t>
                      </a:r>
                      <a:r>
                        <a:rPr lang="es-ES_tradnl" sz="1800" dirty="0">
                          <a:effectLst/>
                        </a:rPr>
                        <a:t>o remoción de DIU	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_tradnl" sz="18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 smtClean="0">
                          <a:effectLst/>
                        </a:rPr>
                        <a:t>13 </a:t>
                      </a:r>
                      <a:r>
                        <a:rPr lang="es-ES_tradnl" sz="1800" dirty="0">
                          <a:effectLst/>
                        </a:rPr>
                        <a:t>(0-26)</a:t>
                      </a:r>
                      <a:endParaRPr lang="es-AR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12 (11-13)</a:t>
                      </a:r>
                      <a:endParaRPr lang="es-AR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60 (58-82)</a:t>
                      </a:r>
                      <a:endParaRPr lang="es-AR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28 (19-86)</a:t>
                      </a:r>
                      <a:endParaRPr lang="es-AR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3 (1-5)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53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659664"/>
              </p:ext>
            </p:extLst>
          </p:nvPr>
        </p:nvGraphicFramePr>
        <p:xfrm>
          <a:off x="2926060" y="404664"/>
          <a:ext cx="6120680" cy="521817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4293951"/>
                <a:gridCol w="1826729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Procedimiento y sitio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4" marR="437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Incidencia  %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4" marR="43704" marT="0" marB="0"/>
                </a:tc>
              </a:tr>
              <a:tr h="374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TRACTO GASTROINTESTINAL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4" marR="437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4" marR="43704" marT="0" marB="0"/>
                </a:tc>
              </a:tr>
              <a:tr h="31796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Endoscopía alta			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TEE				</a:t>
                      </a:r>
                      <a:endParaRPr lang="es-ES_tradnl" sz="200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 smtClean="0">
                          <a:effectLst/>
                          <a:latin typeface="Calibri" panose="020F0502020204030204" pitchFamily="34" charset="0"/>
                        </a:rPr>
                        <a:t>ERCP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 smtClean="0">
                          <a:effectLst/>
                          <a:latin typeface="Calibri" panose="020F0502020204030204" pitchFamily="34" charset="0"/>
                        </a:rPr>
                        <a:t>Enema </a:t>
                      </a: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de bario	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Colonoscopía			</a:t>
                      </a:r>
                      <a:endParaRPr lang="es-ES_tradnl" sz="200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 smtClean="0">
                          <a:effectLst/>
                          <a:latin typeface="Calibri" panose="020F0502020204030204" pitchFamily="34" charset="0"/>
                        </a:rPr>
                        <a:t>Sigmoidoscopía </a:t>
                      </a: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rígida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Sigmoidoscopía flexible	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Rectoscopia		</a:t>
                      </a:r>
                      <a:endParaRPr lang="es-ES_tradnl" sz="200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 smtClean="0">
                          <a:effectLst/>
                          <a:latin typeface="Calibri" panose="020F0502020204030204" pitchFamily="34" charset="0"/>
                        </a:rPr>
                        <a:t>Hemorroidectomía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Dilatación esofágica 						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4" marR="437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4(0-8)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1(0-17)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5(0-5)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10(5-11)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000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0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0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45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4" marR="43704" marT="0" marB="0"/>
                </a:tc>
              </a:tr>
              <a:tr h="187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CATETERIZACIÓN CARDÍACA	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4" marR="437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</a:rPr>
                        <a:t>2(0-5)</a:t>
                      </a:r>
                      <a:endParaRPr lang="es-A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4" marR="4370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5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5400" b="1" dirty="0" smtClean="0">
                <a:latin typeface="Calibri" panose="020F0502020204030204" pitchFamily="34" charset="0"/>
              </a:rPr>
              <a:t>ETIOLOGÍA</a:t>
            </a:r>
            <a:endParaRPr lang="es-AR" sz="5400" b="1" dirty="0">
              <a:latin typeface="Calibri" panose="020F05020202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80125" y="3948112"/>
            <a:ext cx="28575" cy="285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124" y="3414712"/>
            <a:ext cx="28575" cy="285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424" y="1556792"/>
            <a:ext cx="8972550" cy="4638675"/>
          </a:xfrm>
          <a:prstGeom prst="rect">
            <a:avLst/>
          </a:prstGeom>
        </p:spPr>
      </p:pic>
      <p:cxnSp>
        <p:nvCxnSpPr>
          <p:cNvPr id="7" name="Conector recto 6"/>
          <p:cNvCxnSpPr/>
          <p:nvPr/>
        </p:nvCxnSpPr>
        <p:spPr>
          <a:xfrm>
            <a:off x="1701924" y="6195467"/>
            <a:ext cx="88930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631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CONSIDERACIONES SOBRE LA ETIOLOGÍA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AUMENTÓ LA INCIDENCIA DE ESTAFILOCOCO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EL ESTAFILO PRODUCE EI EN PACIENTES SIN DAÑO VALVULAR PREVIO o POR LO MENOS SIN DIAGNÓSTICO DE DAÑO PREVIO. 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LOS ESTREPTOCOCO NECESITAN UN ENDOTELIO DAÑADO PARA QUE ESTOS GÉRMENES SE ADHIERAN, y FORMEN LA VEGETACIÓN, EL ESTAFILOCOCO NO REQUIERE ESTE DAÑO PREVIO, SOLAMENTE REQUIEREN RECEPTORES DE FIBROLECTINA PARA ADHERIRSE.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EL HALLAZGO DE BACTERIEMIA POR AUREUS ES UN CRITERIO MAYOR DE EI, DE TAL MODO QUE A ESTOS PACIENTES SE LES DEBE REALIZAR UN ETE y SEGUIDOS DURANTE 12 SEMANAS.</a:t>
            </a: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38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876" y="342900"/>
            <a:ext cx="9622283" cy="575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975" y="1412776"/>
            <a:ext cx="9286875" cy="301942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286100" y="332656"/>
            <a:ext cx="5184576" cy="57606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ENDOCARDITIS POR ESTAFILOCOCOS</a:t>
            </a:r>
          </a:p>
        </p:txBody>
      </p:sp>
    </p:spTree>
    <p:extLst>
      <p:ext uri="{BB962C8B-B14F-4D97-AF65-F5344CB8AC3E}">
        <p14:creationId xmlns:p14="http://schemas.microsoft.com/office/powerpoint/2010/main" val="323786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3932" y="2362200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6000" dirty="0" smtClean="0">
                <a:latin typeface="Calibri" panose="020F0502020204030204" pitchFamily="34" charset="0"/>
              </a:rPr>
              <a:t>CLASIFICACIÓN</a:t>
            </a:r>
            <a:endParaRPr lang="es-AR" sz="6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6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s-AR" sz="44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CLASIFICACIÓN</a:t>
            </a:r>
            <a:endParaRPr lang="es-ES" sz="4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42950" indent="-742950" eaLnBrk="1" hangingPunct="1">
              <a:buFont typeface="+mj-lt"/>
              <a:buAutoNum type="arabicPeriod"/>
            </a:pPr>
            <a:r>
              <a:rPr lang="es-AR" sz="3599" b="1" dirty="0" smtClean="0">
                <a:cs typeface="Times New Roman" panose="02020603050405020304" pitchFamily="18" charset="0"/>
              </a:rPr>
              <a:t>Endocarditis </a:t>
            </a:r>
            <a:r>
              <a:rPr lang="es-AR" sz="3599" b="1" dirty="0">
                <a:cs typeface="Times New Roman" panose="02020603050405020304" pitchFamily="18" charset="0"/>
              </a:rPr>
              <a:t>de válvula nativa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s-AR" sz="3599" b="1" dirty="0" smtClean="0">
                <a:cs typeface="Times New Roman" panose="02020603050405020304" pitchFamily="18" charset="0"/>
              </a:rPr>
              <a:t>Endocarditis </a:t>
            </a:r>
            <a:r>
              <a:rPr lang="es-AR" sz="3599" b="1" dirty="0">
                <a:cs typeface="Times New Roman" panose="02020603050405020304" pitchFamily="18" charset="0"/>
              </a:rPr>
              <a:t>protésica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s-AR" sz="3599" b="1" dirty="0" smtClean="0">
                <a:cs typeface="Times New Roman" panose="02020603050405020304" pitchFamily="18" charset="0"/>
              </a:rPr>
              <a:t>Endocarditis </a:t>
            </a:r>
            <a:r>
              <a:rPr lang="es-AR" sz="3599" b="1" dirty="0">
                <a:cs typeface="Times New Roman" panose="02020603050405020304" pitchFamily="18" charset="0"/>
              </a:rPr>
              <a:t>en adictos endovenosos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s-AR" sz="3599" b="1" dirty="0" smtClean="0">
                <a:cs typeface="Times New Roman" panose="02020603050405020304" pitchFamily="18" charset="0"/>
              </a:rPr>
              <a:t>Endocarditis </a:t>
            </a:r>
            <a:r>
              <a:rPr lang="es-AR" sz="3599" b="1" dirty="0">
                <a:cs typeface="Times New Roman" panose="02020603050405020304" pitchFamily="18" charset="0"/>
              </a:rPr>
              <a:t>nosocomiales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s-AR" sz="3599" b="1" dirty="0" smtClean="0">
                <a:cs typeface="Times New Roman" panose="02020603050405020304" pitchFamily="18" charset="0"/>
              </a:rPr>
              <a:t>Endocarditis </a:t>
            </a:r>
            <a:r>
              <a:rPr lang="es-AR" sz="3599" b="1" dirty="0">
                <a:cs typeface="Times New Roman" panose="02020603050405020304" pitchFamily="18" charset="0"/>
              </a:rPr>
              <a:t>con hemocultivos negativos</a:t>
            </a:r>
          </a:p>
          <a:p>
            <a:pPr eaLnBrk="1" hangingPunct="1">
              <a:buFontTx/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92950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5537" y="404664"/>
            <a:ext cx="1159328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Según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su ubicación y presencia de material </a:t>
            </a: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intracardiaco </a:t>
            </a:r>
            <a:endParaRPr lang="es-AR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s-AR" sz="2800" dirty="0">
                <a:solidFill>
                  <a:srgbClr val="0070C0"/>
                </a:solidFill>
                <a:latin typeface="Calibri" panose="020F0502020204030204" pitchFamily="34" charset="0"/>
              </a:rPr>
              <a:t>–</a:t>
            </a:r>
            <a:r>
              <a:rPr lang="es-AR" sz="2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EI de válvula nativa izquierda </a:t>
            </a:r>
          </a:p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Aguda: cuando el cuadro clínico lleva menos de un mes de evolución </a:t>
            </a:r>
          </a:p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Subaguda: cuando el cuadro clínico lleva menos de 6 meses de evolución </a:t>
            </a:r>
          </a:p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Crónica: los síntomas llevan más de 6 meses de evolución </a:t>
            </a:r>
          </a:p>
          <a:p>
            <a:pPr algn="just"/>
            <a:r>
              <a:rPr lang="es-AR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– EI de válvula protésica (EVP) izquierda: </a:t>
            </a:r>
          </a:p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</a:t>
            </a:r>
            <a:r>
              <a:rPr lang="es-AR" sz="2800" b="1" i="1" dirty="0">
                <a:solidFill>
                  <a:srgbClr val="000000"/>
                </a:solidFill>
                <a:latin typeface="Calibri" panose="020F0502020204030204" pitchFamily="34" charset="0"/>
              </a:rPr>
              <a:t>EVP temprana: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menos de 1 años tras la cirugía </a:t>
            </a:r>
          </a:p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</a:t>
            </a:r>
            <a:r>
              <a:rPr lang="es-AR" sz="2800" b="1" i="1" dirty="0">
                <a:solidFill>
                  <a:srgbClr val="000000"/>
                </a:solidFill>
                <a:latin typeface="Calibri" panose="020F0502020204030204" pitchFamily="34" charset="0"/>
              </a:rPr>
              <a:t>EVP tardía: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más de 1 año tras la cirugía </a:t>
            </a:r>
          </a:p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s-AR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EI derecha </a:t>
            </a:r>
          </a:p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s-AR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EI relacionada con dispositivos (marcapasos, cardiodesfibriladores) </a:t>
            </a:r>
          </a:p>
        </p:txBody>
      </p:sp>
    </p:spTree>
    <p:extLst>
      <p:ext uri="{BB962C8B-B14F-4D97-AF65-F5344CB8AC3E}">
        <p14:creationId xmlns:p14="http://schemas.microsoft.com/office/powerpoint/2010/main" val="338105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620688"/>
            <a:ext cx="11706225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09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1804" y="44624"/>
            <a:ext cx="11305256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" dirty="0">
                <a:solidFill>
                  <a:srgbClr val="000000"/>
                </a:solidFill>
                <a:latin typeface="ZapfDingbats BT"/>
              </a:rPr>
              <a:t> </a:t>
            </a:r>
            <a:r>
              <a:rPr lang="es-AR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Según modo de adquisición </a:t>
            </a:r>
            <a:endParaRPr lang="es-AR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s-AR" sz="4000" b="1" dirty="0">
                <a:solidFill>
                  <a:srgbClr val="0070C0"/>
                </a:solidFill>
                <a:latin typeface="Calibri" panose="020F0502020204030204" pitchFamily="34" charset="0"/>
              </a:rPr>
              <a:t>EI asociada a la asistencia sanitaria </a:t>
            </a:r>
          </a:p>
          <a:p>
            <a:pPr lvl="1" algn="just"/>
            <a:r>
              <a:rPr lang="es-AR" sz="4000" dirty="0">
                <a:solidFill>
                  <a:srgbClr val="000000"/>
                </a:solidFill>
                <a:latin typeface="Calibri" panose="020F0502020204030204" pitchFamily="34" charset="0"/>
              </a:rPr>
              <a:t>• </a:t>
            </a:r>
            <a:r>
              <a:rPr lang="es-AR" sz="4000" i="1" dirty="0">
                <a:solidFill>
                  <a:srgbClr val="000000"/>
                </a:solidFill>
                <a:latin typeface="Calibri" panose="020F0502020204030204" pitchFamily="34" charset="0"/>
              </a:rPr>
              <a:t>Nosocomial: </a:t>
            </a:r>
            <a:r>
              <a:rPr lang="es-AR" sz="4000" dirty="0">
                <a:solidFill>
                  <a:srgbClr val="000000"/>
                </a:solidFill>
                <a:latin typeface="Calibri" panose="020F0502020204030204" pitchFamily="34" charset="0"/>
              </a:rPr>
              <a:t>la EI se desarrolla en un paciente hospitalizado por más de 48 horas </a:t>
            </a:r>
          </a:p>
          <a:p>
            <a:pPr lvl="1" algn="just"/>
            <a:r>
              <a:rPr lang="es-AR" sz="4000" dirty="0">
                <a:solidFill>
                  <a:srgbClr val="000000"/>
                </a:solidFill>
                <a:latin typeface="Calibri" panose="020F0502020204030204" pitchFamily="34" charset="0"/>
              </a:rPr>
              <a:t>• </a:t>
            </a:r>
            <a:r>
              <a:rPr lang="es-AR" sz="4000" i="1" dirty="0">
                <a:solidFill>
                  <a:srgbClr val="000000"/>
                </a:solidFill>
                <a:latin typeface="Calibri" panose="020F0502020204030204" pitchFamily="34" charset="0"/>
              </a:rPr>
              <a:t>No nosocomial: </a:t>
            </a:r>
            <a:r>
              <a:rPr lang="es-AR" sz="4000" dirty="0">
                <a:solidFill>
                  <a:srgbClr val="000000"/>
                </a:solidFill>
                <a:latin typeface="Calibri" panose="020F0502020204030204" pitchFamily="34" charset="0"/>
              </a:rPr>
              <a:t>los signos o síntomas comienzan antes de las 48 horas del ingreso (asistencia en casa con terapia endovenosa (EV), hemodiálisis o quimioterapia EV, residente de geriátrico) </a:t>
            </a:r>
          </a:p>
          <a:p>
            <a:pPr algn="just"/>
            <a:r>
              <a:rPr lang="es-AR" sz="4000" b="1" dirty="0">
                <a:solidFill>
                  <a:srgbClr val="0070C0"/>
                </a:solidFill>
                <a:latin typeface="Calibri" panose="020F0502020204030204" pitchFamily="34" charset="0"/>
              </a:rPr>
              <a:t>– EI adquirida en la comunidad </a:t>
            </a:r>
          </a:p>
          <a:p>
            <a:pPr algn="just"/>
            <a:r>
              <a:rPr lang="es-AR" sz="4000" b="1" dirty="0">
                <a:solidFill>
                  <a:srgbClr val="0070C0"/>
                </a:solidFill>
                <a:latin typeface="Calibri" panose="020F0502020204030204" pitchFamily="34" charset="0"/>
              </a:rPr>
              <a:t>– EI asociada al uso de drogas </a:t>
            </a:r>
            <a:r>
              <a:rPr lang="es-AR" sz="4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IV</a:t>
            </a:r>
          </a:p>
          <a:p>
            <a:pPr algn="just"/>
            <a:endParaRPr lang="es-AR" sz="2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53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33773" y="260648"/>
            <a:ext cx="1152128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Según los resultados microbiológicos </a:t>
            </a:r>
            <a:endParaRPr lang="es-AR" sz="36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endParaRPr lang="es-AR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s-AR" sz="3600" dirty="0">
                <a:solidFill>
                  <a:srgbClr val="0070C0"/>
                </a:solidFill>
                <a:latin typeface="Calibri" panose="020F0502020204030204" pitchFamily="34" charset="0"/>
              </a:rPr>
              <a:t>– </a:t>
            </a:r>
            <a:r>
              <a:rPr lang="es-AR" sz="3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EI CON HEMOCULTIVOS POSITIVOS:</a:t>
            </a:r>
            <a:r>
              <a:rPr lang="es-AR" sz="36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s-AR" sz="3600" dirty="0">
                <a:solidFill>
                  <a:srgbClr val="000000"/>
                </a:solidFill>
                <a:latin typeface="Calibri" panose="020F0502020204030204" pitchFamily="34" charset="0"/>
              </a:rPr>
              <a:t>es la categoría más importante con el 90% de los casos. Las bacterias más frecuentes son: estreptococos, enterococos (ambos a menudo sensibles a penicilina G) y estafilococos. </a:t>
            </a:r>
            <a:endParaRPr lang="es-AR" sz="36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3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En </a:t>
            </a:r>
            <a:r>
              <a:rPr lang="es-AR" sz="3600" dirty="0">
                <a:solidFill>
                  <a:srgbClr val="000000"/>
                </a:solidFill>
                <a:latin typeface="Calibri" panose="020F0502020204030204" pitchFamily="34" charset="0"/>
              </a:rPr>
              <a:t>los últimos años el </a:t>
            </a:r>
            <a:r>
              <a:rPr lang="es-AR" sz="3600" i="1" dirty="0">
                <a:solidFill>
                  <a:srgbClr val="000000"/>
                </a:solidFill>
                <a:latin typeface="Calibri" panose="020F0502020204030204" pitchFamily="34" charset="0"/>
              </a:rPr>
              <a:t>Staphylococcus aureus </a:t>
            </a:r>
            <a:r>
              <a:rPr lang="es-AR" sz="3600" dirty="0">
                <a:solidFill>
                  <a:srgbClr val="000000"/>
                </a:solidFill>
                <a:latin typeface="Calibri" panose="020F0502020204030204" pitchFamily="34" charset="0"/>
              </a:rPr>
              <a:t>en los países desarrollados es el germen causal más frecuente tanto en EI sobre válvula nativa como sobre válvula protésica (3,7) </a:t>
            </a:r>
          </a:p>
          <a:p>
            <a:pPr algn="just"/>
            <a:r>
              <a:rPr lang="es-AR" sz="4000" dirty="0">
                <a:solidFill>
                  <a:srgbClr val="000000"/>
                </a:solidFill>
                <a:latin typeface="Calibri" panose="020F0502020204030204" pitchFamily="34" charset="0"/>
              </a:rPr>
              <a:t>• </a:t>
            </a:r>
            <a:r>
              <a:rPr lang="es-AR" sz="4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Estafilococos </a:t>
            </a:r>
            <a:r>
              <a:rPr lang="es-AR" sz="4000" dirty="0">
                <a:solidFill>
                  <a:srgbClr val="000000"/>
                </a:solidFill>
                <a:latin typeface="Calibri" panose="020F0502020204030204" pitchFamily="34" charset="0"/>
              </a:rPr>
              <a:t>coagulasa-negativos (</a:t>
            </a:r>
            <a:r>
              <a:rPr lang="es-AR" sz="4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ECN</a:t>
            </a:r>
            <a:endParaRPr lang="es-AR" sz="4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11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61765" y="476672"/>
            <a:ext cx="1166529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EI CON HEMOCULTIVOS NEGATIVOS </a:t>
            </a:r>
          </a:p>
          <a:p>
            <a:pPr lvl="1" algn="just"/>
            <a:r>
              <a:rPr lang="es-AR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•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EI debido a tratamiento antibiótico anterior: </a:t>
            </a:r>
          </a:p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Se da en pacientes con fiebre inexplicada que son tratados antes de realizar hemocultivo y sin tener en cuenta la posibilidad de EI. </a:t>
            </a:r>
          </a:p>
          <a:p>
            <a:pPr lvl="1"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EI frecuentemente asociada a hemocultivo negativo </a:t>
            </a:r>
          </a:p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Generalmente provocada por microorganismos nutricionalmente más exigentes como el grupo HACEK (</a:t>
            </a:r>
            <a:r>
              <a:rPr lang="es-AR" sz="280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Aggregatibacte</a:t>
            </a:r>
            <a:r>
              <a:rPr lang="es-AR" sz="28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r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−ex </a:t>
            </a:r>
            <a:r>
              <a:rPr lang="es-AR" sz="2800" b="1" i="1" dirty="0">
                <a:solidFill>
                  <a:srgbClr val="000000"/>
                </a:solidFill>
                <a:latin typeface="Calibri" panose="020F0502020204030204" pitchFamily="34" charset="0"/>
              </a:rPr>
              <a:t>Haemophilus, </a:t>
            </a:r>
            <a:r>
              <a:rPr lang="es-AR" sz="280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Actinobacilus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−, </a:t>
            </a:r>
            <a:r>
              <a:rPr lang="es-AR" sz="280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Cardiobacterium</a:t>
            </a:r>
            <a:r>
              <a:rPr lang="es-AR" sz="2800" b="1" i="1" dirty="0">
                <a:solidFill>
                  <a:srgbClr val="000000"/>
                </a:solidFill>
                <a:latin typeface="Calibri" panose="020F0502020204030204" pitchFamily="34" charset="0"/>
              </a:rPr>
              <a:t>, Eikenella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AR" sz="280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Kingella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), </a:t>
            </a:r>
            <a:r>
              <a:rPr lang="es-AR" sz="2800" b="1" i="1" dirty="0">
                <a:solidFill>
                  <a:srgbClr val="000000"/>
                </a:solidFill>
                <a:latin typeface="Calibri" panose="020F0502020204030204" pitchFamily="34" charset="0"/>
              </a:rPr>
              <a:t>Brucella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, variantes nutricionales de estreptococos (VNE) y hongos. </a:t>
            </a:r>
          </a:p>
          <a:p>
            <a:pPr lvl="1"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EI asociada a hemocultivos constantemente negativos </a:t>
            </a:r>
          </a:p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Es causada por microorganismos intracelulares como </a:t>
            </a:r>
            <a:r>
              <a:rPr lang="es-AR" sz="280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Coxiella</a:t>
            </a:r>
            <a:r>
              <a:rPr lang="es-AR" sz="2800" b="1" i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AR" sz="280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burnetii</a:t>
            </a:r>
            <a:r>
              <a:rPr lang="es-AR" sz="2800" b="1" i="1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AR" sz="280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Bartonella</a:t>
            </a:r>
            <a:r>
              <a:rPr lang="es-AR" sz="2800" b="1" i="1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AR" sz="2800" b="1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Chlamydophila</a:t>
            </a: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AR" sz="2800" b="1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Legionella </a:t>
            </a: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spp</a:t>
            </a:r>
            <a:endParaRPr lang="es-AR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38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57908" y="2397257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6000" b="1" dirty="0" smtClean="0">
                <a:latin typeface="Calibri" panose="020F0502020204030204" pitchFamily="34" charset="0"/>
              </a:rPr>
              <a:t>CLÍNICA</a:t>
            </a:r>
            <a:endParaRPr lang="es-AR" sz="6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71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522644" y="548680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FORMAS DE PRESENTACIÓN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95851563"/>
              </p:ext>
            </p:extLst>
          </p:nvPr>
        </p:nvGraphicFramePr>
        <p:xfrm>
          <a:off x="2782044" y="1862596"/>
          <a:ext cx="6943262" cy="4056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866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399" dirty="0"/>
              <a:t>EI de </a:t>
            </a:r>
            <a:r>
              <a:rPr lang="es-AR" sz="4399" dirty="0" smtClean="0"/>
              <a:t>VÁLVULA </a:t>
            </a:r>
            <a:r>
              <a:rPr lang="es-AR" sz="4399" dirty="0"/>
              <a:t>NATIVA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4551568"/>
              </p:ext>
            </p:extLst>
          </p:nvPr>
        </p:nvGraphicFramePr>
        <p:xfrm>
          <a:off x="1295062" y="1829217"/>
          <a:ext cx="9598700" cy="4113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023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399" dirty="0"/>
              <a:t>EI de VALVULA NATIVA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726040"/>
              </p:ext>
            </p:extLst>
          </p:nvPr>
        </p:nvGraphicFramePr>
        <p:xfrm>
          <a:off x="1295062" y="1829217"/>
          <a:ext cx="9598700" cy="4113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289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93812" y="116632"/>
            <a:ext cx="112332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Los síntomas y signos más frecuentes son: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Fiebre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, el síntoma más frecuente (90%)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Escalofríos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Pérdida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de peso y apetito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Mialgias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, artralgias </a:t>
            </a:r>
            <a:endParaRPr lang="es-AR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Disnea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. Entre el 30 y el 40% se presenta inicialmente con signos de insuficiencia cardíaca (IC)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Cefalea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, confusión, déficit neurológico, coma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Los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soplos cardíacos están presentes en el 85% de las oportunidades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Pericarditis </a:t>
            </a:r>
            <a:endParaRPr lang="es-AR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Esplenomegalia </a:t>
            </a:r>
            <a:endParaRPr lang="es-AR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Rush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cutáneo </a:t>
            </a:r>
          </a:p>
        </p:txBody>
      </p:sp>
    </p:spTree>
    <p:extLst>
      <p:ext uri="{BB962C8B-B14F-4D97-AF65-F5344CB8AC3E}">
        <p14:creationId xmlns:p14="http://schemas.microsoft.com/office/powerpoint/2010/main" val="82045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33772" y="116632"/>
            <a:ext cx="116652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AR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Laboratorio: </a:t>
            </a:r>
            <a:endParaRPr lang="es-AR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– Hemocultivos positivos en el 90% de los </a:t>
            </a:r>
            <a:r>
              <a:rPr lang="es-AR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casos. </a:t>
            </a:r>
            <a:endParaRPr lang="es-AR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– Leucocitosis </a:t>
            </a:r>
          </a:p>
          <a:p>
            <a:pPr algn="just"/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– Anemia </a:t>
            </a:r>
          </a:p>
          <a:p>
            <a:pPr algn="just"/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– PCR y </a:t>
            </a:r>
            <a:r>
              <a:rPr lang="es-AR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Eritrosedimentación </a:t>
            </a:r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elevada </a:t>
            </a:r>
          </a:p>
          <a:p>
            <a:pPr algn="just"/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– Microhematuria </a:t>
            </a:r>
          </a:p>
          <a:p>
            <a:pPr algn="just"/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– Compromiso de la función renal frecuente </a:t>
            </a:r>
            <a:r>
              <a:rPr lang="es-AR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es-AR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– Factor reumatoideo.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AR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ECG</a:t>
            </a:r>
            <a:r>
              <a:rPr lang="es-AR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endParaRPr lang="es-AR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s-AR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Un </a:t>
            </a:r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trastornos de conducción nuevo con prolongación de PR debe hacer pensar en </a:t>
            </a:r>
            <a:r>
              <a:rPr lang="es-AR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abscesos intracardiacos. </a:t>
            </a:r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Pueden aparecer cambios relacionados con pericarditis o cambios isquémicos por embolia coronaria.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AR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Rx </a:t>
            </a:r>
            <a:r>
              <a:rPr lang="es-AR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de tórax: </a:t>
            </a:r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son frecuentes la cardiomegalia, los signos de hipertensión </a:t>
            </a:r>
            <a:r>
              <a:rPr lang="es-AR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venocapilar</a:t>
            </a:r>
            <a:r>
              <a:rPr lang="es-AR" sz="2400" dirty="0">
                <a:solidFill>
                  <a:srgbClr val="000000"/>
                </a:solidFill>
                <a:latin typeface="Calibri" panose="020F0502020204030204" pitchFamily="34" charset="0"/>
              </a:rPr>
              <a:t> pulmonar y signos de embolia pulmonar séptica. </a:t>
            </a:r>
            <a:endParaRPr lang="es-AR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06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37828" y="620688"/>
            <a:ext cx="112332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Fenómenos vasculares: </a:t>
            </a:r>
          </a:p>
          <a:p>
            <a:pPr lvl="1"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Embolias periféricas </a:t>
            </a:r>
          </a:p>
          <a:p>
            <a:pPr lvl="1"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Embolias pulmonares </a:t>
            </a:r>
          </a:p>
          <a:p>
            <a:pPr lvl="1"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Aneurismas micóticos </a:t>
            </a:r>
          </a:p>
          <a:p>
            <a:pPr lvl="1"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Petequias, hemorragias subconjuntivales </a:t>
            </a:r>
          </a:p>
          <a:p>
            <a:pPr lvl="1"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Hemorragias en astilla (subungueales) </a:t>
            </a:r>
          </a:p>
          <a:p>
            <a:pPr lvl="1"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Manchas de Janeway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Fenómenos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inmunológicos: </a:t>
            </a:r>
          </a:p>
          <a:p>
            <a:pPr lvl="1"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Glomerulonefritis </a:t>
            </a:r>
          </a:p>
          <a:p>
            <a:pPr lvl="1" algn="just"/>
            <a:r>
              <a:rPr lang="pt-B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• Manchas de Roth (hemorragias retinianas) </a:t>
            </a:r>
          </a:p>
          <a:p>
            <a:pPr algn="just"/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    •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Nódulos de Osler. </a:t>
            </a:r>
            <a:endParaRPr lang="es-AR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12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774" y="1228725"/>
            <a:ext cx="867727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5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6" t="22453" r="8463" b="3406"/>
          <a:stretch>
            <a:fillRect/>
          </a:stretch>
        </p:blipFill>
        <p:spPr bwMode="auto">
          <a:xfrm>
            <a:off x="1662087" y="1618829"/>
            <a:ext cx="2111375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2" t="27631" r="19310" b="39104"/>
          <a:stretch>
            <a:fillRect/>
          </a:stretch>
        </p:blipFill>
        <p:spPr bwMode="auto">
          <a:xfrm>
            <a:off x="3859187" y="1772816"/>
            <a:ext cx="3825875" cy="18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4 CuadroTexto"/>
          <p:cNvSpPr txBox="1"/>
          <p:nvPr/>
        </p:nvSpPr>
        <p:spPr>
          <a:xfrm>
            <a:off x="2017687" y="5047829"/>
            <a:ext cx="1881187" cy="7699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s-AR" sz="2200" dirty="0">
                <a:latin typeface="+mj-lt"/>
              </a:rPr>
              <a:t>Lesiones de </a:t>
            </a:r>
          </a:p>
          <a:p>
            <a:pPr algn="ctr">
              <a:defRPr/>
            </a:pPr>
            <a:r>
              <a:rPr lang="es-AR" sz="2200" dirty="0">
                <a:latin typeface="+mj-lt"/>
              </a:rPr>
              <a:t>Janeway</a:t>
            </a:r>
          </a:p>
        </p:txBody>
      </p:sp>
      <p:sp>
        <p:nvSpPr>
          <p:cNvPr id="5" name="5 CuadroTexto"/>
          <p:cNvSpPr txBox="1"/>
          <p:nvPr/>
        </p:nvSpPr>
        <p:spPr>
          <a:xfrm>
            <a:off x="5172049" y="4581104"/>
            <a:ext cx="2035175" cy="7683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AR" sz="2200" dirty="0" smtClean="0">
                <a:latin typeface="+mj-lt"/>
              </a:rPr>
              <a:t>Nódulos </a:t>
            </a:r>
            <a:r>
              <a:rPr lang="es-AR" sz="2200" dirty="0">
                <a:latin typeface="+mj-lt"/>
              </a:rPr>
              <a:t>de </a:t>
            </a:r>
          </a:p>
          <a:p>
            <a:pPr algn="ctr">
              <a:defRPr/>
            </a:pPr>
            <a:r>
              <a:rPr lang="es-AR" sz="2200" dirty="0">
                <a:latin typeface="+mj-lt"/>
              </a:rPr>
              <a:t>Osler</a:t>
            </a:r>
          </a:p>
        </p:txBody>
      </p:sp>
      <p:sp>
        <p:nvSpPr>
          <p:cNvPr id="6" name="6 Flecha abajo"/>
          <p:cNvSpPr/>
          <p:nvPr/>
        </p:nvSpPr>
        <p:spPr>
          <a:xfrm>
            <a:off x="5845149" y="3985791"/>
            <a:ext cx="484188" cy="34607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974" y="4408066"/>
            <a:ext cx="7747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0"/>
          <a:stretch>
            <a:fillRect/>
          </a:stretch>
        </p:blipFill>
        <p:spPr bwMode="auto">
          <a:xfrm>
            <a:off x="7894612" y="1772816"/>
            <a:ext cx="2271712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837" y="3812754"/>
            <a:ext cx="7810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8 CuadroTexto"/>
          <p:cNvSpPr txBox="1"/>
          <p:nvPr/>
        </p:nvSpPr>
        <p:spPr>
          <a:xfrm>
            <a:off x="7999387" y="4477916"/>
            <a:ext cx="2166937" cy="7699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AR" sz="2200" dirty="0">
                <a:latin typeface="+mj-lt"/>
              </a:rPr>
              <a:t>Hemorragias</a:t>
            </a:r>
          </a:p>
          <a:p>
            <a:pPr algn="ctr">
              <a:defRPr/>
            </a:pPr>
            <a:r>
              <a:rPr lang="es-AR" sz="2200" dirty="0">
                <a:latin typeface="+mj-lt"/>
              </a:rPr>
              <a:t>en astilla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522644" y="217066"/>
            <a:ext cx="9143538" cy="1066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b="1" smtClean="0">
                <a:latin typeface="Calibri" panose="020F0502020204030204" pitchFamily="34" charset="0"/>
              </a:rPr>
              <a:t>MANIFESTACIONES CUTÁNEAS</a:t>
            </a: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21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igura 883 Endocard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3153" y="1929862"/>
            <a:ext cx="2519362" cy="1871662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30240" y="431262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ES" sz="3600" smtClean="0"/>
              <a:t>EI: Manifestaciones clínicas</a:t>
            </a:r>
            <a:br>
              <a:rPr lang="es-ES" sz="3600" smtClean="0"/>
            </a:br>
            <a:r>
              <a:rPr lang="es-ES" sz="3600" smtClean="0"/>
              <a:t>Lesiones oculares</a:t>
            </a:r>
            <a:endParaRPr lang="es-ES" sz="36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645040" y="2506124"/>
            <a:ext cx="39211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5600" tIns="39600" rIns="75600" bIns="396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s-ES"/>
              <a:t>Petequias subconjuntivales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541353" y="4947699"/>
            <a:ext cx="2573337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5600" tIns="39600" rIns="75600" bIns="396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s-ES"/>
              <a:t>Manchas de Roth</a:t>
            </a: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H="1">
            <a:off x="4708415" y="2793462"/>
            <a:ext cx="720725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75600" tIns="39600" rIns="75600" bIns="39600" anchor="ctr"/>
          <a:lstStyle/>
          <a:p>
            <a:endParaRPr lang="es-AR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4186128" y="5169949"/>
            <a:ext cx="1439862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75600" tIns="39600" rIns="75600" bIns="39600" anchor="ctr"/>
          <a:lstStyle/>
          <a:p>
            <a:endParaRPr lang="es-AR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8" t="22015" r="18863" b="18716"/>
          <a:stretch>
            <a:fillRect/>
          </a:stretch>
        </p:blipFill>
        <p:spPr bwMode="auto">
          <a:xfrm>
            <a:off x="6022404" y="3140968"/>
            <a:ext cx="4198938" cy="308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868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lorplate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924" y="1066800"/>
            <a:ext cx="2932112" cy="23622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olorplate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924" y="3573016"/>
            <a:ext cx="3257242" cy="251696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h82fg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54"/>
          <a:stretch>
            <a:fillRect/>
          </a:stretch>
        </p:blipFill>
        <p:spPr bwMode="auto">
          <a:xfrm>
            <a:off x="6454452" y="1013130"/>
            <a:ext cx="3429000" cy="31623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2 Título"/>
          <p:cNvSpPr txBox="1">
            <a:spLocks/>
          </p:cNvSpPr>
          <p:nvPr/>
        </p:nvSpPr>
        <p:spPr>
          <a:xfrm>
            <a:off x="1413892" y="15035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AR" b="1" dirty="0" smtClean="0">
                <a:latin typeface="Calibri" panose="020F0502020204030204" pitchFamily="34" charset="0"/>
              </a:rPr>
              <a:t>Episodios embólicas</a:t>
            </a: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76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628776"/>
            <a:ext cx="8229600" cy="46021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lang="es-MX" sz="2200" b="1" dirty="0">
                <a:latin typeface="Calibri" panose="020F0502020204030204" pitchFamily="34" charset="0"/>
              </a:rPr>
              <a:t>Se encuentran en 2° lugar como complicación de EI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es-MX" sz="2200" b="1" dirty="0">
                <a:latin typeface="Calibri" panose="020F0502020204030204" pitchFamily="34" charset="0"/>
              </a:rPr>
              <a:t>Ocurren en las primeras 2 semanas  de tratamiento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es-MX" sz="2200" b="1" dirty="0">
                <a:latin typeface="Calibri" panose="020F0502020204030204" pitchFamily="34" charset="0"/>
              </a:rPr>
              <a:t>Se producen en 25-50% de los pacientes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es-MX" sz="2200" b="1" dirty="0">
                <a:latin typeface="Calibri" panose="020F0502020204030204" pitchFamily="34" charset="0"/>
              </a:rPr>
              <a:t>Factores de riesgo:   Tamaño de la vegetación(›10mm)</a:t>
            </a:r>
          </a:p>
          <a:p>
            <a:pPr marL="109537" indent="0">
              <a:lnSpc>
                <a:spcPct val="115000"/>
              </a:lnSpc>
              <a:buNone/>
              <a:defRPr/>
            </a:pPr>
            <a:r>
              <a:rPr lang="es-AR" sz="2200" b="1" dirty="0">
                <a:latin typeface="Calibri" panose="020F0502020204030204" pitchFamily="34" charset="0"/>
              </a:rPr>
              <a:t>                     </a:t>
            </a:r>
            <a:r>
              <a:rPr lang="es-AR" sz="2200" b="1" dirty="0" smtClean="0">
                <a:latin typeface="Calibri" panose="020F0502020204030204" pitchFamily="34" charset="0"/>
              </a:rPr>
              <a:t>                   Compromiso </a:t>
            </a:r>
            <a:r>
              <a:rPr lang="es-AR" sz="2200" b="1" dirty="0">
                <a:latin typeface="Calibri" panose="020F0502020204030204" pitchFamily="34" charset="0"/>
              </a:rPr>
              <a:t>mitral</a:t>
            </a:r>
          </a:p>
          <a:p>
            <a:pPr marL="109537" indent="0">
              <a:lnSpc>
                <a:spcPct val="115000"/>
              </a:lnSpc>
              <a:buNone/>
              <a:defRPr/>
            </a:pPr>
            <a:r>
              <a:rPr lang="es-AR" sz="2200" b="1" dirty="0">
                <a:latin typeface="Calibri" panose="020F0502020204030204" pitchFamily="34" charset="0"/>
              </a:rPr>
              <a:t>                      </a:t>
            </a:r>
            <a:r>
              <a:rPr lang="es-AR" sz="2200" b="1" dirty="0" smtClean="0">
                <a:latin typeface="Calibri" panose="020F0502020204030204" pitchFamily="34" charset="0"/>
              </a:rPr>
              <a:t>                  Etiología estafilocócica</a:t>
            </a:r>
            <a:endParaRPr lang="es-AR" sz="2200" b="1" dirty="0">
              <a:latin typeface="Calibri" panose="020F0502020204030204" pitchFamily="34" charset="0"/>
            </a:endParaRPr>
          </a:p>
          <a:p>
            <a:pPr marL="109537" indent="0">
              <a:lnSpc>
                <a:spcPct val="115000"/>
              </a:lnSpc>
              <a:buNone/>
              <a:defRPr/>
            </a:pPr>
            <a:r>
              <a:rPr lang="es-AR" sz="2200" b="1" dirty="0">
                <a:latin typeface="Calibri" panose="020F0502020204030204" pitchFamily="34" charset="0"/>
              </a:rPr>
              <a:t>                      </a:t>
            </a:r>
            <a:r>
              <a:rPr lang="es-AR" sz="2200" b="1" dirty="0" smtClean="0">
                <a:latin typeface="Calibri" panose="020F0502020204030204" pitchFamily="34" charset="0"/>
              </a:rPr>
              <a:t>                  Etiología </a:t>
            </a:r>
            <a:r>
              <a:rPr lang="es-AR" sz="2200" b="1" dirty="0">
                <a:latin typeface="Calibri" panose="020F0502020204030204" pitchFamily="34" charset="0"/>
              </a:rPr>
              <a:t>micótica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es-AR" sz="2200" b="1" dirty="0">
                <a:latin typeface="Calibri" panose="020F0502020204030204" pitchFamily="34" charset="0"/>
              </a:rPr>
              <a:t>Comprometen las grandes arterias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es-AR" sz="2200" b="1" dirty="0">
                <a:latin typeface="Calibri" panose="020F0502020204030204" pitchFamily="34" charset="0"/>
              </a:rPr>
              <a:t>65% se presentan en SNC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AR" sz="2200" dirty="0">
              <a:latin typeface="Comic Sans MS" pitchFamily="66" charset="0"/>
            </a:endParaRPr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MX" sz="3600" b="1" dirty="0">
                <a:latin typeface="Calibri" panose="020F0502020204030204" pitchFamily="34" charset="0"/>
              </a:rPr>
              <a:t>EI: Episodios embólicos</a:t>
            </a:r>
            <a:endParaRPr lang="es-AR" sz="3600" b="1" dirty="0">
              <a:latin typeface="Calibri" panose="020F0502020204030204" pitchFamily="34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7246937" y="6237288"/>
            <a:ext cx="2964280" cy="3569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75600" tIns="39600" rIns="75600" bIns="396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es-ES" sz="1800" dirty="0">
                <a:latin typeface="+mj-lt"/>
              </a:rPr>
              <a:t>Circulation 2005;e395-427</a:t>
            </a:r>
          </a:p>
        </p:txBody>
      </p:sp>
    </p:spTree>
    <p:extLst>
      <p:ext uri="{BB962C8B-B14F-4D97-AF65-F5344CB8AC3E}">
        <p14:creationId xmlns:p14="http://schemas.microsoft.com/office/powerpoint/2010/main" val="166202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DATOS SOBRE LA PRESENTACIÓN CLÍNICA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AR" b="1" dirty="0" smtClean="0">
                <a:latin typeface="Calibri" panose="020F0502020204030204" pitchFamily="34" charset="0"/>
              </a:rPr>
              <a:t>EL 30 % TENÍAN PRESENTACIÓN CLÍNICA CLÁSICA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EL 11% PRESENTÓ FENÓMENOS INMUNOLÓGICOS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EN EI PROTÉSICA, TAMBIÉN HAY SOLO UN 30% DE PRESENTACIONES CLÍNICAS TÍPICAS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ESTUDIO EN AUTOPSIAS: LA MAYORÍA TENIAN INFARTO O ABSCESOS y LA MAYORÍA NO HABÍAN SIDO DIAGNOSTICADOS EN VIDA.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EN SNC PRACTICAMENTE TODOS LOS PACIENTES TENÍAN FENOMENOS DE DITINTO TIPO y PRACTICAMENTE NINGUNO SE DIAGNOSTICÓ EN VIDA DE LOS PACIENTES (Embolias silentes)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EN UTI HAY UN ALTO PORCENTAJE QUE SOLAMENTE PRESENTARON FIEBRE (Diagnósticos NO sospechados)</a:t>
            </a:r>
          </a:p>
          <a:p>
            <a:pPr marL="320040" lvl="1" indent="0" algn="ctr">
              <a:buNone/>
            </a:pPr>
            <a:r>
              <a:rPr lang="es-AR" sz="2800" b="1" i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NECESIDAD DE SOSPECHA CLÍNICA</a:t>
            </a:r>
            <a:endParaRPr lang="es-AR" sz="2800" b="1" i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17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358109" y="188640"/>
            <a:ext cx="5472608" cy="504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CRITERIOS DE DUKE: MAYORES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49" y="862012"/>
            <a:ext cx="9153525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837" y="1257300"/>
            <a:ext cx="9201150" cy="43434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286100" y="260648"/>
            <a:ext cx="5704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3200" b="1" dirty="0">
                <a:latin typeface="Calibri" panose="020F0502020204030204" pitchFamily="34" charset="0"/>
              </a:rPr>
              <a:t>CRITERIOS DE DUKE: </a:t>
            </a:r>
            <a:r>
              <a:rPr lang="es-AR" sz="3200" b="1" dirty="0" smtClean="0">
                <a:latin typeface="Calibri" panose="020F0502020204030204" pitchFamily="34" charset="0"/>
              </a:rPr>
              <a:t>MENORES</a:t>
            </a:r>
            <a:endParaRPr lang="es-AR" sz="3200" b="1" dirty="0">
              <a:latin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394113" y="260648"/>
            <a:ext cx="5400600" cy="58477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64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ACTUALIZACIÓN DE LOS CRITERIOS DE DUKE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522876" y="1905000"/>
            <a:ext cx="9143538" cy="38779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dirty="0">
                <a:solidFill>
                  <a:srgbClr val="375171"/>
                </a:solidFill>
                <a:latin typeface="Cadiz CB Web"/>
              </a:rPr>
              <a:t>La actualización incluye, a nivel histopatológico, los diagnósticos genómicos en las muestras de las válvulas cardíacas. </a:t>
            </a:r>
            <a:endParaRPr lang="es-AR" dirty="0" smtClean="0">
              <a:solidFill>
                <a:srgbClr val="375171"/>
              </a:solidFill>
              <a:latin typeface="Cadiz CB Web"/>
            </a:endParaRPr>
          </a:p>
          <a:p>
            <a:r>
              <a:rPr lang="es-AR" smtClean="0">
                <a:solidFill>
                  <a:srgbClr val="375171"/>
                </a:solidFill>
                <a:latin typeface="Cadiz CB Web"/>
              </a:rPr>
              <a:t>Desde </a:t>
            </a:r>
            <a:r>
              <a:rPr lang="es-AR" dirty="0">
                <a:solidFill>
                  <a:srgbClr val="375171"/>
                </a:solidFill>
                <a:latin typeface="Cadiz CB Web"/>
              </a:rPr>
              <a:t>el punto de vista microbiológico, se han añadido nuevos microorganismos causantes de la endocarditis y las metodologías para determinarlos</a:t>
            </a:r>
            <a:r>
              <a:rPr lang="es-AR">
                <a:solidFill>
                  <a:srgbClr val="375171"/>
                </a:solidFill>
                <a:latin typeface="Cadiz CB Web"/>
              </a:rPr>
              <a:t>. </a:t>
            </a:r>
            <a:endParaRPr lang="es-AR" smtClean="0">
              <a:solidFill>
                <a:srgbClr val="375171"/>
              </a:solidFill>
              <a:latin typeface="Cadiz CB Web"/>
            </a:endParaRPr>
          </a:p>
          <a:p>
            <a:r>
              <a:rPr lang="es-AR" smtClean="0">
                <a:solidFill>
                  <a:srgbClr val="375171"/>
                </a:solidFill>
                <a:latin typeface="Cadiz CB Web"/>
              </a:rPr>
              <a:t>Con </a:t>
            </a:r>
            <a:r>
              <a:rPr lang="es-AR" dirty="0">
                <a:solidFill>
                  <a:srgbClr val="375171"/>
                </a:solidFill>
                <a:latin typeface="Cadiz CB Web"/>
              </a:rPr>
              <a:t>respecto al diagnóstico por imagen, la ecocardiografía continúa siendo la piedra angular del diagnóstico por imagen y se han incorporado como criterios mayores el [18F]FDG PET/CT y el TAC cardíacos.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8340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399" dirty="0"/>
              <a:t>EI de VALVULA PROTÉSICA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582848"/>
              </p:ext>
            </p:extLst>
          </p:nvPr>
        </p:nvGraphicFramePr>
        <p:xfrm>
          <a:off x="1295062" y="1829217"/>
          <a:ext cx="9598700" cy="4113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435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399" dirty="0"/>
              <a:t>EI de VALVULA PROTÉSICA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0508711"/>
              </p:ext>
            </p:extLst>
          </p:nvPr>
        </p:nvGraphicFramePr>
        <p:xfrm>
          <a:off x="1295062" y="1829217"/>
          <a:ext cx="9598700" cy="4113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935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399" dirty="0"/>
              <a:t>EI de VALVULA PROTÉSICA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523056"/>
              </p:ext>
            </p:extLst>
          </p:nvPr>
        </p:nvGraphicFramePr>
        <p:xfrm>
          <a:off x="1295062" y="1829217"/>
          <a:ext cx="9598700" cy="4113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392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799" b="1" dirty="0"/>
              <a:t>EI en adictos </a:t>
            </a:r>
            <a:r>
              <a:rPr lang="es-AR" sz="4799" b="1" dirty="0" smtClean="0"/>
              <a:t>V.E</a:t>
            </a:r>
            <a:endParaRPr lang="es-AR" sz="4799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AR" sz="2399" b="1" dirty="0">
                <a:latin typeface="Calibri" panose="020F0502020204030204" pitchFamily="34" charset="0"/>
              </a:rPr>
              <a:t>Incidencia mayor en válvulas derechas.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2399" b="1" dirty="0">
                <a:latin typeface="Calibri" panose="020F0502020204030204" pitchFamily="34" charset="0"/>
              </a:rPr>
              <a:t>Endocarditis izquierda: si existen lesiones previas.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2399" b="1" dirty="0">
                <a:latin typeface="Calibri" panose="020F0502020204030204" pitchFamily="34" charset="0"/>
              </a:rPr>
              <a:t>Etiología:     </a:t>
            </a:r>
            <a:endParaRPr lang="es-AR" sz="2399" b="1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AR" b="1" dirty="0" smtClean="0">
                <a:latin typeface="Calibri" panose="020F0502020204030204" pitchFamily="34" charset="0"/>
              </a:rPr>
              <a:t> Estafilo</a:t>
            </a:r>
            <a:r>
              <a:rPr lang="es-AR" b="1" dirty="0">
                <a:latin typeface="Calibri" panose="020F0502020204030204" pitchFamily="34" charset="0"/>
              </a:rPr>
              <a:t>: 50 </a:t>
            </a:r>
            <a:r>
              <a:rPr lang="es-AR" b="1" dirty="0" smtClean="0">
                <a:latin typeface="Calibri" panose="020F0502020204030204" pitchFamily="34" charset="0"/>
              </a:rPr>
              <a:t>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b="1" dirty="0" smtClean="0">
                <a:latin typeface="Calibri" panose="020F0502020204030204" pitchFamily="34" charset="0"/>
              </a:rPr>
              <a:t> Estreptos 15 %</a:t>
            </a:r>
          </a:p>
          <a:p>
            <a:pPr marL="388606" indent="-342900">
              <a:buFont typeface="Arial" panose="020B0604020202020204" pitchFamily="34" charset="0"/>
              <a:buChar char="•"/>
            </a:pPr>
            <a:r>
              <a:rPr lang="es-AR" b="1" dirty="0" smtClean="0">
                <a:latin typeface="Calibri" panose="020F0502020204030204" pitchFamily="34" charset="0"/>
              </a:rPr>
              <a:t>BGN</a:t>
            </a:r>
            <a:r>
              <a:rPr lang="es-AR" b="1" dirty="0">
                <a:latin typeface="Calibri" panose="020F0502020204030204" pitchFamily="34" charset="0"/>
              </a:rPr>
              <a:t>: 15 %</a:t>
            </a:r>
          </a:p>
          <a:p>
            <a:pPr marL="388606" indent="-342900">
              <a:buFont typeface="Arial" panose="020B0604020202020204" pitchFamily="34" charset="0"/>
              <a:buChar char="•"/>
            </a:pPr>
            <a:r>
              <a:rPr lang="es-AR" b="1" dirty="0" smtClean="0">
                <a:latin typeface="Calibri" panose="020F0502020204030204" pitchFamily="34" charset="0"/>
              </a:rPr>
              <a:t>Hongos</a:t>
            </a:r>
            <a:r>
              <a:rPr lang="es-AR" b="1" dirty="0">
                <a:latin typeface="Calibri" panose="020F0502020204030204" pitchFamily="34" charset="0"/>
              </a:rPr>
              <a:t>: 5%</a:t>
            </a:r>
          </a:p>
          <a:p>
            <a:r>
              <a:rPr lang="es-AR" sz="2399" b="1" dirty="0">
                <a:latin typeface="Calibri" panose="020F0502020204030204" pitchFamily="34" charset="0"/>
              </a:rPr>
              <a:t>Pueden ser polimicrobianas y con cultivos negativos en un 5 %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1101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800" b="1" dirty="0" smtClean="0"/>
              <a:t>E.I IACS</a:t>
            </a:r>
            <a:endParaRPr lang="es-AR" sz="48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0667820"/>
              </p:ext>
            </p:extLst>
          </p:nvPr>
        </p:nvGraphicFramePr>
        <p:xfrm>
          <a:off x="1522413" y="1905000"/>
          <a:ext cx="9144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305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310028"/>
              </p:ext>
            </p:extLst>
          </p:nvPr>
        </p:nvGraphicFramePr>
        <p:xfrm>
          <a:off x="2133972" y="1484784"/>
          <a:ext cx="8125884" cy="4206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62942"/>
                <a:gridCol w="406294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3600" b="1" i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LABORATORIO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Hemograma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Eritrosedimentación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Función renal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Orina completa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HEMOCULTIVOS</a:t>
                      </a:r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AR" sz="3600" b="1" i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IMÁGENES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ECG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Tele de tórax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Ecocardiograma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TAC MULTISLIDE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RMN</a:t>
                      </a:r>
                    </a:p>
                    <a:p>
                      <a:pPr lvl="0"/>
                      <a:r>
                        <a:rPr lang="es-AR" sz="36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Pet-Tc</a:t>
                      </a:r>
                    </a:p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2782044" y="260648"/>
            <a:ext cx="6120680" cy="57606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MÉTODOS COMPLEMENTARIOS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277989" y="5517232"/>
            <a:ext cx="7632848" cy="64807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EL ESTUDIO EIRA ENCONTRÓ UN 11 % DE EI CON CULTIVOS NEGATIVOS</a:t>
            </a:r>
          </a:p>
          <a:p>
            <a:pPr algn="ctr"/>
            <a:r>
              <a:rPr lang="es-AR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MUY IMPORTANTE EL VOUMEN DE SANGRE OBTENIDA</a:t>
            </a:r>
          </a:p>
        </p:txBody>
      </p:sp>
    </p:spTree>
    <p:extLst>
      <p:ext uri="{BB962C8B-B14F-4D97-AF65-F5344CB8AC3E}">
        <p14:creationId xmlns:p14="http://schemas.microsoft.com/office/powerpoint/2010/main" val="36935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1964" y="609600"/>
            <a:ext cx="8604450" cy="659160"/>
          </a:xfrm>
        </p:spPr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ECOCARDIOGRAMA</a:t>
            </a:r>
            <a:endParaRPr lang="es-AR" b="1" dirty="0">
              <a:latin typeface="Calibri" panose="020F050202020403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69203"/>
              </p:ext>
            </p:extLst>
          </p:nvPr>
        </p:nvGraphicFramePr>
        <p:xfrm>
          <a:off x="2979181" y="1524496"/>
          <a:ext cx="6011476" cy="432022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635536"/>
                <a:gridCol w="1556002"/>
                <a:gridCol w="1819938"/>
              </a:tblGrid>
              <a:tr h="479560">
                <a:tc>
                  <a:txBody>
                    <a:bodyPr/>
                    <a:lstStyle/>
                    <a:p>
                      <a:endParaRPr lang="es-AR" sz="1800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ETT</a:t>
                      </a:r>
                      <a:endParaRPr lang="es-AR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ETE</a:t>
                      </a:r>
                      <a:endParaRPr lang="es-AR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639913"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Detección de vegetaciones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65</a:t>
                      </a:r>
                      <a:r>
                        <a:rPr lang="es-AR" sz="1800" b="1" baseline="0" dirty="0" smtClean="0">
                          <a:latin typeface="Calibri" panose="020F0502020204030204" pitchFamily="34" charset="0"/>
                        </a:rPr>
                        <a:t> %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95 %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</a:tr>
              <a:tr h="366280"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Vegetaciones derechas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Similar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Similar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</a:tr>
              <a:tr h="639913"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E.I</a:t>
                      </a:r>
                      <a:r>
                        <a:rPr lang="es-AR" sz="1800" b="1" baseline="0" dirty="0" smtClean="0">
                          <a:latin typeface="Calibri" panose="020F0502020204030204" pitchFamily="34" charset="0"/>
                        </a:rPr>
                        <a:t> asociada a catéter y cables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Menos útil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Mas útil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</a:tr>
              <a:tr h="639913"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Abscesos valvulares y perivalvulares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27 %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87 %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</a:tr>
              <a:tr h="914162"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ECO Dopler, para ver</a:t>
                      </a:r>
                      <a:r>
                        <a:rPr lang="es-AR" sz="1800" b="1" baseline="0" dirty="0" smtClean="0">
                          <a:latin typeface="Calibri" panose="020F0502020204030204" pitchFamily="34" charset="0"/>
                        </a:rPr>
                        <a:t> perforaciones valvulares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Menor sensibilidad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De elección</a:t>
                      </a:r>
                    </a:p>
                    <a:p>
                      <a:pPr algn="ctr"/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</a:tr>
              <a:tr h="639913"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Endocarditis Protésicas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Menor información</a:t>
                      </a:r>
                      <a:endParaRPr lang="es-AR" sz="18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latin typeface="Calibri" panose="020F0502020204030204" pitchFamily="34" charset="0"/>
                        </a:rPr>
                        <a:t>De elección</a:t>
                      </a:r>
                    </a:p>
                    <a:p>
                      <a:endParaRPr lang="es-AR" sz="1800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817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57908" y="2290763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TRATAMIENTO</a:t>
            </a:r>
            <a:endParaRPr lang="es-AR" sz="4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28277" y="567423"/>
            <a:ext cx="11132270" cy="4153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sz="2399" b="1" dirty="0">
                <a:solidFill>
                  <a:srgbClr val="0070C0"/>
                </a:solidFill>
                <a:latin typeface="CentSchbook BT"/>
              </a:rPr>
              <a:t>Para la elección de un régimen de tratamiento antimicrobiano apropiado,  para el manejo exitoso de la EI, se deben tener en cuenta: </a:t>
            </a:r>
          </a:p>
          <a:p>
            <a:pPr algn="just"/>
            <a:endParaRPr lang="es-AR" sz="2399" b="1" dirty="0">
              <a:solidFill>
                <a:srgbClr val="0070C0"/>
              </a:solidFill>
              <a:latin typeface="CentSchbook BT"/>
            </a:endParaRPr>
          </a:p>
          <a:p>
            <a:pPr marL="342797" indent="-342797" algn="just">
              <a:buFont typeface="Wingdings" panose="05000000000000000000" pitchFamily="2" charset="2"/>
              <a:buChar char="q"/>
            </a:pPr>
            <a:r>
              <a:rPr lang="es-AR" sz="2399" dirty="0">
                <a:solidFill>
                  <a:srgbClr val="000000"/>
                </a:solidFill>
                <a:latin typeface="CentSchbook BT"/>
              </a:rPr>
              <a:t>La forma de presentación clínica (aguda o subaguda) </a:t>
            </a:r>
          </a:p>
          <a:p>
            <a:pPr marL="342797" indent="-342797" algn="just">
              <a:buFont typeface="Wingdings" panose="05000000000000000000" pitchFamily="2" charset="2"/>
              <a:buChar char="q"/>
            </a:pPr>
            <a:r>
              <a:rPr lang="es-AR" sz="2399" dirty="0">
                <a:solidFill>
                  <a:srgbClr val="000000"/>
                </a:solidFill>
                <a:latin typeface="CentSchbook BT"/>
              </a:rPr>
              <a:t>La válvula comprometida (derecha o izquierda, nativa o protésica) </a:t>
            </a:r>
          </a:p>
          <a:p>
            <a:pPr marL="342797" indent="-342797" algn="just">
              <a:buFont typeface="Wingdings" panose="05000000000000000000" pitchFamily="2" charset="2"/>
              <a:buChar char="q"/>
            </a:pPr>
            <a:r>
              <a:rPr lang="es-AR" sz="2399" dirty="0">
                <a:solidFill>
                  <a:srgbClr val="000000"/>
                </a:solidFill>
                <a:latin typeface="CentSchbook BT"/>
              </a:rPr>
              <a:t>La identificación del agente causal y sus características microbiológicas </a:t>
            </a:r>
          </a:p>
          <a:p>
            <a:pPr marL="342797" indent="-342797" algn="just">
              <a:buFont typeface="Wingdings" panose="05000000000000000000" pitchFamily="2" charset="2"/>
              <a:buChar char="q"/>
            </a:pPr>
            <a:r>
              <a:rPr lang="es-AR" sz="2399" dirty="0">
                <a:solidFill>
                  <a:srgbClr val="000000"/>
                </a:solidFill>
                <a:latin typeface="CentSchbook BT"/>
              </a:rPr>
              <a:t>Las características del huésped (edad, función renal, antecedentes de  hipersensibilidad a antibióticos, drogadicción intravenosa, etc.) </a:t>
            </a:r>
          </a:p>
          <a:p>
            <a:pPr marL="342797" indent="-342797" algn="just">
              <a:buFont typeface="Wingdings" panose="05000000000000000000" pitchFamily="2" charset="2"/>
              <a:buChar char="q"/>
            </a:pPr>
            <a:r>
              <a:rPr lang="es-AR" sz="2399" dirty="0">
                <a:solidFill>
                  <a:srgbClr val="000000"/>
                </a:solidFill>
                <a:latin typeface="CentSchbook BT"/>
              </a:rPr>
              <a:t>La eficacia y seguridad del tratamiento antimicrobiano elegido </a:t>
            </a:r>
          </a:p>
          <a:p>
            <a:pPr marL="342797" indent="-342797" algn="just">
              <a:buFont typeface="Wingdings" panose="05000000000000000000" pitchFamily="2" charset="2"/>
              <a:buChar char="q"/>
            </a:pPr>
            <a:r>
              <a:rPr lang="es-AR" sz="2399" dirty="0">
                <a:solidFill>
                  <a:srgbClr val="000000"/>
                </a:solidFill>
                <a:latin typeface="CentSchbook BT"/>
              </a:rPr>
              <a:t>La adherencia al tratamiento instituido </a:t>
            </a:r>
          </a:p>
          <a:p>
            <a:pPr marL="342797" indent="-342797" algn="just">
              <a:buFont typeface="Wingdings" panose="05000000000000000000" pitchFamily="2" charset="2"/>
              <a:buChar char="q"/>
            </a:pPr>
            <a:r>
              <a:rPr lang="es-AR" sz="2399" dirty="0">
                <a:solidFill>
                  <a:srgbClr val="000000"/>
                </a:solidFill>
                <a:latin typeface="CentSchbook BT"/>
              </a:rPr>
              <a:t>El costo del tratamiento. </a:t>
            </a:r>
            <a:endParaRPr lang="es-AR" sz="2399" dirty="0"/>
          </a:p>
        </p:txBody>
      </p:sp>
    </p:spTree>
    <p:extLst>
      <p:ext uri="{BB962C8B-B14F-4D97-AF65-F5344CB8AC3E}">
        <p14:creationId xmlns:p14="http://schemas.microsoft.com/office/powerpoint/2010/main" val="133822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ANTIBACTERIANOS ÚTILES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7363453"/>
              </p:ext>
            </p:extLst>
          </p:nvPr>
        </p:nvGraphicFramePr>
        <p:xfrm>
          <a:off x="3808413" y="1844824"/>
          <a:ext cx="4572000" cy="4145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572000"/>
              </a:tblGrid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PENICILINA</a:t>
                      </a:r>
                      <a:endParaRPr lang="es-AR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AMPICILINA</a:t>
                      </a:r>
                      <a:endParaRPr lang="es-AR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CEFTRIAXONA</a:t>
                      </a:r>
                      <a:endParaRPr lang="es-AR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GENTAMICINA</a:t>
                      </a:r>
                      <a:endParaRPr lang="es-AR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VANCOMICINA</a:t>
                      </a:r>
                      <a:endParaRPr lang="es-AR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DAPTOMICINA</a:t>
                      </a:r>
                      <a:r>
                        <a:rPr lang="es-AR" sz="2800" b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endParaRPr lang="es-AR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LINESOLID</a:t>
                      </a:r>
                      <a:endParaRPr lang="es-AR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RIFAMPICINA</a:t>
                      </a:r>
                      <a:endParaRPr lang="es-AR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244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22644" y="2204864"/>
            <a:ext cx="9143538" cy="1066800"/>
          </a:xfrm>
        </p:spPr>
        <p:txBody>
          <a:bodyPr>
            <a:normAutofit/>
          </a:bodyPr>
          <a:lstStyle/>
          <a:p>
            <a:r>
              <a:rPr lang="es-AR" b="1" dirty="0" smtClean="0">
                <a:latin typeface="Calibri" panose="020F0502020204030204" pitchFamily="34" charset="0"/>
              </a:rPr>
              <a:t>ESQUEMAS SEGÚN CONSENSO DE ENDOCARDITIS</a:t>
            </a: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8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01924" y="609600"/>
            <a:ext cx="8964490" cy="659160"/>
          </a:xfrm>
        </p:spPr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INDICACIONES QUIRÚRGICAS</a:t>
            </a:r>
            <a:endParaRPr lang="es-AR" b="1" dirty="0">
              <a:latin typeface="Calibri" panose="020F0502020204030204" pitchFamily="34" charset="0"/>
            </a:endParaRPr>
          </a:p>
        </p:txBody>
      </p:sp>
      <p:graphicFrame>
        <p:nvGraphicFramePr>
          <p:cNvPr id="3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3528294"/>
              </p:ext>
            </p:extLst>
          </p:nvPr>
        </p:nvGraphicFramePr>
        <p:xfrm>
          <a:off x="1413892" y="1556792"/>
          <a:ext cx="9756112" cy="4206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756112"/>
              </a:tblGrid>
              <a:tr h="461269"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Infección no controlada.</a:t>
                      </a:r>
                    </a:p>
                  </a:txBody>
                  <a:tcPr/>
                </a:tc>
              </a:tr>
              <a:tr h="461269"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Insuficiencia cardiaca sin repuesta al tratamiento.</a:t>
                      </a:r>
                    </a:p>
                  </a:txBody>
                  <a:tcPr/>
                </a:tc>
              </a:tr>
              <a:tr h="461269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Abscesos perivalvulares.</a:t>
                      </a:r>
                    </a:p>
                  </a:txBody>
                  <a:tcPr/>
                </a:tc>
              </a:tr>
              <a:tr h="236061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Endocarditis por Cándida.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Endocarditis protésica precoz.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Endocarditis asociada a marcapaso.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Vegetaciones móviles o mayores a 10 mm.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2800" b="1" dirty="0" smtClean="0">
                          <a:latin typeface="Calibri" panose="020F0502020204030204" pitchFamily="34" charset="0"/>
                        </a:rPr>
                        <a:t>Embolias recurrentes.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endParaRPr lang="es-AR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9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999" b="1" dirty="0">
                <a:latin typeface="Calibri" panose="020F0502020204030204" pitchFamily="34" charset="0"/>
              </a:rPr>
              <a:t>Repuesta al tratamiento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81844" y="1905000"/>
            <a:ext cx="10585176" cy="4114800"/>
          </a:xfrm>
        </p:spPr>
        <p:txBody>
          <a:bodyPr/>
          <a:lstStyle/>
          <a:p>
            <a:pPr>
              <a:buNone/>
            </a:pPr>
            <a:r>
              <a:rPr lang="es-AR" b="1" dirty="0" smtClean="0">
                <a:cs typeface="Times New Roman" panose="02020603050405020304" pitchFamily="18" charset="0"/>
              </a:rPr>
              <a:t>	</a:t>
            </a:r>
            <a:r>
              <a:rPr lang="es-AR" sz="3599" b="1" dirty="0">
                <a:latin typeface="Calibri" panose="020F0502020204030204" pitchFamily="34" charset="0"/>
                <a:cs typeface="Times New Roman" panose="02020603050405020304" pitchFamily="18" charset="0"/>
              </a:rPr>
              <a:t>La respuesta de la EI al tratamiento debe ser evaluada según criterios bacteriológicos y clínicos. En general, una cura bacteriológica es imprescindible para lograr la mejoría clínica, aunque muchas veces esta última no ocurre a pesar de lograrse la primera.</a:t>
            </a:r>
          </a:p>
        </p:txBody>
      </p:sp>
    </p:spTree>
    <p:extLst>
      <p:ext uri="{BB962C8B-B14F-4D97-AF65-F5344CB8AC3E}">
        <p14:creationId xmlns:p14="http://schemas.microsoft.com/office/powerpoint/2010/main" val="139798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>
                <a:latin typeface="Calibri" panose="020F0502020204030204" pitchFamily="34" charset="0"/>
              </a:rPr>
              <a:t>Repuesta al tratamiento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AR" sz="2799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Algunos </a:t>
            </a:r>
            <a:r>
              <a:rPr lang="es-AR" sz="2799" b="1" dirty="0">
                <a:latin typeface="Calibri" panose="020F0502020204030204" pitchFamily="34" charset="0"/>
                <a:cs typeface="Times New Roman" panose="02020603050405020304" pitchFamily="18" charset="0"/>
              </a:rPr>
              <a:t>pacientes presentan complicaciones </a:t>
            </a:r>
            <a:r>
              <a:rPr lang="es-AR" sz="2799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clínicas durante </a:t>
            </a:r>
            <a:r>
              <a:rPr lang="es-AR" sz="2799" b="1" dirty="0">
                <a:latin typeface="Calibri" panose="020F0502020204030204" pitchFamily="34" charset="0"/>
                <a:cs typeface="Times New Roman" panose="02020603050405020304" pitchFamily="18" charset="0"/>
              </a:rPr>
              <a:t>el tratamiento como en el seguimiento posterior, debidas al daño estructural irreversible causado sobre válvulas, cuerdas tendinosas, miocardio, etc.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2799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Por </a:t>
            </a:r>
            <a:r>
              <a:rPr lang="es-AR" sz="2799" b="1" dirty="0">
                <a:latin typeface="Calibri" panose="020F0502020204030204" pitchFamily="34" charset="0"/>
                <a:cs typeface="Times New Roman" panose="02020603050405020304" pitchFamily="18" charset="0"/>
              </a:rPr>
              <a:t>otro lado, complicaciones como los fenómenos </a:t>
            </a:r>
            <a:r>
              <a:rPr lang="es-AR" sz="2799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embólicas, </a:t>
            </a:r>
            <a:r>
              <a:rPr lang="es-AR" sz="2799" b="1" dirty="0">
                <a:latin typeface="Calibri" panose="020F0502020204030204" pitchFamily="34" charset="0"/>
                <a:cs typeface="Times New Roman" panose="02020603050405020304" pitchFamily="18" charset="0"/>
              </a:rPr>
              <a:t>la ruptura de aneurismas micóticos o la insuficiencia renal son responsables del resto de la morbilidad y la mortalidad relacionadas con la EI.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068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Repuesta clínica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799" b="1" dirty="0">
                <a:latin typeface="Calibri" panose="020F0502020204030204" pitchFamily="34" charset="0"/>
                <a:cs typeface="Times New Roman" panose="02020603050405020304" pitchFamily="18" charset="0"/>
              </a:rPr>
              <a:t>La fiebre constituye uno de los parámetros fundamentales por evaluar puesto que es un signo frecuente en la EI y su desaparición generalmente anticipa el éxito de la terapia</a:t>
            </a:r>
            <a:r>
              <a:rPr lang="es-AR" sz="2799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s-AR" sz="2799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799" b="1" dirty="0">
                <a:latin typeface="Calibri" panose="020F0502020204030204" pitchFamily="34" charset="0"/>
                <a:cs typeface="Times New Roman" panose="02020603050405020304" pitchFamily="18" charset="0"/>
              </a:rPr>
              <a:t>La persistencia de la fiebre debe alertar acerca de la posibilidad de una inapropiada cobertura del microorganismo, o bien de la presencia de complicaciones locales o a distancia</a:t>
            </a:r>
            <a:r>
              <a:rPr lang="es-AR" sz="2799" b="1" dirty="0">
                <a:cs typeface="Times New Roman" panose="02020603050405020304" pitchFamily="18" charset="0"/>
              </a:rPr>
              <a:t>. </a:t>
            </a:r>
            <a:endParaRPr lang="es-ES" sz="2799" b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51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>
                <a:latin typeface="Calibri" panose="020F0502020204030204" pitchFamily="34" charset="0"/>
              </a:rPr>
              <a:t>Repuesta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199" b="1" dirty="0">
                <a:latin typeface="Calibri" panose="020F0502020204030204" pitchFamily="34" charset="0"/>
                <a:cs typeface="Times New Roman" panose="02020603050405020304" pitchFamily="18" charset="0"/>
              </a:rPr>
              <a:t>Descartadas estas posibilidades, se deben considerar otras causas de fiebre tales como flebitis química, hipersensibilidad a drogas o sobreinfecciones.</a:t>
            </a:r>
          </a:p>
          <a:p>
            <a:r>
              <a:rPr lang="es-AR" sz="3199" b="1" dirty="0">
                <a:latin typeface="Calibri" panose="020F0502020204030204" pitchFamily="34" charset="0"/>
                <a:cs typeface="Times New Roman" panose="02020603050405020304" pitchFamily="18" charset="0"/>
              </a:rPr>
              <a:t>Los hemocultivos persistentemente positivos pueden observarse en EI causada por </a:t>
            </a:r>
            <a:r>
              <a:rPr lang="es-AR" sz="3199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S. aureus. </a:t>
            </a:r>
            <a:r>
              <a:rPr lang="es-AR" sz="3199" b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3199" b="1" dirty="0">
              <a:latin typeface="Calibri" panose="020F0502020204030204" pitchFamily="34" charset="0"/>
            </a:endParaRPr>
          </a:p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3502357" y="5085184"/>
            <a:ext cx="5184576" cy="64807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RECORDAR LA FORMACIÓN DE BIOPELÍCULAS</a:t>
            </a:r>
          </a:p>
        </p:txBody>
      </p:sp>
    </p:spTree>
    <p:extLst>
      <p:ext uri="{BB962C8B-B14F-4D97-AF65-F5344CB8AC3E}">
        <p14:creationId xmlns:p14="http://schemas.microsoft.com/office/powerpoint/2010/main" val="425536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800" b="1" dirty="0">
                <a:latin typeface="Calibri" panose="020F0502020204030204" pitchFamily="34" charset="0"/>
              </a:rPr>
              <a:t>Repuesta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06" indent="0">
              <a:buNone/>
            </a:pPr>
            <a:r>
              <a:rPr lang="es-AR" sz="3599" b="1" dirty="0">
                <a:latin typeface="Calibri" panose="020F0502020204030204" pitchFamily="34" charset="0"/>
                <a:cs typeface="Times New Roman" panose="02020603050405020304" pitchFamily="18" charset="0"/>
              </a:rPr>
              <a:t>La bacteriemia o fungemia persistente obliga a descartar otras causas, como:</a:t>
            </a:r>
          </a:p>
          <a:p>
            <a:r>
              <a:rPr lang="es-AR" sz="3599" b="1" dirty="0">
                <a:latin typeface="Calibri" panose="020F0502020204030204" pitchFamily="34" charset="0"/>
                <a:cs typeface="Times New Roman" panose="02020603050405020304" pitchFamily="18" charset="0"/>
              </a:rPr>
              <a:t>Elección inadecuada del antimicrobiano. </a:t>
            </a:r>
          </a:p>
          <a:p>
            <a:r>
              <a:rPr lang="es-AR" sz="3599" b="1" dirty="0">
                <a:latin typeface="Calibri" panose="020F0502020204030204" pitchFamily="34" charset="0"/>
                <a:cs typeface="Times New Roman" panose="02020603050405020304" pitchFamily="18" charset="0"/>
              </a:rPr>
              <a:t>Concentraciones subóptimas del mismo. </a:t>
            </a:r>
          </a:p>
          <a:p>
            <a:r>
              <a:rPr lang="es-AR" sz="3599" b="1" dirty="0">
                <a:latin typeface="Calibri" panose="020F0502020204030204" pitchFamily="34" charset="0"/>
                <a:cs typeface="Times New Roman" panose="02020603050405020304" pitchFamily="18" charset="0"/>
              </a:rPr>
              <a:t>Ausencia de sinergia en situaciones en las que se requiere.</a:t>
            </a:r>
          </a:p>
          <a:p>
            <a:r>
              <a:rPr lang="es-AR" sz="3599" b="1" dirty="0">
                <a:latin typeface="Calibri" panose="020F0502020204030204" pitchFamily="34" charset="0"/>
                <a:cs typeface="Times New Roman" panose="02020603050405020304" pitchFamily="18" charset="0"/>
              </a:rPr>
              <a:t>Presencia de complicaciones locales o a distancia.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8620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800" b="1" dirty="0">
                <a:latin typeface="Calibri" panose="020F0502020204030204" pitchFamily="34" charset="0"/>
              </a:rPr>
              <a:t>Repuesta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599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AR" sz="3599" b="1" dirty="0">
                <a:latin typeface="Calibri" panose="020F0502020204030204" pitchFamily="34" charset="0"/>
                <a:cs typeface="Times New Roman" panose="02020603050405020304" pitchFamily="18" charset="0"/>
              </a:rPr>
              <a:t>desaparición de la fiebre, la sensación de bienestar, el aumento del apetito, el descanso reparador y el aumento de peso son elementos clínicos que muestran la evolución favorable del cuadro. </a:t>
            </a:r>
            <a:endParaRPr lang="es-AR" sz="3599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36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>
                <a:latin typeface="Calibri" panose="020F0502020204030204" pitchFamily="34" charset="0"/>
              </a:rPr>
              <a:t>Repuesta </a:t>
            </a:r>
            <a:r>
              <a:rPr lang="es-AR" sz="4400" b="1" dirty="0" smtClean="0">
                <a:latin typeface="Calibri" panose="020F0502020204030204" pitchFamily="34" charset="0"/>
              </a:rPr>
              <a:t>de laboratorio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AR" b="1" dirty="0" smtClean="0">
                <a:cs typeface="Times New Roman" panose="02020603050405020304" pitchFamily="18" charset="0"/>
              </a:rPr>
              <a:t>	</a:t>
            </a:r>
            <a:r>
              <a:rPr lang="es-AR" sz="3199" b="1" dirty="0">
                <a:latin typeface="Calibri" panose="020F0502020204030204" pitchFamily="34" charset="0"/>
                <a:cs typeface="Times New Roman" panose="02020603050405020304" pitchFamily="18" charset="0"/>
              </a:rPr>
              <a:t>Los parámetros de laboratorio tardan más tiempo en volver a la normalidad: la corrección de la anemia, la normalización del sedimento de orina y la desaparición de los fenómenos inmunológicos séricos como el factor reumatoideo pueden requerir días y aún semanas.</a:t>
            </a:r>
          </a:p>
        </p:txBody>
      </p:sp>
    </p:spTree>
    <p:extLst>
      <p:ext uri="{BB962C8B-B14F-4D97-AF65-F5344CB8AC3E}">
        <p14:creationId xmlns:p14="http://schemas.microsoft.com/office/powerpoint/2010/main" val="183935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>
                <a:latin typeface="Calibri" panose="020F0502020204030204" pitchFamily="34" charset="0"/>
              </a:rPr>
              <a:t>Repuesta </a:t>
            </a:r>
            <a:r>
              <a:rPr lang="es-AR" sz="4000" b="1" dirty="0" smtClean="0">
                <a:latin typeface="Calibri" panose="020F0502020204030204" pitchFamily="34" charset="0"/>
              </a:rPr>
              <a:t>del Ecocardiograma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199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AR" sz="3199" b="1" dirty="0">
                <a:latin typeface="Calibri" panose="020F0502020204030204" pitchFamily="34" charset="0"/>
                <a:cs typeface="Times New Roman" panose="02020603050405020304" pitchFamily="18" charset="0"/>
              </a:rPr>
              <a:t>ausencia de vegetaciones en el ecocardiograma, durante o una vez finalizado el tratamiento, no es un elemento imprescindible para considerar la cura, ya que pueden estar presentes en más de la mitad de los pacientes.</a:t>
            </a:r>
          </a:p>
          <a:p>
            <a:r>
              <a:rPr lang="es-AR" sz="3199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Además</a:t>
            </a:r>
            <a:r>
              <a:rPr lang="es-AR" sz="3199" b="1" dirty="0">
                <a:latin typeface="Calibri" panose="020F0502020204030204" pitchFamily="34" charset="0"/>
                <a:cs typeface="Times New Roman" panose="02020603050405020304" pitchFamily="18" charset="0"/>
              </a:rPr>
              <a:t>, los cambios </a:t>
            </a:r>
            <a:r>
              <a:rPr lang="es-AR" sz="3199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morfológicos </a:t>
            </a:r>
            <a:r>
              <a:rPr lang="es-AR" sz="3199" b="1" dirty="0">
                <a:latin typeface="Calibri" panose="020F0502020204030204" pitchFamily="34" charset="0"/>
                <a:cs typeface="Times New Roman" panose="02020603050405020304" pitchFamily="18" charset="0"/>
              </a:rPr>
              <a:t>no se han correlacionado con complicaciones tardías.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1734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CURA BACTERIOLÓGICA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599" b="1" dirty="0">
                <a:latin typeface="Calibri" panose="020F0502020204030204" pitchFamily="34" charset="0"/>
                <a:cs typeface="Times New Roman" panose="02020603050405020304" pitchFamily="18" charset="0"/>
              </a:rPr>
              <a:t>El criterio de cura bacteriológica implica tanto la esterilización de los hemocultivos como de las vegetaciones, y la persistencia de su negatividad a los dos meses de finalizado el tratamiento antibiótico. </a:t>
            </a:r>
            <a:endParaRPr lang="es-ES" sz="3599" b="1" dirty="0">
              <a:latin typeface="Calibri" panose="020F0502020204030204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5324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557908" y="2290763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PROFILAXIS</a:t>
            </a:r>
            <a:endParaRPr lang="es-AR" sz="4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3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999" b="1" dirty="0">
                <a:latin typeface="Calibri" panose="020F0502020204030204" pitchFamily="34" charset="0"/>
              </a:rPr>
              <a:t>Consideraciones Generales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125860" y="1772816"/>
            <a:ext cx="9751060" cy="4331386"/>
          </a:xfrm>
        </p:spPr>
        <p:txBody>
          <a:bodyPr>
            <a:normAutofit fontScale="85000" lnSpcReduction="20000"/>
          </a:bodyPr>
          <a:lstStyle/>
          <a:p>
            <a:r>
              <a:rPr lang="es-AR" sz="2799" b="1" dirty="0">
                <a:latin typeface="Calibri" panose="020F0502020204030204" pitchFamily="34" charset="0"/>
              </a:rPr>
              <a:t>La recomendación del uso de antibióticos en la endocarditis infecciosa surge de estudios realizados en animales</a:t>
            </a:r>
          </a:p>
          <a:p>
            <a:r>
              <a:rPr lang="es-AR" sz="2799" b="1" dirty="0">
                <a:latin typeface="Calibri" panose="020F0502020204030204" pitchFamily="34" charset="0"/>
              </a:rPr>
              <a:t>La evidencia médica reportada de estudios provenientes de humanos es escasa</a:t>
            </a:r>
          </a:p>
          <a:p>
            <a:r>
              <a:rPr lang="es-AR" sz="2799" b="1" dirty="0">
                <a:latin typeface="Calibri" panose="020F0502020204030204" pitchFamily="34" charset="0"/>
              </a:rPr>
              <a:t>Se estima que menos del 10% de las endocarditis podrían atribuirse a procedimientos invasivos</a:t>
            </a:r>
          </a:p>
          <a:p>
            <a:r>
              <a:rPr lang="es-AR" sz="2799" b="1" dirty="0">
                <a:latin typeface="Calibri" panose="020F0502020204030204" pitchFamily="34" charset="0"/>
              </a:rPr>
              <a:t>Se han reportado casos de endocarditis asociados a procedimientos, pero sólo el 12% de ellos recibieron profilaxis previamente</a:t>
            </a:r>
          </a:p>
          <a:p>
            <a:pPr marL="45706" indent="0">
              <a:buNone/>
            </a:pPr>
            <a:endParaRPr lang="es-AR" dirty="0" smtClean="0"/>
          </a:p>
          <a:p>
            <a:pPr marL="45706" indent="0">
              <a:buNone/>
            </a:pPr>
            <a:endParaRPr lang="es-AR" dirty="0"/>
          </a:p>
          <a:p>
            <a:pPr marL="45706" indent="0">
              <a:buNone/>
            </a:pPr>
            <a:r>
              <a:rPr lang="es-AR" dirty="0" smtClean="0">
                <a:latin typeface="Calibri" panose="020F0502020204030204" pitchFamily="34" charset="0"/>
              </a:rPr>
              <a:t>Durack </a:t>
            </a:r>
            <a:r>
              <a:rPr lang="es-AR" dirty="0">
                <a:latin typeface="Calibri" panose="020F0502020204030204" pitchFamily="34" charset="0"/>
              </a:rPr>
              <a:t>DT, et al. JAMA 1983; 250:2318-2322</a:t>
            </a:r>
          </a:p>
        </p:txBody>
      </p:sp>
    </p:spTree>
    <p:extLst>
      <p:ext uri="{BB962C8B-B14F-4D97-AF65-F5344CB8AC3E}">
        <p14:creationId xmlns:p14="http://schemas.microsoft.com/office/powerpoint/2010/main" val="301205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3772" y="404664"/>
            <a:ext cx="11521280" cy="1066800"/>
          </a:xfrm>
        </p:spPr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ERRORES MÁS FRECUENTES EN LA INDICACIÓN DE LA PROFILAXIS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199" b="1" dirty="0">
                <a:latin typeface="Calibri" panose="020F0502020204030204" pitchFamily="34" charset="0"/>
              </a:rPr>
              <a:t>No identificación del paciente con riesgo</a:t>
            </a:r>
          </a:p>
          <a:p>
            <a:r>
              <a:rPr lang="es-AR" sz="3199" b="1" dirty="0">
                <a:latin typeface="Calibri" panose="020F0502020204030204" pitchFamily="34" charset="0"/>
              </a:rPr>
              <a:t>Indicación de la profilaxis en forma temprana</a:t>
            </a:r>
          </a:p>
          <a:p>
            <a:r>
              <a:rPr lang="es-AR" sz="3199" b="1" dirty="0">
                <a:latin typeface="Calibri" panose="020F0502020204030204" pitchFamily="34" charset="0"/>
              </a:rPr>
              <a:t>Prolongación del uso de la profilaxis</a:t>
            </a:r>
          </a:p>
          <a:p>
            <a:r>
              <a:rPr lang="es-AR" sz="3199" b="1" dirty="0">
                <a:latin typeface="Calibri" panose="020F0502020204030204" pitchFamily="34" charset="0"/>
              </a:rPr>
              <a:t>Confusión entre la prevención de la fiebre reumática vs endocarditis infecciosa</a:t>
            </a:r>
          </a:p>
        </p:txBody>
      </p:sp>
    </p:spTree>
    <p:extLst>
      <p:ext uri="{BB962C8B-B14F-4D97-AF65-F5344CB8AC3E}">
        <p14:creationId xmlns:p14="http://schemas.microsoft.com/office/powerpoint/2010/main" val="118997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Situación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799" b="1" dirty="0">
                <a:latin typeface="Calibri" panose="020F0502020204030204" pitchFamily="34" charset="0"/>
              </a:rPr>
              <a:t>Le consulta una mamá con su hijo de 5 años portador de una Tetralogía de Fallot con una cirugía paliativa realizada a los 3 años de vida, a quien se le va a realizar un procedimiento invasivo sobre la mucosa gingival en 24 horas. </a:t>
            </a:r>
          </a:p>
          <a:p>
            <a:r>
              <a:rPr lang="es-AR" sz="2799" b="1" dirty="0">
                <a:latin typeface="Calibri" panose="020F0502020204030204" pitchFamily="34" charset="0"/>
              </a:rPr>
              <a:t>Niño correctamente vacunado y sano en el momento de la consulta</a:t>
            </a:r>
          </a:p>
        </p:txBody>
      </p:sp>
    </p:spTree>
    <p:extLst>
      <p:ext uri="{BB962C8B-B14F-4D97-AF65-F5344CB8AC3E}">
        <p14:creationId xmlns:p14="http://schemas.microsoft.com/office/powerpoint/2010/main" val="76857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Pregunta N °1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06" indent="0">
              <a:buNone/>
            </a:pPr>
            <a:r>
              <a:rPr lang="es-AR" b="1" dirty="0">
                <a:latin typeface="Calibri" panose="020F0502020204030204" pitchFamily="34" charset="0"/>
              </a:rPr>
              <a:t>¿ </a:t>
            </a:r>
            <a:r>
              <a:rPr lang="es-AR" sz="2799" b="1" dirty="0">
                <a:latin typeface="Calibri" panose="020F0502020204030204" pitchFamily="34" charset="0"/>
              </a:rPr>
              <a:t>Ud considera que la cardiopatía que presenta el niño </a:t>
            </a:r>
            <a:r>
              <a:rPr lang="es-AR" sz="2799" b="1" dirty="0" smtClean="0">
                <a:latin typeface="Calibri" panose="020F0502020204030204" pitchFamily="34" charset="0"/>
              </a:rPr>
              <a:t>es de </a:t>
            </a:r>
            <a:r>
              <a:rPr lang="es-AR" sz="2799" b="1" dirty="0">
                <a:latin typeface="Calibri" panose="020F0502020204030204" pitchFamily="34" charset="0"/>
              </a:rPr>
              <a:t>riesgo para adquirir EI?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No.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Hubiera sido de riesgo si no estuviera operado.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Si.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Sólo sería de riesgo si tendría más de 10 años de edad.</a:t>
            </a:r>
          </a:p>
        </p:txBody>
      </p:sp>
    </p:spTree>
    <p:extLst>
      <p:ext uri="{BB962C8B-B14F-4D97-AF65-F5344CB8AC3E}">
        <p14:creationId xmlns:p14="http://schemas.microsoft.com/office/powerpoint/2010/main" val="122425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Respuesta N °1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06" indent="0">
              <a:buNone/>
            </a:pPr>
            <a:r>
              <a:rPr lang="es-AR" sz="2799" b="1" dirty="0">
                <a:latin typeface="Calibri" panose="020F0502020204030204" pitchFamily="34" charset="0"/>
              </a:rPr>
              <a:t>¿ Ud considera que la cardiopatía que presenta el niño es de riesgo para adquirir EI?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No.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Hubiera sido de riesgo si no estuviera operado.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solidFill>
                  <a:srgbClr val="FF0000"/>
                </a:solidFill>
                <a:latin typeface="Calibri" panose="020F0502020204030204" pitchFamily="34" charset="0"/>
              </a:rPr>
              <a:t>Si.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Sólo sería de riesgo si tendría más de 10 años de edad.</a:t>
            </a:r>
          </a:p>
        </p:txBody>
      </p:sp>
    </p:spTree>
    <p:extLst>
      <p:ext uri="{BB962C8B-B14F-4D97-AF65-F5344CB8AC3E}">
        <p14:creationId xmlns:p14="http://schemas.microsoft.com/office/powerpoint/2010/main" val="12634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Pregunta N °2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06" indent="0">
              <a:buNone/>
            </a:pPr>
            <a:r>
              <a:rPr lang="es-AR" sz="2799" b="1" dirty="0">
                <a:latin typeface="Calibri" panose="020F0502020204030204" pitchFamily="34" charset="0"/>
              </a:rPr>
              <a:t>¿ El procedimiento al cual será sometido el niño es considerado de riesgo?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solidFill>
                  <a:schemeClr val="tx2"/>
                </a:solidFill>
                <a:latin typeface="Calibri" panose="020F0502020204030204" pitchFamily="34" charset="0"/>
              </a:rPr>
              <a:t>Si.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No.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No. Hubiera sido de riesgo si afecta la pulpa dentaria.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No, hubiera sido de riesgo si afectaba el esmalte dentario.</a:t>
            </a:r>
          </a:p>
        </p:txBody>
      </p:sp>
    </p:spTree>
    <p:extLst>
      <p:ext uri="{BB962C8B-B14F-4D97-AF65-F5344CB8AC3E}">
        <p14:creationId xmlns:p14="http://schemas.microsoft.com/office/powerpoint/2010/main" val="405379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Respuesta N °2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06" indent="0">
              <a:buNone/>
            </a:pPr>
            <a:r>
              <a:rPr lang="es-AR" b="1" dirty="0">
                <a:latin typeface="Calibri" panose="020F0502020204030204" pitchFamily="34" charset="0"/>
              </a:rPr>
              <a:t>¿ </a:t>
            </a:r>
            <a:r>
              <a:rPr lang="es-AR" sz="2799" b="1" dirty="0">
                <a:latin typeface="Calibri" panose="020F0502020204030204" pitchFamily="34" charset="0"/>
              </a:rPr>
              <a:t>El procedimiento al cual será sometido el niño es considerado de riesgo?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solidFill>
                  <a:srgbClr val="FF0000"/>
                </a:solidFill>
                <a:latin typeface="Calibri" panose="020F0502020204030204" pitchFamily="34" charset="0"/>
              </a:rPr>
              <a:t>Si.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No.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No. Hubiera sido de riesgo si afecta la pulpa dentaria.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799" b="1" dirty="0">
                <a:latin typeface="Calibri" panose="020F0502020204030204" pitchFamily="34" charset="0"/>
              </a:rPr>
              <a:t>No, hubiera sido de riesgo si afectaba el esmalte dentario.</a:t>
            </a:r>
          </a:p>
        </p:txBody>
      </p:sp>
    </p:spTree>
    <p:extLst>
      <p:ext uri="{BB962C8B-B14F-4D97-AF65-F5344CB8AC3E}">
        <p14:creationId xmlns:p14="http://schemas.microsoft.com/office/powerpoint/2010/main" val="107947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08544" y="620688"/>
            <a:ext cx="6372202" cy="1066800"/>
          </a:xfrm>
        </p:spPr>
        <p:txBody>
          <a:bodyPr/>
          <a:lstStyle/>
          <a:p>
            <a:r>
              <a:rPr lang="es-AR" b="1" dirty="0">
                <a:latin typeface="Calibri" panose="020F0502020204030204" pitchFamily="34" charset="0"/>
              </a:rPr>
              <a:t>Procedimientos Dentales de</a:t>
            </a:r>
            <a:br>
              <a:rPr lang="es-AR" b="1" dirty="0">
                <a:latin typeface="Calibri" panose="020F0502020204030204" pitchFamily="34" charset="0"/>
              </a:rPr>
            </a:br>
            <a:r>
              <a:rPr lang="es-AR" b="1" dirty="0">
                <a:latin typeface="Calibri" panose="020F0502020204030204" pitchFamily="34" charset="0"/>
              </a:rPr>
              <a:t>Riesgo para Endocarditis Infecciosa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000" b="1" dirty="0">
                <a:latin typeface="Calibri" panose="020F0502020204030204" pitchFamily="34" charset="0"/>
              </a:rPr>
              <a:t>Todo procedimiento que involucra el tejido gingival de la región periapical o perforación de la mucosa oral.</a:t>
            </a:r>
          </a:p>
        </p:txBody>
      </p:sp>
    </p:spTree>
    <p:extLst>
      <p:ext uri="{BB962C8B-B14F-4D97-AF65-F5344CB8AC3E}">
        <p14:creationId xmlns:p14="http://schemas.microsoft.com/office/powerpoint/2010/main" val="197201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b="1" dirty="0" smtClean="0">
                <a:latin typeface="Calibri" panose="020F0502020204030204" pitchFamily="34" charset="0"/>
              </a:rPr>
              <a:t>Procedimientos </a:t>
            </a:r>
            <a:r>
              <a:rPr lang="es-AR" b="1" dirty="0">
                <a:latin typeface="Calibri" panose="020F0502020204030204" pitchFamily="34" charset="0"/>
              </a:rPr>
              <a:t>donde no se recomienda la profilaxis:</a:t>
            </a:r>
            <a:br>
              <a:rPr lang="es-AR" b="1" dirty="0">
                <a:latin typeface="Calibri" panose="020F0502020204030204" pitchFamily="34" charset="0"/>
              </a:rPr>
            </a:b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062" y="1829217"/>
            <a:ext cx="10001366" cy="4113728"/>
          </a:xfrm>
        </p:spPr>
        <p:txBody>
          <a:bodyPr>
            <a:normAutofit/>
          </a:bodyPr>
          <a:lstStyle/>
          <a:p>
            <a:r>
              <a:rPr lang="es-AR" sz="2799" b="1" dirty="0">
                <a:latin typeface="Calibri" panose="020F0502020204030204" pitchFamily="34" charset="0"/>
              </a:rPr>
              <a:t>Inyecciones de anestesia a través del tejido no infectado.</a:t>
            </a:r>
          </a:p>
          <a:p>
            <a:r>
              <a:rPr lang="es-AR" sz="2799" b="1" dirty="0">
                <a:latin typeface="Calibri" panose="020F0502020204030204" pitchFamily="34" charset="0"/>
              </a:rPr>
              <a:t>Toma de radiografías dentales</a:t>
            </a:r>
          </a:p>
          <a:p>
            <a:r>
              <a:rPr lang="es-AR" sz="2799" b="1" dirty="0">
                <a:latin typeface="Calibri" panose="020F0502020204030204" pitchFamily="34" charset="0"/>
              </a:rPr>
              <a:t>Colocación o ajustes de ortodoncia</a:t>
            </a:r>
          </a:p>
          <a:p>
            <a:r>
              <a:rPr lang="es-AR" sz="2799" b="1" dirty="0">
                <a:latin typeface="Calibri" panose="020F0502020204030204" pitchFamily="34" charset="0"/>
              </a:rPr>
              <a:t>Colocación de brackets</a:t>
            </a:r>
          </a:p>
          <a:p>
            <a:r>
              <a:rPr lang="es-AR" sz="2799" b="1" dirty="0">
                <a:latin typeface="Calibri" panose="020F0502020204030204" pitchFamily="34" charset="0"/>
              </a:rPr>
              <a:t>Extracción de dientes primarios</a:t>
            </a:r>
          </a:p>
          <a:p>
            <a:r>
              <a:rPr lang="es-AR" sz="2799" b="1" dirty="0">
                <a:latin typeface="Calibri" panose="020F0502020204030204" pitchFamily="34" charset="0"/>
              </a:rPr>
              <a:t>Sangrado por trauma de labios o mucosa oral</a:t>
            </a:r>
          </a:p>
        </p:txBody>
      </p:sp>
    </p:spTree>
    <p:extLst>
      <p:ext uri="{BB962C8B-B14F-4D97-AF65-F5344CB8AC3E}">
        <p14:creationId xmlns:p14="http://schemas.microsoft.com/office/powerpoint/2010/main" val="69273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Cardiopatías </a:t>
            </a:r>
            <a:r>
              <a:rPr lang="es-AR" b="1" dirty="0" smtClean="0">
                <a:latin typeface="Calibri" panose="020F0502020204030204" pitchFamily="34" charset="0"/>
              </a:rPr>
              <a:t> </a:t>
            </a:r>
            <a:r>
              <a:rPr lang="es-AR" b="1" dirty="0">
                <a:latin typeface="Calibri" panose="020F0502020204030204" pitchFamily="34" charset="0"/>
              </a:rPr>
              <a:t>de Riesgo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latin typeface="Calibri" panose="020F0502020204030204" pitchFamily="34" charset="0"/>
              </a:rPr>
              <a:t>Válvula cardíaca protésica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latin typeface="Calibri" panose="020F0502020204030204" pitchFamily="34" charset="0"/>
              </a:rPr>
              <a:t>EI previa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latin typeface="Calibri" panose="020F0502020204030204" pitchFamily="34" charset="0"/>
              </a:rPr>
              <a:t>Cardiopatía congénita:</a:t>
            </a:r>
          </a:p>
          <a:p>
            <a:pPr marL="388606" indent="-342900"/>
            <a:r>
              <a:rPr lang="es-AR" b="1" dirty="0" smtClean="0">
                <a:latin typeface="Calibri" panose="020F0502020204030204" pitchFamily="34" charset="0"/>
              </a:rPr>
              <a:t>CC </a:t>
            </a:r>
            <a:r>
              <a:rPr lang="es-AR" b="1" dirty="0">
                <a:latin typeface="Calibri" panose="020F0502020204030204" pitchFamily="34" charset="0"/>
              </a:rPr>
              <a:t>cianótica sin corrección quirúrgica (incluye </a:t>
            </a:r>
            <a:r>
              <a:rPr lang="es-AR" b="1" dirty="0" smtClean="0">
                <a:latin typeface="Calibri" panose="020F0502020204030204" pitchFamily="34" charset="0"/>
              </a:rPr>
              <a:t>shunt)</a:t>
            </a:r>
            <a:endParaRPr lang="es-AR" b="1" dirty="0">
              <a:latin typeface="Calibri" panose="020F0502020204030204" pitchFamily="34" charset="0"/>
            </a:endParaRPr>
          </a:p>
          <a:p>
            <a:pPr marL="388606" indent="-342900"/>
            <a:r>
              <a:rPr lang="es-AR" b="1" dirty="0" smtClean="0">
                <a:latin typeface="Calibri" panose="020F0502020204030204" pitchFamily="34" charset="0"/>
              </a:rPr>
              <a:t>CC </a:t>
            </a:r>
            <a:r>
              <a:rPr lang="es-AR" b="1" dirty="0">
                <a:latin typeface="Calibri" panose="020F0502020204030204" pitchFamily="34" charset="0"/>
              </a:rPr>
              <a:t>con corrección quirúrgica protésica durante </a:t>
            </a:r>
            <a:r>
              <a:rPr lang="es-AR" b="1" dirty="0" smtClean="0">
                <a:latin typeface="Calibri" panose="020F0502020204030204" pitchFamily="34" charset="0"/>
              </a:rPr>
              <a:t>los primeros </a:t>
            </a:r>
            <a:r>
              <a:rPr lang="es-AR" b="1" dirty="0">
                <a:latin typeface="Calibri" panose="020F0502020204030204" pitchFamily="34" charset="0"/>
              </a:rPr>
              <a:t>6 meses </a:t>
            </a:r>
            <a:r>
              <a:rPr lang="es-AR" b="1" dirty="0" smtClean="0">
                <a:latin typeface="Calibri" panose="020F0502020204030204" pitchFamily="34" charset="0"/>
              </a:rPr>
              <a:t>de la cirugía</a:t>
            </a:r>
            <a:endParaRPr lang="es-AR" b="1" dirty="0">
              <a:latin typeface="Calibri" panose="020F0502020204030204" pitchFamily="34" charset="0"/>
            </a:endParaRPr>
          </a:p>
          <a:p>
            <a:pPr marL="388606" indent="-342900"/>
            <a:r>
              <a:rPr lang="es-AR" b="1" dirty="0" smtClean="0">
                <a:latin typeface="Calibri" panose="020F0502020204030204" pitchFamily="34" charset="0"/>
              </a:rPr>
              <a:t>CC </a:t>
            </a:r>
            <a:r>
              <a:rPr lang="es-AR" b="1" dirty="0">
                <a:latin typeface="Calibri" panose="020F0502020204030204" pitchFamily="34" charset="0"/>
              </a:rPr>
              <a:t>con corrección quirúrgica y defectos residuales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latin typeface="Calibri" panose="020F0502020204030204" pitchFamily="34" charset="0"/>
              </a:rPr>
              <a:t>Tx de corazón que desarrollan valvulopatía</a:t>
            </a:r>
          </a:p>
        </p:txBody>
      </p:sp>
    </p:spTree>
    <p:extLst>
      <p:ext uri="{BB962C8B-B14F-4D97-AF65-F5344CB8AC3E}">
        <p14:creationId xmlns:p14="http://schemas.microsoft.com/office/powerpoint/2010/main" val="68199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Pregunta N °3</a:t>
            </a:r>
            <a:br>
              <a:rPr lang="es-AR" b="1" dirty="0">
                <a:latin typeface="Calibri" panose="020F0502020204030204" pitchFamily="34" charset="0"/>
              </a:rPr>
            </a:b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>
                <a:latin typeface="Calibri" panose="020F0502020204030204" pitchFamily="34" charset="0"/>
              </a:rPr>
              <a:t>Ud decide administrar la profilaxis. ¿ Cuál de los </a:t>
            </a:r>
            <a:r>
              <a:rPr lang="es-AR" b="1" dirty="0" smtClean="0">
                <a:latin typeface="Calibri" panose="020F0502020204030204" pitchFamily="34" charset="0"/>
              </a:rPr>
              <a:t>siguientes regímenes </a:t>
            </a:r>
            <a:r>
              <a:rPr lang="es-AR" b="1" dirty="0">
                <a:latin typeface="Calibri" panose="020F0502020204030204" pitchFamily="34" charset="0"/>
              </a:rPr>
              <a:t>recomienda Ud decide </a:t>
            </a:r>
            <a:r>
              <a:rPr lang="es-AR" b="1" dirty="0" smtClean="0">
                <a:latin typeface="Calibri" panose="020F0502020204030204" pitchFamily="34" charset="0"/>
              </a:rPr>
              <a:t>administrar. previa al procedimiento </a:t>
            </a:r>
            <a:r>
              <a:rPr lang="es-AR" b="1" dirty="0">
                <a:latin typeface="Calibri" panose="020F0502020204030204" pitchFamily="34" charset="0"/>
              </a:rPr>
              <a:t>para este niño?</a:t>
            </a:r>
          </a:p>
          <a:p>
            <a:pPr marL="502769" indent="-457063">
              <a:buFont typeface="+mj-lt"/>
              <a:buAutoNum type="alphaLcPeriod"/>
            </a:pPr>
            <a:r>
              <a:rPr lang="es-AR" b="1" dirty="0">
                <a:latin typeface="Calibri" panose="020F0502020204030204" pitchFamily="34" charset="0"/>
              </a:rPr>
              <a:t>Ceftriaxona 50 mg/kg IM una hora previa.</a:t>
            </a:r>
          </a:p>
          <a:p>
            <a:pPr marL="502769" indent="-457063">
              <a:buFont typeface="+mj-lt"/>
              <a:buAutoNum type="alphaLcPeriod"/>
            </a:pPr>
            <a:r>
              <a:rPr lang="es-AR" b="1" dirty="0">
                <a:latin typeface="Calibri" panose="020F0502020204030204" pitchFamily="34" charset="0"/>
              </a:rPr>
              <a:t>Amoxicilina 50 mg/kg VO una hora previa.</a:t>
            </a:r>
          </a:p>
          <a:p>
            <a:pPr marL="502769" indent="-457063">
              <a:buFont typeface="+mj-lt"/>
              <a:buAutoNum type="alphaLcPeriod"/>
            </a:pPr>
            <a:r>
              <a:rPr lang="it-IT" b="1" dirty="0">
                <a:latin typeface="Calibri" panose="020F0502020204030204" pitchFamily="34" charset="0"/>
              </a:rPr>
              <a:t>Azitromicina 20 mg/kg VO una hora previa.</a:t>
            </a:r>
          </a:p>
          <a:p>
            <a:pPr marL="502769" indent="-457063">
              <a:buFont typeface="+mj-lt"/>
              <a:buAutoNum type="alphaLcPeriod"/>
            </a:pPr>
            <a:r>
              <a:rPr lang="es-AR" b="1" dirty="0">
                <a:latin typeface="Calibri" panose="020F0502020204030204" pitchFamily="34" charset="0"/>
              </a:rPr>
              <a:t>Clindamicina 20 mg/kg VO una hora</a:t>
            </a:r>
          </a:p>
        </p:txBody>
      </p:sp>
    </p:spTree>
    <p:extLst>
      <p:ext uri="{BB962C8B-B14F-4D97-AF65-F5344CB8AC3E}">
        <p14:creationId xmlns:p14="http://schemas.microsoft.com/office/powerpoint/2010/main" val="172427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Respuesta N °3</a:t>
            </a:r>
            <a:br>
              <a:rPr lang="es-AR" b="1" dirty="0">
                <a:latin typeface="Calibri" panose="020F0502020204030204" pitchFamily="34" charset="0"/>
              </a:rPr>
            </a:b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769" indent="-457063">
              <a:buFont typeface="+mj-lt"/>
              <a:buAutoNum type="alphaLcPeriod"/>
            </a:pPr>
            <a:r>
              <a:rPr lang="es-AR" sz="2800" b="1" dirty="0">
                <a:latin typeface="Calibri" panose="020F0502020204030204" pitchFamily="34" charset="0"/>
              </a:rPr>
              <a:t>Ceftriaxona 50 mg/kg IM una hora previa.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Amoxicilina 50 mg/kg VO una hora previa.</a:t>
            </a:r>
          </a:p>
          <a:p>
            <a:pPr marL="502769" indent="-457063">
              <a:buFont typeface="+mj-lt"/>
              <a:buAutoNum type="alphaLcPeriod"/>
            </a:pPr>
            <a:r>
              <a:rPr lang="it-IT" sz="2800" b="1" dirty="0">
                <a:latin typeface="Calibri" panose="020F0502020204030204" pitchFamily="34" charset="0"/>
              </a:rPr>
              <a:t>Azitromicina 20 mg/kg VO una hora previa.</a:t>
            </a:r>
          </a:p>
          <a:p>
            <a:pPr marL="502769" indent="-457063">
              <a:buFont typeface="+mj-lt"/>
              <a:buAutoNum type="alphaLcPeriod"/>
            </a:pPr>
            <a:r>
              <a:rPr lang="es-AR" sz="2800" b="1" dirty="0">
                <a:latin typeface="Calibri" panose="020F0502020204030204" pitchFamily="34" charset="0"/>
              </a:rPr>
              <a:t>Clindamicina 20 mg/kg VO una hora previa</a:t>
            </a:r>
          </a:p>
        </p:txBody>
      </p:sp>
    </p:spTree>
    <p:extLst>
      <p:ext uri="{BB962C8B-B14F-4D97-AF65-F5344CB8AC3E}">
        <p14:creationId xmlns:p14="http://schemas.microsoft.com/office/powerpoint/2010/main" val="210442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061964" y="260648"/>
            <a:ext cx="9018587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Dosis 30 a 60 minutos pre-procedimiento</a:t>
            </a:r>
            <a:endParaRPr lang="es-AR" b="1" dirty="0">
              <a:latin typeface="Calibri" panose="020F0502020204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747015"/>
              </p:ext>
            </p:extLst>
          </p:nvPr>
        </p:nvGraphicFramePr>
        <p:xfrm>
          <a:off x="405781" y="2492896"/>
          <a:ext cx="11412916" cy="159978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15892"/>
                <a:gridCol w="2744996"/>
                <a:gridCol w="2717361"/>
                <a:gridCol w="2534667"/>
              </a:tblGrid>
              <a:tr h="533261"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Situación</a:t>
                      </a:r>
                      <a:endParaRPr lang="es-A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Antibióticos</a:t>
                      </a:r>
                      <a:endParaRPr lang="es-A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Adultos</a:t>
                      </a:r>
                      <a:endParaRPr lang="es-A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Niños</a:t>
                      </a:r>
                      <a:endParaRPr lang="es-A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33261">
                <a:tc>
                  <a:txBody>
                    <a:bodyPr/>
                    <a:lstStyle/>
                    <a:p>
                      <a:r>
                        <a:rPr lang="es-AR" sz="2400" b="1" dirty="0" smtClean="0">
                          <a:latin typeface="Calibri" panose="020F0502020204030204" pitchFamily="34" charset="0"/>
                        </a:rPr>
                        <a:t>Sin alergia a penicilina</a:t>
                      </a:r>
                      <a:endParaRPr lang="es-AR" sz="24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latin typeface="Calibri" panose="020F0502020204030204" pitchFamily="34" charset="0"/>
                        </a:rPr>
                        <a:t>Amoxi o Ampi</a:t>
                      </a:r>
                      <a:endParaRPr lang="es-AR" sz="24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latin typeface="Calibri" panose="020F0502020204030204" pitchFamily="34" charset="0"/>
                        </a:rPr>
                        <a:t>2 grs</a:t>
                      </a:r>
                      <a:endParaRPr lang="es-AR" sz="24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latin typeface="Calibri" panose="020F0502020204030204" pitchFamily="34" charset="0"/>
                        </a:rPr>
                        <a:t>50 mgrs/kg</a:t>
                      </a:r>
                      <a:endParaRPr lang="es-AR" sz="24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33261">
                <a:tc>
                  <a:txBody>
                    <a:bodyPr/>
                    <a:lstStyle/>
                    <a:p>
                      <a:r>
                        <a:rPr lang="es-AR" sz="2400" b="1" dirty="0" smtClean="0">
                          <a:latin typeface="Calibri" panose="020F0502020204030204" pitchFamily="34" charset="0"/>
                        </a:rPr>
                        <a:t>Con alergia a la penicilina</a:t>
                      </a:r>
                      <a:endParaRPr lang="es-AR" sz="24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latin typeface="Calibri" panose="020F0502020204030204" pitchFamily="34" charset="0"/>
                        </a:rPr>
                        <a:t>Clindamicina</a:t>
                      </a:r>
                      <a:endParaRPr lang="es-AR" sz="24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latin typeface="Calibri" panose="020F0502020204030204" pitchFamily="34" charset="0"/>
                        </a:rPr>
                        <a:t>600 mgrs</a:t>
                      </a:r>
                      <a:endParaRPr lang="es-AR" sz="24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latin typeface="Calibri" panose="020F0502020204030204" pitchFamily="34" charset="0"/>
                        </a:rPr>
                        <a:t>20 mgrs/kg</a:t>
                      </a:r>
                      <a:endParaRPr lang="es-AR" sz="2400" b="1" dirty="0">
                        <a:latin typeface="Calibri" panose="020F0502020204030204" pitchFamily="34" charset="0"/>
                      </a:endParaRPr>
                    </a:p>
                  </a:txBody>
                  <a:tcPr marL="91416" marR="91416" marT="45708" marB="4570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730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032" y="4509120"/>
            <a:ext cx="6974762" cy="15517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20" y="346695"/>
            <a:ext cx="3162300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8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rde con bandas 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2126_TF02801098" id="{CABD7FCF-BAF3-4D0A-A9DC-AB80F93E95FB}" vid="{9064BED2-7D56-4E3A-91C9-3E44A8B2FEAB}"/>
    </a:ext>
  </a:extLst>
</a:theme>
</file>

<file path=ppt/theme/theme2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con franjas negras en los bordes (pantalla panorámica)</Template>
  <TotalTime>2912</TotalTime>
  <Words>2684</Words>
  <Application>Microsoft Office PowerPoint</Application>
  <PresentationFormat>Personalizado</PresentationFormat>
  <Paragraphs>436</Paragraphs>
  <Slides>75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5" baseType="lpstr">
      <vt:lpstr>Arial</vt:lpstr>
      <vt:lpstr>Cadiz CB Web</vt:lpstr>
      <vt:lpstr>Calibri</vt:lpstr>
      <vt:lpstr>CentSchbook BT</vt:lpstr>
      <vt:lpstr>Comic Sans MS</vt:lpstr>
      <vt:lpstr>Euphemia</vt:lpstr>
      <vt:lpstr>Times New Roman</vt:lpstr>
      <vt:lpstr>Wingdings</vt:lpstr>
      <vt:lpstr>ZapfDingbats BT</vt:lpstr>
      <vt:lpstr>Borde con bandas 16x9</vt:lpstr>
      <vt:lpstr>ENDOCARDITIS INFECCIOSAS</vt:lpstr>
      <vt:lpstr>GENERALIDADES</vt:lpstr>
      <vt:lpstr>EPIDEMIOLOGÍA </vt:lpstr>
      <vt:lpstr>EPIDEMIOLOGÍA</vt:lpstr>
      <vt:lpstr>CONCEPTOS EPIDEMIOLÓGICOS ACTUALES</vt:lpstr>
      <vt:lpstr>Presentación de PowerPoint</vt:lpstr>
      <vt:lpstr>FISIOPATOGENIA: La enfermedad se desarrolla en 3 estadios: </vt:lpstr>
      <vt:lpstr>BACTERIEMIAS SEGÚN PROCEDIMIENTOS</vt:lpstr>
      <vt:lpstr>Presentación de PowerPoint</vt:lpstr>
      <vt:lpstr>Presentación de PowerPoint</vt:lpstr>
      <vt:lpstr>Presentación de PowerPoint</vt:lpstr>
      <vt:lpstr>ETIOLOGÍA</vt:lpstr>
      <vt:lpstr>CONSIDERACIONES SOBRE LA ETIOLOGÍA</vt:lpstr>
      <vt:lpstr>Presentación de PowerPoint</vt:lpstr>
      <vt:lpstr>Presentación de PowerPoint</vt:lpstr>
      <vt:lpstr>CLASIFICACIÓN</vt:lpstr>
      <vt:lpstr>CLASIFICACIÓN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CLÍNICA</vt:lpstr>
      <vt:lpstr>FORMAS DE PRESENTACIÓN</vt:lpstr>
      <vt:lpstr>EI de VÁLVULA NATIVA</vt:lpstr>
      <vt:lpstr>EI de VALVULA NATIVA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EI: Episodios embólicos</vt:lpstr>
      <vt:lpstr>DATOS SOBRE LA PRESENTACIÓN CLÍNICA</vt:lpstr>
      <vt:lpstr>Presentación de PowerPoint</vt:lpstr>
      <vt:lpstr>Presentación de PowerPoint</vt:lpstr>
      <vt:lpstr>ACTUALIZACIÓN DE LOS CRITERIOS DE DUKE</vt:lpstr>
      <vt:lpstr>EI de VALVULA PROTÉSICA</vt:lpstr>
      <vt:lpstr>EI de VALVULA PROTÉSICA</vt:lpstr>
      <vt:lpstr>EI de VALVULA PROTÉSICA</vt:lpstr>
      <vt:lpstr>EI en adictos V.E</vt:lpstr>
      <vt:lpstr>E.I IACS</vt:lpstr>
      <vt:lpstr>Presentación de PowerPoint</vt:lpstr>
      <vt:lpstr>ECOCARDIOGRAMA</vt:lpstr>
      <vt:lpstr>TRATAMIENTO</vt:lpstr>
      <vt:lpstr>Presentación de PowerPoint</vt:lpstr>
      <vt:lpstr>ANTIBACTERIANOS ÚTILES</vt:lpstr>
      <vt:lpstr>ESQUEMAS SEGÚN CONSENSO DE ENDOCARDITIS</vt:lpstr>
      <vt:lpstr>INDICACIONES QUIRÚRGICAS</vt:lpstr>
      <vt:lpstr>Repuesta al tratamiento</vt:lpstr>
      <vt:lpstr>Repuesta al tratamiento</vt:lpstr>
      <vt:lpstr>Repuesta clínica</vt:lpstr>
      <vt:lpstr>Repuesta clínica</vt:lpstr>
      <vt:lpstr>Repuesta clínica</vt:lpstr>
      <vt:lpstr>Repuesta clínica</vt:lpstr>
      <vt:lpstr>Repuesta de laboratorio</vt:lpstr>
      <vt:lpstr>Repuesta del Ecocardiograma</vt:lpstr>
      <vt:lpstr>CURA BACTERIOLÓGICA</vt:lpstr>
      <vt:lpstr>PROFILAXIS</vt:lpstr>
      <vt:lpstr>Consideraciones Generales</vt:lpstr>
      <vt:lpstr>ERRORES MÁS FRECUENTES EN LA INDICACIÓN DE LA PROFILAXIS</vt:lpstr>
      <vt:lpstr>Situación Clínica</vt:lpstr>
      <vt:lpstr>Pregunta N °1</vt:lpstr>
      <vt:lpstr>Respuesta N °1</vt:lpstr>
      <vt:lpstr>Pregunta N °2</vt:lpstr>
      <vt:lpstr>Respuesta N °2</vt:lpstr>
      <vt:lpstr>Procedimientos Dentales de Riesgo para Endocarditis Infecciosa</vt:lpstr>
      <vt:lpstr> Procedimientos donde no se recomienda la profilaxis: </vt:lpstr>
      <vt:lpstr>Cardiopatías  de Riesgo</vt:lpstr>
      <vt:lpstr>Pregunta N °3 </vt:lpstr>
      <vt:lpstr>Respuesta N °3 </vt:lpstr>
      <vt:lpstr>Presentación de PowerPoint</vt:lpstr>
      <vt:lpstr>Dosis 30 a 60 minutos pre-procedimiento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DE PIEL y PARTES BLANDAS</dc:title>
  <dc:creator>Full name</dc:creator>
  <cp:lastModifiedBy>Dr G. Recúpero</cp:lastModifiedBy>
  <cp:revision>342</cp:revision>
  <dcterms:created xsi:type="dcterms:W3CDTF">2021-10-30T13:19:39Z</dcterms:created>
  <dcterms:modified xsi:type="dcterms:W3CDTF">2023-08-10T22:21:41Z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