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0" d="100"/>
          <a:sy n="90" d="100"/>
        </p:scale>
        <p:origin x="5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D7D847D1-4737-4EA0-A4FC-9EC5856A7436}" type="datetimeFigureOut">
              <a:rPr lang="en-US" smtClean="0"/>
              <a:t>8/11/2023</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054C6B7E-3541-4CE2-A88D-2C670C411CEC}" type="slidenum">
              <a:rPr lang="en-US" smtClean="0"/>
              <a:t>‹Nº›</a:t>
            </a:fld>
            <a:endParaRPr lang="en-US"/>
          </a:p>
        </p:txBody>
      </p:sp>
    </p:spTree>
    <p:extLst>
      <p:ext uri="{BB962C8B-B14F-4D97-AF65-F5344CB8AC3E}">
        <p14:creationId xmlns:p14="http://schemas.microsoft.com/office/powerpoint/2010/main" val="1419277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7D847D1-4737-4EA0-A4FC-9EC5856A7436}" type="datetimeFigureOut">
              <a:rPr lang="en-US" smtClean="0"/>
              <a:t>8/11/2023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C6B7E-3541-4CE2-A88D-2C670C411CEC}" type="slidenum">
              <a:rPr lang="en-US" smtClean="0"/>
              <a:t>‹Nº›</a:t>
            </a:fld>
            <a:endParaRPr lang="en-US"/>
          </a:p>
        </p:txBody>
      </p:sp>
    </p:spTree>
    <p:extLst>
      <p:ext uri="{BB962C8B-B14F-4D97-AF65-F5344CB8AC3E}">
        <p14:creationId xmlns:p14="http://schemas.microsoft.com/office/powerpoint/2010/main" val="2538125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7D847D1-4737-4EA0-A4FC-9EC5856A7436}" type="datetimeFigureOut">
              <a:rPr lang="en-US" smtClean="0"/>
              <a:t>8/11/2023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C6B7E-3541-4CE2-A88D-2C670C411CEC}" type="slidenum">
              <a:rPr lang="en-US" smtClean="0"/>
              <a:t>‹Nº›</a:t>
            </a:fld>
            <a:endParaRPr lang="en-US"/>
          </a:p>
        </p:txBody>
      </p:sp>
    </p:spTree>
    <p:extLst>
      <p:ext uri="{BB962C8B-B14F-4D97-AF65-F5344CB8AC3E}">
        <p14:creationId xmlns:p14="http://schemas.microsoft.com/office/powerpoint/2010/main" val="3941597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7D847D1-4737-4EA0-A4FC-9EC5856A7436}" type="datetimeFigureOut">
              <a:rPr lang="en-US" smtClean="0"/>
              <a:t>8/11/2023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C6B7E-3541-4CE2-A88D-2C670C411CEC}" type="slidenum">
              <a:rPr lang="en-US" smtClean="0"/>
              <a:t>‹Nº›</a:t>
            </a:fld>
            <a:endParaRPr lang="en-US"/>
          </a:p>
        </p:txBody>
      </p:sp>
    </p:spTree>
    <p:extLst>
      <p:ext uri="{BB962C8B-B14F-4D97-AF65-F5344CB8AC3E}">
        <p14:creationId xmlns:p14="http://schemas.microsoft.com/office/powerpoint/2010/main" val="239541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41410" y="3073397"/>
            <a:ext cx="4878391" cy="271780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3073397"/>
            <a:ext cx="4875210" cy="271780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7D847D1-4737-4EA0-A4FC-9EC5856A7436}" type="datetimeFigureOut">
              <a:rPr lang="en-US" smtClean="0"/>
              <a:t>8/11/2023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4C6B7E-3541-4CE2-A88D-2C670C411CEC}" type="slidenum">
              <a:rPr lang="en-US" smtClean="0"/>
              <a:t>‹Nº›</a:t>
            </a:fld>
            <a:endParaRPr lang="en-US"/>
          </a:p>
        </p:txBody>
      </p:sp>
    </p:spTree>
    <p:extLst>
      <p:ext uri="{BB962C8B-B14F-4D97-AF65-F5344CB8AC3E}">
        <p14:creationId xmlns:p14="http://schemas.microsoft.com/office/powerpoint/2010/main" val="663447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D7D847D1-4737-4EA0-A4FC-9EC5856A7436}" type="datetimeFigureOut">
              <a:rPr lang="en-US" smtClean="0"/>
              <a:t>8/11/2023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4C6B7E-3541-4CE2-A88D-2C670C411CEC}" type="slidenum">
              <a:rPr lang="en-US" smtClean="0"/>
              <a:t>‹Nº›</a:t>
            </a:fld>
            <a:endParaRPr lang="en-US"/>
          </a:p>
        </p:txBody>
      </p:sp>
    </p:spTree>
    <p:extLst>
      <p:ext uri="{BB962C8B-B14F-4D97-AF65-F5344CB8AC3E}">
        <p14:creationId xmlns:p14="http://schemas.microsoft.com/office/powerpoint/2010/main" val="2806827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D847D1-4737-4EA0-A4FC-9EC5856A7436}" type="datetimeFigureOut">
              <a:rPr lang="en-US" smtClean="0"/>
              <a:t>8/11/2023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4C6B7E-3541-4CE2-A88D-2C670C411CEC}" type="slidenum">
              <a:rPr lang="en-US" smtClean="0"/>
              <a:t>‹Nº›</a:t>
            </a:fld>
            <a:endParaRPr lang="en-US"/>
          </a:p>
        </p:txBody>
      </p:sp>
    </p:spTree>
    <p:extLst>
      <p:ext uri="{BB962C8B-B14F-4D97-AF65-F5344CB8AC3E}">
        <p14:creationId xmlns:p14="http://schemas.microsoft.com/office/powerpoint/2010/main" val="2975722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7D847D1-4737-4EA0-A4FC-9EC5856A7436}" type="datetimeFigureOut">
              <a:rPr lang="en-US" smtClean="0"/>
              <a:t>8/11/2023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C6B7E-3541-4CE2-A88D-2C670C411CEC}" type="slidenum">
              <a:rPr lang="en-US" smtClean="0"/>
              <a:t>‹Nº›</a:t>
            </a:fld>
            <a:endParaRPr lang="en-US"/>
          </a:p>
        </p:txBody>
      </p:sp>
    </p:spTree>
    <p:extLst>
      <p:ext uri="{BB962C8B-B14F-4D97-AF65-F5344CB8AC3E}">
        <p14:creationId xmlns:p14="http://schemas.microsoft.com/office/powerpoint/2010/main" val="1301595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7D847D1-4737-4EA0-A4FC-9EC5856A7436}" type="datetimeFigureOut">
              <a:rPr lang="en-US" smtClean="0"/>
              <a:t>8/11/2023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C6B7E-3541-4CE2-A88D-2C670C411CEC}" type="slidenum">
              <a:rPr lang="en-US" smtClean="0"/>
              <a:t>‹Nº›</a:t>
            </a:fld>
            <a:endParaRPr lang="en-US"/>
          </a:p>
        </p:txBody>
      </p:sp>
    </p:spTree>
    <p:extLst>
      <p:ext uri="{BB962C8B-B14F-4D97-AF65-F5344CB8AC3E}">
        <p14:creationId xmlns:p14="http://schemas.microsoft.com/office/powerpoint/2010/main" val="783167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s-ES"/>
              <a:t>Haga clic en el icono para agregar una imagen</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7D847D1-4737-4EA0-A4FC-9EC5856A7436}" type="datetimeFigureOut">
              <a:rPr lang="en-US" smtClean="0"/>
              <a:t>8/11/2023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C6B7E-3541-4CE2-A88D-2C670C411CEC}" type="slidenum">
              <a:rPr lang="en-US" smtClean="0"/>
              <a:t>‹Nº›</a:t>
            </a:fld>
            <a:endParaRPr lang="en-US"/>
          </a:p>
        </p:txBody>
      </p:sp>
    </p:spTree>
    <p:extLst>
      <p:ext uri="{BB962C8B-B14F-4D97-AF65-F5344CB8AC3E}">
        <p14:creationId xmlns:p14="http://schemas.microsoft.com/office/powerpoint/2010/main" val="2131010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7D847D1-4737-4EA0-A4FC-9EC5856A7436}" type="datetimeFigureOut">
              <a:rPr lang="en-US" smtClean="0"/>
              <a:t>8/11/2023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C6B7E-3541-4CE2-A88D-2C670C411CEC}" type="slidenum">
              <a:rPr lang="en-US" smtClean="0"/>
              <a:t>‹Nº›</a:t>
            </a:fld>
            <a:endParaRPr lang="en-US"/>
          </a:p>
        </p:txBody>
      </p:sp>
    </p:spTree>
    <p:extLst>
      <p:ext uri="{BB962C8B-B14F-4D97-AF65-F5344CB8AC3E}">
        <p14:creationId xmlns:p14="http://schemas.microsoft.com/office/powerpoint/2010/main" val="2489858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7D847D1-4737-4EA0-A4FC-9EC5856A7436}" type="datetimeFigureOut">
              <a:rPr lang="en-US" smtClean="0"/>
              <a:t>8/11/2023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C6B7E-3541-4CE2-A88D-2C670C411CEC}" type="slidenum">
              <a:rPr lang="en-US" smtClean="0"/>
              <a:t>‹Nº›</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5336126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7D847D1-4737-4EA0-A4FC-9EC5856A7436}" type="datetimeFigureOut">
              <a:rPr lang="en-US" smtClean="0"/>
              <a:t>8/11/2023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C6B7E-3541-4CE2-A88D-2C670C411CEC}" type="slidenum">
              <a:rPr lang="en-US" smtClean="0"/>
              <a:t>‹Nº›</a:t>
            </a:fld>
            <a:endParaRPr lang="en-US"/>
          </a:p>
        </p:txBody>
      </p:sp>
    </p:spTree>
    <p:extLst>
      <p:ext uri="{BB962C8B-B14F-4D97-AF65-F5344CB8AC3E}">
        <p14:creationId xmlns:p14="http://schemas.microsoft.com/office/powerpoint/2010/main" val="3370223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D7D847D1-4737-4EA0-A4FC-9EC5856A7436}" type="datetimeFigureOut">
              <a:rPr lang="en-US" smtClean="0"/>
              <a:t>8/11/2023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4C6B7E-3541-4CE2-A88D-2C670C411CEC}" type="slidenum">
              <a:rPr lang="en-US" smtClean="0"/>
              <a:t>‹Nº›</a:t>
            </a:fld>
            <a:endParaRPr lang="en-US"/>
          </a:p>
        </p:txBody>
      </p:sp>
    </p:spTree>
    <p:extLst>
      <p:ext uri="{BB962C8B-B14F-4D97-AF65-F5344CB8AC3E}">
        <p14:creationId xmlns:p14="http://schemas.microsoft.com/office/powerpoint/2010/main" val="20965500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a:t>Haga clic en el icono para agregar una imagen</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a:t>Haga clic en el icono para agregar una imagen</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a:t>Haga clic en el icono para agregar una imagen</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D7D847D1-4737-4EA0-A4FC-9EC5856A7436}" type="datetimeFigureOut">
              <a:rPr lang="en-US" smtClean="0"/>
              <a:t>8/11/2023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4C6B7E-3541-4CE2-A88D-2C670C411CEC}" type="slidenum">
              <a:rPr lang="en-US" smtClean="0"/>
              <a:t>‹Nº›</a:t>
            </a:fld>
            <a:endParaRPr lang="en-US"/>
          </a:p>
        </p:txBody>
      </p:sp>
    </p:spTree>
    <p:extLst>
      <p:ext uri="{BB962C8B-B14F-4D97-AF65-F5344CB8AC3E}">
        <p14:creationId xmlns:p14="http://schemas.microsoft.com/office/powerpoint/2010/main" val="34677015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7D847D1-4737-4EA0-A4FC-9EC5856A7436}" type="datetimeFigureOut">
              <a:rPr lang="en-US" smtClean="0"/>
              <a:t>8/11/2023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C6B7E-3541-4CE2-A88D-2C670C411CEC}" type="slidenum">
              <a:rPr lang="en-US" smtClean="0"/>
              <a:t>‹Nº›</a:t>
            </a:fld>
            <a:endParaRPr lang="en-US"/>
          </a:p>
        </p:txBody>
      </p:sp>
    </p:spTree>
    <p:extLst>
      <p:ext uri="{BB962C8B-B14F-4D97-AF65-F5344CB8AC3E}">
        <p14:creationId xmlns:p14="http://schemas.microsoft.com/office/powerpoint/2010/main" val="3383157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7D847D1-4737-4EA0-A4FC-9EC5856A7436}" type="datetimeFigureOut">
              <a:rPr lang="en-US" smtClean="0"/>
              <a:t>8/11/2023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C6B7E-3541-4CE2-A88D-2C670C411CEC}" type="slidenum">
              <a:rPr lang="en-US" smtClean="0"/>
              <a:t>‹Nº›</a:t>
            </a:fld>
            <a:endParaRPr lang="en-US"/>
          </a:p>
        </p:txBody>
      </p:sp>
    </p:spTree>
    <p:extLst>
      <p:ext uri="{BB962C8B-B14F-4D97-AF65-F5344CB8AC3E}">
        <p14:creationId xmlns:p14="http://schemas.microsoft.com/office/powerpoint/2010/main" val="3425397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7D847D1-4737-4EA0-A4FC-9EC5856A7436}" type="datetimeFigureOut">
              <a:rPr lang="en-US" smtClean="0"/>
              <a:t>8/11/2023</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54C6B7E-3541-4CE2-A88D-2C670C411CEC}" type="slidenum">
              <a:rPr lang="en-US" smtClean="0"/>
              <a:t>‹Nº›</a:t>
            </a:fld>
            <a:endParaRPr lang="en-US"/>
          </a:p>
        </p:txBody>
      </p:sp>
    </p:spTree>
    <p:extLst>
      <p:ext uri="{BB962C8B-B14F-4D97-AF65-F5344CB8AC3E}">
        <p14:creationId xmlns:p14="http://schemas.microsoft.com/office/powerpoint/2010/main" val="1446901233"/>
      </p:ext>
    </p:extLst>
  </p:cSld>
  <p:clrMap bg1="dk1" tx1="lt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1.jpg"/><Relationship Id="rId7" Type="http://schemas.openxmlformats.org/officeDocument/2006/relationships/image" Target="../media/image35.jpg"/><Relationship Id="rId2" Type="http://schemas.openxmlformats.org/officeDocument/2006/relationships/image" Target="../media/image30.jpg"/><Relationship Id="rId1" Type="http://schemas.openxmlformats.org/officeDocument/2006/relationships/slideLayout" Target="../slideLayouts/slideLayout2.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2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30B36A-9288-80AA-04DA-5CA4C4727482}"/>
              </a:ext>
            </a:extLst>
          </p:cNvPr>
          <p:cNvSpPr>
            <a:spLocks noGrp="1"/>
          </p:cNvSpPr>
          <p:nvPr>
            <p:ph type="ctrTitle"/>
          </p:nvPr>
        </p:nvSpPr>
        <p:spPr/>
        <p:txBody>
          <a:bodyPr>
            <a:normAutofit/>
          </a:bodyPr>
          <a:lstStyle/>
          <a:p>
            <a:r>
              <a:rPr lang="es-AR" dirty="0"/>
              <a:t>BACTERIEMIA Y SEPSIS</a:t>
            </a:r>
            <a:endParaRPr lang="en-US" dirty="0"/>
          </a:p>
        </p:txBody>
      </p:sp>
      <p:sp>
        <p:nvSpPr>
          <p:cNvPr id="3" name="Subtítulo 2">
            <a:extLst>
              <a:ext uri="{FF2B5EF4-FFF2-40B4-BE49-F238E27FC236}">
                <a16:creationId xmlns:a16="http://schemas.microsoft.com/office/drawing/2014/main" id="{2EB21AAD-9611-6707-C931-BD45F82BAC9F}"/>
              </a:ext>
            </a:extLst>
          </p:cNvPr>
          <p:cNvSpPr>
            <a:spLocks noGrp="1"/>
          </p:cNvSpPr>
          <p:nvPr>
            <p:ph type="subTitle" idx="1"/>
          </p:nvPr>
        </p:nvSpPr>
        <p:spPr>
          <a:xfrm>
            <a:off x="1524000" y="5108389"/>
            <a:ext cx="9144000" cy="1655762"/>
          </a:xfrm>
        </p:spPr>
        <p:txBody>
          <a:bodyPr/>
          <a:lstStyle/>
          <a:p>
            <a:r>
              <a:rPr lang="es-AR" dirty="0"/>
              <a:t>Bioq. Luis R. </a:t>
            </a:r>
            <a:r>
              <a:rPr lang="es-AR" dirty="0" err="1"/>
              <a:t>Avila</a:t>
            </a:r>
            <a:r>
              <a:rPr lang="es-AR" dirty="0"/>
              <a:t> MP 1511</a:t>
            </a:r>
          </a:p>
          <a:p>
            <a:r>
              <a:rPr lang="es-AR" dirty="0"/>
              <a:t>Laboratorio de Bacteriología HCS</a:t>
            </a:r>
          </a:p>
          <a:p>
            <a:r>
              <a:rPr lang="es-AR" dirty="0"/>
              <a:t>2023</a:t>
            </a:r>
            <a:endParaRPr lang="en-US" dirty="0"/>
          </a:p>
        </p:txBody>
      </p:sp>
      <p:pic>
        <p:nvPicPr>
          <p:cNvPr id="4" name="Imagen 3">
            <a:extLst>
              <a:ext uri="{FF2B5EF4-FFF2-40B4-BE49-F238E27FC236}">
                <a16:creationId xmlns:a16="http://schemas.microsoft.com/office/drawing/2014/main" id="{EFC8179A-96C3-8013-E5C7-35FBCBAF28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8376" y="754530"/>
            <a:ext cx="1254399" cy="1193800"/>
          </a:xfrm>
          <a:prstGeom prst="rect">
            <a:avLst/>
          </a:prstGeom>
        </p:spPr>
      </p:pic>
    </p:spTree>
    <p:extLst>
      <p:ext uri="{BB962C8B-B14F-4D97-AF65-F5344CB8AC3E}">
        <p14:creationId xmlns:p14="http://schemas.microsoft.com/office/powerpoint/2010/main" val="1688635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D8008A3-68B2-BC52-4CC9-B558E192D2C8}"/>
              </a:ext>
            </a:extLst>
          </p:cNvPr>
          <p:cNvSpPr>
            <a:spLocks noGrp="1"/>
          </p:cNvSpPr>
          <p:nvPr>
            <p:ph idx="1"/>
          </p:nvPr>
        </p:nvSpPr>
        <p:spPr>
          <a:xfrm>
            <a:off x="838200" y="820271"/>
            <a:ext cx="10515600" cy="5356692"/>
          </a:xfrm>
        </p:spPr>
        <p:txBody>
          <a:bodyPr>
            <a:normAutofit fontScale="77500" lnSpcReduction="20000"/>
          </a:bodyPr>
          <a:lstStyle/>
          <a:p>
            <a:pPr marL="0" indent="0" algn="ctr">
              <a:buNone/>
            </a:pPr>
            <a:r>
              <a:rPr lang="es-ES" u="sng" dirty="0">
                <a:solidFill>
                  <a:srgbClr val="FF0000"/>
                </a:solidFill>
              </a:rPr>
              <a:t>Bacteriemias</a:t>
            </a:r>
          </a:p>
          <a:p>
            <a:pPr marL="0" indent="0">
              <a:buNone/>
            </a:pPr>
            <a:endParaRPr lang="es-ES" dirty="0"/>
          </a:p>
          <a:p>
            <a:r>
              <a:rPr lang="es-ES" sz="2400" dirty="0"/>
              <a:t>Dada su importancia diagnóstica y pronóstica, la detección de la bacteriemia constituye una de las prioridades del Servicio de Microbiología Clínica.</a:t>
            </a:r>
          </a:p>
          <a:p>
            <a:r>
              <a:rPr lang="es-ES" sz="2400" dirty="0"/>
              <a:t>Estos procesos se asocian a una mortalidad elevada que puede oscilar entre el 10% y el 30% según las series y según el tipo de paciente, origen y manejo inicial.</a:t>
            </a:r>
          </a:p>
          <a:p>
            <a:r>
              <a:rPr lang="es-ES" sz="2400" dirty="0"/>
              <a:t>Se define como bacteriemia la presencia de bacterias viables en la sangre y puede o no ser significativa.</a:t>
            </a:r>
          </a:p>
          <a:p>
            <a:r>
              <a:rPr lang="es-ES" sz="2400" dirty="0"/>
              <a:t>El diagnóstico definitivo de la bacteriemia se establece cuando se aísla el microorganismo causal de la sangre del enfermo mediante el cultivo de esta</a:t>
            </a:r>
          </a:p>
          <a:p>
            <a:r>
              <a:rPr lang="es-ES" sz="2400" dirty="0"/>
              <a:t>El origen de la bacteriemia puede ser diverso en función de las características clínicas del paciente: los focos más frecuentes son el tracto genitourinario, las heridas quirúrgicas, el tracto gastrointestinal y los catéteres intravasculares, aunque hasta en un 25% de los casos su foco originario es desconocido</a:t>
            </a:r>
          </a:p>
          <a:p>
            <a:r>
              <a:rPr lang="es-ES" sz="2400" dirty="0"/>
              <a:t>Sus manifestaciones clínicas son muy variadas y oscilan desde aquellos cuadros inaparente hasta lo que se conoce como shock séptico.</a:t>
            </a:r>
            <a:endParaRPr lang="en-US" sz="2400" dirty="0"/>
          </a:p>
        </p:txBody>
      </p:sp>
    </p:spTree>
    <p:extLst>
      <p:ext uri="{BB962C8B-B14F-4D97-AF65-F5344CB8AC3E}">
        <p14:creationId xmlns:p14="http://schemas.microsoft.com/office/powerpoint/2010/main" val="3798129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B92C71A-8792-EF1D-2A93-6577CB8EDA04}"/>
              </a:ext>
            </a:extLst>
          </p:cNvPr>
          <p:cNvSpPr>
            <a:spLocks noGrp="1"/>
          </p:cNvSpPr>
          <p:nvPr>
            <p:ph idx="1"/>
          </p:nvPr>
        </p:nvSpPr>
        <p:spPr>
          <a:xfrm>
            <a:off x="838200" y="887506"/>
            <a:ext cx="10515600" cy="5679422"/>
          </a:xfrm>
        </p:spPr>
        <p:txBody>
          <a:bodyPr>
            <a:normAutofit/>
          </a:bodyPr>
          <a:lstStyle/>
          <a:p>
            <a:pPr marL="0" indent="0" algn="ctr">
              <a:buNone/>
            </a:pPr>
            <a:r>
              <a:rPr lang="es-ES" sz="2400" dirty="0">
                <a:solidFill>
                  <a:srgbClr val="FF0000"/>
                </a:solidFill>
              </a:rPr>
              <a:t>Sepsis: definiciones</a:t>
            </a:r>
          </a:p>
          <a:p>
            <a:r>
              <a:rPr lang="es-ES" sz="1800" dirty="0"/>
              <a:t>Sepsis proviene del griego </a:t>
            </a:r>
            <a:r>
              <a:rPr lang="es-ES" sz="1800" dirty="0" err="1"/>
              <a:t>σήψη</a:t>
            </a:r>
            <a:r>
              <a:rPr lang="es-ES" sz="1800" dirty="0"/>
              <a:t> , que significa putrefacción.</a:t>
            </a:r>
          </a:p>
          <a:p>
            <a:pPr marL="0" indent="0">
              <a:buNone/>
            </a:pPr>
            <a:r>
              <a:rPr lang="es-ES" sz="1800" dirty="0"/>
              <a:t>• El término fue introducido por Hipócrates, se utilizaba para describir la descomposición o putrefacción de los tejidos.</a:t>
            </a:r>
          </a:p>
          <a:p>
            <a:pPr marL="0" indent="0">
              <a:buNone/>
            </a:pPr>
            <a:r>
              <a:rPr lang="es-ES" sz="1800" dirty="0"/>
              <a:t>• Recién a partir del año 1992 (Sepsis-1) y 2003 (sepsis-2) se lograron consensuar las primeras definiciones.</a:t>
            </a:r>
          </a:p>
          <a:p>
            <a:pPr marL="0" indent="0">
              <a:buNone/>
            </a:pPr>
            <a:r>
              <a:rPr lang="es-ES" sz="1800" dirty="0"/>
              <a:t>• En el año 2016 en Jama aparece publicado el tercer consenso de definiciones de sepsis y shock séptico</a:t>
            </a:r>
          </a:p>
          <a:p>
            <a:pPr marL="0" indent="0">
              <a:buNone/>
            </a:pPr>
            <a:endParaRPr lang="es-ES" dirty="0"/>
          </a:p>
          <a:p>
            <a:pPr marL="0" indent="0">
              <a:buNone/>
            </a:pPr>
            <a:endParaRPr lang="es-ES" dirty="0"/>
          </a:p>
          <a:p>
            <a:pPr marL="0" indent="0">
              <a:buNone/>
            </a:pPr>
            <a:endParaRPr lang="es-ES" dirty="0"/>
          </a:p>
          <a:p>
            <a:pPr marL="0" indent="0" algn="ctr">
              <a:buNone/>
            </a:pPr>
            <a:r>
              <a:rPr lang="es-ES" sz="2000" i="1" dirty="0"/>
              <a:t>El consenso decidió cambiar las definiciones de sepsis y shock séptico y eliminar</a:t>
            </a:r>
          </a:p>
          <a:p>
            <a:pPr marL="0" indent="0" algn="ctr">
              <a:buNone/>
            </a:pPr>
            <a:r>
              <a:rPr lang="es-ES" sz="2000" i="1" dirty="0"/>
              <a:t>definiciones de sepsis severa por considerarla redundante y confusa.</a:t>
            </a:r>
            <a:endParaRPr lang="en-US" sz="2000" i="1" dirty="0"/>
          </a:p>
        </p:txBody>
      </p:sp>
      <p:pic>
        <p:nvPicPr>
          <p:cNvPr id="4" name="Picture 65638">
            <a:extLst>
              <a:ext uri="{FF2B5EF4-FFF2-40B4-BE49-F238E27FC236}">
                <a16:creationId xmlns:a16="http://schemas.microsoft.com/office/drawing/2014/main" id="{9C7027A1-BFF4-77C3-BB20-904387241664}"/>
              </a:ext>
            </a:extLst>
          </p:cNvPr>
          <p:cNvPicPr/>
          <p:nvPr/>
        </p:nvPicPr>
        <p:blipFill rotWithShape="1">
          <a:blip r:embed="rId2"/>
          <a:srcRect l="9620" t="59328" r="14289" b="25545"/>
          <a:stretch/>
        </p:blipFill>
        <p:spPr>
          <a:xfrm>
            <a:off x="2440744" y="3727217"/>
            <a:ext cx="7140389" cy="954742"/>
          </a:xfrm>
          <a:prstGeom prst="rect">
            <a:avLst/>
          </a:prstGeom>
        </p:spPr>
      </p:pic>
    </p:spTree>
    <p:extLst>
      <p:ext uri="{BB962C8B-B14F-4D97-AF65-F5344CB8AC3E}">
        <p14:creationId xmlns:p14="http://schemas.microsoft.com/office/powerpoint/2010/main" val="3110173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0AA2D74-7FAB-ACBA-1874-6DFACE76822C}"/>
              </a:ext>
            </a:extLst>
          </p:cNvPr>
          <p:cNvSpPr>
            <a:spLocks noGrp="1"/>
          </p:cNvSpPr>
          <p:nvPr>
            <p:ph idx="1"/>
          </p:nvPr>
        </p:nvSpPr>
        <p:spPr>
          <a:xfrm>
            <a:off x="838200" y="333000"/>
            <a:ext cx="10515600" cy="5892987"/>
          </a:xfrm>
        </p:spPr>
        <p:txBody>
          <a:bodyPr/>
          <a:lstStyle/>
          <a:p>
            <a:pPr marL="0" indent="0" algn="ctr">
              <a:buNone/>
            </a:pPr>
            <a:r>
              <a:rPr lang="es-ES" sz="2400" u="sng" dirty="0"/>
              <a:t>Nuevas definiciones según de Sepsis-3</a:t>
            </a:r>
          </a:p>
          <a:p>
            <a:pPr marL="0" indent="0" algn="ctr">
              <a:buNone/>
            </a:pPr>
            <a:endParaRPr lang="es-ES" sz="2400" u="sng" dirty="0"/>
          </a:p>
          <a:p>
            <a:pPr marL="0" indent="0" algn="ctr">
              <a:buNone/>
            </a:pPr>
            <a:endParaRPr lang="es-ES" sz="2400" u="sng" dirty="0"/>
          </a:p>
          <a:p>
            <a:pPr marL="0" indent="0">
              <a:buNone/>
            </a:pPr>
            <a:r>
              <a:rPr lang="es-ES" sz="1800" dirty="0">
                <a:solidFill>
                  <a:srgbClr val="FF0000"/>
                </a:solidFill>
              </a:rPr>
              <a:t>1- SEPSIS: </a:t>
            </a:r>
            <a:r>
              <a:rPr lang="es-ES" sz="1800" dirty="0"/>
              <a:t>disfunción orgánica que amenaza la vida originada por una respuesta desregulada del huésped frente a una infección.</a:t>
            </a:r>
          </a:p>
          <a:p>
            <a:pPr marL="0" indent="0">
              <a:buNone/>
            </a:pPr>
            <a:r>
              <a:rPr lang="es-ES" sz="1800" dirty="0">
                <a:solidFill>
                  <a:srgbClr val="FF0000"/>
                </a:solidFill>
              </a:rPr>
              <a:t>2-SHOCK SEPTICO: </a:t>
            </a:r>
            <a:r>
              <a:rPr lang="es-ES" sz="1800" dirty="0"/>
              <a:t>sepsis con hipotensión persistente y refractaria a la infusión de fluidos, que requiere vasopresores para mantener una TAM ≥65 </a:t>
            </a:r>
            <a:r>
              <a:rPr lang="es-ES" sz="1800" dirty="0" err="1"/>
              <a:t>mmHg</a:t>
            </a:r>
            <a:r>
              <a:rPr lang="es-ES" sz="1800" dirty="0"/>
              <a:t>, y que presenta un lactato sérico ≥2 mmol/L (18 mg/dl).</a:t>
            </a:r>
            <a:endParaRPr lang="en-US" sz="1800" dirty="0"/>
          </a:p>
        </p:txBody>
      </p:sp>
      <p:pic>
        <p:nvPicPr>
          <p:cNvPr id="4" name="Picture 65643">
            <a:extLst>
              <a:ext uri="{FF2B5EF4-FFF2-40B4-BE49-F238E27FC236}">
                <a16:creationId xmlns:a16="http://schemas.microsoft.com/office/drawing/2014/main" id="{B90D1126-8A4F-6774-3601-C7BD097BA1FB}"/>
              </a:ext>
            </a:extLst>
          </p:cNvPr>
          <p:cNvPicPr/>
          <p:nvPr/>
        </p:nvPicPr>
        <p:blipFill rotWithShape="1">
          <a:blip r:embed="rId2"/>
          <a:srcRect l="7693" t="51695" r="9034" b="1560"/>
          <a:stretch/>
        </p:blipFill>
        <p:spPr bwMode="auto">
          <a:xfrm>
            <a:off x="2510118" y="3770406"/>
            <a:ext cx="6553200" cy="20066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03745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709D95F-6B36-172D-8471-4E38098AB904}"/>
              </a:ext>
            </a:extLst>
          </p:cNvPr>
          <p:cNvSpPr>
            <a:spLocks noGrp="1"/>
          </p:cNvSpPr>
          <p:nvPr>
            <p:ph idx="1"/>
          </p:nvPr>
        </p:nvSpPr>
        <p:spPr>
          <a:xfrm>
            <a:off x="403412" y="726141"/>
            <a:ext cx="11235018" cy="5450822"/>
          </a:xfrm>
        </p:spPr>
        <p:txBody>
          <a:bodyPr>
            <a:normAutofit/>
          </a:bodyPr>
          <a:lstStyle/>
          <a:p>
            <a:pPr marL="0" indent="0" algn="ctr">
              <a:buNone/>
            </a:pPr>
            <a:r>
              <a:rPr lang="es-ES" sz="2400" u="sng" dirty="0"/>
              <a:t>Se recomienda definir la disfunción orgánica mediante scores: SOFA y </a:t>
            </a:r>
            <a:r>
              <a:rPr lang="es-ES" sz="2400" u="sng" dirty="0" err="1"/>
              <a:t>qSOFA</a:t>
            </a:r>
            <a:endParaRPr lang="es-ES" sz="2400" u="sng" dirty="0"/>
          </a:p>
        </p:txBody>
      </p:sp>
      <p:sp>
        <p:nvSpPr>
          <p:cNvPr id="4" name="CuadroTexto 3">
            <a:extLst>
              <a:ext uri="{FF2B5EF4-FFF2-40B4-BE49-F238E27FC236}">
                <a16:creationId xmlns:a16="http://schemas.microsoft.com/office/drawing/2014/main" id="{B7A54230-8D69-DB94-C12F-26ADB51CA8B4}"/>
              </a:ext>
            </a:extLst>
          </p:cNvPr>
          <p:cNvSpPr txBox="1"/>
          <p:nvPr/>
        </p:nvSpPr>
        <p:spPr>
          <a:xfrm>
            <a:off x="5681382" y="1237149"/>
            <a:ext cx="5703795" cy="4524315"/>
          </a:xfrm>
          <a:prstGeom prst="rect">
            <a:avLst/>
          </a:prstGeom>
          <a:noFill/>
        </p:spPr>
        <p:txBody>
          <a:bodyPr wrap="square" rtlCol="0">
            <a:spAutoFit/>
          </a:bodyPr>
          <a:lstStyle/>
          <a:p>
            <a:r>
              <a:rPr lang="es-ES" dirty="0">
                <a:solidFill>
                  <a:srgbClr val="FF0000"/>
                </a:solidFill>
              </a:rPr>
              <a:t>(</a:t>
            </a:r>
            <a:r>
              <a:rPr lang="es-ES" dirty="0" err="1">
                <a:solidFill>
                  <a:srgbClr val="FF0000"/>
                </a:solidFill>
              </a:rPr>
              <a:t>qSOFA</a:t>
            </a:r>
            <a:r>
              <a:rPr lang="es-ES" dirty="0">
                <a:solidFill>
                  <a:srgbClr val="FF0000"/>
                </a:solidFill>
              </a:rPr>
              <a:t>):</a:t>
            </a:r>
          </a:p>
          <a:p>
            <a:pPr marL="285750" indent="-285750">
              <a:buFont typeface="Arial" panose="020B0604020202020204" pitchFamily="34" charset="0"/>
              <a:buChar char="•"/>
            </a:pPr>
            <a:r>
              <a:rPr lang="es-ES" dirty="0"/>
              <a:t>Es un score simplificado</a:t>
            </a:r>
          </a:p>
          <a:p>
            <a:pPr marL="285750" indent="-285750">
              <a:buFont typeface="Arial" panose="020B0604020202020204" pitchFamily="34" charset="0"/>
              <a:buChar char="•"/>
            </a:pPr>
            <a:r>
              <a:rPr lang="es-ES" dirty="0"/>
              <a:t>Incluye exclusivamente criterios clínicos:</a:t>
            </a:r>
          </a:p>
          <a:p>
            <a:pPr marL="285750" indent="-285750">
              <a:buFont typeface="Arial" panose="020B0604020202020204" pitchFamily="34" charset="0"/>
              <a:buChar char="•"/>
            </a:pPr>
            <a:r>
              <a:rPr lang="es-ES" dirty="0"/>
              <a:t>Los criterios </a:t>
            </a:r>
            <a:r>
              <a:rPr lang="es-ES" dirty="0" err="1"/>
              <a:t>qSOFA</a:t>
            </a:r>
            <a:r>
              <a:rPr lang="es-ES" dirty="0"/>
              <a:t> son:</a:t>
            </a:r>
          </a:p>
          <a:p>
            <a:r>
              <a:rPr lang="es-ES" dirty="0"/>
              <a:t>- Frecuencia respiratoria: ≥ 22 respiraciones por minuto.</a:t>
            </a:r>
          </a:p>
          <a:p>
            <a:r>
              <a:rPr lang="es-ES" dirty="0"/>
              <a:t>- Alteración de la conciencia: Glasgow Coma Score &lt;15.</a:t>
            </a:r>
          </a:p>
          <a:p>
            <a:r>
              <a:rPr lang="es-ES" dirty="0"/>
              <a:t>- Presión arterial sistólica: ≤ 100 mm Hg.</a:t>
            </a:r>
          </a:p>
          <a:p>
            <a:pPr marL="285750" indent="-285750">
              <a:buFont typeface="Arial" panose="020B0604020202020204" pitchFamily="34" charset="0"/>
              <a:buChar char="•"/>
            </a:pPr>
            <a:r>
              <a:rPr lang="es-ES" dirty="0" err="1"/>
              <a:t>qSOFA</a:t>
            </a:r>
            <a:r>
              <a:rPr lang="es-ES" dirty="0"/>
              <a:t> ≥2 criterios, requiere evaluación clínica rigurosa y aplicación del score SOFA completo con exámenes de laboratorio.</a:t>
            </a:r>
          </a:p>
          <a:p>
            <a:pPr marL="285750" indent="-285750">
              <a:buFont typeface="Arial" panose="020B0604020202020204" pitchFamily="34" charset="0"/>
              <a:buChar char="•"/>
            </a:pPr>
            <a:r>
              <a:rPr lang="es-ES" dirty="0"/>
              <a:t>La ventaja de este criterio de tamizaje (screening) rápido de gravedad es que no requiere pruebas de laboratorio y puede orientar para efectuar procedimientos diagnósticos e iniciar el tratamiento en escenarios de menor complejidad que la UCI o conducir a una derivación temprana.</a:t>
            </a:r>
            <a:endParaRPr lang="en-US" dirty="0"/>
          </a:p>
        </p:txBody>
      </p:sp>
      <p:sp>
        <p:nvSpPr>
          <p:cNvPr id="7" name="CuadroTexto 6">
            <a:extLst>
              <a:ext uri="{FF2B5EF4-FFF2-40B4-BE49-F238E27FC236}">
                <a16:creationId xmlns:a16="http://schemas.microsoft.com/office/drawing/2014/main" id="{65AAA809-99BD-471D-019D-328EB0394B8F}"/>
              </a:ext>
            </a:extLst>
          </p:cNvPr>
          <p:cNvSpPr txBox="1"/>
          <p:nvPr/>
        </p:nvSpPr>
        <p:spPr>
          <a:xfrm>
            <a:off x="553570" y="1237149"/>
            <a:ext cx="4874559" cy="4247317"/>
          </a:xfrm>
          <a:prstGeom prst="rect">
            <a:avLst/>
          </a:prstGeom>
          <a:noFill/>
        </p:spPr>
        <p:txBody>
          <a:bodyPr wrap="square" rtlCol="0">
            <a:spAutoFit/>
          </a:bodyPr>
          <a:lstStyle/>
          <a:p>
            <a:pPr marL="0" indent="0">
              <a:buNone/>
            </a:pPr>
            <a:r>
              <a:rPr lang="es-ES" sz="1800" dirty="0">
                <a:solidFill>
                  <a:srgbClr val="FF0000"/>
                </a:solidFill>
              </a:rPr>
              <a:t>SOFA: </a:t>
            </a:r>
            <a:r>
              <a:rPr lang="es-ES" sz="1800" dirty="0"/>
              <a:t>Sepsis-</a:t>
            </a:r>
            <a:r>
              <a:rPr lang="es-ES" sz="1800" dirty="0" err="1"/>
              <a:t>related</a:t>
            </a:r>
            <a:r>
              <a:rPr lang="es-ES" sz="1800" dirty="0"/>
              <a:t> </a:t>
            </a:r>
            <a:r>
              <a:rPr lang="es-ES" sz="1800" dirty="0" err="1"/>
              <a:t>Organ</a:t>
            </a:r>
            <a:r>
              <a:rPr lang="es-ES" sz="1800" dirty="0"/>
              <a:t> </a:t>
            </a:r>
            <a:r>
              <a:rPr lang="es-ES" sz="1800" dirty="0" err="1"/>
              <a:t>Faliure</a:t>
            </a:r>
            <a:endParaRPr lang="es-ES" sz="1800" dirty="0"/>
          </a:p>
          <a:p>
            <a:pPr marL="0" indent="0">
              <a:buNone/>
            </a:pPr>
            <a:r>
              <a:rPr lang="es-ES" sz="1800" dirty="0" err="1"/>
              <a:t>Assessment</a:t>
            </a:r>
            <a:endParaRPr lang="es-ES" sz="1800" dirty="0"/>
          </a:p>
          <a:p>
            <a:pPr marL="285750" indent="-285750">
              <a:buFont typeface="Arial" panose="020B0604020202020204" pitchFamily="34" charset="0"/>
              <a:buChar char="•"/>
            </a:pPr>
            <a:r>
              <a:rPr lang="es-ES" sz="1800" dirty="0"/>
              <a:t>Uno de los más utilizados.</a:t>
            </a:r>
          </a:p>
          <a:p>
            <a:pPr marL="285750" indent="-285750">
              <a:buFont typeface="Arial" panose="020B0604020202020204" pitchFamily="34" charset="0"/>
              <a:buChar char="•"/>
            </a:pPr>
            <a:r>
              <a:rPr lang="es-ES" sz="1800" dirty="0"/>
              <a:t>Identifica la disfunción orgánica como un</a:t>
            </a:r>
          </a:p>
          <a:p>
            <a:pPr marL="0" indent="0">
              <a:buNone/>
            </a:pPr>
            <a:r>
              <a:rPr lang="es-ES" sz="1800" dirty="0"/>
              <a:t>incremento de Score de ≥2 puntos respecto</a:t>
            </a:r>
          </a:p>
          <a:p>
            <a:pPr marL="0" indent="0">
              <a:buNone/>
            </a:pPr>
            <a:r>
              <a:rPr lang="es-ES" sz="1800" dirty="0"/>
              <a:t>a la situación basal.</a:t>
            </a:r>
          </a:p>
          <a:p>
            <a:pPr marL="285750" indent="-285750">
              <a:buFont typeface="Arial" panose="020B0604020202020204" pitchFamily="34" charset="0"/>
              <a:buChar char="•"/>
            </a:pPr>
            <a:r>
              <a:rPr lang="es-ES" sz="1800" dirty="0"/>
              <a:t>Tiene en cuenta parámetros como:</a:t>
            </a:r>
          </a:p>
          <a:p>
            <a:pPr marL="0" indent="0">
              <a:buNone/>
            </a:pPr>
            <a:r>
              <a:rPr lang="es-ES" sz="1800" dirty="0"/>
              <a:t>respiración, coagulación, función</a:t>
            </a:r>
          </a:p>
          <a:p>
            <a:pPr marL="0" indent="0">
              <a:buNone/>
            </a:pPr>
            <a:r>
              <a:rPr lang="es-ES" sz="1800" dirty="0"/>
              <a:t>hepática, función cardiovascular, renal y</a:t>
            </a:r>
          </a:p>
          <a:p>
            <a:pPr marL="0" indent="0">
              <a:buNone/>
            </a:pPr>
            <a:r>
              <a:rPr lang="es-ES" sz="1800" dirty="0"/>
              <a:t>el SNC.</a:t>
            </a:r>
          </a:p>
          <a:p>
            <a:pPr marL="285750" indent="-285750">
              <a:buFont typeface="Arial" panose="020B0604020202020204" pitchFamily="34" charset="0"/>
              <a:buChar char="•"/>
            </a:pPr>
            <a:r>
              <a:rPr lang="es-ES" sz="1800" dirty="0"/>
              <a:t>Requiere de análisis de laboratorio que</a:t>
            </a:r>
          </a:p>
          <a:p>
            <a:pPr marL="0" indent="0">
              <a:buNone/>
            </a:pPr>
            <a:r>
              <a:rPr lang="es-ES" sz="1800" dirty="0"/>
              <a:t>pueden retrasar el diagnostico o que no</a:t>
            </a:r>
          </a:p>
          <a:p>
            <a:pPr marL="0" indent="0">
              <a:buNone/>
            </a:pPr>
            <a:r>
              <a:rPr lang="es-ES" sz="1800" dirty="0"/>
              <a:t>siempre están disponibles</a:t>
            </a:r>
          </a:p>
          <a:p>
            <a:pPr marL="285750" indent="-285750">
              <a:buFont typeface="Arial" panose="020B0604020202020204" pitchFamily="34" charset="0"/>
              <a:buChar char="•"/>
            </a:pPr>
            <a:r>
              <a:rPr lang="es-ES" sz="1800" dirty="0"/>
              <a:t>Se utiliza principalmente en el ámbito de la</a:t>
            </a:r>
          </a:p>
          <a:p>
            <a:pPr marL="0" indent="0">
              <a:buNone/>
            </a:pPr>
            <a:r>
              <a:rPr lang="es-ES" sz="1800" dirty="0"/>
              <a:t>terapia intensiva.</a:t>
            </a:r>
            <a:endParaRPr lang="en-US" sz="1800" dirty="0"/>
          </a:p>
        </p:txBody>
      </p:sp>
    </p:spTree>
    <p:extLst>
      <p:ext uri="{BB962C8B-B14F-4D97-AF65-F5344CB8AC3E}">
        <p14:creationId xmlns:p14="http://schemas.microsoft.com/office/powerpoint/2010/main" val="851924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8BA3B4B-E92A-9CE2-E6FA-92FCA7D38918}"/>
              </a:ext>
            </a:extLst>
          </p:cNvPr>
          <p:cNvSpPr>
            <a:spLocks noGrp="1"/>
          </p:cNvSpPr>
          <p:nvPr>
            <p:ph idx="1"/>
          </p:nvPr>
        </p:nvSpPr>
        <p:spPr>
          <a:xfrm>
            <a:off x="838200" y="699247"/>
            <a:ext cx="10515600" cy="5795681"/>
          </a:xfrm>
        </p:spPr>
        <p:txBody>
          <a:bodyPr>
            <a:normAutofit fontScale="85000" lnSpcReduction="20000"/>
          </a:bodyPr>
          <a:lstStyle/>
          <a:p>
            <a:pPr marL="0" indent="0">
              <a:buNone/>
            </a:pPr>
            <a:r>
              <a:rPr lang="es-ES" sz="2800" dirty="0">
                <a:solidFill>
                  <a:srgbClr val="FF0000"/>
                </a:solidFill>
              </a:rPr>
              <a:t>debemos entender muy bien que:</a:t>
            </a:r>
          </a:p>
          <a:p>
            <a:pPr marL="0" indent="0">
              <a:buNone/>
            </a:pPr>
            <a:endParaRPr lang="es-ES" sz="2300" dirty="0"/>
          </a:p>
          <a:p>
            <a:r>
              <a:rPr lang="es-ES" sz="1800" dirty="0"/>
              <a:t>La sepsis es la causa primaria de muerte relacionada con</a:t>
            </a:r>
          </a:p>
          <a:p>
            <a:pPr marL="0" indent="0">
              <a:buNone/>
            </a:pPr>
            <a:r>
              <a:rPr lang="es-ES" sz="1800" dirty="0"/>
              <a:t>infección, en especial si no es reconocida y tratada</a:t>
            </a:r>
          </a:p>
          <a:p>
            <a:pPr marL="0" indent="0">
              <a:buNone/>
            </a:pPr>
            <a:r>
              <a:rPr lang="es-ES" sz="1800" dirty="0"/>
              <a:t>oportunamente.</a:t>
            </a:r>
          </a:p>
          <a:p>
            <a:r>
              <a:rPr lang="es-ES" sz="1800" dirty="0"/>
              <a:t>Se considera una urgencia medica</a:t>
            </a:r>
          </a:p>
          <a:p>
            <a:r>
              <a:rPr lang="es-ES" sz="1800" dirty="0"/>
              <a:t>Lo que diferencia la sepsis de una infección no complicada</a:t>
            </a:r>
          </a:p>
          <a:p>
            <a:pPr marL="0" indent="0">
              <a:buNone/>
            </a:pPr>
            <a:r>
              <a:rPr lang="es-ES" sz="1800" dirty="0"/>
              <a:t>es una respuesta desmedida del huésped a la infección y</a:t>
            </a:r>
          </a:p>
          <a:p>
            <a:pPr marL="0" indent="0">
              <a:buNone/>
            </a:pPr>
            <a:r>
              <a:rPr lang="es-ES" sz="1800" dirty="0"/>
              <a:t>la presencia de disfunción orgánica</a:t>
            </a:r>
          </a:p>
          <a:p>
            <a:r>
              <a:rPr lang="es-ES" sz="1800" dirty="0"/>
              <a:t>Es crucial la detección precoz de los pacientes con sepsis</a:t>
            </a:r>
          </a:p>
          <a:p>
            <a:pPr marL="0" indent="0">
              <a:buNone/>
            </a:pPr>
            <a:r>
              <a:rPr lang="es-ES" sz="1800" dirty="0"/>
              <a:t>y la aplicación inmediata y estructurada de un conjunto de</a:t>
            </a:r>
          </a:p>
          <a:p>
            <a:pPr marL="0" indent="0">
              <a:buNone/>
            </a:pPr>
            <a:r>
              <a:rPr lang="es-ES" sz="1800" dirty="0"/>
              <a:t>medidas para diagnosticar, monitorizar y tratar a estos</a:t>
            </a:r>
          </a:p>
          <a:p>
            <a:pPr marL="0" indent="0">
              <a:buNone/>
            </a:pPr>
            <a:r>
              <a:rPr lang="es-ES" sz="1800" dirty="0"/>
              <a:t>Enfermos</a:t>
            </a:r>
          </a:p>
          <a:p>
            <a:pPr marL="0" indent="0">
              <a:buNone/>
            </a:pPr>
            <a:endParaRPr lang="es-ES" sz="2300" dirty="0"/>
          </a:p>
          <a:p>
            <a:pPr marL="0" indent="0">
              <a:buNone/>
            </a:pPr>
            <a:r>
              <a:rPr lang="es-ES" sz="1300" dirty="0"/>
              <a:t>Medicina Intensiva 46S1 (2022):1-13</a:t>
            </a:r>
            <a:endParaRPr lang="en-US" sz="1300" dirty="0"/>
          </a:p>
        </p:txBody>
      </p:sp>
      <p:pic>
        <p:nvPicPr>
          <p:cNvPr id="4" name="Picture 65648">
            <a:extLst>
              <a:ext uri="{FF2B5EF4-FFF2-40B4-BE49-F238E27FC236}">
                <a16:creationId xmlns:a16="http://schemas.microsoft.com/office/drawing/2014/main" id="{4EC6DBD8-E00D-10A9-EFEA-F01727CA7485}"/>
              </a:ext>
            </a:extLst>
          </p:cNvPr>
          <p:cNvPicPr/>
          <p:nvPr/>
        </p:nvPicPr>
        <p:blipFill rotWithShape="1">
          <a:blip r:embed="rId2"/>
          <a:srcRect l="67339" t="20372" r="6589" b="10491"/>
          <a:stretch/>
        </p:blipFill>
        <p:spPr bwMode="auto">
          <a:xfrm>
            <a:off x="6751674" y="1297171"/>
            <a:ext cx="4029739" cy="455073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30177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3CCDF41-3497-03CF-A357-64B30682476A}"/>
              </a:ext>
            </a:extLst>
          </p:cNvPr>
          <p:cNvSpPr>
            <a:spLocks noGrp="1"/>
          </p:cNvSpPr>
          <p:nvPr>
            <p:ph idx="1"/>
          </p:nvPr>
        </p:nvSpPr>
        <p:spPr>
          <a:xfrm>
            <a:off x="838200" y="632012"/>
            <a:ext cx="10515600" cy="5544951"/>
          </a:xfrm>
        </p:spPr>
        <p:txBody>
          <a:bodyPr>
            <a:normAutofit/>
          </a:bodyPr>
          <a:lstStyle/>
          <a:p>
            <a:pPr marL="0" indent="0" algn="ctr">
              <a:buNone/>
            </a:pPr>
            <a:r>
              <a:rPr lang="es-ES" sz="2400" u="sng" dirty="0">
                <a:solidFill>
                  <a:srgbClr val="FF0000"/>
                </a:solidFill>
              </a:rPr>
              <a:t>Tratamiento antimicrobiano inicial inapropiado y riesgo de muerte</a:t>
            </a:r>
          </a:p>
          <a:p>
            <a:pPr marL="0" indent="0">
              <a:buNone/>
            </a:pPr>
            <a:endParaRPr lang="es-ES" sz="1800" dirty="0"/>
          </a:p>
          <a:p>
            <a:r>
              <a:rPr lang="es-ES" sz="1800" dirty="0"/>
              <a:t>Kumar y col. demostraron que iniciar la terapia correcta dentro de la 1 hora se relaciona con 80% de sobrevida.</a:t>
            </a:r>
          </a:p>
          <a:p>
            <a:r>
              <a:rPr lang="es-ES" sz="1800" dirty="0"/>
              <a:t>Cada hora de retraso en la administración del tratamiento en las primeras 6 hs de diagnosticada la hipotensión, se asocia con una disminución en la sobrevida del 7,6%</a:t>
            </a:r>
          </a:p>
          <a:p>
            <a:r>
              <a:rPr lang="es-ES" sz="1800" dirty="0"/>
              <a:t>A las 5-6 horas de demora la sobrevida cae al 42 % y a las 9-12 horas al 25%.</a:t>
            </a:r>
          </a:p>
          <a:p>
            <a:r>
              <a:rPr lang="es-ES" sz="1800" dirty="0"/>
              <a:t>A las 36 horas, el porcentaje acumulado de pacientes que recibirán tratamiento adecuado es muy alto, sin embargo el número de pacientes que sobrevivió es muy bajo.</a:t>
            </a:r>
          </a:p>
          <a:p>
            <a:pPr marL="0" indent="0">
              <a:buNone/>
            </a:pPr>
            <a:endParaRPr lang="en-US" sz="1800" dirty="0"/>
          </a:p>
        </p:txBody>
      </p:sp>
      <p:pic>
        <p:nvPicPr>
          <p:cNvPr id="4" name="Picture 65653">
            <a:extLst>
              <a:ext uri="{FF2B5EF4-FFF2-40B4-BE49-F238E27FC236}">
                <a16:creationId xmlns:a16="http://schemas.microsoft.com/office/drawing/2014/main" id="{A6561788-B08D-6ED3-0EFE-ABD379E9D5E4}"/>
              </a:ext>
            </a:extLst>
          </p:cNvPr>
          <p:cNvPicPr/>
          <p:nvPr/>
        </p:nvPicPr>
        <p:blipFill rotWithShape="1">
          <a:blip r:embed="rId2"/>
          <a:srcRect l="3217" t="48506" r="4418" b="1742"/>
          <a:stretch/>
        </p:blipFill>
        <p:spPr bwMode="auto">
          <a:xfrm>
            <a:off x="1278871" y="4312714"/>
            <a:ext cx="8618164" cy="237426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29930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EA65EDF-7995-F162-581D-74292018895E}"/>
              </a:ext>
            </a:extLst>
          </p:cNvPr>
          <p:cNvSpPr>
            <a:spLocks noGrp="1"/>
          </p:cNvSpPr>
          <p:nvPr>
            <p:ph idx="1"/>
          </p:nvPr>
        </p:nvSpPr>
        <p:spPr>
          <a:xfrm>
            <a:off x="838200" y="484094"/>
            <a:ext cx="10515600" cy="5692869"/>
          </a:xfrm>
        </p:spPr>
        <p:txBody>
          <a:bodyPr>
            <a:normAutofit/>
          </a:bodyPr>
          <a:lstStyle/>
          <a:p>
            <a:pPr marL="0" indent="0" algn="ctr">
              <a:buNone/>
            </a:pPr>
            <a:r>
              <a:rPr lang="es-ES" sz="2400" u="sng" dirty="0">
                <a:solidFill>
                  <a:srgbClr val="FF0000"/>
                </a:solidFill>
              </a:rPr>
              <a:t>Cuál es el rol del bacteriólogo clínico frente al paciente con sepsis?</a:t>
            </a:r>
          </a:p>
          <a:p>
            <a:pPr marL="0" indent="0">
              <a:buNone/>
            </a:pPr>
            <a:endParaRPr lang="es-ES" sz="1800" dirty="0"/>
          </a:p>
          <a:p>
            <a:pPr marL="0" indent="0">
              <a:buNone/>
            </a:pPr>
            <a:endParaRPr lang="es-ES" sz="1800" dirty="0"/>
          </a:p>
          <a:p>
            <a:pPr marL="0" indent="0" algn="ctr">
              <a:buNone/>
            </a:pPr>
            <a:r>
              <a:rPr lang="es-ES" sz="1800" i="1" dirty="0"/>
              <a:t>El laboratorio de microbiología puede jugar un rol crítico en la evolución del paciente aportando:</a:t>
            </a:r>
          </a:p>
          <a:p>
            <a:pPr marL="0" indent="0">
              <a:buNone/>
            </a:pPr>
            <a:endParaRPr lang="es-ES" sz="1800" dirty="0"/>
          </a:p>
          <a:p>
            <a:r>
              <a:rPr lang="es-ES" sz="1800" dirty="0"/>
              <a:t>Información rápida y comprensible sobre el microorganismo aislado responsable de la infección de tal manera de optimizar la terapia antimicrobiana</a:t>
            </a:r>
          </a:p>
          <a:p>
            <a:r>
              <a:rPr lang="es-ES" sz="1800" dirty="0"/>
              <a:t>Estadísticas actualizadas de frecuencia de microorganismos y de la resistencia asociada que reflejen la realidad de cada hospital y de cada unidad crítica. Que permitan orientar el tratamiento empírico inicial cuando aún no se tiene documentación microbiológica y cuando se ponen en juego gran parte de las probabilidades de sobrevida del paciente.</a:t>
            </a:r>
            <a:endParaRPr lang="en-US" sz="1800" dirty="0"/>
          </a:p>
        </p:txBody>
      </p:sp>
    </p:spTree>
    <p:extLst>
      <p:ext uri="{BB962C8B-B14F-4D97-AF65-F5344CB8AC3E}">
        <p14:creationId xmlns:p14="http://schemas.microsoft.com/office/powerpoint/2010/main" val="3077640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3F23C56-5F36-1072-2817-07BA4A0F5AB8}"/>
              </a:ext>
            </a:extLst>
          </p:cNvPr>
          <p:cNvSpPr>
            <a:spLocks noGrp="1"/>
          </p:cNvSpPr>
          <p:nvPr>
            <p:ph idx="1"/>
          </p:nvPr>
        </p:nvSpPr>
        <p:spPr>
          <a:xfrm>
            <a:off x="838200" y="1789420"/>
            <a:ext cx="10515600" cy="3958198"/>
          </a:xfrm>
        </p:spPr>
        <p:txBody>
          <a:bodyPr>
            <a:normAutofit fontScale="92500" lnSpcReduction="10000"/>
          </a:bodyPr>
          <a:lstStyle/>
          <a:p>
            <a:pPr marL="0" indent="0" algn="ctr">
              <a:buNone/>
            </a:pPr>
            <a:r>
              <a:rPr lang="en-US" sz="3200" dirty="0"/>
              <a:t>DIAGNÓSTICO MICROBIOLÓGICO</a:t>
            </a:r>
          </a:p>
          <a:p>
            <a:pPr marL="0" indent="0" algn="ctr">
              <a:buNone/>
            </a:pPr>
            <a:endParaRPr lang="en-US" dirty="0"/>
          </a:p>
          <a:p>
            <a:pPr marL="0" indent="0">
              <a:buNone/>
            </a:pPr>
            <a:endParaRPr lang="en-US" sz="1400" dirty="0"/>
          </a:p>
          <a:p>
            <a:pPr marL="0" indent="0">
              <a:buNone/>
            </a:pPr>
            <a:endParaRPr lang="en-US" sz="1400" dirty="0"/>
          </a:p>
          <a:p>
            <a:pPr marL="0" indent="0">
              <a:buNone/>
            </a:pPr>
            <a:endParaRPr lang="en-US" sz="1400" dirty="0"/>
          </a:p>
          <a:p>
            <a:pPr marL="0" indent="0">
              <a:buNone/>
            </a:pPr>
            <a:endParaRPr lang="en-US" sz="1400" dirty="0"/>
          </a:p>
          <a:p>
            <a:pPr marL="0" indent="0">
              <a:buNone/>
            </a:pPr>
            <a:endParaRPr lang="en-US" sz="1400" dirty="0"/>
          </a:p>
          <a:p>
            <a:pPr marL="0" indent="0" algn="r">
              <a:buNone/>
            </a:pPr>
            <a:r>
              <a:rPr lang="en-US" sz="1400" dirty="0" err="1"/>
              <a:t>Hemocultivos</a:t>
            </a:r>
            <a:r>
              <a:rPr lang="en-US" sz="1400" dirty="0"/>
              <a:t>, Sepsis y endocarditis. </a:t>
            </a:r>
            <a:r>
              <a:rPr lang="en-US" sz="1400" dirty="0" err="1"/>
              <a:t>Soloaga</a:t>
            </a:r>
            <a:r>
              <a:rPr lang="en-US" sz="1400" dirty="0"/>
              <a:t> 2019</a:t>
            </a:r>
          </a:p>
          <a:p>
            <a:pPr marL="0" indent="0" algn="r">
              <a:buNone/>
            </a:pPr>
            <a:r>
              <a:rPr lang="en-US" sz="1400" dirty="0" err="1"/>
              <a:t>Procedimientos</a:t>
            </a:r>
            <a:r>
              <a:rPr lang="en-US" sz="1400" dirty="0"/>
              <a:t> en </a:t>
            </a:r>
            <a:r>
              <a:rPr lang="en-US" sz="1400" dirty="0" err="1"/>
              <a:t>Microbiología</a:t>
            </a:r>
            <a:r>
              <a:rPr lang="en-US" sz="1400" dirty="0"/>
              <a:t> Clínica. SEIMC</a:t>
            </a:r>
          </a:p>
          <a:p>
            <a:pPr marL="0" indent="0" algn="r">
              <a:buNone/>
            </a:pPr>
            <a:r>
              <a:rPr lang="en-US" sz="1400" dirty="0"/>
              <a:t>Clinical Infectious Diseases 2020;71(5):1339–7</a:t>
            </a:r>
          </a:p>
        </p:txBody>
      </p:sp>
      <p:pic>
        <p:nvPicPr>
          <p:cNvPr id="4" name="Picture 65663">
            <a:extLst>
              <a:ext uri="{FF2B5EF4-FFF2-40B4-BE49-F238E27FC236}">
                <a16:creationId xmlns:a16="http://schemas.microsoft.com/office/drawing/2014/main" id="{69DD4B18-BE4C-9280-4ABA-04E78CDD868A}"/>
              </a:ext>
            </a:extLst>
          </p:cNvPr>
          <p:cNvPicPr/>
          <p:nvPr/>
        </p:nvPicPr>
        <p:blipFill rotWithShape="1">
          <a:blip r:embed="rId2"/>
          <a:srcRect l="36767" t="21066" r="38028" b="48371"/>
          <a:stretch/>
        </p:blipFill>
        <p:spPr bwMode="auto">
          <a:xfrm>
            <a:off x="1465730" y="3429000"/>
            <a:ext cx="3240667" cy="231861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56706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2FDC4D5-B286-6F4F-F014-D938A212D668}"/>
              </a:ext>
            </a:extLst>
          </p:cNvPr>
          <p:cNvSpPr>
            <a:spLocks noGrp="1"/>
          </p:cNvSpPr>
          <p:nvPr>
            <p:ph idx="1"/>
          </p:nvPr>
        </p:nvSpPr>
        <p:spPr>
          <a:xfrm>
            <a:off x="389965" y="537882"/>
            <a:ext cx="11403106" cy="5639081"/>
          </a:xfrm>
        </p:spPr>
        <p:txBody>
          <a:bodyPr>
            <a:normAutofit lnSpcReduction="10000"/>
          </a:bodyPr>
          <a:lstStyle/>
          <a:p>
            <a:r>
              <a:rPr lang="es-ES" sz="1700" dirty="0"/>
              <a:t>Se debe tener en cuenta la escasa cantidad de microorganismos presentes en la sangre durante un episodio de bacteriemia, que suele oscilar entre 10 y 10.000 UFC/ml pudiendo ser incluso inferior a 0.1 UFC/ml en un 20% de los casos. (Bacteriemias de bajo nivel: menores a 4 UFC/ml.)</a:t>
            </a:r>
          </a:p>
          <a:p>
            <a:r>
              <a:rPr lang="es-ES" sz="1700" dirty="0"/>
              <a:t>Alrededor de 25% de las bacteriemias en lactantes tienen un recuento menor a 4 UFC/ml y un porcentaje importante de lactantes menores a dos meses de edad tienen recuentos menores de 10 UFC/ml</a:t>
            </a:r>
          </a:p>
          <a:p>
            <a:r>
              <a:rPr lang="es-ES" sz="1700" dirty="0"/>
              <a:t>Solo las técnicas muy sensibles pueden ser utilizadas en el diagnóstico rápido de este proceso.</a:t>
            </a:r>
          </a:p>
          <a:p>
            <a:r>
              <a:rPr lang="es-ES" sz="1700" i="1" dirty="0">
                <a:solidFill>
                  <a:srgbClr val="FF0000"/>
                </a:solidFill>
              </a:rPr>
              <a:t>El hemocultivo sigue siendo actualmente el principal método de diagnóstico para determinar la etiología de una bacteriemia.</a:t>
            </a:r>
          </a:p>
          <a:p>
            <a:r>
              <a:rPr lang="es-ES" sz="1700" dirty="0"/>
              <a:t>Es crítico optimizar todas las variables que afectan a su rendimiento e interpretación como así también al informe.</a:t>
            </a:r>
          </a:p>
          <a:p>
            <a:r>
              <a:rPr lang="es-ES" sz="1700" dirty="0"/>
              <a:t>La documentación microbiológica se produce en tan solo 50% de las sepsis de origen comunitario y en 70% de las nosocomiales.</a:t>
            </a:r>
          </a:p>
          <a:p>
            <a:r>
              <a:rPr lang="es-ES" sz="1700" dirty="0"/>
              <a:t>De todos los pacientes con bacteriemia verdadera solo 26% corresponde a sepsis.</a:t>
            </a:r>
          </a:p>
          <a:p>
            <a:r>
              <a:rPr lang="es-ES" sz="1700" dirty="0"/>
              <a:t>En la mayoría de los escenarios, los hemocultivos son positivos entre 5-13% y 25-50% de ellos</a:t>
            </a:r>
          </a:p>
          <a:p>
            <a:pPr marL="0" indent="0">
              <a:buNone/>
            </a:pPr>
            <a:r>
              <a:rPr lang="es-ES" sz="1700" dirty="0"/>
              <a:t>     son contaminantes.</a:t>
            </a:r>
          </a:p>
          <a:p>
            <a:r>
              <a:rPr lang="es-ES" sz="1700" i="1" dirty="0">
                <a:solidFill>
                  <a:srgbClr val="FF0000"/>
                </a:solidFill>
              </a:rPr>
              <a:t>Para mejorar el diagnostico microbiológico es fundamental el intercambio de</a:t>
            </a:r>
          </a:p>
          <a:p>
            <a:pPr marL="0" indent="0">
              <a:buNone/>
            </a:pPr>
            <a:r>
              <a:rPr lang="es-ES" sz="1700" i="1" dirty="0">
                <a:solidFill>
                  <a:srgbClr val="FF0000"/>
                </a:solidFill>
              </a:rPr>
              <a:t>      información con el médico responsable.</a:t>
            </a:r>
          </a:p>
          <a:p>
            <a:pPr marL="0" indent="0">
              <a:buNone/>
            </a:pPr>
            <a:endParaRPr lang="en-US" sz="1400" i="1" dirty="0">
              <a:solidFill>
                <a:srgbClr val="FF0000"/>
              </a:solidFill>
            </a:endParaRPr>
          </a:p>
        </p:txBody>
      </p:sp>
      <p:pic>
        <p:nvPicPr>
          <p:cNvPr id="4" name="Picture 65670">
            <a:extLst>
              <a:ext uri="{FF2B5EF4-FFF2-40B4-BE49-F238E27FC236}">
                <a16:creationId xmlns:a16="http://schemas.microsoft.com/office/drawing/2014/main" id="{F1D128C4-BEA7-7D35-5143-3F9E59686FBB}"/>
              </a:ext>
            </a:extLst>
          </p:cNvPr>
          <p:cNvPicPr/>
          <p:nvPr/>
        </p:nvPicPr>
        <p:blipFill rotWithShape="1">
          <a:blip r:embed="rId2"/>
          <a:srcRect l="55815" t="12563" r="2093" b="7706"/>
          <a:stretch/>
        </p:blipFill>
        <p:spPr bwMode="auto">
          <a:xfrm>
            <a:off x="8550163" y="3429000"/>
            <a:ext cx="3242908" cy="310229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48330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9E0A3C1-E83A-7436-B98A-E8D0C6F127C5}"/>
              </a:ext>
            </a:extLst>
          </p:cNvPr>
          <p:cNvSpPr>
            <a:spLocks noGrp="1"/>
          </p:cNvSpPr>
          <p:nvPr>
            <p:ph idx="1"/>
          </p:nvPr>
        </p:nvSpPr>
        <p:spPr>
          <a:xfrm>
            <a:off x="838200" y="843990"/>
            <a:ext cx="10515600" cy="4351338"/>
          </a:xfrm>
        </p:spPr>
        <p:txBody>
          <a:bodyPr>
            <a:normAutofit lnSpcReduction="10000"/>
          </a:bodyPr>
          <a:lstStyle/>
          <a:p>
            <a:pPr marL="0" indent="0">
              <a:buNone/>
            </a:pPr>
            <a:r>
              <a:rPr lang="es-ES" sz="2400" u="sng" dirty="0"/>
              <a:t>Definiciones a considerar:</a:t>
            </a:r>
          </a:p>
          <a:p>
            <a:pPr marL="0" indent="0">
              <a:buNone/>
            </a:pPr>
            <a:endParaRPr lang="es-ES" sz="1800" dirty="0"/>
          </a:p>
          <a:p>
            <a:r>
              <a:rPr lang="es-ES" sz="1800" dirty="0">
                <a:solidFill>
                  <a:srgbClr val="FF0000"/>
                </a:solidFill>
              </a:rPr>
              <a:t>Hemocultivo: </a:t>
            </a:r>
            <a:r>
              <a:rPr lang="es-ES" sz="1800" dirty="0"/>
              <a:t>Muestra de sangre destinada al cultivo de microorganismos. Se refiere a una punción</a:t>
            </a:r>
          </a:p>
          <a:p>
            <a:pPr marL="0" indent="0">
              <a:buNone/>
            </a:pPr>
            <a:r>
              <a:rPr lang="es-ES" sz="1800" dirty="0"/>
              <a:t>venosa o arterial independientemente del número de frascos que se llenen con la misma.</a:t>
            </a:r>
          </a:p>
          <a:p>
            <a:r>
              <a:rPr lang="es-ES" sz="1800" dirty="0" err="1">
                <a:solidFill>
                  <a:srgbClr val="FF0000"/>
                </a:solidFill>
              </a:rPr>
              <a:t>Retrocultivo</a:t>
            </a:r>
            <a:r>
              <a:rPr lang="es-ES" sz="1800" dirty="0">
                <a:solidFill>
                  <a:srgbClr val="FF0000"/>
                </a:solidFill>
              </a:rPr>
              <a:t>: </a:t>
            </a:r>
            <a:r>
              <a:rPr lang="es-ES" sz="1800" dirty="0"/>
              <a:t>Cultivo de sangre obtenida a través de catéter.</a:t>
            </a:r>
          </a:p>
          <a:p>
            <a:r>
              <a:rPr lang="es-ES" sz="1800" dirty="0">
                <a:solidFill>
                  <a:srgbClr val="FF0000"/>
                </a:solidFill>
              </a:rPr>
              <a:t>Set de hemocultivos: </a:t>
            </a:r>
            <a:r>
              <a:rPr lang="es-ES" sz="1800" dirty="0"/>
              <a:t>es el número de frascos que se inoculan con una punción venosa o arterial.</a:t>
            </a:r>
          </a:p>
          <a:p>
            <a:r>
              <a:rPr lang="es-ES" sz="1800" dirty="0">
                <a:solidFill>
                  <a:srgbClr val="FF0000"/>
                </a:solidFill>
              </a:rPr>
              <a:t>Serie de hemocultivos: </a:t>
            </a:r>
            <a:r>
              <a:rPr lang="es-ES" sz="1800" dirty="0"/>
              <a:t>conjunto de frascos que se inoculan con más de una punción venosa o arterial, o sea un conjunto de sets.</a:t>
            </a:r>
          </a:p>
          <a:p>
            <a:r>
              <a:rPr lang="es-ES" sz="1800" dirty="0">
                <a:solidFill>
                  <a:srgbClr val="FF0000"/>
                </a:solidFill>
              </a:rPr>
              <a:t>Contaminante: </a:t>
            </a:r>
            <a:r>
              <a:rPr lang="es-ES" sz="1800" dirty="0"/>
              <a:t>Microorganismo aislado en un hemocultivo que fue introducido durante la recogida de muestra o durante su procesamiento y que no ha sido considerado responsable de la infección del torrente sanguíneo.</a:t>
            </a:r>
            <a:endParaRPr lang="en-US" sz="1800" dirty="0"/>
          </a:p>
        </p:txBody>
      </p:sp>
    </p:spTree>
    <p:extLst>
      <p:ext uri="{BB962C8B-B14F-4D97-AF65-F5344CB8AC3E}">
        <p14:creationId xmlns:p14="http://schemas.microsoft.com/office/powerpoint/2010/main" val="1101298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0E86CAA-08C9-2193-A626-C4F5050B00C6}"/>
              </a:ext>
            </a:extLst>
          </p:cNvPr>
          <p:cNvSpPr>
            <a:spLocks noGrp="1"/>
          </p:cNvSpPr>
          <p:nvPr>
            <p:ph idx="1"/>
          </p:nvPr>
        </p:nvSpPr>
        <p:spPr>
          <a:xfrm>
            <a:off x="838200" y="1371600"/>
            <a:ext cx="10515600" cy="4765022"/>
          </a:xfrm>
        </p:spPr>
        <p:txBody>
          <a:bodyPr>
            <a:normAutofit/>
          </a:bodyPr>
          <a:lstStyle/>
          <a:p>
            <a:pPr marL="0" indent="0">
              <a:buNone/>
            </a:pPr>
            <a:r>
              <a:rPr lang="es-ES" sz="2400" u="sng" dirty="0"/>
              <a:t>Objetivo de un hemocultivo:</a:t>
            </a:r>
          </a:p>
          <a:p>
            <a:pPr marL="0" indent="0">
              <a:buNone/>
            </a:pPr>
            <a:endParaRPr lang="es-ES" sz="2400" u="sng" dirty="0"/>
          </a:p>
          <a:p>
            <a:r>
              <a:rPr lang="es-ES" sz="1800" dirty="0"/>
              <a:t>Confirmar la presencia de microorganismos en el torrente sanguíneo</a:t>
            </a:r>
          </a:p>
          <a:p>
            <a:r>
              <a:rPr lang="es-ES" sz="1800" dirty="0"/>
              <a:t>Ayudar a determinar el origen de la infección (Ej endocarditis)</a:t>
            </a:r>
          </a:p>
          <a:p>
            <a:r>
              <a:rPr lang="es-ES" sz="1800" dirty="0"/>
              <a:t>Guiar la terapia antimicrobiana</a:t>
            </a:r>
          </a:p>
          <a:p>
            <a:pPr marL="0" indent="0">
              <a:buNone/>
            </a:pPr>
            <a:endParaRPr lang="en-US" sz="1800" dirty="0"/>
          </a:p>
        </p:txBody>
      </p:sp>
      <p:pic>
        <p:nvPicPr>
          <p:cNvPr id="4" name="Picture 3271">
            <a:extLst>
              <a:ext uri="{FF2B5EF4-FFF2-40B4-BE49-F238E27FC236}">
                <a16:creationId xmlns:a16="http://schemas.microsoft.com/office/drawing/2014/main" id="{358771F0-23CD-1AD7-D2ED-E5B2B3EB5BFF}"/>
              </a:ext>
            </a:extLst>
          </p:cNvPr>
          <p:cNvPicPr/>
          <p:nvPr/>
        </p:nvPicPr>
        <p:blipFill>
          <a:blip r:embed="rId2"/>
          <a:stretch>
            <a:fillRect/>
          </a:stretch>
        </p:blipFill>
        <p:spPr>
          <a:xfrm>
            <a:off x="7005544" y="3429000"/>
            <a:ext cx="2806700" cy="1872615"/>
          </a:xfrm>
          <a:prstGeom prst="rect">
            <a:avLst/>
          </a:prstGeom>
        </p:spPr>
      </p:pic>
    </p:spTree>
    <p:extLst>
      <p:ext uri="{BB962C8B-B14F-4D97-AF65-F5344CB8AC3E}">
        <p14:creationId xmlns:p14="http://schemas.microsoft.com/office/powerpoint/2010/main" val="1865510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831657D-C471-42A7-8541-922093B04E69}"/>
              </a:ext>
            </a:extLst>
          </p:cNvPr>
          <p:cNvSpPr>
            <a:spLocks noGrp="1"/>
          </p:cNvSpPr>
          <p:nvPr>
            <p:ph idx="1"/>
          </p:nvPr>
        </p:nvSpPr>
        <p:spPr>
          <a:xfrm>
            <a:off x="838200" y="497541"/>
            <a:ext cx="10515600" cy="5679422"/>
          </a:xfrm>
        </p:spPr>
        <p:txBody>
          <a:bodyPr>
            <a:normAutofit/>
          </a:bodyPr>
          <a:lstStyle/>
          <a:p>
            <a:pPr marL="0" indent="0" algn="ctr">
              <a:buNone/>
            </a:pPr>
            <a:r>
              <a:rPr lang="es-ES" u="sng" dirty="0">
                <a:solidFill>
                  <a:srgbClr val="FF0000"/>
                </a:solidFill>
              </a:rPr>
              <a:t>Indicaciones de un hemocultivo:</a:t>
            </a:r>
          </a:p>
          <a:p>
            <a:pPr marL="0" indent="0">
              <a:buNone/>
            </a:pPr>
            <a:r>
              <a:rPr lang="es-ES" sz="1800" dirty="0"/>
              <a:t>Su utilidad, está muy asociada a que se realice exclusivamente en pacientes con clínica</a:t>
            </a:r>
          </a:p>
          <a:p>
            <a:pPr marL="0" indent="0">
              <a:buNone/>
            </a:pPr>
            <a:r>
              <a:rPr lang="es-ES" sz="1800" dirty="0"/>
              <a:t>compatible con bacteriemia, la extracción en otras circunstancias incrementa el gasto sanitario y</a:t>
            </a:r>
          </a:p>
          <a:p>
            <a:pPr marL="0" indent="0">
              <a:buNone/>
            </a:pPr>
            <a:r>
              <a:rPr lang="es-ES" sz="1800" dirty="0"/>
              <a:t>no aporta información clínicamente útil.</a:t>
            </a:r>
          </a:p>
          <a:p>
            <a:pPr marL="0" indent="0">
              <a:buNone/>
            </a:pPr>
            <a:endParaRPr lang="en-US" sz="1800" dirty="0"/>
          </a:p>
        </p:txBody>
      </p:sp>
      <p:pic>
        <p:nvPicPr>
          <p:cNvPr id="4" name="Picture 3415">
            <a:extLst>
              <a:ext uri="{FF2B5EF4-FFF2-40B4-BE49-F238E27FC236}">
                <a16:creationId xmlns:a16="http://schemas.microsoft.com/office/drawing/2014/main" id="{61526AE5-2E85-0EF1-68AE-F95EBA938883}"/>
              </a:ext>
            </a:extLst>
          </p:cNvPr>
          <p:cNvPicPr/>
          <p:nvPr/>
        </p:nvPicPr>
        <p:blipFill>
          <a:blip r:embed="rId2"/>
          <a:stretch>
            <a:fillRect/>
          </a:stretch>
        </p:blipFill>
        <p:spPr>
          <a:xfrm>
            <a:off x="838200" y="2524637"/>
            <a:ext cx="5351930" cy="2925313"/>
          </a:xfrm>
          <a:prstGeom prst="rect">
            <a:avLst/>
          </a:prstGeom>
        </p:spPr>
      </p:pic>
      <p:sp>
        <p:nvSpPr>
          <p:cNvPr id="5" name="CuadroTexto 4">
            <a:extLst>
              <a:ext uri="{FF2B5EF4-FFF2-40B4-BE49-F238E27FC236}">
                <a16:creationId xmlns:a16="http://schemas.microsoft.com/office/drawing/2014/main" id="{40CD726C-F5EF-5A33-E946-E11935885737}"/>
              </a:ext>
            </a:extLst>
          </p:cNvPr>
          <p:cNvSpPr txBox="1"/>
          <p:nvPr/>
        </p:nvSpPr>
        <p:spPr>
          <a:xfrm>
            <a:off x="6710082" y="2191871"/>
            <a:ext cx="4513730" cy="2585323"/>
          </a:xfrm>
          <a:prstGeom prst="rect">
            <a:avLst/>
          </a:prstGeom>
          <a:noFill/>
        </p:spPr>
        <p:txBody>
          <a:bodyPr wrap="square" rtlCol="0">
            <a:spAutoFit/>
          </a:bodyPr>
          <a:lstStyle/>
          <a:p>
            <a:r>
              <a:rPr lang="es-ES" dirty="0"/>
              <a:t>-En pacientes susceptibles de padecer meningitis, osteomielitis, pielonefritis, infecciones intraabdominales, artritis, infecciones graves de piel y partes blandas,</a:t>
            </a:r>
          </a:p>
          <a:p>
            <a:r>
              <a:rPr lang="es-ES" dirty="0"/>
              <a:t>neumonía grave, sospecha de endocarditis</a:t>
            </a:r>
          </a:p>
          <a:p>
            <a:r>
              <a:rPr lang="es-ES" dirty="0"/>
              <a:t>-Antes de empezar tratamientos antimicrobianos</a:t>
            </a:r>
          </a:p>
          <a:p>
            <a:r>
              <a:rPr lang="es-ES" dirty="0"/>
              <a:t>-En pacientes febriles inmunocomprometidos o añosos.</a:t>
            </a:r>
            <a:endParaRPr lang="en-US" dirty="0"/>
          </a:p>
        </p:txBody>
      </p:sp>
      <p:sp>
        <p:nvSpPr>
          <p:cNvPr id="7" name="CuadroTexto 6">
            <a:extLst>
              <a:ext uri="{FF2B5EF4-FFF2-40B4-BE49-F238E27FC236}">
                <a16:creationId xmlns:a16="http://schemas.microsoft.com/office/drawing/2014/main" id="{C755591E-806A-FD5B-C32B-DCD9FF88A54F}"/>
              </a:ext>
            </a:extLst>
          </p:cNvPr>
          <p:cNvSpPr txBox="1"/>
          <p:nvPr/>
        </p:nvSpPr>
        <p:spPr>
          <a:xfrm>
            <a:off x="7597588" y="5899964"/>
            <a:ext cx="3092823" cy="276999"/>
          </a:xfrm>
          <a:prstGeom prst="rect">
            <a:avLst/>
          </a:prstGeom>
          <a:noFill/>
        </p:spPr>
        <p:txBody>
          <a:bodyPr wrap="square">
            <a:spAutoFit/>
          </a:bodyPr>
          <a:lstStyle/>
          <a:p>
            <a:r>
              <a:rPr lang="en-US" sz="1200" dirty="0"/>
              <a:t>Clin Infect Dis 2020. Aug 22;71(5):1339-1347</a:t>
            </a:r>
          </a:p>
        </p:txBody>
      </p:sp>
      <p:sp>
        <p:nvSpPr>
          <p:cNvPr id="9" name="CuadroTexto 8">
            <a:extLst>
              <a:ext uri="{FF2B5EF4-FFF2-40B4-BE49-F238E27FC236}">
                <a16:creationId xmlns:a16="http://schemas.microsoft.com/office/drawing/2014/main" id="{C98FF291-177E-1358-AD1F-2E872D2BE82B}"/>
              </a:ext>
            </a:extLst>
          </p:cNvPr>
          <p:cNvSpPr txBox="1"/>
          <p:nvPr/>
        </p:nvSpPr>
        <p:spPr>
          <a:xfrm>
            <a:off x="1085851" y="5530632"/>
            <a:ext cx="6098240" cy="369332"/>
          </a:xfrm>
          <a:prstGeom prst="rect">
            <a:avLst/>
          </a:prstGeom>
          <a:noFill/>
        </p:spPr>
        <p:txBody>
          <a:bodyPr wrap="square">
            <a:spAutoFit/>
          </a:bodyPr>
          <a:lstStyle/>
          <a:p>
            <a:r>
              <a:rPr lang="en-US" dirty="0" err="1"/>
              <a:t>Probabilidad</a:t>
            </a:r>
            <a:r>
              <a:rPr lang="en-US" dirty="0"/>
              <a:t> pretest de </a:t>
            </a:r>
            <a:r>
              <a:rPr lang="en-US" dirty="0" err="1"/>
              <a:t>cultivos</a:t>
            </a:r>
            <a:r>
              <a:rPr lang="en-US" dirty="0"/>
              <a:t> </a:t>
            </a:r>
            <a:r>
              <a:rPr lang="en-US" dirty="0" err="1"/>
              <a:t>positivos</a:t>
            </a:r>
            <a:endParaRPr lang="en-US" dirty="0"/>
          </a:p>
        </p:txBody>
      </p:sp>
    </p:spTree>
    <p:extLst>
      <p:ext uri="{BB962C8B-B14F-4D97-AF65-F5344CB8AC3E}">
        <p14:creationId xmlns:p14="http://schemas.microsoft.com/office/powerpoint/2010/main" val="4197388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C0808B-D89A-041B-3078-A075DBA74ADE}"/>
              </a:ext>
            </a:extLst>
          </p:cNvPr>
          <p:cNvSpPr>
            <a:spLocks noGrp="1"/>
          </p:cNvSpPr>
          <p:nvPr>
            <p:ph type="title"/>
          </p:nvPr>
        </p:nvSpPr>
        <p:spPr>
          <a:xfrm>
            <a:off x="838200" y="18255"/>
            <a:ext cx="10515600" cy="1325563"/>
          </a:xfrm>
        </p:spPr>
        <p:txBody>
          <a:bodyPr>
            <a:normAutofit/>
          </a:bodyPr>
          <a:lstStyle/>
          <a:p>
            <a:pPr algn="ctr"/>
            <a:r>
              <a:rPr lang="es-AR" sz="2800" dirty="0"/>
              <a:t>Recolección de muestra (Buenas Practicas)</a:t>
            </a:r>
            <a:endParaRPr lang="en-US" sz="2800" dirty="0"/>
          </a:p>
        </p:txBody>
      </p:sp>
      <p:sp>
        <p:nvSpPr>
          <p:cNvPr id="3" name="Marcador de contenido 2">
            <a:extLst>
              <a:ext uri="{FF2B5EF4-FFF2-40B4-BE49-F238E27FC236}">
                <a16:creationId xmlns:a16="http://schemas.microsoft.com/office/drawing/2014/main" id="{7C253A60-85F9-DDC6-53CD-9499804DCCF7}"/>
              </a:ext>
            </a:extLst>
          </p:cNvPr>
          <p:cNvSpPr>
            <a:spLocks noGrp="1"/>
          </p:cNvSpPr>
          <p:nvPr>
            <p:ph idx="1"/>
          </p:nvPr>
        </p:nvSpPr>
        <p:spPr>
          <a:xfrm>
            <a:off x="838200" y="1264024"/>
            <a:ext cx="10515600" cy="4912939"/>
          </a:xfrm>
        </p:spPr>
        <p:txBody>
          <a:bodyPr>
            <a:normAutofit fontScale="92500" lnSpcReduction="10000"/>
          </a:bodyPr>
          <a:lstStyle/>
          <a:p>
            <a:pPr marL="0" indent="0">
              <a:buNone/>
            </a:pPr>
            <a:r>
              <a:rPr lang="es-ES" sz="2400" u="sng" dirty="0">
                <a:solidFill>
                  <a:srgbClr val="FF0000"/>
                </a:solidFill>
              </a:rPr>
              <a:t>Momento de la toma:</a:t>
            </a:r>
          </a:p>
          <a:p>
            <a:pPr marL="0" indent="0">
              <a:buNone/>
            </a:pPr>
            <a:endParaRPr lang="es-ES" sz="2400" dirty="0"/>
          </a:p>
          <a:p>
            <a:r>
              <a:rPr lang="es-ES" sz="1800" dirty="0"/>
              <a:t>Tan pronto como sea posible tras la aparición de los síntomas clínicos</a:t>
            </a:r>
          </a:p>
          <a:p>
            <a:r>
              <a:rPr lang="es-ES" sz="1800" dirty="0"/>
              <a:t>Lo ideal sería antes de la administración de terapia antimicrobiana</a:t>
            </a:r>
          </a:p>
          <a:p>
            <a:r>
              <a:rPr lang="es-ES" sz="1800" dirty="0"/>
              <a:t>Si el paciente ya está con antibióticos, recoger la muestra de sangre inmediatamente antes de administrar la siguiente dosis.</a:t>
            </a:r>
          </a:p>
          <a:p>
            <a:r>
              <a:rPr lang="es-ES" sz="1800" dirty="0"/>
              <a:t>En pacientes inestables </a:t>
            </a:r>
            <a:r>
              <a:rPr lang="es-ES" sz="1800" dirty="0" err="1"/>
              <a:t>hemodinamicamente</a:t>
            </a:r>
            <a:r>
              <a:rPr lang="es-ES" sz="1800" dirty="0"/>
              <a:t> se obtendrán de vasos sanguíneos diferentes con separación de solo algunos minutos y se iniciara inmediatamente el tratamiento antibiótico.</a:t>
            </a:r>
          </a:p>
          <a:p>
            <a:r>
              <a:rPr lang="es-ES" sz="1800" dirty="0"/>
              <a:t>En pacientes estables en los cuales se puede esperar, las muestras se podrían realizar con un intervalo de 10-60 minutos entre cada una de ellas.</a:t>
            </a:r>
          </a:p>
          <a:p>
            <a:r>
              <a:rPr lang="es-ES" sz="1800" dirty="0"/>
              <a:t>Útil para documentar bacteriemia continua en pacientes con síndrome febril prolongado y sospecha de endocarditis y también podría aumentar la posibilidad de documentar bacteriemias intermitentes asociadas a focos extravasculares.</a:t>
            </a:r>
            <a:endParaRPr lang="en-US" sz="1800" dirty="0"/>
          </a:p>
        </p:txBody>
      </p:sp>
      <p:grpSp>
        <p:nvGrpSpPr>
          <p:cNvPr id="4" name="Group 57169">
            <a:extLst>
              <a:ext uri="{FF2B5EF4-FFF2-40B4-BE49-F238E27FC236}">
                <a16:creationId xmlns:a16="http://schemas.microsoft.com/office/drawing/2014/main" id="{0816F5A0-4380-C475-7BC0-EE14696D4665}"/>
              </a:ext>
            </a:extLst>
          </p:cNvPr>
          <p:cNvGrpSpPr/>
          <p:nvPr/>
        </p:nvGrpSpPr>
        <p:grpSpPr>
          <a:xfrm>
            <a:off x="8551209" y="1343818"/>
            <a:ext cx="1866900" cy="1285875"/>
            <a:chOff x="0" y="0"/>
            <a:chExt cx="1866900" cy="1286256"/>
          </a:xfrm>
        </p:grpSpPr>
        <p:pic>
          <p:nvPicPr>
            <p:cNvPr id="5" name="Picture 4135">
              <a:extLst>
                <a:ext uri="{FF2B5EF4-FFF2-40B4-BE49-F238E27FC236}">
                  <a16:creationId xmlns:a16="http://schemas.microsoft.com/office/drawing/2014/main" id="{A5FE8777-1FBC-9C68-5760-82BC326787A1}"/>
                </a:ext>
              </a:extLst>
            </p:cNvPr>
            <p:cNvPicPr/>
            <p:nvPr/>
          </p:nvPicPr>
          <p:blipFill>
            <a:blip r:embed="rId2"/>
            <a:stretch>
              <a:fillRect/>
            </a:stretch>
          </p:blipFill>
          <p:spPr>
            <a:xfrm>
              <a:off x="6096" y="6096"/>
              <a:ext cx="1854708" cy="1274064"/>
            </a:xfrm>
            <a:prstGeom prst="rect">
              <a:avLst/>
            </a:prstGeom>
          </p:spPr>
        </p:pic>
        <p:sp>
          <p:nvSpPr>
            <p:cNvPr id="6" name="Shape 4136">
              <a:extLst>
                <a:ext uri="{FF2B5EF4-FFF2-40B4-BE49-F238E27FC236}">
                  <a16:creationId xmlns:a16="http://schemas.microsoft.com/office/drawing/2014/main" id="{600773BA-1292-2303-0F0A-9F1FAE6F42DC}"/>
                </a:ext>
              </a:extLst>
            </p:cNvPr>
            <p:cNvSpPr/>
            <p:nvPr/>
          </p:nvSpPr>
          <p:spPr>
            <a:xfrm>
              <a:off x="0" y="0"/>
              <a:ext cx="1866900" cy="1286256"/>
            </a:xfrm>
            <a:custGeom>
              <a:avLst/>
              <a:gdLst/>
              <a:ahLst/>
              <a:cxnLst/>
              <a:rect l="0" t="0" r="0" b="0"/>
              <a:pathLst>
                <a:path w="1866900" h="1286256">
                  <a:moveTo>
                    <a:pt x="0" y="1286256"/>
                  </a:moveTo>
                  <a:lnTo>
                    <a:pt x="1866900" y="1286256"/>
                  </a:lnTo>
                  <a:lnTo>
                    <a:pt x="1866900" y="0"/>
                  </a:lnTo>
                  <a:lnTo>
                    <a:pt x="0" y="0"/>
                  </a:lnTo>
                  <a:close/>
                </a:path>
              </a:pathLst>
            </a:custGeom>
            <a:ln w="12192" cap="flat">
              <a:miter lim="127000"/>
            </a:ln>
          </p:spPr>
          <p:style>
            <a:lnRef idx="1">
              <a:srgbClr val="C00000"/>
            </a:lnRef>
            <a:fillRef idx="0">
              <a:srgbClr val="000000">
                <a:alpha val="0"/>
              </a:srgbClr>
            </a:fillRef>
            <a:effectRef idx="0">
              <a:scrgbClr r="0" g="0" b="0"/>
            </a:effectRef>
            <a:fontRef idx="none"/>
          </p:style>
          <p:txBody>
            <a:bodyPr/>
            <a:lstStyle/>
            <a:p>
              <a:endParaRPr lang="en-US"/>
            </a:p>
          </p:txBody>
        </p:sp>
      </p:grpSp>
    </p:spTree>
    <p:extLst>
      <p:ext uri="{BB962C8B-B14F-4D97-AF65-F5344CB8AC3E}">
        <p14:creationId xmlns:p14="http://schemas.microsoft.com/office/powerpoint/2010/main" val="2152018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9E900FF-977D-6191-D513-BB23FCD4CB65}"/>
              </a:ext>
            </a:extLst>
          </p:cNvPr>
          <p:cNvSpPr>
            <a:spLocks noGrp="1"/>
          </p:cNvSpPr>
          <p:nvPr>
            <p:ph idx="1"/>
          </p:nvPr>
        </p:nvSpPr>
        <p:spPr>
          <a:xfrm>
            <a:off x="838200" y="477370"/>
            <a:ext cx="10515600" cy="5903259"/>
          </a:xfrm>
        </p:spPr>
        <p:txBody>
          <a:bodyPr>
            <a:normAutofit fontScale="92500" lnSpcReduction="20000"/>
          </a:bodyPr>
          <a:lstStyle/>
          <a:p>
            <a:pPr marL="0" indent="0">
              <a:buNone/>
            </a:pPr>
            <a:r>
              <a:rPr lang="es-ES" sz="2400" u="sng" dirty="0">
                <a:solidFill>
                  <a:srgbClr val="FF0000"/>
                </a:solidFill>
              </a:rPr>
              <a:t>Antisepsia de la piel:</a:t>
            </a:r>
            <a:endParaRPr lang="es-ES" sz="2000" dirty="0"/>
          </a:p>
          <a:p>
            <a:r>
              <a:rPr lang="es-ES" sz="1800" dirty="0"/>
              <a:t>Factor que más afecta a la especificidad de la muestra.</a:t>
            </a:r>
          </a:p>
          <a:p>
            <a:r>
              <a:rPr lang="es-ES" sz="1800" dirty="0"/>
              <a:t>Lo mejor es clorhexidina al 2% en vehículo alcohólico: es incolora y no irrita la piel, el rendimiento del alcohol yodado al 1-2% puede ser equivalente pero es necesaria su remoción para evitar reacciones alérgicas.</a:t>
            </a:r>
          </a:p>
          <a:p>
            <a:r>
              <a:rPr lang="es-ES" sz="1800" dirty="0"/>
              <a:t>Los compuestos alcohólicos actúan más rápido que los acuosos y puede ser suficiente 30 </a:t>
            </a:r>
            <a:r>
              <a:rPr lang="es-ES" sz="1800" dirty="0" err="1"/>
              <a:t>seg</a:t>
            </a:r>
            <a:r>
              <a:rPr lang="es-ES" sz="1800" dirty="0"/>
              <a:t>.</a:t>
            </a:r>
          </a:p>
          <a:p>
            <a:r>
              <a:rPr lang="es-ES" sz="1800" dirty="0"/>
              <a:t>En menores de 2 meses de edad utilizar clorhexidina al 0,5%, otra alternativa es utilizar alcohol </a:t>
            </a:r>
            <a:r>
              <a:rPr lang="es-ES" sz="1800" dirty="0" err="1"/>
              <a:t>isopropilico</a:t>
            </a:r>
            <a:r>
              <a:rPr lang="es-ES" sz="1800" dirty="0"/>
              <a:t> 70o</a:t>
            </a:r>
          </a:p>
          <a:p>
            <a:r>
              <a:rPr lang="es-ES" sz="1800" dirty="0"/>
              <a:t>Si la piel del paciente está muy sucia, primero se deberá limpiar con agua y jabón.</a:t>
            </a:r>
          </a:p>
          <a:p>
            <a:pPr marL="0" indent="0">
              <a:buNone/>
            </a:pPr>
            <a:r>
              <a:rPr lang="es-ES" sz="2400" u="sng" dirty="0">
                <a:solidFill>
                  <a:srgbClr val="FF0000"/>
                </a:solidFill>
              </a:rPr>
              <a:t>Desinfección del tapón del frasco de hemocultivo:</a:t>
            </a:r>
          </a:p>
          <a:p>
            <a:r>
              <a:rPr lang="es-ES" sz="1800" dirty="0"/>
              <a:t>Desinfectar el tapón del frasco con alcohol 70o y no usar compuestos iodados (corroen la goma y aumenta la posibilidad de contaminación).</a:t>
            </a:r>
          </a:p>
          <a:p>
            <a:r>
              <a:rPr lang="es-ES" sz="1800" dirty="0"/>
              <a:t>Dejar secar el tapón antes de inocular la sangre para evitar introducir alcohol que podría ser inhibidor de los microorganismos.</a:t>
            </a:r>
          </a:p>
          <a:p>
            <a:r>
              <a:rPr lang="es-ES" sz="1800" dirty="0"/>
              <a:t>No se recomienda el cambio de agujas entre la extracción de sangre y la inoculación del frasco ya </a:t>
            </a:r>
          </a:p>
          <a:p>
            <a:pPr marL="0" indent="0">
              <a:buNone/>
            </a:pPr>
            <a:r>
              <a:rPr lang="es-ES" sz="1800" dirty="0"/>
              <a:t>    que no se demostró una reducción significativa del aislamiento de contaminantes y favorece los </a:t>
            </a:r>
          </a:p>
          <a:p>
            <a:pPr marL="0" indent="0">
              <a:buNone/>
            </a:pPr>
            <a:r>
              <a:rPr lang="es-ES" sz="1800" dirty="0"/>
              <a:t>    accidentes.</a:t>
            </a:r>
            <a:endParaRPr lang="en-US" sz="1800" dirty="0"/>
          </a:p>
        </p:txBody>
      </p:sp>
      <p:grpSp>
        <p:nvGrpSpPr>
          <p:cNvPr id="4" name="Group 58218">
            <a:extLst>
              <a:ext uri="{FF2B5EF4-FFF2-40B4-BE49-F238E27FC236}">
                <a16:creationId xmlns:a16="http://schemas.microsoft.com/office/drawing/2014/main" id="{F2DE5DA3-50C5-7E22-A25F-07394CD6F7B0}"/>
              </a:ext>
            </a:extLst>
          </p:cNvPr>
          <p:cNvGrpSpPr/>
          <p:nvPr/>
        </p:nvGrpSpPr>
        <p:grpSpPr>
          <a:xfrm>
            <a:off x="9832927" y="-1201611"/>
            <a:ext cx="1919803" cy="2403221"/>
            <a:chOff x="0" y="0"/>
            <a:chExt cx="2206752" cy="3569589"/>
          </a:xfrm>
        </p:grpSpPr>
        <p:sp>
          <p:nvSpPr>
            <p:cNvPr id="5" name="Shape 4187">
              <a:extLst>
                <a:ext uri="{FF2B5EF4-FFF2-40B4-BE49-F238E27FC236}">
                  <a16:creationId xmlns:a16="http://schemas.microsoft.com/office/drawing/2014/main" id="{DF114D72-C687-8D5E-E535-933D8619C912}"/>
                </a:ext>
              </a:extLst>
            </p:cNvPr>
            <p:cNvSpPr/>
            <p:nvPr/>
          </p:nvSpPr>
          <p:spPr>
            <a:xfrm>
              <a:off x="2157984" y="2945930"/>
              <a:ext cx="41529" cy="162407"/>
            </a:xfrm>
            <a:custGeom>
              <a:avLst/>
              <a:gdLst/>
              <a:ahLst/>
              <a:cxnLst/>
              <a:rect l="0" t="0" r="0" b="0"/>
              <a:pathLst>
                <a:path w="41529" h="162407">
                  <a:moveTo>
                    <a:pt x="18034" y="0"/>
                  </a:moveTo>
                  <a:lnTo>
                    <a:pt x="21590" y="0"/>
                  </a:lnTo>
                  <a:lnTo>
                    <a:pt x="28956" y="3581"/>
                  </a:lnTo>
                  <a:lnTo>
                    <a:pt x="36068" y="9017"/>
                  </a:lnTo>
                  <a:lnTo>
                    <a:pt x="37973" y="14440"/>
                  </a:lnTo>
                  <a:lnTo>
                    <a:pt x="39751" y="19862"/>
                  </a:lnTo>
                  <a:lnTo>
                    <a:pt x="41529" y="32461"/>
                  </a:lnTo>
                  <a:lnTo>
                    <a:pt x="39751" y="55905"/>
                  </a:lnTo>
                  <a:lnTo>
                    <a:pt x="39751" y="77520"/>
                  </a:lnTo>
                  <a:lnTo>
                    <a:pt x="37973" y="104648"/>
                  </a:lnTo>
                  <a:lnTo>
                    <a:pt x="34290" y="129845"/>
                  </a:lnTo>
                  <a:lnTo>
                    <a:pt x="32512" y="140690"/>
                  </a:lnTo>
                  <a:lnTo>
                    <a:pt x="27051" y="149707"/>
                  </a:lnTo>
                  <a:lnTo>
                    <a:pt x="19939" y="160566"/>
                  </a:lnTo>
                  <a:lnTo>
                    <a:pt x="16256" y="162407"/>
                  </a:lnTo>
                  <a:lnTo>
                    <a:pt x="10922" y="162407"/>
                  </a:lnTo>
                  <a:lnTo>
                    <a:pt x="9017" y="160566"/>
                  </a:lnTo>
                  <a:lnTo>
                    <a:pt x="7239" y="153289"/>
                  </a:lnTo>
                  <a:lnTo>
                    <a:pt x="5461" y="142532"/>
                  </a:lnTo>
                  <a:lnTo>
                    <a:pt x="3683" y="131686"/>
                  </a:lnTo>
                  <a:lnTo>
                    <a:pt x="1905" y="110071"/>
                  </a:lnTo>
                  <a:lnTo>
                    <a:pt x="1905" y="86626"/>
                  </a:lnTo>
                  <a:lnTo>
                    <a:pt x="0" y="59499"/>
                  </a:lnTo>
                  <a:lnTo>
                    <a:pt x="1905" y="34303"/>
                  </a:lnTo>
                  <a:lnTo>
                    <a:pt x="5461" y="21615"/>
                  </a:lnTo>
                  <a:lnTo>
                    <a:pt x="9017" y="9017"/>
                  </a:lnTo>
                  <a:lnTo>
                    <a:pt x="10922" y="3581"/>
                  </a:lnTo>
                  <a:lnTo>
                    <a:pt x="14478" y="1841"/>
                  </a:lnTo>
                  <a:lnTo>
                    <a:pt x="18034"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6" name="Shape 4189">
              <a:extLst>
                <a:ext uri="{FF2B5EF4-FFF2-40B4-BE49-F238E27FC236}">
                  <a16:creationId xmlns:a16="http://schemas.microsoft.com/office/drawing/2014/main" id="{885B2AC1-DDE4-8A74-944C-4E084B009AEE}"/>
                </a:ext>
              </a:extLst>
            </p:cNvPr>
            <p:cNvSpPr/>
            <p:nvPr/>
          </p:nvSpPr>
          <p:spPr>
            <a:xfrm>
              <a:off x="2154428" y="2693289"/>
              <a:ext cx="37847" cy="182296"/>
            </a:xfrm>
            <a:custGeom>
              <a:avLst/>
              <a:gdLst/>
              <a:ahLst/>
              <a:cxnLst/>
              <a:rect l="0" t="0" r="0" b="0"/>
              <a:pathLst>
                <a:path w="37847" h="182296">
                  <a:moveTo>
                    <a:pt x="21590" y="0"/>
                  </a:moveTo>
                  <a:lnTo>
                    <a:pt x="28829" y="1905"/>
                  </a:lnTo>
                  <a:lnTo>
                    <a:pt x="30607" y="5461"/>
                  </a:lnTo>
                  <a:lnTo>
                    <a:pt x="34290" y="9017"/>
                  </a:lnTo>
                  <a:lnTo>
                    <a:pt x="36068" y="19939"/>
                  </a:lnTo>
                  <a:lnTo>
                    <a:pt x="37847" y="36195"/>
                  </a:lnTo>
                  <a:lnTo>
                    <a:pt x="37847" y="52324"/>
                  </a:lnTo>
                  <a:lnTo>
                    <a:pt x="34290" y="86614"/>
                  </a:lnTo>
                  <a:lnTo>
                    <a:pt x="32512" y="108204"/>
                  </a:lnTo>
                  <a:lnTo>
                    <a:pt x="32512" y="126365"/>
                  </a:lnTo>
                  <a:lnTo>
                    <a:pt x="30607" y="155321"/>
                  </a:lnTo>
                  <a:lnTo>
                    <a:pt x="27051" y="167856"/>
                  </a:lnTo>
                  <a:lnTo>
                    <a:pt x="25147" y="178714"/>
                  </a:lnTo>
                  <a:lnTo>
                    <a:pt x="23495" y="180454"/>
                  </a:lnTo>
                  <a:lnTo>
                    <a:pt x="19812" y="182296"/>
                  </a:lnTo>
                  <a:lnTo>
                    <a:pt x="18035" y="182296"/>
                  </a:lnTo>
                  <a:lnTo>
                    <a:pt x="14478" y="178714"/>
                  </a:lnTo>
                  <a:lnTo>
                    <a:pt x="10795" y="173279"/>
                  </a:lnTo>
                  <a:lnTo>
                    <a:pt x="9017" y="164274"/>
                  </a:lnTo>
                  <a:lnTo>
                    <a:pt x="3556" y="138938"/>
                  </a:lnTo>
                  <a:lnTo>
                    <a:pt x="0" y="108204"/>
                  </a:lnTo>
                  <a:lnTo>
                    <a:pt x="0" y="43307"/>
                  </a:lnTo>
                  <a:lnTo>
                    <a:pt x="3556" y="28956"/>
                  </a:lnTo>
                  <a:lnTo>
                    <a:pt x="5461" y="18161"/>
                  </a:lnTo>
                  <a:lnTo>
                    <a:pt x="9017" y="9017"/>
                  </a:lnTo>
                  <a:lnTo>
                    <a:pt x="14478" y="3683"/>
                  </a:lnTo>
                  <a:lnTo>
                    <a:pt x="21590"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7" name="Shape 4191">
              <a:extLst>
                <a:ext uri="{FF2B5EF4-FFF2-40B4-BE49-F238E27FC236}">
                  <a16:creationId xmlns:a16="http://schemas.microsoft.com/office/drawing/2014/main" id="{33D58B04-2783-CA39-E616-B7CCB3ED8D7E}"/>
                </a:ext>
              </a:extLst>
            </p:cNvPr>
            <p:cNvSpPr/>
            <p:nvPr/>
          </p:nvSpPr>
          <p:spPr>
            <a:xfrm>
              <a:off x="2161667" y="2460625"/>
              <a:ext cx="45085" cy="153289"/>
            </a:xfrm>
            <a:custGeom>
              <a:avLst/>
              <a:gdLst/>
              <a:ahLst/>
              <a:cxnLst/>
              <a:rect l="0" t="0" r="0" b="0"/>
              <a:pathLst>
                <a:path w="45085" h="153289">
                  <a:moveTo>
                    <a:pt x="17907" y="0"/>
                  </a:moveTo>
                  <a:lnTo>
                    <a:pt x="23368" y="0"/>
                  </a:lnTo>
                  <a:lnTo>
                    <a:pt x="27051" y="1778"/>
                  </a:lnTo>
                  <a:lnTo>
                    <a:pt x="30607" y="5461"/>
                  </a:lnTo>
                  <a:lnTo>
                    <a:pt x="34290" y="12700"/>
                  </a:lnTo>
                  <a:lnTo>
                    <a:pt x="37847" y="28956"/>
                  </a:lnTo>
                  <a:lnTo>
                    <a:pt x="41402" y="50546"/>
                  </a:lnTo>
                  <a:lnTo>
                    <a:pt x="45085" y="75819"/>
                  </a:lnTo>
                  <a:lnTo>
                    <a:pt x="45085" y="99314"/>
                  </a:lnTo>
                  <a:lnTo>
                    <a:pt x="43307" y="120904"/>
                  </a:lnTo>
                  <a:lnTo>
                    <a:pt x="41402" y="133477"/>
                  </a:lnTo>
                  <a:lnTo>
                    <a:pt x="37847" y="144272"/>
                  </a:lnTo>
                  <a:lnTo>
                    <a:pt x="34290" y="149733"/>
                  </a:lnTo>
                  <a:lnTo>
                    <a:pt x="28829" y="153289"/>
                  </a:lnTo>
                  <a:lnTo>
                    <a:pt x="23368" y="153289"/>
                  </a:lnTo>
                  <a:lnTo>
                    <a:pt x="19812" y="147955"/>
                  </a:lnTo>
                  <a:lnTo>
                    <a:pt x="14351" y="138938"/>
                  </a:lnTo>
                  <a:lnTo>
                    <a:pt x="10795" y="126365"/>
                  </a:lnTo>
                  <a:lnTo>
                    <a:pt x="7239" y="100965"/>
                  </a:lnTo>
                  <a:lnTo>
                    <a:pt x="5334" y="74041"/>
                  </a:lnTo>
                  <a:lnTo>
                    <a:pt x="3556" y="46990"/>
                  </a:lnTo>
                  <a:lnTo>
                    <a:pt x="0" y="21590"/>
                  </a:lnTo>
                  <a:lnTo>
                    <a:pt x="0" y="16256"/>
                  </a:lnTo>
                  <a:lnTo>
                    <a:pt x="1778" y="12700"/>
                  </a:lnTo>
                  <a:lnTo>
                    <a:pt x="7239" y="5461"/>
                  </a:lnTo>
                  <a:lnTo>
                    <a:pt x="14351" y="1778"/>
                  </a:lnTo>
                  <a:lnTo>
                    <a:pt x="17907"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8" name="Shape 4193">
              <a:extLst>
                <a:ext uri="{FF2B5EF4-FFF2-40B4-BE49-F238E27FC236}">
                  <a16:creationId xmlns:a16="http://schemas.microsoft.com/office/drawing/2014/main" id="{8060EAC6-E8DA-6F64-C4A4-DBA3F74E9F1B}"/>
                </a:ext>
              </a:extLst>
            </p:cNvPr>
            <p:cNvSpPr/>
            <p:nvPr/>
          </p:nvSpPr>
          <p:spPr>
            <a:xfrm>
              <a:off x="2154428" y="2218944"/>
              <a:ext cx="43307" cy="147955"/>
            </a:xfrm>
            <a:custGeom>
              <a:avLst/>
              <a:gdLst/>
              <a:ahLst/>
              <a:cxnLst/>
              <a:rect l="0" t="0" r="0" b="0"/>
              <a:pathLst>
                <a:path w="43307" h="147955">
                  <a:moveTo>
                    <a:pt x="16129" y="0"/>
                  </a:moveTo>
                  <a:lnTo>
                    <a:pt x="19812" y="0"/>
                  </a:lnTo>
                  <a:lnTo>
                    <a:pt x="23495" y="1651"/>
                  </a:lnTo>
                  <a:lnTo>
                    <a:pt x="30607" y="7112"/>
                  </a:lnTo>
                  <a:lnTo>
                    <a:pt x="34290" y="16129"/>
                  </a:lnTo>
                  <a:lnTo>
                    <a:pt x="36068" y="25146"/>
                  </a:lnTo>
                  <a:lnTo>
                    <a:pt x="37847" y="36068"/>
                  </a:lnTo>
                  <a:lnTo>
                    <a:pt x="39624" y="53975"/>
                  </a:lnTo>
                  <a:lnTo>
                    <a:pt x="43307" y="73914"/>
                  </a:lnTo>
                  <a:lnTo>
                    <a:pt x="43307" y="109982"/>
                  </a:lnTo>
                  <a:lnTo>
                    <a:pt x="41529" y="120777"/>
                  </a:lnTo>
                  <a:lnTo>
                    <a:pt x="37847" y="131699"/>
                  </a:lnTo>
                  <a:lnTo>
                    <a:pt x="32512" y="140716"/>
                  </a:lnTo>
                  <a:lnTo>
                    <a:pt x="27051" y="146050"/>
                  </a:lnTo>
                  <a:lnTo>
                    <a:pt x="19812" y="147955"/>
                  </a:lnTo>
                  <a:lnTo>
                    <a:pt x="16129" y="146050"/>
                  </a:lnTo>
                  <a:lnTo>
                    <a:pt x="14478" y="140716"/>
                  </a:lnTo>
                  <a:lnTo>
                    <a:pt x="10795" y="124333"/>
                  </a:lnTo>
                  <a:lnTo>
                    <a:pt x="9017" y="106299"/>
                  </a:lnTo>
                  <a:lnTo>
                    <a:pt x="5461" y="84709"/>
                  </a:lnTo>
                  <a:lnTo>
                    <a:pt x="1778" y="52324"/>
                  </a:lnTo>
                  <a:lnTo>
                    <a:pt x="0" y="37846"/>
                  </a:lnTo>
                  <a:lnTo>
                    <a:pt x="0" y="23368"/>
                  </a:lnTo>
                  <a:lnTo>
                    <a:pt x="1778" y="12573"/>
                  </a:lnTo>
                  <a:lnTo>
                    <a:pt x="3556" y="7112"/>
                  </a:lnTo>
                  <a:lnTo>
                    <a:pt x="7239" y="5334"/>
                  </a:lnTo>
                  <a:lnTo>
                    <a:pt x="12573" y="1651"/>
                  </a:lnTo>
                  <a:lnTo>
                    <a:pt x="16129"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9" name="Shape 4195">
              <a:extLst>
                <a:ext uri="{FF2B5EF4-FFF2-40B4-BE49-F238E27FC236}">
                  <a16:creationId xmlns:a16="http://schemas.microsoft.com/office/drawing/2014/main" id="{8386BE10-FFBA-7B7F-1579-D9049D9FB584}"/>
                </a:ext>
              </a:extLst>
            </p:cNvPr>
            <p:cNvSpPr/>
            <p:nvPr/>
          </p:nvSpPr>
          <p:spPr>
            <a:xfrm>
              <a:off x="2156206" y="1962658"/>
              <a:ext cx="36068" cy="175006"/>
            </a:xfrm>
            <a:custGeom>
              <a:avLst/>
              <a:gdLst/>
              <a:ahLst/>
              <a:cxnLst/>
              <a:rect l="0" t="0" r="0" b="0"/>
              <a:pathLst>
                <a:path w="36068" h="175006">
                  <a:moveTo>
                    <a:pt x="12700" y="0"/>
                  </a:moveTo>
                  <a:lnTo>
                    <a:pt x="19812" y="0"/>
                  </a:lnTo>
                  <a:lnTo>
                    <a:pt x="23368" y="3683"/>
                  </a:lnTo>
                  <a:lnTo>
                    <a:pt x="27051" y="7366"/>
                  </a:lnTo>
                  <a:lnTo>
                    <a:pt x="30734" y="16383"/>
                  </a:lnTo>
                  <a:lnTo>
                    <a:pt x="34290" y="28956"/>
                  </a:lnTo>
                  <a:lnTo>
                    <a:pt x="36068" y="43307"/>
                  </a:lnTo>
                  <a:lnTo>
                    <a:pt x="36068" y="111887"/>
                  </a:lnTo>
                  <a:lnTo>
                    <a:pt x="34290" y="142621"/>
                  </a:lnTo>
                  <a:lnTo>
                    <a:pt x="32512" y="158750"/>
                  </a:lnTo>
                  <a:lnTo>
                    <a:pt x="28829" y="169672"/>
                  </a:lnTo>
                  <a:lnTo>
                    <a:pt x="25273" y="175006"/>
                  </a:lnTo>
                  <a:lnTo>
                    <a:pt x="23368" y="175006"/>
                  </a:lnTo>
                  <a:lnTo>
                    <a:pt x="21717" y="173228"/>
                  </a:lnTo>
                  <a:lnTo>
                    <a:pt x="16256" y="160655"/>
                  </a:lnTo>
                  <a:lnTo>
                    <a:pt x="10795" y="137160"/>
                  </a:lnTo>
                  <a:lnTo>
                    <a:pt x="5461" y="106553"/>
                  </a:lnTo>
                  <a:lnTo>
                    <a:pt x="1778" y="74041"/>
                  </a:lnTo>
                  <a:lnTo>
                    <a:pt x="0" y="43307"/>
                  </a:lnTo>
                  <a:lnTo>
                    <a:pt x="0" y="30734"/>
                  </a:lnTo>
                  <a:lnTo>
                    <a:pt x="1778" y="18034"/>
                  </a:lnTo>
                  <a:lnTo>
                    <a:pt x="3683" y="9017"/>
                  </a:lnTo>
                  <a:lnTo>
                    <a:pt x="7239" y="3683"/>
                  </a:lnTo>
                  <a:lnTo>
                    <a:pt x="12700"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0" name="Shape 4197">
              <a:extLst>
                <a:ext uri="{FF2B5EF4-FFF2-40B4-BE49-F238E27FC236}">
                  <a16:creationId xmlns:a16="http://schemas.microsoft.com/office/drawing/2014/main" id="{DF7D0876-3C35-2D43-63BB-E210C12D495C}"/>
                </a:ext>
              </a:extLst>
            </p:cNvPr>
            <p:cNvSpPr/>
            <p:nvPr/>
          </p:nvSpPr>
          <p:spPr>
            <a:xfrm>
              <a:off x="2161667" y="1708404"/>
              <a:ext cx="41402" cy="187579"/>
            </a:xfrm>
            <a:custGeom>
              <a:avLst/>
              <a:gdLst/>
              <a:ahLst/>
              <a:cxnLst/>
              <a:rect l="0" t="0" r="0" b="0"/>
              <a:pathLst>
                <a:path w="41402" h="187579">
                  <a:moveTo>
                    <a:pt x="10795" y="0"/>
                  </a:moveTo>
                  <a:lnTo>
                    <a:pt x="14351" y="0"/>
                  </a:lnTo>
                  <a:lnTo>
                    <a:pt x="17907" y="1778"/>
                  </a:lnTo>
                  <a:lnTo>
                    <a:pt x="23368" y="10795"/>
                  </a:lnTo>
                  <a:lnTo>
                    <a:pt x="28829" y="23368"/>
                  </a:lnTo>
                  <a:lnTo>
                    <a:pt x="36068" y="53975"/>
                  </a:lnTo>
                  <a:lnTo>
                    <a:pt x="39624" y="72136"/>
                  </a:lnTo>
                  <a:lnTo>
                    <a:pt x="41402" y="97282"/>
                  </a:lnTo>
                  <a:lnTo>
                    <a:pt x="41402" y="128016"/>
                  </a:lnTo>
                  <a:lnTo>
                    <a:pt x="39624" y="142494"/>
                  </a:lnTo>
                  <a:lnTo>
                    <a:pt x="37847" y="156972"/>
                  </a:lnTo>
                  <a:lnTo>
                    <a:pt x="34290" y="169545"/>
                  </a:lnTo>
                  <a:lnTo>
                    <a:pt x="28829" y="180340"/>
                  </a:lnTo>
                  <a:lnTo>
                    <a:pt x="23368" y="184023"/>
                  </a:lnTo>
                  <a:lnTo>
                    <a:pt x="19812" y="187579"/>
                  </a:lnTo>
                  <a:lnTo>
                    <a:pt x="14351" y="187579"/>
                  </a:lnTo>
                  <a:lnTo>
                    <a:pt x="12573" y="184023"/>
                  </a:lnTo>
                  <a:lnTo>
                    <a:pt x="10795" y="180340"/>
                  </a:lnTo>
                  <a:lnTo>
                    <a:pt x="7239" y="169545"/>
                  </a:lnTo>
                  <a:lnTo>
                    <a:pt x="5334" y="142494"/>
                  </a:lnTo>
                  <a:lnTo>
                    <a:pt x="5334" y="120777"/>
                  </a:lnTo>
                  <a:lnTo>
                    <a:pt x="3556" y="93726"/>
                  </a:lnTo>
                  <a:lnTo>
                    <a:pt x="0" y="64897"/>
                  </a:lnTo>
                  <a:lnTo>
                    <a:pt x="0" y="35941"/>
                  </a:lnTo>
                  <a:lnTo>
                    <a:pt x="1778" y="21590"/>
                  </a:lnTo>
                  <a:lnTo>
                    <a:pt x="5334" y="9017"/>
                  </a:lnTo>
                  <a:lnTo>
                    <a:pt x="8890" y="3556"/>
                  </a:lnTo>
                  <a:lnTo>
                    <a:pt x="10795"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1" name="Shape 4199">
              <a:extLst>
                <a:ext uri="{FF2B5EF4-FFF2-40B4-BE49-F238E27FC236}">
                  <a16:creationId xmlns:a16="http://schemas.microsoft.com/office/drawing/2014/main" id="{80146B66-604F-6C49-E30D-C1A2E5133F18}"/>
                </a:ext>
              </a:extLst>
            </p:cNvPr>
            <p:cNvSpPr/>
            <p:nvPr/>
          </p:nvSpPr>
          <p:spPr>
            <a:xfrm>
              <a:off x="2156206" y="1481074"/>
              <a:ext cx="32512" cy="158623"/>
            </a:xfrm>
            <a:custGeom>
              <a:avLst/>
              <a:gdLst/>
              <a:ahLst/>
              <a:cxnLst/>
              <a:rect l="0" t="0" r="0" b="0"/>
              <a:pathLst>
                <a:path w="32512" h="158623">
                  <a:moveTo>
                    <a:pt x="16256" y="0"/>
                  </a:moveTo>
                  <a:lnTo>
                    <a:pt x="21717" y="3556"/>
                  </a:lnTo>
                  <a:lnTo>
                    <a:pt x="27051" y="10795"/>
                  </a:lnTo>
                  <a:lnTo>
                    <a:pt x="30734" y="21590"/>
                  </a:lnTo>
                  <a:lnTo>
                    <a:pt x="32512" y="32385"/>
                  </a:lnTo>
                  <a:lnTo>
                    <a:pt x="32512" y="73914"/>
                  </a:lnTo>
                  <a:lnTo>
                    <a:pt x="30734" y="93726"/>
                  </a:lnTo>
                  <a:lnTo>
                    <a:pt x="28829" y="108204"/>
                  </a:lnTo>
                  <a:lnTo>
                    <a:pt x="25273" y="133477"/>
                  </a:lnTo>
                  <a:lnTo>
                    <a:pt x="19812" y="153416"/>
                  </a:lnTo>
                  <a:lnTo>
                    <a:pt x="16256" y="158623"/>
                  </a:lnTo>
                  <a:lnTo>
                    <a:pt x="14351" y="156972"/>
                  </a:lnTo>
                  <a:lnTo>
                    <a:pt x="10795" y="144399"/>
                  </a:lnTo>
                  <a:lnTo>
                    <a:pt x="7239" y="120777"/>
                  </a:lnTo>
                  <a:lnTo>
                    <a:pt x="3683" y="92075"/>
                  </a:lnTo>
                  <a:lnTo>
                    <a:pt x="0" y="63119"/>
                  </a:lnTo>
                  <a:lnTo>
                    <a:pt x="0" y="34290"/>
                  </a:lnTo>
                  <a:lnTo>
                    <a:pt x="1778" y="21590"/>
                  </a:lnTo>
                  <a:lnTo>
                    <a:pt x="3683" y="12573"/>
                  </a:lnTo>
                  <a:lnTo>
                    <a:pt x="5461" y="5334"/>
                  </a:lnTo>
                  <a:lnTo>
                    <a:pt x="10795" y="1778"/>
                  </a:lnTo>
                  <a:lnTo>
                    <a:pt x="16256"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2" name="Shape 4201">
              <a:extLst>
                <a:ext uri="{FF2B5EF4-FFF2-40B4-BE49-F238E27FC236}">
                  <a16:creationId xmlns:a16="http://schemas.microsoft.com/office/drawing/2014/main" id="{24B3C14C-2FC9-A994-5AE0-3DC0DDFCD3E1}"/>
                </a:ext>
              </a:extLst>
            </p:cNvPr>
            <p:cNvSpPr/>
            <p:nvPr/>
          </p:nvSpPr>
          <p:spPr>
            <a:xfrm>
              <a:off x="2154428" y="1233805"/>
              <a:ext cx="39624" cy="156972"/>
            </a:xfrm>
            <a:custGeom>
              <a:avLst/>
              <a:gdLst/>
              <a:ahLst/>
              <a:cxnLst/>
              <a:rect l="0" t="0" r="0" b="0"/>
              <a:pathLst>
                <a:path w="39624" h="156972">
                  <a:moveTo>
                    <a:pt x="12573" y="0"/>
                  </a:moveTo>
                  <a:lnTo>
                    <a:pt x="18035" y="0"/>
                  </a:lnTo>
                  <a:lnTo>
                    <a:pt x="21590" y="1905"/>
                  </a:lnTo>
                  <a:lnTo>
                    <a:pt x="27051" y="9017"/>
                  </a:lnTo>
                  <a:lnTo>
                    <a:pt x="30607" y="18161"/>
                  </a:lnTo>
                  <a:lnTo>
                    <a:pt x="34290" y="27178"/>
                  </a:lnTo>
                  <a:lnTo>
                    <a:pt x="37847" y="41656"/>
                  </a:lnTo>
                  <a:lnTo>
                    <a:pt x="39624" y="63246"/>
                  </a:lnTo>
                  <a:lnTo>
                    <a:pt x="39624" y="90297"/>
                  </a:lnTo>
                  <a:lnTo>
                    <a:pt x="37847" y="115570"/>
                  </a:lnTo>
                  <a:lnTo>
                    <a:pt x="34290" y="126365"/>
                  </a:lnTo>
                  <a:lnTo>
                    <a:pt x="32512" y="137160"/>
                  </a:lnTo>
                  <a:lnTo>
                    <a:pt x="25147" y="151638"/>
                  </a:lnTo>
                  <a:lnTo>
                    <a:pt x="23495" y="155321"/>
                  </a:lnTo>
                  <a:lnTo>
                    <a:pt x="19812" y="156972"/>
                  </a:lnTo>
                  <a:lnTo>
                    <a:pt x="18035" y="156972"/>
                  </a:lnTo>
                  <a:lnTo>
                    <a:pt x="14478" y="155321"/>
                  </a:lnTo>
                  <a:lnTo>
                    <a:pt x="10795" y="147955"/>
                  </a:lnTo>
                  <a:lnTo>
                    <a:pt x="7239" y="137160"/>
                  </a:lnTo>
                  <a:lnTo>
                    <a:pt x="5461" y="124587"/>
                  </a:lnTo>
                  <a:lnTo>
                    <a:pt x="1778" y="102997"/>
                  </a:lnTo>
                  <a:lnTo>
                    <a:pt x="0" y="79502"/>
                  </a:lnTo>
                  <a:lnTo>
                    <a:pt x="0" y="34290"/>
                  </a:lnTo>
                  <a:lnTo>
                    <a:pt x="1778" y="23495"/>
                  </a:lnTo>
                  <a:lnTo>
                    <a:pt x="5461" y="12700"/>
                  </a:lnTo>
                  <a:lnTo>
                    <a:pt x="10795" y="3683"/>
                  </a:lnTo>
                  <a:lnTo>
                    <a:pt x="12573"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3" name="Shape 4203">
              <a:extLst>
                <a:ext uri="{FF2B5EF4-FFF2-40B4-BE49-F238E27FC236}">
                  <a16:creationId xmlns:a16="http://schemas.microsoft.com/office/drawing/2014/main" id="{F6D0F617-7B43-772C-4B63-B3211E01DA0A}"/>
                </a:ext>
              </a:extLst>
            </p:cNvPr>
            <p:cNvSpPr/>
            <p:nvPr/>
          </p:nvSpPr>
          <p:spPr>
            <a:xfrm>
              <a:off x="2150872" y="986790"/>
              <a:ext cx="39624" cy="167767"/>
            </a:xfrm>
            <a:custGeom>
              <a:avLst/>
              <a:gdLst/>
              <a:ahLst/>
              <a:cxnLst/>
              <a:rect l="0" t="0" r="0" b="0"/>
              <a:pathLst>
                <a:path w="39624" h="167767">
                  <a:moveTo>
                    <a:pt x="12573" y="0"/>
                  </a:moveTo>
                  <a:lnTo>
                    <a:pt x="18034" y="0"/>
                  </a:lnTo>
                  <a:lnTo>
                    <a:pt x="23368" y="3556"/>
                  </a:lnTo>
                  <a:lnTo>
                    <a:pt x="27051" y="10668"/>
                  </a:lnTo>
                  <a:lnTo>
                    <a:pt x="30607" y="21590"/>
                  </a:lnTo>
                  <a:lnTo>
                    <a:pt x="34163" y="34163"/>
                  </a:lnTo>
                  <a:lnTo>
                    <a:pt x="37846" y="62992"/>
                  </a:lnTo>
                  <a:lnTo>
                    <a:pt x="39624" y="93726"/>
                  </a:lnTo>
                  <a:lnTo>
                    <a:pt x="37846" y="124333"/>
                  </a:lnTo>
                  <a:lnTo>
                    <a:pt x="37846" y="147828"/>
                  </a:lnTo>
                  <a:lnTo>
                    <a:pt x="36068" y="162306"/>
                  </a:lnTo>
                  <a:lnTo>
                    <a:pt x="34163" y="167767"/>
                  </a:lnTo>
                  <a:lnTo>
                    <a:pt x="30607" y="167767"/>
                  </a:lnTo>
                  <a:lnTo>
                    <a:pt x="27051" y="165989"/>
                  </a:lnTo>
                  <a:lnTo>
                    <a:pt x="23368" y="160528"/>
                  </a:lnTo>
                  <a:lnTo>
                    <a:pt x="16128" y="147828"/>
                  </a:lnTo>
                  <a:lnTo>
                    <a:pt x="14351" y="138811"/>
                  </a:lnTo>
                  <a:lnTo>
                    <a:pt x="9017" y="113665"/>
                  </a:lnTo>
                  <a:lnTo>
                    <a:pt x="5334" y="90170"/>
                  </a:lnTo>
                  <a:lnTo>
                    <a:pt x="3556" y="72009"/>
                  </a:lnTo>
                  <a:lnTo>
                    <a:pt x="0" y="45085"/>
                  </a:lnTo>
                  <a:lnTo>
                    <a:pt x="0" y="19812"/>
                  </a:lnTo>
                  <a:lnTo>
                    <a:pt x="1778" y="10668"/>
                  </a:lnTo>
                  <a:lnTo>
                    <a:pt x="5334" y="3556"/>
                  </a:lnTo>
                  <a:lnTo>
                    <a:pt x="12573"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4" name="Shape 4205">
              <a:extLst>
                <a:ext uri="{FF2B5EF4-FFF2-40B4-BE49-F238E27FC236}">
                  <a16:creationId xmlns:a16="http://schemas.microsoft.com/office/drawing/2014/main" id="{666BB6A5-327A-D4FA-2BE0-883E5B6E6015}"/>
                </a:ext>
              </a:extLst>
            </p:cNvPr>
            <p:cNvSpPr/>
            <p:nvPr/>
          </p:nvSpPr>
          <p:spPr>
            <a:xfrm>
              <a:off x="2154428" y="743204"/>
              <a:ext cx="39624" cy="165989"/>
            </a:xfrm>
            <a:custGeom>
              <a:avLst/>
              <a:gdLst/>
              <a:ahLst/>
              <a:cxnLst/>
              <a:rect l="0" t="0" r="0" b="0"/>
              <a:pathLst>
                <a:path w="39624" h="165989">
                  <a:moveTo>
                    <a:pt x="19812" y="0"/>
                  </a:moveTo>
                  <a:lnTo>
                    <a:pt x="27051" y="1778"/>
                  </a:lnTo>
                  <a:lnTo>
                    <a:pt x="30607" y="5334"/>
                  </a:lnTo>
                  <a:lnTo>
                    <a:pt x="32512" y="9017"/>
                  </a:lnTo>
                  <a:lnTo>
                    <a:pt x="37847" y="19812"/>
                  </a:lnTo>
                  <a:lnTo>
                    <a:pt x="39624" y="34290"/>
                  </a:lnTo>
                  <a:lnTo>
                    <a:pt x="39624" y="77597"/>
                  </a:lnTo>
                  <a:lnTo>
                    <a:pt x="37847" y="99187"/>
                  </a:lnTo>
                  <a:lnTo>
                    <a:pt x="36068" y="111887"/>
                  </a:lnTo>
                  <a:lnTo>
                    <a:pt x="30607" y="138938"/>
                  </a:lnTo>
                  <a:lnTo>
                    <a:pt x="27051" y="151511"/>
                  </a:lnTo>
                  <a:lnTo>
                    <a:pt x="23495" y="160528"/>
                  </a:lnTo>
                  <a:lnTo>
                    <a:pt x="21590" y="164211"/>
                  </a:lnTo>
                  <a:lnTo>
                    <a:pt x="18035" y="165989"/>
                  </a:lnTo>
                  <a:lnTo>
                    <a:pt x="16129" y="164211"/>
                  </a:lnTo>
                  <a:lnTo>
                    <a:pt x="14478" y="162306"/>
                  </a:lnTo>
                  <a:lnTo>
                    <a:pt x="9017" y="147955"/>
                  </a:lnTo>
                  <a:lnTo>
                    <a:pt x="5461" y="124460"/>
                  </a:lnTo>
                  <a:lnTo>
                    <a:pt x="1778" y="97409"/>
                  </a:lnTo>
                  <a:lnTo>
                    <a:pt x="0" y="66675"/>
                  </a:lnTo>
                  <a:lnTo>
                    <a:pt x="1778" y="37846"/>
                  </a:lnTo>
                  <a:lnTo>
                    <a:pt x="3556" y="25273"/>
                  </a:lnTo>
                  <a:lnTo>
                    <a:pt x="7239" y="14351"/>
                  </a:lnTo>
                  <a:lnTo>
                    <a:pt x="9017" y="7239"/>
                  </a:lnTo>
                  <a:lnTo>
                    <a:pt x="14478" y="1778"/>
                  </a:lnTo>
                  <a:lnTo>
                    <a:pt x="19812"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5" name="Shape 4207">
              <a:extLst>
                <a:ext uri="{FF2B5EF4-FFF2-40B4-BE49-F238E27FC236}">
                  <a16:creationId xmlns:a16="http://schemas.microsoft.com/office/drawing/2014/main" id="{908957BB-5B58-31B5-40CA-BF18061117CC}"/>
                </a:ext>
              </a:extLst>
            </p:cNvPr>
            <p:cNvSpPr/>
            <p:nvPr/>
          </p:nvSpPr>
          <p:spPr>
            <a:xfrm>
              <a:off x="2154428" y="499618"/>
              <a:ext cx="37847" cy="155194"/>
            </a:xfrm>
            <a:custGeom>
              <a:avLst/>
              <a:gdLst/>
              <a:ahLst/>
              <a:cxnLst/>
              <a:rect l="0" t="0" r="0" b="0"/>
              <a:pathLst>
                <a:path w="37847" h="155194">
                  <a:moveTo>
                    <a:pt x="23495" y="0"/>
                  </a:moveTo>
                  <a:lnTo>
                    <a:pt x="27051" y="0"/>
                  </a:lnTo>
                  <a:lnTo>
                    <a:pt x="28829" y="3683"/>
                  </a:lnTo>
                  <a:lnTo>
                    <a:pt x="34290" y="14478"/>
                  </a:lnTo>
                  <a:lnTo>
                    <a:pt x="36068" y="28956"/>
                  </a:lnTo>
                  <a:lnTo>
                    <a:pt x="37847" y="61341"/>
                  </a:lnTo>
                  <a:lnTo>
                    <a:pt x="36068" y="81280"/>
                  </a:lnTo>
                  <a:lnTo>
                    <a:pt x="34290" y="97409"/>
                  </a:lnTo>
                  <a:lnTo>
                    <a:pt x="32512" y="120904"/>
                  </a:lnTo>
                  <a:lnTo>
                    <a:pt x="28829" y="133604"/>
                  </a:lnTo>
                  <a:lnTo>
                    <a:pt x="27051" y="142621"/>
                  </a:lnTo>
                  <a:lnTo>
                    <a:pt x="21590" y="151638"/>
                  </a:lnTo>
                  <a:lnTo>
                    <a:pt x="16129" y="155194"/>
                  </a:lnTo>
                  <a:lnTo>
                    <a:pt x="12573" y="155194"/>
                  </a:lnTo>
                  <a:lnTo>
                    <a:pt x="9017" y="151638"/>
                  </a:lnTo>
                  <a:lnTo>
                    <a:pt x="5461" y="146177"/>
                  </a:lnTo>
                  <a:lnTo>
                    <a:pt x="3556" y="138938"/>
                  </a:lnTo>
                  <a:lnTo>
                    <a:pt x="0" y="117348"/>
                  </a:lnTo>
                  <a:lnTo>
                    <a:pt x="0" y="90297"/>
                  </a:lnTo>
                  <a:lnTo>
                    <a:pt x="1778" y="63119"/>
                  </a:lnTo>
                  <a:lnTo>
                    <a:pt x="5461" y="37973"/>
                  </a:lnTo>
                  <a:lnTo>
                    <a:pt x="9017" y="18034"/>
                  </a:lnTo>
                  <a:lnTo>
                    <a:pt x="12573" y="10922"/>
                  </a:lnTo>
                  <a:lnTo>
                    <a:pt x="14478" y="5461"/>
                  </a:lnTo>
                  <a:lnTo>
                    <a:pt x="19812" y="1778"/>
                  </a:lnTo>
                  <a:lnTo>
                    <a:pt x="23495"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6" name="Shape 4209">
              <a:extLst>
                <a:ext uri="{FF2B5EF4-FFF2-40B4-BE49-F238E27FC236}">
                  <a16:creationId xmlns:a16="http://schemas.microsoft.com/office/drawing/2014/main" id="{1CBF6F55-7DCE-6F34-5948-4B986E2E6CDB}"/>
                </a:ext>
              </a:extLst>
            </p:cNvPr>
            <p:cNvSpPr/>
            <p:nvPr/>
          </p:nvSpPr>
          <p:spPr>
            <a:xfrm>
              <a:off x="2150872" y="236347"/>
              <a:ext cx="41402" cy="194691"/>
            </a:xfrm>
            <a:custGeom>
              <a:avLst/>
              <a:gdLst/>
              <a:ahLst/>
              <a:cxnLst/>
              <a:rect l="0" t="0" r="0" b="0"/>
              <a:pathLst>
                <a:path w="41402" h="194691">
                  <a:moveTo>
                    <a:pt x="14351" y="0"/>
                  </a:moveTo>
                  <a:lnTo>
                    <a:pt x="23368" y="0"/>
                  </a:lnTo>
                  <a:lnTo>
                    <a:pt x="30607" y="3556"/>
                  </a:lnTo>
                  <a:lnTo>
                    <a:pt x="32385" y="7112"/>
                  </a:lnTo>
                  <a:lnTo>
                    <a:pt x="34163" y="10668"/>
                  </a:lnTo>
                  <a:lnTo>
                    <a:pt x="39624" y="43180"/>
                  </a:lnTo>
                  <a:lnTo>
                    <a:pt x="41402" y="77470"/>
                  </a:lnTo>
                  <a:lnTo>
                    <a:pt x="41402" y="146050"/>
                  </a:lnTo>
                  <a:lnTo>
                    <a:pt x="39624" y="155067"/>
                  </a:lnTo>
                  <a:lnTo>
                    <a:pt x="37846" y="167640"/>
                  </a:lnTo>
                  <a:lnTo>
                    <a:pt x="34163" y="178562"/>
                  </a:lnTo>
                  <a:lnTo>
                    <a:pt x="30607" y="189230"/>
                  </a:lnTo>
                  <a:lnTo>
                    <a:pt x="25146" y="194691"/>
                  </a:lnTo>
                  <a:lnTo>
                    <a:pt x="19685" y="194691"/>
                  </a:lnTo>
                  <a:lnTo>
                    <a:pt x="18034" y="192913"/>
                  </a:lnTo>
                  <a:lnTo>
                    <a:pt x="14351" y="187579"/>
                  </a:lnTo>
                  <a:lnTo>
                    <a:pt x="7112" y="173101"/>
                  </a:lnTo>
                  <a:lnTo>
                    <a:pt x="5334" y="160528"/>
                  </a:lnTo>
                  <a:lnTo>
                    <a:pt x="1778" y="147828"/>
                  </a:lnTo>
                  <a:lnTo>
                    <a:pt x="1778" y="64897"/>
                  </a:lnTo>
                  <a:lnTo>
                    <a:pt x="0" y="32385"/>
                  </a:lnTo>
                  <a:lnTo>
                    <a:pt x="1778" y="16129"/>
                  </a:lnTo>
                  <a:lnTo>
                    <a:pt x="3556" y="9017"/>
                  </a:lnTo>
                  <a:lnTo>
                    <a:pt x="7112" y="3556"/>
                  </a:lnTo>
                  <a:lnTo>
                    <a:pt x="14351"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7" name="Shape 4211">
              <a:extLst>
                <a:ext uri="{FF2B5EF4-FFF2-40B4-BE49-F238E27FC236}">
                  <a16:creationId xmlns:a16="http://schemas.microsoft.com/office/drawing/2014/main" id="{CF0E6ADE-908D-67A9-1348-83BECE0C4D58}"/>
                </a:ext>
              </a:extLst>
            </p:cNvPr>
            <p:cNvSpPr/>
            <p:nvPr/>
          </p:nvSpPr>
          <p:spPr>
            <a:xfrm>
              <a:off x="2157984" y="0"/>
              <a:ext cx="36068" cy="180340"/>
            </a:xfrm>
            <a:custGeom>
              <a:avLst/>
              <a:gdLst/>
              <a:ahLst/>
              <a:cxnLst/>
              <a:rect l="0" t="0" r="0" b="0"/>
              <a:pathLst>
                <a:path w="36068" h="180340">
                  <a:moveTo>
                    <a:pt x="10922" y="0"/>
                  </a:moveTo>
                  <a:lnTo>
                    <a:pt x="14478" y="0"/>
                  </a:lnTo>
                  <a:lnTo>
                    <a:pt x="23495" y="5334"/>
                  </a:lnTo>
                  <a:lnTo>
                    <a:pt x="28956" y="10668"/>
                  </a:lnTo>
                  <a:lnTo>
                    <a:pt x="32512" y="16129"/>
                  </a:lnTo>
                  <a:lnTo>
                    <a:pt x="34290" y="21590"/>
                  </a:lnTo>
                  <a:lnTo>
                    <a:pt x="36068" y="39624"/>
                  </a:lnTo>
                  <a:lnTo>
                    <a:pt x="36068" y="129794"/>
                  </a:lnTo>
                  <a:lnTo>
                    <a:pt x="34290" y="147828"/>
                  </a:lnTo>
                  <a:lnTo>
                    <a:pt x="32512" y="164084"/>
                  </a:lnTo>
                  <a:lnTo>
                    <a:pt x="27051" y="175006"/>
                  </a:lnTo>
                  <a:lnTo>
                    <a:pt x="25273" y="178562"/>
                  </a:lnTo>
                  <a:lnTo>
                    <a:pt x="21590" y="180340"/>
                  </a:lnTo>
                  <a:lnTo>
                    <a:pt x="18034" y="180340"/>
                  </a:lnTo>
                  <a:lnTo>
                    <a:pt x="16256" y="175006"/>
                  </a:lnTo>
                  <a:lnTo>
                    <a:pt x="10922" y="158623"/>
                  </a:lnTo>
                  <a:lnTo>
                    <a:pt x="5461" y="133350"/>
                  </a:lnTo>
                  <a:lnTo>
                    <a:pt x="3683" y="102743"/>
                  </a:lnTo>
                  <a:lnTo>
                    <a:pt x="0" y="44958"/>
                  </a:lnTo>
                  <a:lnTo>
                    <a:pt x="0" y="21590"/>
                  </a:lnTo>
                  <a:lnTo>
                    <a:pt x="1905" y="10668"/>
                  </a:lnTo>
                  <a:lnTo>
                    <a:pt x="3683" y="5334"/>
                  </a:lnTo>
                  <a:lnTo>
                    <a:pt x="7239" y="1651"/>
                  </a:lnTo>
                  <a:lnTo>
                    <a:pt x="10922"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pic>
          <p:nvPicPr>
            <p:cNvPr id="18" name="Picture 4309">
              <a:extLst>
                <a:ext uri="{FF2B5EF4-FFF2-40B4-BE49-F238E27FC236}">
                  <a16:creationId xmlns:a16="http://schemas.microsoft.com/office/drawing/2014/main" id="{2425AB5B-F368-C2A4-1872-CFFD0D2FE704}"/>
                </a:ext>
              </a:extLst>
            </p:cNvPr>
            <p:cNvPicPr/>
            <p:nvPr/>
          </p:nvPicPr>
          <p:blipFill>
            <a:blip r:embed="rId2"/>
            <a:stretch>
              <a:fillRect/>
            </a:stretch>
          </p:blipFill>
          <p:spPr>
            <a:xfrm>
              <a:off x="0" y="2129409"/>
              <a:ext cx="2119884" cy="1440180"/>
            </a:xfrm>
            <a:prstGeom prst="rect">
              <a:avLst/>
            </a:prstGeom>
          </p:spPr>
        </p:pic>
      </p:grpSp>
      <p:pic>
        <p:nvPicPr>
          <p:cNvPr id="19" name="Picture 4430">
            <a:extLst>
              <a:ext uri="{FF2B5EF4-FFF2-40B4-BE49-F238E27FC236}">
                <a16:creationId xmlns:a16="http://schemas.microsoft.com/office/drawing/2014/main" id="{133BB068-705D-1884-6361-C7AB8711ECB3}"/>
              </a:ext>
            </a:extLst>
          </p:cNvPr>
          <p:cNvPicPr/>
          <p:nvPr/>
        </p:nvPicPr>
        <p:blipFill>
          <a:blip r:embed="rId3"/>
          <a:stretch>
            <a:fillRect/>
          </a:stretch>
        </p:blipFill>
        <p:spPr>
          <a:xfrm>
            <a:off x="10440801" y="5120656"/>
            <a:ext cx="1249176" cy="1369883"/>
          </a:xfrm>
          <a:prstGeom prst="rect">
            <a:avLst/>
          </a:prstGeom>
        </p:spPr>
      </p:pic>
    </p:spTree>
    <p:extLst>
      <p:ext uri="{BB962C8B-B14F-4D97-AF65-F5344CB8AC3E}">
        <p14:creationId xmlns:p14="http://schemas.microsoft.com/office/powerpoint/2010/main" val="2165000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ABAD1D0-0DEF-A285-F949-3A4C349019E6}"/>
              </a:ext>
            </a:extLst>
          </p:cNvPr>
          <p:cNvSpPr>
            <a:spLocks noGrp="1"/>
          </p:cNvSpPr>
          <p:nvPr>
            <p:ph idx="1"/>
          </p:nvPr>
        </p:nvSpPr>
        <p:spPr>
          <a:xfrm>
            <a:off x="569259" y="10272"/>
            <a:ext cx="10515600" cy="4351338"/>
          </a:xfrm>
        </p:spPr>
        <p:txBody>
          <a:bodyPr>
            <a:normAutofit/>
          </a:bodyPr>
          <a:lstStyle/>
          <a:p>
            <a:pPr marL="0" indent="0">
              <a:buNone/>
            </a:pPr>
            <a:r>
              <a:rPr lang="es-ES" sz="2600" u="sng" dirty="0">
                <a:solidFill>
                  <a:srgbClr val="FF0000"/>
                </a:solidFill>
              </a:rPr>
              <a:t>Volumen de sangre:</a:t>
            </a:r>
          </a:p>
          <a:p>
            <a:r>
              <a:rPr lang="es-ES" sz="1800" dirty="0"/>
              <a:t>Es el factor que más afecta la sensibilidad de los hemocultivo</a:t>
            </a:r>
          </a:p>
          <a:p>
            <a:r>
              <a:rPr lang="es-ES" sz="1800" dirty="0"/>
              <a:t>La relación sangre-caldo debe ser (1:5-1:10), dilución necesaria para neutralizar las propiedades bactericidas sanguíneas y el posible tratamiento antimicrobiano recibido por el paciente</a:t>
            </a:r>
          </a:p>
          <a:p>
            <a:r>
              <a:rPr lang="es-ES" sz="1800" dirty="0"/>
              <a:t>Hay disponibles frascos de hemocultivos formulados para el uso en niños menores de 2 años, diseñados para mantener la relación sangre-caldo (1:5-1:10) con menores volúmenes de sangre.</a:t>
            </a:r>
          </a:p>
          <a:p>
            <a:r>
              <a:rPr lang="es-ES" sz="1800" dirty="0"/>
              <a:t>En muchos trabajos se sugiere que el incremento por cada ml adicional de sangre cultivada es de 3.5%.</a:t>
            </a:r>
          </a:p>
          <a:p>
            <a:pPr marL="0" indent="0">
              <a:buNone/>
            </a:pPr>
            <a:r>
              <a:rPr lang="en-US" sz="1800" b="1" dirty="0">
                <a:solidFill>
                  <a:srgbClr val="C00000"/>
                </a:solidFill>
                <a:effectLst/>
                <a:latin typeface="Arial" panose="020B0604020202020204" pitchFamily="34" charset="0"/>
                <a:ea typeface="Arial" panose="020B0604020202020204" pitchFamily="34" charset="0"/>
              </a:rPr>
              <a:t>En </a:t>
            </a:r>
            <a:r>
              <a:rPr lang="en-US" sz="1800" b="1" dirty="0" err="1">
                <a:solidFill>
                  <a:srgbClr val="C00000"/>
                </a:solidFill>
                <a:effectLst/>
                <a:latin typeface="Arial" panose="020B0604020202020204" pitchFamily="34" charset="0"/>
                <a:ea typeface="Arial" panose="020B0604020202020204" pitchFamily="34" charset="0"/>
              </a:rPr>
              <a:t>adultos</a:t>
            </a:r>
            <a:r>
              <a:rPr lang="en-US" sz="1800" b="1" dirty="0">
                <a:solidFill>
                  <a:srgbClr val="C00000"/>
                </a:solidFill>
                <a:effectLst/>
                <a:latin typeface="Arial" panose="020B0604020202020204" pitchFamily="34" charset="0"/>
                <a:ea typeface="Arial" panose="020B0604020202020204" pitchFamily="34" charset="0"/>
              </a:rPr>
              <a:t>: </a:t>
            </a:r>
            <a:r>
              <a:rPr lang="en-US" sz="1800" dirty="0">
                <a:solidFill>
                  <a:srgbClr val="000000"/>
                </a:solidFill>
                <a:effectLst/>
                <a:latin typeface="Arial" panose="020B0604020202020204" pitchFamily="34" charset="0"/>
                <a:ea typeface="Arial" panose="020B0604020202020204" pitchFamily="34" charset="0"/>
              </a:rPr>
              <a:t>el </a:t>
            </a:r>
            <a:r>
              <a:rPr lang="en-US" sz="1800" dirty="0" err="1">
                <a:solidFill>
                  <a:srgbClr val="000000"/>
                </a:solidFill>
                <a:effectLst/>
                <a:latin typeface="Arial" panose="020B0604020202020204" pitchFamily="34" charset="0"/>
                <a:ea typeface="Arial" panose="020B0604020202020204" pitchFamily="34" charset="0"/>
              </a:rPr>
              <a:t>volumen</a:t>
            </a:r>
            <a:r>
              <a:rPr lang="en-US" sz="1800" dirty="0">
                <a:solidFill>
                  <a:srgbClr val="000000"/>
                </a:solidFill>
                <a:effectLst/>
                <a:latin typeface="Arial" panose="020B0604020202020204" pitchFamily="34" charset="0"/>
                <a:ea typeface="Arial" panose="020B0604020202020204" pitchFamily="34" charset="0"/>
              </a:rPr>
              <a:t> de </a:t>
            </a:r>
            <a:r>
              <a:rPr lang="en-US" sz="1800" dirty="0" err="1">
                <a:solidFill>
                  <a:srgbClr val="000000"/>
                </a:solidFill>
                <a:effectLst/>
                <a:latin typeface="Arial" panose="020B0604020202020204" pitchFamily="34" charset="0"/>
                <a:ea typeface="Arial" panose="020B0604020202020204" pitchFamily="34" charset="0"/>
              </a:rPr>
              <a:t>sangre</a:t>
            </a:r>
            <a:r>
              <a:rPr lang="en-US" sz="1800" dirty="0">
                <a:solidFill>
                  <a:srgbClr val="000000"/>
                </a:solidFill>
                <a:effectLst/>
                <a:latin typeface="Arial" panose="020B0604020202020204" pitchFamily="34" charset="0"/>
                <a:ea typeface="Arial" panose="020B0604020202020204" pitchFamily="34" charset="0"/>
              </a:rPr>
              <a:t> </a:t>
            </a:r>
            <a:r>
              <a:rPr lang="en-US" sz="1800" dirty="0" err="1">
                <a:solidFill>
                  <a:srgbClr val="000000"/>
                </a:solidFill>
                <a:effectLst/>
                <a:latin typeface="Arial" panose="020B0604020202020204" pitchFamily="34" charset="0"/>
                <a:ea typeface="Arial" panose="020B0604020202020204" pitchFamily="34" charset="0"/>
              </a:rPr>
              <a:t>recomendado</a:t>
            </a:r>
            <a:r>
              <a:rPr lang="en-US" sz="1800" dirty="0">
                <a:solidFill>
                  <a:srgbClr val="000000"/>
                </a:solidFill>
                <a:effectLst/>
                <a:latin typeface="Arial" panose="020B0604020202020204" pitchFamily="34" charset="0"/>
                <a:ea typeface="Arial" panose="020B0604020202020204" pitchFamily="34" charset="0"/>
              </a:rPr>
              <a:t> que </a:t>
            </a:r>
            <a:r>
              <a:rPr lang="en-US" sz="1800" dirty="0" err="1">
                <a:solidFill>
                  <a:srgbClr val="000000"/>
                </a:solidFill>
                <a:effectLst/>
                <a:latin typeface="Arial" panose="020B0604020202020204" pitchFamily="34" charset="0"/>
                <a:ea typeface="Arial" panose="020B0604020202020204" pitchFamily="34" charset="0"/>
              </a:rPr>
              <a:t>debe</a:t>
            </a:r>
            <a:r>
              <a:rPr lang="en-US" sz="1800" dirty="0">
                <a:solidFill>
                  <a:srgbClr val="000000"/>
                </a:solidFill>
                <a:effectLst/>
                <a:latin typeface="Arial" panose="020B0604020202020204" pitchFamily="34" charset="0"/>
                <a:ea typeface="Arial" panose="020B0604020202020204" pitchFamily="34" charset="0"/>
              </a:rPr>
              <a:t> </a:t>
            </a:r>
            <a:r>
              <a:rPr lang="en-US" sz="1800" dirty="0" err="1">
                <a:solidFill>
                  <a:srgbClr val="000000"/>
                </a:solidFill>
                <a:effectLst/>
                <a:latin typeface="Arial" panose="020B0604020202020204" pitchFamily="34" charset="0"/>
                <a:ea typeface="Arial" panose="020B0604020202020204" pitchFamily="34" charset="0"/>
              </a:rPr>
              <a:t>extraerse</a:t>
            </a:r>
            <a:r>
              <a:rPr lang="en-US" sz="1800" dirty="0">
                <a:solidFill>
                  <a:srgbClr val="000000"/>
                </a:solidFill>
                <a:effectLst/>
                <a:latin typeface="Arial" panose="020B0604020202020204" pitchFamily="34" charset="0"/>
                <a:ea typeface="Arial" panose="020B0604020202020204" pitchFamily="34" charset="0"/>
              </a:rPr>
              <a:t> </a:t>
            </a:r>
            <a:r>
              <a:rPr lang="en-US" sz="1800" b="1" dirty="0">
                <a:solidFill>
                  <a:srgbClr val="C00000"/>
                </a:solidFill>
                <a:effectLst/>
                <a:latin typeface="Arial" panose="020B0604020202020204" pitchFamily="34" charset="0"/>
                <a:ea typeface="Arial" panose="020B0604020202020204" pitchFamily="34" charset="0"/>
              </a:rPr>
              <a:t>por </a:t>
            </a:r>
            <a:r>
              <a:rPr lang="en-US" sz="1800" b="1" dirty="0" err="1">
                <a:solidFill>
                  <a:srgbClr val="C00000"/>
                </a:solidFill>
                <a:effectLst/>
                <a:latin typeface="Arial" panose="020B0604020202020204" pitchFamily="34" charset="0"/>
                <a:ea typeface="Arial" panose="020B0604020202020204" pitchFamily="34" charset="0"/>
              </a:rPr>
              <a:t>punción</a:t>
            </a:r>
            <a:r>
              <a:rPr lang="en-US" sz="1800" b="1" dirty="0">
                <a:solidFill>
                  <a:srgbClr val="C00000"/>
                </a:solidFill>
                <a:effectLst/>
                <a:latin typeface="Arial" panose="020B0604020202020204" pitchFamily="34" charset="0"/>
                <a:ea typeface="Arial" panose="020B0604020202020204" pitchFamily="34" charset="0"/>
              </a:rPr>
              <a:t> es de </a:t>
            </a:r>
            <a:r>
              <a:rPr lang="en-US" sz="1800" b="1" u="sng" dirty="0">
                <a:solidFill>
                  <a:srgbClr val="C00000"/>
                </a:solidFill>
                <a:effectLst/>
                <a:uFill>
                  <a:solidFill>
                    <a:srgbClr val="C00000"/>
                  </a:solidFill>
                </a:uFill>
                <a:latin typeface="Arial" panose="020B0604020202020204" pitchFamily="34" charset="0"/>
                <a:ea typeface="Arial" panose="020B0604020202020204" pitchFamily="34" charset="0"/>
              </a:rPr>
              <a:t>20 a 30 ml.</a:t>
            </a:r>
          </a:p>
          <a:p>
            <a:pPr marL="0" indent="0">
              <a:buNone/>
            </a:pPr>
            <a:endParaRPr lang="en-US" sz="1800" dirty="0"/>
          </a:p>
        </p:txBody>
      </p:sp>
      <p:sp>
        <p:nvSpPr>
          <p:cNvPr id="5" name="CuadroTexto 4">
            <a:extLst>
              <a:ext uri="{FF2B5EF4-FFF2-40B4-BE49-F238E27FC236}">
                <a16:creationId xmlns:a16="http://schemas.microsoft.com/office/drawing/2014/main" id="{3AFC28E2-A208-C94B-B550-5D150A911935}"/>
              </a:ext>
            </a:extLst>
          </p:cNvPr>
          <p:cNvSpPr txBox="1"/>
          <p:nvPr/>
        </p:nvSpPr>
        <p:spPr>
          <a:xfrm flipH="1">
            <a:off x="694766" y="3841809"/>
            <a:ext cx="5643281" cy="1754326"/>
          </a:xfrm>
          <a:prstGeom prst="rect">
            <a:avLst/>
          </a:prstGeom>
          <a:noFill/>
        </p:spPr>
        <p:txBody>
          <a:bodyPr wrap="square" rtlCol="0">
            <a:spAutoFit/>
          </a:bodyPr>
          <a:lstStyle/>
          <a:p>
            <a:r>
              <a:rPr lang="es-ES" dirty="0"/>
              <a:t>En pediatría:</a:t>
            </a:r>
          </a:p>
          <a:p>
            <a:pPr marL="285750" indent="-285750">
              <a:buFont typeface="Arial" panose="020B0604020202020204" pitchFamily="34" charset="0"/>
              <a:buChar char="•"/>
            </a:pPr>
            <a:r>
              <a:rPr lang="es-ES" dirty="0"/>
              <a:t>El volumen de sangre recomendado debe basarse en el peso del paciente (tablas)</a:t>
            </a:r>
          </a:p>
          <a:p>
            <a:pPr marL="285750" indent="-285750">
              <a:buFont typeface="Arial" panose="020B0604020202020204" pitchFamily="34" charset="0"/>
              <a:buChar char="•"/>
            </a:pPr>
            <a:r>
              <a:rPr lang="es-ES" dirty="0"/>
              <a:t>En general se recomienda tomar al menos 1 ml de sangre e inocular una botella aerobia de hemocultivo pediátrica</a:t>
            </a:r>
          </a:p>
        </p:txBody>
      </p:sp>
      <p:sp>
        <p:nvSpPr>
          <p:cNvPr id="7" name="CuadroTexto 6">
            <a:extLst>
              <a:ext uri="{FF2B5EF4-FFF2-40B4-BE49-F238E27FC236}">
                <a16:creationId xmlns:a16="http://schemas.microsoft.com/office/drawing/2014/main" id="{48FE2B61-1369-AC40-4522-91775E251883}"/>
              </a:ext>
            </a:extLst>
          </p:cNvPr>
          <p:cNvSpPr txBox="1"/>
          <p:nvPr/>
        </p:nvSpPr>
        <p:spPr>
          <a:xfrm>
            <a:off x="838200" y="6077216"/>
            <a:ext cx="6098240" cy="276999"/>
          </a:xfrm>
          <a:prstGeom prst="rect">
            <a:avLst/>
          </a:prstGeom>
          <a:noFill/>
        </p:spPr>
        <p:txBody>
          <a:bodyPr wrap="square">
            <a:spAutoFit/>
          </a:bodyPr>
          <a:lstStyle/>
          <a:p>
            <a:r>
              <a:rPr lang="es-ES" sz="1200" dirty="0" err="1"/>
              <a:t>An</a:t>
            </a:r>
            <a:r>
              <a:rPr lang="es-ES" sz="1200" dirty="0"/>
              <a:t> </a:t>
            </a:r>
            <a:r>
              <a:rPr lang="es-ES" sz="1200" dirty="0" err="1"/>
              <a:t>Pediatr</a:t>
            </a:r>
            <a:r>
              <a:rPr lang="es-ES" sz="1200" dirty="0"/>
              <a:t> </a:t>
            </a:r>
            <a:r>
              <a:rPr lang="es-ES" sz="1200" dirty="0" err="1"/>
              <a:t>Contin</a:t>
            </a:r>
            <a:r>
              <a:rPr lang="es-ES" sz="1200" dirty="0"/>
              <a:t>. 2007;5(5):279-82</a:t>
            </a:r>
            <a:endParaRPr lang="en-US" sz="1200" dirty="0"/>
          </a:p>
        </p:txBody>
      </p:sp>
      <p:grpSp>
        <p:nvGrpSpPr>
          <p:cNvPr id="8" name="Group 58140">
            <a:extLst>
              <a:ext uri="{FF2B5EF4-FFF2-40B4-BE49-F238E27FC236}">
                <a16:creationId xmlns:a16="http://schemas.microsoft.com/office/drawing/2014/main" id="{8214C4BC-9766-768E-58D0-6F546B5AD633}"/>
              </a:ext>
            </a:extLst>
          </p:cNvPr>
          <p:cNvGrpSpPr/>
          <p:nvPr/>
        </p:nvGrpSpPr>
        <p:grpSpPr>
          <a:xfrm>
            <a:off x="6481481" y="3724836"/>
            <a:ext cx="5015753" cy="2490880"/>
            <a:chOff x="0" y="0"/>
            <a:chExt cx="3407664" cy="1552956"/>
          </a:xfrm>
        </p:grpSpPr>
        <p:pic>
          <p:nvPicPr>
            <p:cNvPr id="9" name="Picture 4633">
              <a:extLst>
                <a:ext uri="{FF2B5EF4-FFF2-40B4-BE49-F238E27FC236}">
                  <a16:creationId xmlns:a16="http://schemas.microsoft.com/office/drawing/2014/main" id="{4E651F4B-1783-B998-62BD-7ED7DFAD0DED}"/>
                </a:ext>
              </a:extLst>
            </p:cNvPr>
            <p:cNvPicPr/>
            <p:nvPr/>
          </p:nvPicPr>
          <p:blipFill>
            <a:blip r:embed="rId2"/>
            <a:stretch>
              <a:fillRect/>
            </a:stretch>
          </p:blipFill>
          <p:spPr>
            <a:xfrm>
              <a:off x="4572" y="4572"/>
              <a:ext cx="3398520" cy="1543812"/>
            </a:xfrm>
            <a:prstGeom prst="rect">
              <a:avLst/>
            </a:prstGeom>
          </p:spPr>
        </p:pic>
        <p:sp>
          <p:nvSpPr>
            <p:cNvPr id="10" name="Shape 4634">
              <a:extLst>
                <a:ext uri="{FF2B5EF4-FFF2-40B4-BE49-F238E27FC236}">
                  <a16:creationId xmlns:a16="http://schemas.microsoft.com/office/drawing/2014/main" id="{6406BD9A-8B3A-E692-1396-58EFF99E8D96}"/>
                </a:ext>
              </a:extLst>
            </p:cNvPr>
            <p:cNvSpPr/>
            <p:nvPr/>
          </p:nvSpPr>
          <p:spPr>
            <a:xfrm>
              <a:off x="0" y="0"/>
              <a:ext cx="3407664" cy="1552956"/>
            </a:xfrm>
            <a:custGeom>
              <a:avLst/>
              <a:gdLst/>
              <a:ahLst/>
              <a:cxnLst/>
              <a:rect l="0" t="0" r="0" b="0"/>
              <a:pathLst>
                <a:path w="3407664" h="1552956">
                  <a:moveTo>
                    <a:pt x="0" y="1552956"/>
                  </a:moveTo>
                  <a:lnTo>
                    <a:pt x="3407664" y="1552956"/>
                  </a:lnTo>
                  <a:lnTo>
                    <a:pt x="3407664" y="0"/>
                  </a:lnTo>
                  <a:lnTo>
                    <a:pt x="0" y="0"/>
                  </a:lnTo>
                  <a:close/>
                </a:path>
              </a:pathLst>
            </a:custGeom>
            <a:ln w="9144" cap="flat">
              <a:round/>
            </a:ln>
          </p:spPr>
          <p:style>
            <a:lnRef idx="1">
              <a:srgbClr val="000000"/>
            </a:lnRef>
            <a:fillRef idx="0">
              <a:srgbClr val="000000">
                <a:alpha val="0"/>
              </a:srgbClr>
            </a:fillRef>
            <a:effectRef idx="0">
              <a:scrgbClr r="0" g="0" b="0"/>
            </a:effectRef>
            <a:fontRef idx="none"/>
          </p:style>
          <p:txBody>
            <a:bodyPr/>
            <a:lstStyle/>
            <a:p>
              <a:endParaRPr lang="en-US"/>
            </a:p>
          </p:txBody>
        </p:sp>
      </p:grpSp>
      <p:sp>
        <p:nvSpPr>
          <p:cNvPr id="12" name="CuadroTexto 11">
            <a:extLst>
              <a:ext uri="{FF2B5EF4-FFF2-40B4-BE49-F238E27FC236}">
                <a16:creationId xmlns:a16="http://schemas.microsoft.com/office/drawing/2014/main" id="{90FB2B0A-B5AB-DDCE-33CA-88558C46C448}"/>
              </a:ext>
            </a:extLst>
          </p:cNvPr>
          <p:cNvSpPr txBox="1"/>
          <p:nvPr/>
        </p:nvSpPr>
        <p:spPr>
          <a:xfrm>
            <a:off x="6488211" y="6223049"/>
            <a:ext cx="3002055" cy="369332"/>
          </a:xfrm>
          <a:prstGeom prst="rect">
            <a:avLst/>
          </a:prstGeom>
          <a:noFill/>
        </p:spPr>
        <p:txBody>
          <a:bodyPr wrap="square">
            <a:spAutoFit/>
          </a:bodyPr>
          <a:lstStyle/>
          <a:p>
            <a:r>
              <a:rPr lang="en-US" sz="1200" dirty="0"/>
              <a:t>Kellogg JA J Clin </a:t>
            </a:r>
            <a:r>
              <a:rPr lang="en-US" sz="1200" dirty="0" err="1"/>
              <a:t>Microbiol</a:t>
            </a:r>
            <a:r>
              <a:rPr lang="en-US" sz="1200" dirty="0"/>
              <a:t>. 2000;38:2181-5</a:t>
            </a:r>
            <a:r>
              <a:rPr lang="en-US" dirty="0"/>
              <a:t>.</a:t>
            </a:r>
          </a:p>
        </p:txBody>
      </p:sp>
    </p:spTree>
    <p:extLst>
      <p:ext uri="{BB962C8B-B14F-4D97-AF65-F5344CB8AC3E}">
        <p14:creationId xmlns:p14="http://schemas.microsoft.com/office/powerpoint/2010/main" val="3837104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0878380-2320-AAA1-0F11-C8B9401B0842}"/>
              </a:ext>
            </a:extLst>
          </p:cNvPr>
          <p:cNvSpPr>
            <a:spLocks noGrp="1"/>
          </p:cNvSpPr>
          <p:nvPr>
            <p:ph idx="1"/>
          </p:nvPr>
        </p:nvSpPr>
        <p:spPr>
          <a:xfrm>
            <a:off x="403412" y="510988"/>
            <a:ext cx="10950388" cy="5665975"/>
          </a:xfrm>
        </p:spPr>
        <p:txBody>
          <a:bodyPr>
            <a:normAutofit fontScale="85000" lnSpcReduction="20000"/>
          </a:bodyPr>
          <a:lstStyle/>
          <a:p>
            <a:pPr marL="0" indent="0">
              <a:buNone/>
            </a:pPr>
            <a:r>
              <a:rPr lang="es-ES" sz="2100" dirty="0">
                <a:solidFill>
                  <a:srgbClr val="FF0000"/>
                </a:solidFill>
              </a:rPr>
              <a:t>Tipos de frascos y atmosfera:</a:t>
            </a:r>
          </a:p>
          <a:p>
            <a:pPr marL="0" indent="0">
              <a:buNone/>
            </a:pPr>
            <a:r>
              <a:rPr lang="es-ES" sz="1800" dirty="0"/>
              <a:t>Existen frascos diseñados para:</a:t>
            </a:r>
          </a:p>
          <a:p>
            <a:r>
              <a:rPr lang="es-ES" sz="1800" dirty="0"/>
              <a:t>Aislamiento de bacterias aerobias y anaerobias facultativas</a:t>
            </a:r>
          </a:p>
          <a:p>
            <a:r>
              <a:rPr lang="es-ES" sz="1800" dirty="0"/>
              <a:t>Aislamiento de anaerobios facultativos y anaerobios estrictos.</a:t>
            </a:r>
          </a:p>
          <a:p>
            <a:pPr marL="0" indent="0">
              <a:buNone/>
            </a:pPr>
            <a:r>
              <a:rPr lang="es-ES" sz="1800" dirty="0"/>
              <a:t>(mejora también la detección de bacterias </a:t>
            </a:r>
            <a:r>
              <a:rPr lang="es-ES" sz="1800" dirty="0" err="1"/>
              <a:t>anarobias</a:t>
            </a:r>
            <a:r>
              <a:rPr lang="es-ES" sz="1800" dirty="0"/>
              <a:t> facultativas como</a:t>
            </a:r>
          </a:p>
          <a:p>
            <a:pPr marL="0" indent="0">
              <a:buNone/>
            </a:pPr>
            <a:r>
              <a:rPr lang="es-ES" sz="1800" dirty="0" err="1"/>
              <a:t>Abiotrophia</a:t>
            </a:r>
            <a:r>
              <a:rPr lang="es-ES" sz="1800" dirty="0"/>
              <a:t>, S. </a:t>
            </a:r>
            <a:r>
              <a:rPr lang="es-ES" sz="1800" dirty="0" err="1"/>
              <a:t>aureus</a:t>
            </a:r>
            <a:r>
              <a:rPr lang="es-ES" sz="1800" dirty="0"/>
              <a:t>, enterobacterias, otros </a:t>
            </a:r>
            <a:r>
              <a:rPr lang="es-ES" sz="1800" dirty="0" err="1"/>
              <a:t>esptreptococos</a:t>
            </a:r>
            <a:r>
              <a:rPr lang="es-ES" sz="1800" dirty="0"/>
              <a:t>, C. </a:t>
            </a:r>
            <a:r>
              <a:rPr lang="es-ES" sz="1800" dirty="0" err="1"/>
              <a:t>glabrata</a:t>
            </a:r>
            <a:r>
              <a:rPr lang="es-ES" sz="1800" dirty="0"/>
              <a:t>.)</a:t>
            </a:r>
          </a:p>
          <a:p>
            <a:r>
              <a:rPr lang="es-ES" sz="1800" dirty="0"/>
              <a:t>Volúmenes pequeños de sangre, útiles en pediatría.</a:t>
            </a:r>
          </a:p>
          <a:p>
            <a:r>
              <a:rPr lang="es-ES" sz="1800" dirty="0"/>
              <a:t>Selectivos para micobacterias u hongos.</a:t>
            </a:r>
          </a:p>
          <a:p>
            <a:pPr marL="0" indent="0">
              <a:buNone/>
            </a:pPr>
            <a:endParaRPr lang="es-ES" sz="1800" dirty="0"/>
          </a:p>
          <a:p>
            <a:pPr marL="0" indent="0">
              <a:buNone/>
            </a:pPr>
            <a:r>
              <a:rPr lang="es-ES" sz="1800" dirty="0"/>
              <a:t>Los frascos contienen medios de cultivo enriquecidos con diferentes</a:t>
            </a:r>
          </a:p>
          <a:p>
            <a:pPr marL="0" indent="0">
              <a:buNone/>
            </a:pPr>
            <a:r>
              <a:rPr lang="es-ES" sz="1800" dirty="0"/>
              <a:t>nutrientes que utilizan como anticoagulante el SPS.</a:t>
            </a:r>
          </a:p>
          <a:p>
            <a:pPr marL="0" indent="0">
              <a:buNone/>
            </a:pPr>
            <a:r>
              <a:rPr lang="es-ES" sz="1800" dirty="0"/>
              <a:t>El SPS es capaz de neutralizar la actividad bactericida del suero e inhibir la</a:t>
            </a:r>
          </a:p>
          <a:p>
            <a:pPr marL="0" indent="0">
              <a:buNone/>
            </a:pPr>
            <a:r>
              <a:rPr lang="es-ES" sz="1800" dirty="0"/>
              <a:t>acción de algunos antibióticos.</a:t>
            </a:r>
          </a:p>
          <a:p>
            <a:pPr marL="0" indent="0">
              <a:buNone/>
            </a:pPr>
            <a:r>
              <a:rPr lang="es-ES" sz="1800" dirty="0"/>
              <a:t>Los frascos contienen también resinas para neutralizar los componentes de</a:t>
            </a:r>
          </a:p>
          <a:p>
            <a:pPr marL="0" indent="0">
              <a:buNone/>
            </a:pPr>
            <a:r>
              <a:rPr lang="es-ES" sz="1800" dirty="0"/>
              <a:t>la cascada del complemento e inactivar algunos antibióticos</a:t>
            </a:r>
            <a:endParaRPr lang="en-US" sz="1800" dirty="0"/>
          </a:p>
        </p:txBody>
      </p:sp>
      <p:grpSp>
        <p:nvGrpSpPr>
          <p:cNvPr id="4" name="Group 57325">
            <a:extLst>
              <a:ext uri="{FF2B5EF4-FFF2-40B4-BE49-F238E27FC236}">
                <a16:creationId xmlns:a16="http://schemas.microsoft.com/office/drawing/2014/main" id="{B6DE0A92-2AF5-33FE-1F64-94D62326735E}"/>
              </a:ext>
            </a:extLst>
          </p:cNvPr>
          <p:cNvGrpSpPr/>
          <p:nvPr/>
        </p:nvGrpSpPr>
        <p:grpSpPr>
          <a:xfrm>
            <a:off x="8252908" y="1102906"/>
            <a:ext cx="2651760" cy="4652188"/>
            <a:chOff x="0" y="0"/>
            <a:chExt cx="2651760" cy="3925824"/>
          </a:xfrm>
        </p:grpSpPr>
        <p:sp>
          <p:nvSpPr>
            <p:cNvPr id="5" name="Shape 4698">
              <a:extLst>
                <a:ext uri="{FF2B5EF4-FFF2-40B4-BE49-F238E27FC236}">
                  <a16:creationId xmlns:a16="http://schemas.microsoft.com/office/drawing/2014/main" id="{0548E3C2-9942-8DC1-F870-A8CB0B503381}"/>
                </a:ext>
              </a:extLst>
            </p:cNvPr>
            <p:cNvSpPr/>
            <p:nvPr/>
          </p:nvSpPr>
          <p:spPr>
            <a:xfrm>
              <a:off x="2602992" y="3270161"/>
              <a:ext cx="41529" cy="162407"/>
            </a:xfrm>
            <a:custGeom>
              <a:avLst/>
              <a:gdLst/>
              <a:ahLst/>
              <a:cxnLst/>
              <a:rect l="0" t="0" r="0" b="0"/>
              <a:pathLst>
                <a:path w="41529" h="162407">
                  <a:moveTo>
                    <a:pt x="18034" y="0"/>
                  </a:moveTo>
                  <a:lnTo>
                    <a:pt x="21590" y="0"/>
                  </a:lnTo>
                  <a:lnTo>
                    <a:pt x="28956" y="3581"/>
                  </a:lnTo>
                  <a:lnTo>
                    <a:pt x="36068" y="9017"/>
                  </a:lnTo>
                  <a:lnTo>
                    <a:pt x="37973" y="14440"/>
                  </a:lnTo>
                  <a:lnTo>
                    <a:pt x="39751" y="19862"/>
                  </a:lnTo>
                  <a:lnTo>
                    <a:pt x="41529" y="32461"/>
                  </a:lnTo>
                  <a:lnTo>
                    <a:pt x="39751" y="55905"/>
                  </a:lnTo>
                  <a:lnTo>
                    <a:pt x="39751" y="77520"/>
                  </a:lnTo>
                  <a:lnTo>
                    <a:pt x="37973" y="104648"/>
                  </a:lnTo>
                  <a:lnTo>
                    <a:pt x="34290" y="129845"/>
                  </a:lnTo>
                  <a:lnTo>
                    <a:pt x="32512" y="140690"/>
                  </a:lnTo>
                  <a:lnTo>
                    <a:pt x="27051" y="149707"/>
                  </a:lnTo>
                  <a:lnTo>
                    <a:pt x="19939" y="160566"/>
                  </a:lnTo>
                  <a:lnTo>
                    <a:pt x="16256" y="162407"/>
                  </a:lnTo>
                  <a:lnTo>
                    <a:pt x="10922" y="162407"/>
                  </a:lnTo>
                  <a:lnTo>
                    <a:pt x="9017" y="160566"/>
                  </a:lnTo>
                  <a:lnTo>
                    <a:pt x="7239" y="153289"/>
                  </a:lnTo>
                  <a:lnTo>
                    <a:pt x="5461" y="142532"/>
                  </a:lnTo>
                  <a:lnTo>
                    <a:pt x="3683" y="131686"/>
                  </a:lnTo>
                  <a:lnTo>
                    <a:pt x="1905" y="110071"/>
                  </a:lnTo>
                  <a:lnTo>
                    <a:pt x="1905" y="86626"/>
                  </a:lnTo>
                  <a:lnTo>
                    <a:pt x="0" y="59499"/>
                  </a:lnTo>
                  <a:lnTo>
                    <a:pt x="1905" y="34303"/>
                  </a:lnTo>
                  <a:lnTo>
                    <a:pt x="5461" y="21615"/>
                  </a:lnTo>
                  <a:lnTo>
                    <a:pt x="9017" y="9017"/>
                  </a:lnTo>
                  <a:lnTo>
                    <a:pt x="10922" y="3581"/>
                  </a:lnTo>
                  <a:lnTo>
                    <a:pt x="14478" y="1841"/>
                  </a:lnTo>
                  <a:lnTo>
                    <a:pt x="18034"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6" name="Shape 4700">
              <a:extLst>
                <a:ext uri="{FF2B5EF4-FFF2-40B4-BE49-F238E27FC236}">
                  <a16:creationId xmlns:a16="http://schemas.microsoft.com/office/drawing/2014/main" id="{610664D0-229A-B9FE-0101-EAC92BD29CEE}"/>
                </a:ext>
              </a:extLst>
            </p:cNvPr>
            <p:cNvSpPr/>
            <p:nvPr/>
          </p:nvSpPr>
          <p:spPr>
            <a:xfrm>
              <a:off x="2599436" y="3017520"/>
              <a:ext cx="37847" cy="182296"/>
            </a:xfrm>
            <a:custGeom>
              <a:avLst/>
              <a:gdLst/>
              <a:ahLst/>
              <a:cxnLst/>
              <a:rect l="0" t="0" r="0" b="0"/>
              <a:pathLst>
                <a:path w="37847" h="182296">
                  <a:moveTo>
                    <a:pt x="21590" y="0"/>
                  </a:moveTo>
                  <a:lnTo>
                    <a:pt x="28829" y="1905"/>
                  </a:lnTo>
                  <a:lnTo>
                    <a:pt x="30607" y="5461"/>
                  </a:lnTo>
                  <a:lnTo>
                    <a:pt x="34290" y="9017"/>
                  </a:lnTo>
                  <a:lnTo>
                    <a:pt x="36068" y="19939"/>
                  </a:lnTo>
                  <a:lnTo>
                    <a:pt x="37847" y="36195"/>
                  </a:lnTo>
                  <a:lnTo>
                    <a:pt x="37847" y="52324"/>
                  </a:lnTo>
                  <a:lnTo>
                    <a:pt x="34290" y="86614"/>
                  </a:lnTo>
                  <a:lnTo>
                    <a:pt x="32512" y="108204"/>
                  </a:lnTo>
                  <a:lnTo>
                    <a:pt x="32512" y="126365"/>
                  </a:lnTo>
                  <a:lnTo>
                    <a:pt x="30607" y="155321"/>
                  </a:lnTo>
                  <a:lnTo>
                    <a:pt x="27051" y="167856"/>
                  </a:lnTo>
                  <a:lnTo>
                    <a:pt x="25147" y="178714"/>
                  </a:lnTo>
                  <a:lnTo>
                    <a:pt x="23495" y="180454"/>
                  </a:lnTo>
                  <a:lnTo>
                    <a:pt x="19812" y="182296"/>
                  </a:lnTo>
                  <a:lnTo>
                    <a:pt x="18035" y="182296"/>
                  </a:lnTo>
                  <a:lnTo>
                    <a:pt x="14478" y="178714"/>
                  </a:lnTo>
                  <a:lnTo>
                    <a:pt x="10795" y="173279"/>
                  </a:lnTo>
                  <a:lnTo>
                    <a:pt x="9017" y="164274"/>
                  </a:lnTo>
                  <a:lnTo>
                    <a:pt x="3556" y="138938"/>
                  </a:lnTo>
                  <a:lnTo>
                    <a:pt x="0" y="108204"/>
                  </a:lnTo>
                  <a:lnTo>
                    <a:pt x="0" y="43307"/>
                  </a:lnTo>
                  <a:lnTo>
                    <a:pt x="3556" y="28956"/>
                  </a:lnTo>
                  <a:lnTo>
                    <a:pt x="5461" y="18161"/>
                  </a:lnTo>
                  <a:lnTo>
                    <a:pt x="9017" y="9017"/>
                  </a:lnTo>
                  <a:lnTo>
                    <a:pt x="14478" y="3683"/>
                  </a:lnTo>
                  <a:lnTo>
                    <a:pt x="21590"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7" name="Shape 4702">
              <a:extLst>
                <a:ext uri="{FF2B5EF4-FFF2-40B4-BE49-F238E27FC236}">
                  <a16:creationId xmlns:a16="http://schemas.microsoft.com/office/drawing/2014/main" id="{A26C64CC-8EFA-5323-6786-84F6EF381B9C}"/>
                </a:ext>
              </a:extLst>
            </p:cNvPr>
            <p:cNvSpPr/>
            <p:nvPr/>
          </p:nvSpPr>
          <p:spPr>
            <a:xfrm>
              <a:off x="2606675" y="2784856"/>
              <a:ext cx="45085" cy="153289"/>
            </a:xfrm>
            <a:custGeom>
              <a:avLst/>
              <a:gdLst/>
              <a:ahLst/>
              <a:cxnLst/>
              <a:rect l="0" t="0" r="0" b="0"/>
              <a:pathLst>
                <a:path w="45085" h="153289">
                  <a:moveTo>
                    <a:pt x="17907" y="0"/>
                  </a:moveTo>
                  <a:lnTo>
                    <a:pt x="23368" y="0"/>
                  </a:lnTo>
                  <a:lnTo>
                    <a:pt x="27051" y="1778"/>
                  </a:lnTo>
                  <a:lnTo>
                    <a:pt x="30607" y="5461"/>
                  </a:lnTo>
                  <a:lnTo>
                    <a:pt x="34290" y="12700"/>
                  </a:lnTo>
                  <a:lnTo>
                    <a:pt x="37847" y="28956"/>
                  </a:lnTo>
                  <a:lnTo>
                    <a:pt x="41402" y="50546"/>
                  </a:lnTo>
                  <a:lnTo>
                    <a:pt x="45085" y="75819"/>
                  </a:lnTo>
                  <a:lnTo>
                    <a:pt x="45085" y="99314"/>
                  </a:lnTo>
                  <a:lnTo>
                    <a:pt x="43307" y="120904"/>
                  </a:lnTo>
                  <a:lnTo>
                    <a:pt x="41402" y="133477"/>
                  </a:lnTo>
                  <a:lnTo>
                    <a:pt x="37847" y="144272"/>
                  </a:lnTo>
                  <a:lnTo>
                    <a:pt x="34290" y="149733"/>
                  </a:lnTo>
                  <a:lnTo>
                    <a:pt x="28829" y="153289"/>
                  </a:lnTo>
                  <a:lnTo>
                    <a:pt x="23368" y="153289"/>
                  </a:lnTo>
                  <a:lnTo>
                    <a:pt x="19812" y="147955"/>
                  </a:lnTo>
                  <a:lnTo>
                    <a:pt x="14351" y="138938"/>
                  </a:lnTo>
                  <a:lnTo>
                    <a:pt x="10795" y="126365"/>
                  </a:lnTo>
                  <a:lnTo>
                    <a:pt x="7239" y="100965"/>
                  </a:lnTo>
                  <a:lnTo>
                    <a:pt x="5334" y="74041"/>
                  </a:lnTo>
                  <a:lnTo>
                    <a:pt x="3556" y="46990"/>
                  </a:lnTo>
                  <a:lnTo>
                    <a:pt x="0" y="21590"/>
                  </a:lnTo>
                  <a:lnTo>
                    <a:pt x="0" y="16256"/>
                  </a:lnTo>
                  <a:lnTo>
                    <a:pt x="1778" y="12700"/>
                  </a:lnTo>
                  <a:lnTo>
                    <a:pt x="7239" y="5461"/>
                  </a:lnTo>
                  <a:lnTo>
                    <a:pt x="14351" y="1778"/>
                  </a:lnTo>
                  <a:lnTo>
                    <a:pt x="17907"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8" name="Shape 4704">
              <a:extLst>
                <a:ext uri="{FF2B5EF4-FFF2-40B4-BE49-F238E27FC236}">
                  <a16:creationId xmlns:a16="http://schemas.microsoft.com/office/drawing/2014/main" id="{8BC07BDB-69BE-88CD-924D-A4391E415422}"/>
                </a:ext>
              </a:extLst>
            </p:cNvPr>
            <p:cNvSpPr/>
            <p:nvPr/>
          </p:nvSpPr>
          <p:spPr>
            <a:xfrm>
              <a:off x="2599436" y="2543175"/>
              <a:ext cx="43307" cy="147955"/>
            </a:xfrm>
            <a:custGeom>
              <a:avLst/>
              <a:gdLst/>
              <a:ahLst/>
              <a:cxnLst/>
              <a:rect l="0" t="0" r="0" b="0"/>
              <a:pathLst>
                <a:path w="43307" h="147955">
                  <a:moveTo>
                    <a:pt x="16129" y="0"/>
                  </a:moveTo>
                  <a:lnTo>
                    <a:pt x="19812" y="0"/>
                  </a:lnTo>
                  <a:lnTo>
                    <a:pt x="23495" y="1651"/>
                  </a:lnTo>
                  <a:lnTo>
                    <a:pt x="30607" y="7112"/>
                  </a:lnTo>
                  <a:lnTo>
                    <a:pt x="34290" y="16129"/>
                  </a:lnTo>
                  <a:lnTo>
                    <a:pt x="36068" y="25146"/>
                  </a:lnTo>
                  <a:lnTo>
                    <a:pt x="37847" y="36068"/>
                  </a:lnTo>
                  <a:lnTo>
                    <a:pt x="39624" y="53975"/>
                  </a:lnTo>
                  <a:lnTo>
                    <a:pt x="43307" y="73914"/>
                  </a:lnTo>
                  <a:lnTo>
                    <a:pt x="43307" y="109982"/>
                  </a:lnTo>
                  <a:lnTo>
                    <a:pt x="41529" y="120777"/>
                  </a:lnTo>
                  <a:lnTo>
                    <a:pt x="37847" y="131699"/>
                  </a:lnTo>
                  <a:lnTo>
                    <a:pt x="32512" y="140716"/>
                  </a:lnTo>
                  <a:lnTo>
                    <a:pt x="27051" y="146050"/>
                  </a:lnTo>
                  <a:lnTo>
                    <a:pt x="19812" y="147955"/>
                  </a:lnTo>
                  <a:lnTo>
                    <a:pt x="16129" y="146050"/>
                  </a:lnTo>
                  <a:lnTo>
                    <a:pt x="14478" y="140716"/>
                  </a:lnTo>
                  <a:lnTo>
                    <a:pt x="10795" y="124333"/>
                  </a:lnTo>
                  <a:lnTo>
                    <a:pt x="9017" y="106299"/>
                  </a:lnTo>
                  <a:lnTo>
                    <a:pt x="5461" y="84709"/>
                  </a:lnTo>
                  <a:lnTo>
                    <a:pt x="1778" y="52324"/>
                  </a:lnTo>
                  <a:lnTo>
                    <a:pt x="0" y="37846"/>
                  </a:lnTo>
                  <a:lnTo>
                    <a:pt x="0" y="23368"/>
                  </a:lnTo>
                  <a:lnTo>
                    <a:pt x="1778" y="12573"/>
                  </a:lnTo>
                  <a:lnTo>
                    <a:pt x="3556" y="7112"/>
                  </a:lnTo>
                  <a:lnTo>
                    <a:pt x="7239" y="5334"/>
                  </a:lnTo>
                  <a:lnTo>
                    <a:pt x="12573" y="1651"/>
                  </a:lnTo>
                  <a:lnTo>
                    <a:pt x="16129"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9" name="Shape 4706">
              <a:extLst>
                <a:ext uri="{FF2B5EF4-FFF2-40B4-BE49-F238E27FC236}">
                  <a16:creationId xmlns:a16="http://schemas.microsoft.com/office/drawing/2014/main" id="{D83A0361-76D3-27F9-3DC3-5744F07D8F31}"/>
                </a:ext>
              </a:extLst>
            </p:cNvPr>
            <p:cNvSpPr/>
            <p:nvPr/>
          </p:nvSpPr>
          <p:spPr>
            <a:xfrm>
              <a:off x="2601214" y="2286889"/>
              <a:ext cx="36068" cy="175006"/>
            </a:xfrm>
            <a:custGeom>
              <a:avLst/>
              <a:gdLst/>
              <a:ahLst/>
              <a:cxnLst/>
              <a:rect l="0" t="0" r="0" b="0"/>
              <a:pathLst>
                <a:path w="36068" h="175006">
                  <a:moveTo>
                    <a:pt x="12700" y="0"/>
                  </a:moveTo>
                  <a:lnTo>
                    <a:pt x="19812" y="0"/>
                  </a:lnTo>
                  <a:lnTo>
                    <a:pt x="23368" y="3683"/>
                  </a:lnTo>
                  <a:lnTo>
                    <a:pt x="27051" y="7366"/>
                  </a:lnTo>
                  <a:lnTo>
                    <a:pt x="30734" y="16383"/>
                  </a:lnTo>
                  <a:lnTo>
                    <a:pt x="34290" y="28956"/>
                  </a:lnTo>
                  <a:lnTo>
                    <a:pt x="36068" y="43307"/>
                  </a:lnTo>
                  <a:lnTo>
                    <a:pt x="36068" y="111887"/>
                  </a:lnTo>
                  <a:lnTo>
                    <a:pt x="34290" y="142621"/>
                  </a:lnTo>
                  <a:lnTo>
                    <a:pt x="32512" y="158750"/>
                  </a:lnTo>
                  <a:lnTo>
                    <a:pt x="28829" y="169672"/>
                  </a:lnTo>
                  <a:lnTo>
                    <a:pt x="25273" y="175006"/>
                  </a:lnTo>
                  <a:lnTo>
                    <a:pt x="23368" y="175006"/>
                  </a:lnTo>
                  <a:lnTo>
                    <a:pt x="21717" y="173228"/>
                  </a:lnTo>
                  <a:lnTo>
                    <a:pt x="16256" y="160655"/>
                  </a:lnTo>
                  <a:lnTo>
                    <a:pt x="10795" y="137160"/>
                  </a:lnTo>
                  <a:lnTo>
                    <a:pt x="5461" y="106553"/>
                  </a:lnTo>
                  <a:lnTo>
                    <a:pt x="1778" y="74041"/>
                  </a:lnTo>
                  <a:lnTo>
                    <a:pt x="0" y="43307"/>
                  </a:lnTo>
                  <a:lnTo>
                    <a:pt x="0" y="30734"/>
                  </a:lnTo>
                  <a:lnTo>
                    <a:pt x="1778" y="18034"/>
                  </a:lnTo>
                  <a:lnTo>
                    <a:pt x="3683" y="9017"/>
                  </a:lnTo>
                  <a:lnTo>
                    <a:pt x="7239" y="3683"/>
                  </a:lnTo>
                  <a:lnTo>
                    <a:pt x="12700"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0" name="Shape 4708">
              <a:extLst>
                <a:ext uri="{FF2B5EF4-FFF2-40B4-BE49-F238E27FC236}">
                  <a16:creationId xmlns:a16="http://schemas.microsoft.com/office/drawing/2014/main" id="{2F64E5B3-1840-0A01-545A-A93AA240827B}"/>
                </a:ext>
              </a:extLst>
            </p:cNvPr>
            <p:cNvSpPr/>
            <p:nvPr/>
          </p:nvSpPr>
          <p:spPr>
            <a:xfrm>
              <a:off x="2606675" y="2032635"/>
              <a:ext cx="41402" cy="187579"/>
            </a:xfrm>
            <a:custGeom>
              <a:avLst/>
              <a:gdLst/>
              <a:ahLst/>
              <a:cxnLst/>
              <a:rect l="0" t="0" r="0" b="0"/>
              <a:pathLst>
                <a:path w="41402" h="187579">
                  <a:moveTo>
                    <a:pt x="10795" y="0"/>
                  </a:moveTo>
                  <a:lnTo>
                    <a:pt x="14351" y="0"/>
                  </a:lnTo>
                  <a:lnTo>
                    <a:pt x="17907" y="1778"/>
                  </a:lnTo>
                  <a:lnTo>
                    <a:pt x="23368" y="10795"/>
                  </a:lnTo>
                  <a:lnTo>
                    <a:pt x="28829" y="23368"/>
                  </a:lnTo>
                  <a:lnTo>
                    <a:pt x="36068" y="53975"/>
                  </a:lnTo>
                  <a:lnTo>
                    <a:pt x="39624" y="72136"/>
                  </a:lnTo>
                  <a:lnTo>
                    <a:pt x="41402" y="97282"/>
                  </a:lnTo>
                  <a:lnTo>
                    <a:pt x="41402" y="128016"/>
                  </a:lnTo>
                  <a:lnTo>
                    <a:pt x="39624" y="142494"/>
                  </a:lnTo>
                  <a:lnTo>
                    <a:pt x="37847" y="156972"/>
                  </a:lnTo>
                  <a:lnTo>
                    <a:pt x="34290" y="169545"/>
                  </a:lnTo>
                  <a:lnTo>
                    <a:pt x="28829" y="180340"/>
                  </a:lnTo>
                  <a:lnTo>
                    <a:pt x="23368" y="184023"/>
                  </a:lnTo>
                  <a:lnTo>
                    <a:pt x="19812" y="187579"/>
                  </a:lnTo>
                  <a:lnTo>
                    <a:pt x="14351" y="187579"/>
                  </a:lnTo>
                  <a:lnTo>
                    <a:pt x="12573" y="184023"/>
                  </a:lnTo>
                  <a:lnTo>
                    <a:pt x="10795" y="180340"/>
                  </a:lnTo>
                  <a:lnTo>
                    <a:pt x="7239" y="169545"/>
                  </a:lnTo>
                  <a:lnTo>
                    <a:pt x="5334" y="142494"/>
                  </a:lnTo>
                  <a:lnTo>
                    <a:pt x="5334" y="120777"/>
                  </a:lnTo>
                  <a:lnTo>
                    <a:pt x="3556" y="93726"/>
                  </a:lnTo>
                  <a:lnTo>
                    <a:pt x="0" y="64897"/>
                  </a:lnTo>
                  <a:lnTo>
                    <a:pt x="0" y="35941"/>
                  </a:lnTo>
                  <a:lnTo>
                    <a:pt x="1778" y="21590"/>
                  </a:lnTo>
                  <a:lnTo>
                    <a:pt x="5334" y="9017"/>
                  </a:lnTo>
                  <a:lnTo>
                    <a:pt x="8890" y="3556"/>
                  </a:lnTo>
                  <a:lnTo>
                    <a:pt x="10795"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1" name="Shape 4710">
              <a:extLst>
                <a:ext uri="{FF2B5EF4-FFF2-40B4-BE49-F238E27FC236}">
                  <a16:creationId xmlns:a16="http://schemas.microsoft.com/office/drawing/2014/main" id="{E29D759F-4F4A-E71D-2FCA-EE87423BD180}"/>
                </a:ext>
              </a:extLst>
            </p:cNvPr>
            <p:cNvSpPr/>
            <p:nvPr/>
          </p:nvSpPr>
          <p:spPr>
            <a:xfrm>
              <a:off x="2601214" y="1805305"/>
              <a:ext cx="32512" cy="158623"/>
            </a:xfrm>
            <a:custGeom>
              <a:avLst/>
              <a:gdLst/>
              <a:ahLst/>
              <a:cxnLst/>
              <a:rect l="0" t="0" r="0" b="0"/>
              <a:pathLst>
                <a:path w="32512" h="158623">
                  <a:moveTo>
                    <a:pt x="16256" y="0"/>
                  </a:moveTo>
                  <a:lnTo>
                    <a:pt x="21717" y="3556"/>
                  </a:lnTo>
                  <a:lnTo>
                    <a:pt x="27051" y="10795"/>
                  </a:lnTo>
                  <a:lnTo>
                    <a:pt x="30734" y="21590"/>
                  </a:lnTo>
                  <a:lnTo>
                    <a:pt x="32512" y="32385"/>
                  </a:lnTo>
                  <a:lnTo>
                    <a:pt x="32512" y="73914"/>
                  </a:lnTo>
                  <a:lnTo>
                    <a:pt x="30734" y="93726"/>
                  </a:lnTo>
                  <a:lnTo>
                    <a:pt x="28829" y="108204"/>
                  </a:lnTo>
                  <a:lnTo>
                    <a:pt x="25273" y="133477"/>
                  </a:lnTo>
                  <a:lnTo>
                    <a:pt x="19812" y="153416"/>
                  </a:lnTo>
                  <a:lnTo>
                    <a:pt x="16256" y="158623"/>
                  </a:lnTo>
                  <a:lnTo>
                    <a:pt x="14351" y="156972"/>
                  </a:lnTo>
                  <a:lnTo>
                    <a:pt x="10795" y="144399"/>
                  </a:lnTo>
                  <a:lnTo>
                    <a:pt x="7239" y="120777"/>
                  </a:lnTo>
                  <a:lnTo>
                    <a:pt x="3683" y="92075"/>
                  </a:lnTo>
                  <a:lnTo>
                    <a:pt x="0" y="63119"/>
                  </a:lnTo>
                  <a:lnTo>
                    <a:pt x="0" y="34290"/>
                  </a:lnTo>
                  <a:lnTo>
                    <a:pt x="1778" y="21590"/>
                  </a:lnTo>
                  <a:lnTo>
                    <a:pt x="3683" y="12573"/>
                  </a:lnTo>
                  <a:lnTo>
                    <a:pt x="5461" y="5334"/>
                  </a:lnTo>
                  <a:lnTo>
                    <a:pt x="10795" y="1778"/>
                  </a:lnTo>
                  <a:lnTo>
                    <a:pt x="16256"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2" name="Shape 4712">
              <a:extLst>
                <a:ext uri="{FF2B5EF4-FFF2-40B4-BE49-F238E27FC236}">
                  <a16:creationId xmlns:a16="http://schemas.microsoft.com/office/drawing/2014/main" id="{D0F527A5-E9A0-0410-A9A3-7F7F16623F0F}"/>
                </a:ext>
              </a:extLst>
            </p:cNvPr>
            <p:cNvSpPr/>
            <p:nvPr/>
          </p:nvSpPr>
          <p:spPr>
            <a:xfrm>
              <a:off x="2599436" y="1558036"/>
              <a:ext cx="39624" cy="156972"/>
            </a:xfrm>
            <a:custGeom>
              <a:avLst/>
              <a:gdLst/>
              <a:ahLst/>
              <a:cxnLst/>
              <a:rect l="0" t="0" r="0" b="0"/>
              <a:pathLst>
                <a:path w="39624" h="156972">
                  <a:moveTo>
                    <a:pt x="12573" y="0"/>
                  </a:moveTo>
                  <a:lnTo>
                    <a:pt x="18035" y="0"/>
                  </a:lnTo>
                  <a:lnTo>
                    <a:pt x="21590" y="1905"/>
                  </a:lnTo>
                  <a:lnTo>
                    <a:pt x="27051" y="9017"/>
                  </a:lnTo>
                  <a:lnTo>
                    <a:pt x="30607" y="18161"/>
                  </a:lnTo>
                  <a:lnTo>
                    <a:pt x="34290" y="27178"/>
                  </a:lnTo>
                  <a:lnTo>
                    <a:pt x="37847" y="41656"/>
                  </a:lnTo>
                  <a:lnTo>
                    <a:pt x="39624" y="63246"/>
                  </a:lnTo>
                  <a:lnTo>
                    <a:pt x="39624" y="90297"/>
                  </a:lnTo>
                  <a:lnTo>
                    <a:pt x="37847" y="115570"/>
                  </a:lnTo>
                  <a:lnTo>
                    <a:pt x="34290" y="126365"/>
                  </a:lnTo>
                  <a:lnTo>
                    <a:pt x="32512" y="137160"/>
                  </a:lnTo>
                  <a:lnTo>
                    <a:pt x="25147" y="151638"/>
                  </a:lnTo>
                  <a:lnTo>
                    <a:pt x="23495" y="155321"/>
                  </a:lnTo>
                  <a:lnTo>
                    <a:pt x="19812" y="156972"/>
                  </a:lnTo>
                  <a:lnTo>
                    <a:pt x="18035" y="156972"/>
                  </a:lnTo>
                  <a:lnTo>
                    <a:pt x="14478" y="155321"/>
                  </a:lnTo>
                  <a:lnTo>
                    <a:pt x="10795" y="147955"/>
                  </a:lnTo>
                  <a:lnTo>
                    <a:pt x="7239" y="137160"/>
                  </a:lnTo>
                  <a:lnTo>
                    <a:pt x="5461" y="124587"/>
                  </a:lnTo>
                  <a:lnTo>
                    <a:pt x="1778" y="102997"/>
                  </a:lnTo>
                  <a:lnTo>
                    <a:pt x="0" y="79502"/>
                  </a:lnTo>
                  <a:lnTo>
                    <a:pt x="0" y="34290"/>
                  </a:lnTo>
                  <a:lnTo>
                    <a:pt x="1778" y="23495"/>
                  </a:lnTo>
                  <a:lnTo>
                    <a:pt x="5461" y="12700"/>
                  </a:lnTo>
                  <a:lnTo>
                    <a:pt x="10795" y="3683"/>
                  </a:lnTo>
                  <a:lnTo>
                    <a:pt x="12573"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3" name="Shape 4714">
              <a:extLst>
                <a:ext uri="{FF2B5EF4-FFF2-40B4-BE49-F238E27FC236}">
                  <a16:creationId xmlns:a16="http://schemas.microsoft.com/office/drawing/2014/main" id="{2687DCB9-7925-B115-50FD-6BE5A2E17FB0}"/>
                </a:ext>
              </a:extLst>
            </p:cNvPr>
            <p:cNvSpPr/>
            <p:nvPr/>
          </p:nvSpPr>
          <p:spPr>
            <a:xfrm>
              <a:off x="2595880" y="1311021"/>
              <a:ext cx="39624" cy="167767"/>
            </a:xfrm>
            <a:custGeom>
              <a:avLst/>
              <a:gdLst/>
              <a:ahLst/>
              <a:cxnLst/>
              <a:rect l="0" t="0" r="0" b="0"/>
              <a:pathLst>
                <a:path w="39624" h="167767">
                  <a:moveTo>
                    <a:pt x="12573" y="0"/>
                  </a:moveTo>
                  <a:lnTo>
                    <a:pt x="18034" y="0"/>
                  </a:lnTo>
                  <a:lnTo>
                    <a:pt x="23368" y="3556"/>
                  </a:lnTo>
                  <a:lnTo>
                    <a:pt x="27051" y="10668"/>
                  </a:lnTo>
                  <a:lnTo>
                    <a:pt x="30607" y="21590"/>
                  </a:lnTo>
                  <a:lnTo>
                    <a:pt x="34163" y="34163"/>
                  </a:lnTo>
                  <a:lnTo>
                    <a:pt x="37846" y="62992"/>
                  </a:lnTo>
                  <a:lnTo>
                    <a:pt x="39624" y="93726"/>
                  </a:lnTo>
                  <a:lnTo>
                    <a:pt x="37846" y="124333"/>
                  </a:lnTo>
                  <a:lnTo>
                    <a:pt x="37846" y="147828"/>
                  </a:lnTo>
                  <a:lnTo>
                    <a:pt x="36068" y="162306"/>
                  </a:lnTo>
                  <a:lnTo>
                    <a:pt x="34163" y="167767"/>
                  </a:lnTo>
                  <a:lnTo>
                    <a:pt x="30607" y="167767"/>
                  </a:lnTo>
                  <a:lnTo>
                    <a:pt x="27051" y="165989"/>
                  </a:lnTo>
                  <a:lnTo>
                    <a:pt x="23368" y="160528"/>
                  </a:lnTo>
                  <a:lnTo>
                    <a:pt x="16128" y="147828"/>
                  </a:lnTo>
                  <a:lnTo>
                    <a:pt x="14351" y="138811"/>
                  </a:lnTo>
                  <a:lnTo>
                    <a:pt x="9017" y="113665"/>
                  </a:lnTo>
                  <a:lnTo>
                    <a:pt x="5334" y="90170"/>
                  </a:lnTo>
                  <a:lnTo>
                    <a:pt x="3556" y="72009"/>
                  </a:lnTo>
                  <a:lnTo>
                    <a:pt x="0" y="45085"/>
                  </a:lnTo>
                  <a:lnTo>
                    <a:pt x="0" y="19812"/>
                  </a:lnTo>
                  <a:lnTo>
                    <a:pt x="1778" y="10668"/>
                  </a:lnTo>
                  <a:lnTo>
                    <a:pt x="5334" y="3556"/>
                  </a:lnTo>
                  <a:lnTo>
                    <a:pt x="12573"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4" name="Shape 4716">
              <a:extLst>
                <a:ext uri="{FF2B5EF4-FFF2-40B4-BE49-F238E27FC236}">
                  <a16:creationId xmlns:a16="http://schemas.microsoft.com/office/drawing/2014/main" id="{1EBA91D0-4AE0-A6F9-3DA7-DD4A4763CB63}"/>
                </a:ext>
              </a:extLst>
            </p:cNvPr>
            <p:cNvSpPr/>
            <p:nvPr/>
          </p:nvSpPr>
          <p:spPr>
            <a:xfrm>
              <a:off x="2599436" y="1067435"/>
              <a:ext cx="39624" cy="165989"/>
            </a:xfrm>
            <a:custGeom>
              <a:avLst/>
              <a:gdLst/>
              <a:ahLst/>
              <a:cxnLst/>
              <a:rect l="0" t="0" r="0" b="0"/>
              <a:pathLst>
                <a:path w="39624" h="165989">
                  <a:moveTo>
                    <a:pt x="19812" y="0"/>
                  </a:moveTo>
                  <a:lnTo>
                    <a:pt x="27051" y="1778"/>
                  </a:lnTo>
                  <a:lnTo>
                    <a:pt x="30607" y="5334"/>
                  </a:lnTo>
                  <a:lnTo>
                    <a:pt x="32512" y="9017"/>
                  </a:lnTo>
                  <a:lnTo>
                    <a:pt x="37847" y="19812"/>
                  </a:lnTo>
                  <a:lnTo>
                    <a:pt x="39624" y="34290"/>
                  </a:lnTo>
                  <a:lnTo>
                    <a:pt x="39624" y="77597"/>
                  </a:lnTo>
                  <a:lnTo>
                    <a:pt x="37847" y="99187"/>
                  </a:lnTo>
                  <a:lnTo>
                    <a:pt x="36068" y="111887"/>
                  </a:lnTo>
                  <a:lnTo>
                    <a:pt x="30607" y="138938"/>
                  </a:lnTo>
                  <a:lnTo>
                    <a:pt x="27051" y="151511"/>
                  </a:lnTo>
                  <a:lnTo>
                    <a:pt x="23495" y="160528"/>
                  </a:lnTo>
                  <a:lnTo>
                    <a:pt x="21590" y="164211"/>
                  </a:lnTo>
                  <a:lnTo>
                    <a:pt x="18035" y="165989"/>
                  </a:lnTo>
                  <a:lnTo>
                    <a:pt x="16129" y="164211"/>
                  </a:lnTo>
                  <a:lnTo>
                    <a:pt x="14478" y="162306"/>
                  </a:lnTo>
                  <a:lnTo>
                    <a:pt x="9017" y="147955"/>
                  </a:lnTo>
                  <a:lnTo>
                    <a:pt x="5461" y="124460"/>
                  </a:lnTo>
                  <a:lnTo>
                    <a:pt x="1778" y="97409"/>
                  </a:lnTo>
                  <a:lnTo>
                    <a:pt x="0" y="66675"/>
                  </a:lnTo>
                  <a:lnTo>
                    <a:pt x="1778" y="37846"/>
                  </a:lnTo>
                  <a:lnTo>
                    <a:pt x="3556" y="25273"/>
                  </a:lnTo>
                  <a:lnTo>
                    <a:pt x="7239" y="14351"/>
                  </a:lnTo>
                  <a:lnTo>
                    <a:pt x="9017" y="7239"/>
                  </a:lnTo>
                  <a:lnTo>
                    <a:pt x="14478" y="1778"/>
                  </a:lnTo>
                  <a:lnTo>
                    <a:pt x="19812"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5" name="Shape 4718">
              <a:extLst>
                <a:ext uri="{FF2B5EF4-FFF2-40B4-BE49-F238E27FC236}">
                  <a16:creationId xmlns:a16="http://schemas.microsoft.com/office/drawing/2014/main" id="{8B785EDE-9052-BACF-6BE8-6D1CFECF7565}"/>
                </a:ext>
              </a:extLst>
            </p:cNvPr>
            <p:cNvSpPr/>
            <p:nvPr/>
          </p:nvSpPr>
          <p:spPr>
            <a:xfrm>
              <a:off x="2599436" y="823849"/>
              <a:ext cx="37847" cy="155194"/>
            </a:xfrm>
            <a:custGeom>
              <a:avLst/>
              <a:gdLst/>
              <a:ahLst/>
              <a:cxnLst/>
              <a:rect l="0" t="0" r="0" b="0"/>
              <a:pathLst>
                <a:path w="37847" h="155194">
                  <a:moveTo>
                    <a:pt x="23495" y="0"/>
                  </a:moveTo>
                  <a:lnTo>
                    <a:pt x="27051" y="0"/>
                  </a:lnTo>
                  <a:lnTo>
                    <a:pt x="28829" y="3683"/>
                  </a:lnTo>
                  <a:lnTo>
                    <a:pt x="34290" y="14478"/>
                  </a:lnTo>
                  <a:lnTo>
                    <a:pt x="36068" y="28956"/>
                  </a:lnTo>
                  <a:lnTo>
                    <a:pt x="37847" y="61341"/>
                  </a:lnTo>
                  <a:lnTo>
                    <a:pt x="36068" y="81280"/>
                  </a:lnTo>
                  <a:lnTo>
                    <a:pt x="34290" y="97409"/>
                  </a:lnTo>
                  <a:lnTo>
                    <a:pt x="32512" y="120904"/>
                  </a:lnTo>
                  <a:lnTo>
                    <a:pt x="28829" y="133604"/>
                  </a:lnTo>
                  <a:lnTo>
                    <a:pt x="27051" y="142621"/>
                  </a:lnTo>
                  <a:lnTo>
                    <a:pt x="21590" y="151638"/>
                  </a:lnTo>
                  <a:lnTo>
                    <a:pt x="16129" y="155194"/>
                  </a:lnTo>
                  <a:lnTo>
                    <a:pt x="12573" y="155194"/>
                  </a:lnTo>
                  <a:lnTo>
                    <a:pt x="9017" y="151638"/>
                  </a:lnTo>
                  <a:lnTo>
                    <a:pt x="5461" y="146177"/>
                  </a:lnTo>
                  <a:lnTo>
                    <a:pt x="3556" y="138938"/>
                  </a:lnTo>
                  <a:lnTo>
                    <a:pt x="0" y="117348"/>
                  </a:lnTo>
                  <a:lnTo>
                    <a:pt x="0" y="90297"/>
                  </a:lnTo>
                  <a:lnTo>
                    <a:pt x="1778" y="63119"/>
                  </a:lnTo>
                  <a:lnTo>
                    <a:pt x="5461" y="37973"/>
                  </a:lnTo>
                  <a:lnTo>
                    <a:pt x="9017" y="18034"/>
                  </a:lnTo>
                  <a:lnTo>
                    <a:pt x="12573" y="10922"/>
                  </a:lnTo>
                  <a:lnTo>
                    <a:pt x="14478" y="5461"/>
                  </a:lnTo>
                  <a:lnTo>
                    <a:pt x="19812" y="1778"/>
                  </a:lnTo>
                  <a:lnTo>
                    <a:pt x="23495"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6" name="Shape 4720">
              <a:extLst>
                <a:ext uri="{FF2B5EF4-FFF2-40B4-BE49-F238E27FC236}">
                  <a16:creationId xmlns:a16="http://schemas.microsoft.com/office/drawing/2014/main" id="{1734373F-25B2-A065-D694-579B6338BFED}"/>
                </a:ext>
              </a:extLst>
            </p:cNvPr>
            <p:cNvSpPr/>
            <p:nvPr/>
          </p:nvSpPr>
          <p:spPr>
            <a:xfrm>
              <a:off x="2595880" y="560578"/>
              <a:ext cx="41402" cy="194691"/>
            </a:xfrm>
            <a:custGeom>
              <a:avLst/>
              <a:gdLst/>
              <a:ahLst/>
              <a:cxnLst/>
              <a:rect l="0" t="0" r="0" b="0"/>
              <a:pathLst>
                <a:path w="41402" h="194691">
                  <a:moveTo>
                    <a:pt x="14351" y="0"/>
                  </a:moveTo>
                  <a:lnTo>
                    <a:pt x="23368" y="0"/>
                  </a:lnTo>
                  <a:lnTo>
                    <a:pt x="30607" y="3556"/>
                  </a:lnTo>
                  <a:lnTo>
                    <a:pt x="32385" y="7112"/>
                  </a:lnTo>
                  <a:lnTo>
                    <a:pt x="34163" y="10668"/>
                  </a:lnTo>
                  <a:lnTo>
                    <a:pt x="39624" y="43180"/>
                  </a:lnTo>
                  <a:lnTo>
                    <a:pt x="41402" y="77470"/>
                  </a:lnTo>
                  <a:lnTo>
                    <a:pt x="41402" y="146050"/>
                  </a:lnTo>
                  <a:lnTo>
                    <a:pt x="39624" y="155067"/>
                  </a:lnTo>
                  <a:lnTo>
                    <a:pt x="37846" y="167640"/>
                  </a:lnTo>
                  <a:lnTo>
                    <a:pt x="34163" y="178562"/>
                  </a:lnTo>
                  <a:lnTo>
                    <a:pt x="30607" y="189230"/>
                  </a:lnTo>
                  <a:lnTo>
                    <a:pt x="25146" y="194691"/>
                  </a:lnTo>
                  <a:lnTo>
                    <a:pt x="19685" y="194691"/>
                  </a:lnTo>
                  <a:lnTo>
                    <a:pt x="18034" y="192913"/>
                  </a:lnTo>
                  <a:lnTo>
                    <a:pt x="14351" y="187579"/>
                  </a:lnTo>
                  <a:lnTo>
                    <a:pt x="7112" y="173101"/>
                  </a:lnTo>
                  <a:lnTo>
                    <a:pt x="5334" y="160528"/>
                  </a:lnTo>
                  <a:lnTo>
                    <a:pt x="1778" y="147828"/>
                  </a:lnTo>
                  <a:lnTo>
                    <a:pt x="1778" y="64897"/>
                  </a:lnTo>
                  <a:lnTo>
                    <a:pt x="0" y="32385"/>
                  </a:lnTo>
                  <a:lnTo>
                    <a:pt x="1778" y="16129"/>
                  </a:lnTo>
                  <a:lnTo>
                    <a:pt x="3556" y="9017"/>
                  </a:lnTo>
                  <a:lnTo>
                    <a:pt x="7112" y="3556"/>
                  </a:lnTo>
                  <a:lnTo>
                    <a:pt x="14351"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7" name="Shape 4722">
              <a:extLst>
                <a:ext uri="{FF2B5EF4-FFF2-40B4-BE49-F238E27FC236}">
                  <a16:creationId xmlns:a16="http://schemas.microsoft.com/office/drawing/2014/main" id="{CF55BECA-D310-7220-2E94-FCF96BE50DD0}"/>
                </a:ext>
              </a:extLst>
            </p:cNvPr>
            <p:cNvSpPr/>
            <p:nvPr/>
          </p:nvSpPr>
          <p:spPr>
            <a:xfrm>
              <a:off x="2602992" y="324231"/>
              <a:ext cx="36068" cy="180340"/>
            </a:xfrm>
            <a:custGeom>
              <a:avLst/>
              <a:gdLst/>
              <a:ahLst/>
              <a:cxnLst/>
              <a:rect l="0" t="0" r="0" b="0"/>
              <a:pathLst>
                <a:path w="36068" h="180340">
                  <a:moveTo>
                    <a:pt x="10922" y="0"/>
                  </a:moveTo>
                  <a:lnTo>
                    <a:pt x="14478" y="0"/>
                  </a:lnTo>
                  <a:lnTo>
                    <a:pt x="23495" y="5334"/>
                  </a:lnTo>
                  <a:lnTo>
                    <a:pt x="28956" y="10668"/>
                  </a:lnTo>
                  <a:lnTo>
                    <a:pt x="32512" y="16129"/>
                  </a:lnTo>
                  <a:lnTo>
                    <a:pt x="34290" y="21590"/>
                  </a:lnTo>
                  <a:lnTo>
                    <a:pt x="36068" y="39624"/>
                  </a:lnTo>
                  <a:lnTo>
                    <a:pt x="36068" y="129794"/>
                  </a:lnTo>
                  <a:lnTo>
                    <a:pt x="34290" y="147828"/>
                  </a:lnTo>
                  <a:lnTo>
                    <a:pt x="32512" y="164084"/>
                  </a:lnTo>
                  <a:lnTo>
                    <a:pt x="27051" y="175006"/>
                  </a:lnTo>
                  <a:lnTo>
                    <a:pt x="25273" y="178562"/>
                  </a:lnTo>
                  <a:lnTo>
                    <a:pt x="21590" y="180340"/>
                  </a:lnTo>
                  <a:lnTo>
                    <a:pt x="18034" y="180340"/>
                  </a:lnTo>
                  <a:lnTo>
                    <a:pt x="16256" y="175006"/>
                  </a:lnTo>
                  <a:lnTo>
                    <a:pt x="10922" y="158623"/>
                  </a:lnTo>
                  <a:lnTo>
                    <a:pt x="5461" y="133350"/>
                  </a:lnTo>
                  <a:lnTo>
                    <a:pt x="3683" y="102743"/>
                  </a:lnTo>
                  <a:lnTo>
                    <a:pt x="0" y="44958"/>
                  </a:lnTo>
                  <a:lnTo>
                    <a:pt x="0" y="21590"/>
                  </a:lnTo>
                  <a:lnTo>
                    <a:pt x="1905" y="10668"/>
                  </a:lnTo>
                  <a:lnTo>
                    <a:pt x="3683" y="5334"/>
                  </a:lnTo>
                  <a:lnTo>
                    <a:pt x="7239" y="1651"/>
                  </a:lnTo>
                  <a:lnTo>
                    <a:pt x="10922"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pic>
          <p:nvPicPr>
            <p:cNvPr id="18" name="Picture 4810">
              <a:extLst>
                <a:ext uri="{FF2B5EF4-FFF2-40B4-BE49-F238E27FC236}">
                  <a16:creationId xmlns:a16="http://schemas.microsoft.com/office/drawing/2014/main" id="{68A2EB75-9F08-3C69-F413-5BCF242EDF1B}"/>
                </a:ext>
              </a:extLst>
            </p:cNvPr>
            <p:cNvPicPr/>
            <p:nvPr/>
          </p:nvPicPr>
          <p:blipFill>
            <a:blip r:embed="rId2"/>
            <a:stretch>
              <a:fillRect/>
            </a:stretch>
          </p:blipFill>
          <p:spPr>
            <a:xfrm>
              <a:off x="342900" y="1229868"/>
              <a:ext cx="1110996" cy="1086612"/>
            </a:xfrm>
            <a:prstGeom prst="rect">
              <a:avLst/>
            </a:prstGeom>
          </p:spPr>
        </p:pic>
        <p:sp>
          <p:nvSpPr>
            <p:cNvPr id="19" name="Shape 4811">
              <a:extLst>
                <a:ext uri="{FF2B5EF4-FFF2-40B4-BE49-F238E27FC236}">
                  <a16:creationId xmlns:a16="http://schemas.microsoft.com/office/drawing/2014/main" id="{3F7027CA-BB5F-5D0F-406D-B93C767CEF29}"/>
                </a:ext>
              </a:extLst>
            </p:cNvPr>
            <p:cNvSpPr/>
            <p:nvPr/>
          </p:nvSpPr>
          <p:spPr>
            <a:xfrm>
              <a:off x="336804" y="1223772"/>
              <a:ext cx="1123188" cy="1098804"/>
            </a:xfrm>
            <a:custGeom>
              <a:avLst/>
              <a:gdLst/>
              <a:ahLst/>
              <a:cxnLst/>
              <a:rect l="0" t="0" r="0" b="0"/>
              <a:pathLst>
                <a:path w="1123188" h="1098804">
                  <a:moveTo>
                    <a:pt x="0" y="1098804"/>
                  </a:moveTo>
                  <a:lnTo>
                    <a:pt x="1123188" y="1098804"/>
                  </a:lnTo>
                  <a:lnTo>
                    <a:pt x="1123188" y="0"/>
                  </a:lnTo>
                  <a:lnTo>
                    <a:pt x="0" y="0"/>
                  </a:lnTo>
                  <a:close/>
                </a:path>
              </a:pathLst>
            </a:custGeom>
            <a:ln w="12192" cap="flat">
              <a:miter lim="127000"/>
            </a:ln>
          </p:spPr>
          <p:style>
            <a:lnRef idx="1">
              <a:srgbClr val="C00000"/>
            </a:lnRef>
            <a:fillRef idx="0">
              <a:srgbClr val="000000">
                <a:alpha val="0"/>
              </a:srgbClr>
            </a:fillRef>
            <a:effectRef idx="0">
              <a:scrgbClr r="0" g="0" b="0"/>
            </a:effectRef>
            <a:fontRef idx="none"/>
          </p:style>
          <p:txBody>
            <a:bodyPr/>
            <a:lstStyle/>
            <a:p>
              <a:endParaRPr lang="en-US"/>
            </a:p>
          </p:txBody>
        </p:sp>
        <p:pic>
          <p:nvPicPr>
            <p:cNvPr id="20" name="Picture 4813">
              <a:extLst>
                <a:ext uri="{FF2B5EF4-FFF2-40B4-BE49-F238E27FC236}">
                  <a16:creationId xmlns:a16="http://schemas.microsoft.com/office/drawing/2014/main" id="{387FEAD3-A269-F8F3-B0FC-6F9B90C91B48}"/>
                </a:ext>
              </a:extLst>
            </p:cNvPr>
            <p:cNvPicPr/>
            <p:nvPr/>
          </p:nvPicPr>
          <p:blipFill>
            <a:blip r:embed="rId3"/>
            <a:stretch>
              <a:fillRect/>
            </a:stretch>
          </p:blipFill>
          <p:spPr>
            <a:xfrm>
              <a:off x="6096" y="2526792"/>
              <a:ext cx="2407920" cy="1392936"/>
            </a:xfrm>
            <a:prstGeom prst="rect">
              <a:avLst/>
            </a:prstGeom>
          </p:spPr>
        </p:pic>
        <p:sp>
          <p:nvSpPr>
            <p:cNvPr id="21" name="Shape 4814">
              <a:extLst>
                <a:ext uri="{FF2B5EF4-FFF2-40B4-BE49-F238E27FC236}">
                  <a16:creationId xmlns:a16="http://schemas.microsoft.com/office/drawing/2014/main" id="{C97A8FE8-3F98-F763-35D1-FA7FCF9DFB55}"/>
                </a:ext>
              </a:extLst>
            </p:cNvPr>
            <p:cNvSpPr/>
            <p:nvPr/>
          </p:nvSpPr>
          <p:spPr>
            <a:xfrm>
              <a:off x="0" y="2520696"/>
              <a:ext cx="2420112" cy="1405128"/>
            </a:xfrm>
            <a:custGeom>
              <a:avLst/>
              <a:gdLst/>
              <a:ahLst/>
              <a:cxnLst/>
              <a:rect l="0" t="0" r="0" b="0"/>
              <a:pathLst>
                <a:path w="2420112" h="1405128">
                  <a:moveTo>
                    <a:pt x="0" y="1405128"/>
                  </a:moveTo>
                  <a:lnTo>
                    <a:pt x="2420112" y="1405128"/>
                  </a:lnTo>
                  <a:lnTo>
                    <a:pt x="2420112" y="0"/>
                  </a:lnTo>
                  <a:lnTo>
                    <a:pt x="0" y="0"/>
                  </a:lnTo>
                  <a:close/>
                </a:path>
              </a:pathLst>
            </a:custGeom>
            <a:ln w="12192" cap="flat">
              <a:round/>
            </a:ln>
          </p:spPr>
          <p:style>
            <a:lnRef idx="1">
              <a:srgbClr val="C00000"/>
            </a:lnRef>
            <a:fillRef idx="0">
              <a:srgbClr val="000000">
                <a:alpha val="0"/>
              </a:srgbClr>
            </a:fillRef>
            <a:effectRef idx="0">
              <a:scrgbClr r="0" g="0" b="0"/>
            </a:effectRef>
            <a:fontRef idx="none"/>
          </p:style>
          <p:txBody>
            <a:bodyPr/>
            <a:lstStyle/>
            <a:p>
              <a:endParaRPr lang="en-US"/>
            </a:p>
          </p:txBody>
        </p:sp>
        <p:pic>
          <p:nvPicPr>
            <p:cNvPr id="22" name="Picture 4816">
              <a:extLst>
                <a:ext uri="{FF2B5EF4-FFF2-40B4-BE49-F238E27FC236}">
                  <a16:creationId xmlns:a16="http://schemas.microsoft.com/office/drawing/2014/main" id="{83911489-571E-5D01-985F-887153FF5F9E}"/>
                </a:ext>
              </a:extLst>
            </p:cNvPr>
            <p:cNvPicPr/>
            <p:nvPr/>
          </p:nvPicPr>
          <p:blipFill>
            <a:blip r:embed="rId4"/>
            <a:stretch>
              <a:fillRect/>
            </a:stretch>
          </p:blipFill>
          <p:spPr>
            <a:xfrm>
              <a:off x="169164" y="6096"/>
              <a:ext cx="1459992" cy="1062228"/>
            </a:xfrm>
            <a:prstGeom prst="rect">
              <a:avLst/>
            </a:prstGeom>
          </p:spPr>
        </p:pic>
        <p:sp>
          <p:nvSpPr>
            <p:cNvPr id="23" name="Shape 4817">
              <a:extLst>
                <a:ext uri="{FF2B5EF4-FFF2-40B4-BE49-F238E27FC236}">
                  <a16:creationId xmlns:a16="http://schemas.microsoft.com/office/drawing/2014/main" id="{D557FA5B-DE9D-9F27-3EF1-069A14A16029}"/>
                </a:ext>
              </a:extLst>
            </p:cNvPr>
            <p:cNvSpPr/>
            <p:nvPr/>
          </p:nvSpPr>
          <p:spPr>
            <a:xfrm>
              <a:off x="163068" y="0"/>
              <a:ext cx="1472184" cy="1074420"/>
            </a:xfrm>
            <a:custGeom>
              <a:avLst/>
              <a:gdLst/>
              <a:ahLst/>
              <a:cxnLst/>
              <a:rect l="0" t="0" r="0" b="0"/>
              <a:pathLst>
                <a:path w="1472184" h="1074420">
                  <a:moveTo>
                    <a:pt x="0" y="1074420"/>
                  </a:moveTo>
                  <a:lnTo>
                    <a:pt x="1472184" y="1074420"/>
                  </a:lnTo>
                  <a:lnTo>
                    <a:pt x="1472184" y="0"/>
                  </a:lnTo>
                  <a:lnTo>
                    <a:pt x="0" y="0"/>
                  </a:lnTo>
                  <a:close/>
                </a:path>
              </a:pathLst>
            </a:custGeom>
            <a:ln w="12192" cap="flat">
              <a:round/>
            </a:ln>
          </p:spPr>
          <p:style>
            <a:lnRef idx="1">
              <a:srgbClr val="C00000"/>
            </a:lnRef>
            <a:fillRef idx="0">
              <a:srgbClr val="000000">
                <a:alpha val="0"/>
              </a:srgbClr>
            </a:fillRef>
            <a:effectRef idx="0">
              <a:scrgbClr r="0" g="0" b="0"/>
            </a:effectRef>
            <a:fontRef idx="none"/>
          </p:style>
          <p:txBody>
            <a:bodyPr/>
            <a:lstStyle/>
            <a:p>
              <a:endParaRPr lang="en-US"/>
            </a:p>
          </p:txBody>
        </p:sp>
      </p:grpSp>
    </p:spTree>
    <p:extLst>
      <p:ext uri="{BB962C8B-B14F-4D97-AF65-F5344CB8AC3E}">
        <p14:creationId xmlns:p14="http://schemas.microsoft.com/office/powerpoint/2010/main" val="2831478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B4BA336-941D-72E3-9ABA-976D1F53B141}"/>
              </a:ext>
            </a:extLst>
          </p:cNvPr>
          <p:cNvSpPr>
            <a:spLocks noGrp="1"/>
          </p:cNvSpPr>
          <p:nvPr>
            <p:ph idx="1"/>
          </p:nvPr>
        </p:nvSpPr>
        <p:spPr>
          <a:xfrm>
            <a:off x="676841" y="859349"/>
            <a:ext cx="10515600" cy="4351338"/>
          </a:xfrm>
        </p:spPr>
        <p:txBody>
          <a:bodyPr>
            <a:normAutofit/>
          </a:bodyPr>
          <a:lstStyle/>
          <a:p>
            <a:pPr marL="0" indent="0">
              <a:buNone/>
            </a:pPr>
            <a:r>
              <a:rPr lang="en-US" sz="2400" u="sng" dirty="0" err="1">
                <a:solidFill>
                  <a:srgbClr val="FF0000"/>
                </a:solidFill>
              </a:rPr>
              <a:t>Numero</a:t>
            </a:r>
            <a:r>
              <a:rPr lang="en-US" sz="2400" u="sng" dirty="0">
                <a:solidFill>
                  <a:srgbClr val="FF0000"/>
                </a:solidFill>
              </a:rPr>
              <a:t> de </a:t>
            </a:r>
            <a:r>
              <a:rPr lang="en-US" sz="2400" u="sng" dirty="0" err="1">
                <a:solidFill>
                  <a:srgbClr val="FF0000"/>
                </a:solidFill>
              </a:rPr>
              <a:t>muestras</a:t>
            </a:r>
            <a:r>
              <a:rPr lang="en-US" sz="2400" u="sng" dirty="0">
                <a:solidFill>
                  <a:srgbClr val="FF0000"/>
                </a:solidFill>
              </a:rPr>
              <a:t>:</a:t>
            </a:r>
            <a:endParaRPr lang="en-US" sz="1800" dirty="0"/>
          </a:p>
        </p:txBody>
      </p:sp>
      <p:grpSp>
        <p:nvGrpSpPr>
          <p:cNvPr id="4" name="Group 56153">
            <a:extLst>
              <a:ext uri="{FF2B5EF4-FFF2-40B4-BE49-F238E27FC236}">
                <a16:creationId xmlns:a16="http://schemas.microsoft.com/office/drawing/2014/main" id="{2549BFE4-7EAE-69E3-80F0-FFF2F3D25582}"/>
              </a:ext>
            </a:extLst>
          </p:cNvPr>
          <p:cNvGrpSpPr/>
          <p:nvPr/>
        </p:nvGrpSpPr>
        <p:grpSpPr>
          <a:xfrm>
            <a:off x="292129" y="1866128"/>
            <a:ext cx="10900312" cy="4351338"/>
            <a:chOff x="-342721" y="0"/>
            <a:chExt cx="9710564" cy="3344723"/>
          </a:xfrm>
        </p:grpSpPr>
        <p:sp>
          <p:nvSpPr>
            <p:cNvPr id="5" name="Shape 4885">
              <a:extLst>
                <a:ext uri="{FF2B5EF4-FFF2-40B4-BE49-F238E27FC236}">
                  <a16:creationId xmlns:a16="http://schemas.microsoft.com/office/drawing/2014/main" id="{C00F6EAC-9D85-1276-7BD2-4F30EB86D737}"/>
                </a:ext>
              </a:extLst>
            </p:cNvPr>
            <p:cNvSpPr/>
            <p:nvPr/>
          </p:nvSpPr>
          <p:spPr>
            <a:xfrm>
              <a:off x="5321" y="3187751"/>
              <a:ext cx="37884" cy="156972"/>
            </a:xfrm>
            <a:custGeom>
              <a:avLst/>
              <a:gdLst/>
              <a:ahLst/>
              <a:cxnLst/>
              <a:rect l="0" t="0" r="0" b="0"/>
              <a:pathLst>
                <a:path w="37884" h="156972">
                  <a:moveTo>
                    <a:pt x="19863" y="0"/>
                  </a:moveTo>
                  <a:lnTo>
                    <a:pt x="30709" y="0"/>
                  </a:lnTo>
                  <a:lnTo>
                    <a:pt x="34303" y="1841"/>
                  </a:lnTo>
                  <a:lnTo>
                    <a:pt x="36144" y="5423"/>
                  </a:lnTo>
                  <a:lnTo>
                    <a:pt x="36144" y="10859"/>
                  </a:lnTo>
                  <a:lnTo>
                    <a:pt x="37884" y="70447"/>
                  </a:lnTo>
                  <a:lnTo>
                    <a:pt x="36144" y="129946"/>
                  </a:lnTo>
                  <a:lnTo>
                    <a:pt x="36144" y="142532"/>
                  </a:lnTo>
                  <a:lnTo>
                    <a:pt x="34303" y="153391"/>
                  </a:lnTo>
                  <a:lnTo>
                    <a:pt x="30709" y="156972"/>
                  </a:lnTo>
                  <a:lnTo>
                    <a:pt x="21704" y="156972"/>
                  </a:lnTo>
                  <a:lnTo>
                    <a:pt x="14440" y="153391"/>
                  </a:lnTo>
                  <a:lnTo>
                    <a:pt x="10859" y="151549"/>
                  </a:lnTo>
                  <a:lnTo>
                    <a:pt x="9106" y="147968"/>
                  </a:lnTo>
                  <a:lnTo>
                    <a:pt x="5423" y="137109"/>
                  </a:lnTo>
                  <a:lnTo>
                    <a:pt x="1842" y="124511"/>
                  </a:lnTo>
                  <a:lnTo>
                    <a:pt x="0" y="110071"/>
                  </a:lnTo>
                  <a:lnTo>
                    <a:pt x="0" y="59588"/>
                  </a:lnTo>
                  <a:lnTo>
                    <a:pt x="1842" y="46901"/>
                  </a:lnTo>
                  <a:lnTo>
                    <a:pt x="3683" y="30721"/>
                  </a:lnTo>
                  <a:lnTo>
                    <a:pt x="7264" y="14440"/>
                  </a:lnTo>
                  <a:lnTo>
                    <a:pt x="9106" y="9106"/>
                  </a:lnTo>
                  <a:lnTo>
                    <a:pt x="12687" y="3683"/>
                  </a:lnTo>
                  <a:lnTo>
                    <a:pt x="19863"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6" name="Shape 4887">
              <a:extLst>
                <a:ext uri="{FF2B5EF4-FFF2-40B4-BE49-F238E27FC236}">
                  <a16:creationId xmlns:a16="http://schemas.microsoft.com/office/drawing/2014/main" id="{535F2067-80A6-5D8F-15F6-D3A57C9EA79E}"/>
                </a:ext>
              </a:extLst>
            </p:cNvPr>
            <p:cNvSpPr/>
            <p:nvPr/>
          </p:nvSpPr>
          <p:spPr>
            <a:xfrm>
              <a:off x="0" y="2946146"/>
              <a:ext cx="37871" cy="151485"/>
            </a:xfrm>
            <a:custGeom>
              <a:avLst/>
              <a:gdLst/>
              <a:ahLst/>
              <a:cxnLst/>
              <a:rect l="0" t="0" r="0" b="0"/>
              <a:pathLst>
                <a:path w="37871" h="151485">
                  <a:moveTo>
                    <a:pt x="21603" y="0"/>
                  </a:moveTo>
                  <a:lnTo>
                    <a:pt x="30607" y="0"/>
                  </a:lnTo>
                  <a:lnTo>
                    <a:pt x="32449" y="3556"/>
                  </a:lnTo>
                  <a:lnTo>
                    <a:pt x="36030" y="5334"/>
                  </a:lnTo>
                  <a:lnTo>
                    <a:pt x="37871" y="14351"/>
                  </a:lnTo>
                  <a:lnTo>
                    <a:pt x="36030" y="26924"/>
                  </a:lnTo>
                  <a:lnTo>
                    <a:pt x="30607" y="50419"/>
                  </a:lnTo>
                  <a:lnTo>
                    <a:pt x="27026" y="70231"/>
                  </a:lnTo>
                  <a:lnTo>
                    <a:pt x="28867" y="115316"/>
                  </a:lnTo>
                  <a:lnTo>
                    <a:pt x="27026" y="142380"/>
                  </a:lnTo>
                  <a:lnTo>
                    <a:pt x="25184" y="149657"/>
                  </a:lnTo>
                  <a:lnTo>
                    <a:pt x="23444" y="151485"/>
                  </a:lnTo>
                  <a:lnTo>
                    <a:pt x="21603" y="149657"/>
                  </a:lnTo>
                  <a:lnTo>
                    <a:pt x="18009" y="144221"/>
                  </a:lnTo>
                  <a:lnTo>
                    <a:pt x="14427" y="137058"/>
                  </a:lnTo>
                  <a:lnTo>
                    <a:pt x="9004" y="118872"/>
                  </a:lnTo>
                  <a:lnTo>
                    <a:pt x="3581" y="95504"/>
                  </a:lnTo>
                  <a:lnTo>
                    <a:pt x="0" y="70231"/>
                  </a:lnTo>
                  <a:lnTo>
                    <a:pt x="0" y="32385"/>
                  </a:lnTo>
                  <a:lnTo>
                    <a:pt x="1740" y="23368"/>
                  </a:lnTo>
                  <a:lnTo>
                    <a:pt x="5321" y="14351"/>
                  </a:lnTo>
                  <a:lnTo>
                    <a:pt x="9004" y="7112"/>
                  </a:lnTo>
                  <a:lnTo>
                    <a:pt x="14427" y="1651"/>
                  </a:lnTo>
                  <a:lnTo>
                    <a:pt x="21603"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7" name="Shape 4889">
              <a:extLst>
                <a:ext uri="{FF2B5EF4-FFF2-40B4-BE49-F238E27FC236}">
                  <a16:creationId xmlns:a16="http://schemas.microsoft.com/office/drawing/2014/main" id="{3CD59005-3955-6E7F-0755-C3B43B86FA38}"/>
                </a:ext>
              </a:extLst>
            </p:cNvPr>
            <p:cNvSpPr/>
            <p:nvPr/>
          </p:nvSpPr>
          <p:spPr>
            <a:xfrm>
              <a:off x="10744" y="2702433"/>
              <a:ext cx="36144" cy="146177"/>
            </a:xfrm>
            <a:custGeom>
              <a:avLst/>
              <a:gdLst/>
              <a:ahLst/>
              <a:cxnLst/>
              <a:rect l="0" t="0" r="0" b="0"/>
              <a:pathLst>
                <a:path w="36144" h="146177">
                  <a:moveTo>
                    <a:pt x="18123" y="0"/>
                  </a:moveTo>
                  <a:lnTo>
                    <a:pt x="21704" y="0"/>
                  </a:lnTo>
                  <a:lnTo>
                    <a:pt x="25286" y="1905"/>
                  </a:lnTo>
                  <a:lnTo>
                    <a:pt x="28880" y="7366"/>
                  </a:lnTo>
                  <a:lnTo>
                    <a:pt x="32461" y="18034"/>
                  </a:lnTo>
                  <a:lnTo>
                    <a:pt x="34303" y="36195"/>
                  </a:lnTo>
                  <a:lnTo>
                    <a:pt x="36144" y="59690"/>
                  </a:lnTo>
                  <a:lnTo>
                    <a:pt x="36144" y="83059"/>
                  </a:lnTo>
                  <a:lnTo>
                    <a:pt x="34303" y="106553"/>
                  </a:lnTo>
                  <a:lnTo>
                    <a:pt x="32461" y="128143"/>
                  </a:lnTo>
                  <a:lnTo>
                    <a:pt x="28880" y="135382"/>
                  </a:lnTo>
                  <a:lnTo>
                    <a:pt x="27127" y="140716"/>
                  </a:lnTo>
                  <a:lnTo>
                    <a:pt x="23444" y="144399"/>
                  </a:lnTo>
                  <a:lnTo>
                    <a:pt x="19863" y="146177"/>
                  </a:lnTo>
                  <a:lnTo>
                    <a:pt x="16281" y="144399"/>
                  </a:lnTo>
                  <a:lnTo>
                    <a:pt x="12700" y="142621"/>
                  </a:lnTo>
                  <a:lnTo>
                    <a:pt x="7264" y="135382"/>
                  </a:lnTo>
                  <a:lnTo>
                    <a:pt x="3683" y="124587"/>
                  </a:lnTo>
                  <a:lnTo>
                    <a:pt x="1842" y="111887"/>
                  </a:lnTo>
                  <a:lnTo>
                    <a:pt x="0" y="86741"/>
                  </a:lnTo>
                  <a:lnTo>
                    <a:pt x="0" y="50546"/>
                  </a:lnTo>
                  <a:lnTo>
                    <a:pt x="5436" y="21717"/>
                  </a:lnTo>
                  <a:lnTo>
                    <a:pt x="9017" y="9017"/>
                  </a:lnTo>
                  <a:lnTo>
                    <a:pt x="14440" y="1905"/>
                  </a:lnTo>
                  <a:lnTo>
                    <a:pt x="18123"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8" name="Shape 4891">
              <a:extLst>
                <a:ext uri="{FF2B5EF4-FFF2-40B4-BE49-F238E27FC236}">
                  <a16:creationId xmlns:a16="http://schemas.microsoft.com/office/drawing/2014/main" id="{3DEC0BD2-2E84-D406-1CA2-634A42AD4E15}"/>
                </a:ext>
              </a:extLst>
            </p:cNvPr>
            <p:cNvSpPr/>
            <p:nvPr/>
          </p:nvSpPr>
          <p:spPr>
            <a:xfrm>
              <a:off x="14427" y="2448179"/>
              <a:ext cx="34201" cy="164084"/>
            </a:xfrm>
            <a:custGeom>
              <a:avLst/>
              <a:gdLst/>
              <a:ahLst/>
              <a:cxnLst/>
              <a:rect l="0" t="0" r="0" b="0"/>
              <a:pathLst>
                <a:path w="34201" h="164084">
                  <a:moveTo>
                    <a:pt x="19761" y="0"/>
                  </a:moveTo>
                  <a:lnTo>
                    <a:pt x="27038" y="0"/>
                  </a:lnTo>
                  <a:lnTo>
                    <a:pt x="30620" y="3556"/>
                  </a:lnTo>
                  <a:lnTo>
                    <a:pt x="32461" y="5334"/>
                  </a:lnTo>
                  <a:lnTo>
                    <a:pt x="34201" y="14351"/>
                  </a:lnTo>
                  <a:lnTo>
                    <a:pt x="32461" y="30734"/>
                  </a:lnTo>
                  <a:lnTo>
                    <a:pt x="32461" y="84709"/>
                  </a:lnTo>
                  <a:lnTo>
                    <a:pt x="30620" y="113665"/>
                  </a:lnTo>
                  <a:lnTo>
                    <a:pt x="27038" y="140589"/>
                  </a:lnTo>
                  <a:lnTo>
                    <a:pt x="21603" y="155067"/>
                  </a:lnTo>
                  <a:lnTo>
                    <a:pt x="18021" y="162306"/>
                  </a:lnTo>
                  <a:lnTo>
                    <a:pt x="16180" y="164084"/>
                  </a:lnTo>
                  <a:lnTo>
                    <a:pt x="14440" y="164084"/>
                  </a:lnTo>
                  <a:lnTo>
                    <a:pt x="9017" y="162306"/>
                  </a:lnTo>
                  <a:lnTo>
                    <a:pt x="5334" y="155067"/>
                  </a:lnTo>
                  <a:lnTo>
                    <a:pt x="3581" y="147955"/>
                  </a:lnTo>
                  <a:lnTo>
                    <a:pt x="0" y="126238"/>
                  </a:lnTo>
                  <a:lnTo>
                    <a:pt x="0" y="70358"/>
                  </a:lnTo>
                  <a:lnTo>
                    <a:pt x="3581" y="12573"/>
                  </a:lnTo>
                  <a:lnTo>
                    <a:pt x="5334" y="9017"/>
                  </a:lnTo>
                  <a:lnTo>
                    <a:pt x="7176" y="5334"/>
                  </a:lnTo>
                  <a:lnTo>
                    <a:pt x="12598" y="1778"/>
                  </a:lnTo>
                  <a:lnTo>
                    <a:pt x="19761"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9" name="Shape 4893">
              <a:extLst>
                <a:ext uri="{FF2B5EF4-FFF2-40B4-BE49-F238E27FC236}">
                  <a16:creationId xmlns:a16="http://schemas.microsoft.com/office/drawing/2014/main" id="{50BDFB9B-A5DF-8D40-42F5-3FCEC16083F8}"/>
                </a:ext>
              </a:extLst>
            </p:cNvPr>
            <p:cNvSpPr/>
            <p:nvPr/>
          </p:nvSpPr>
          <p:spPr>
            <a:xfrm>
              <a:off x="16180" y="2206371"/>
              <a:ext cx="36132" cy="155194"/>
            </a:xfrm>
            <a:custGeom>
              <a:avLst/>
              <a:gdLst/>
              <a:ahLst/>
              <a:cxnLst/>
              <a:rect l="0" t="0" r="0" b="0"/>
              <a:pathLst>
                <a:path w="36132" h="155194">
                  <a:moveTo>
                    <a:pt x="16269" y="0"/>
                  </a:moveTo>
                  <a:lnTo>
                    <a:pt x="21692" y="1905"/>
                  </a:lnTo>
                  <a:lnTo>
                    <a:pt x="27026" y="3556"/>
                  </a:lnTo>
                  <a:lnTo>
                    <a:pt x="30709" y="9017"/>
                  </a:lnTo>
                  <a:lnTo>
                    <a:pt x="32449" y="21717"/>
                  </a:lnTo>
                  <a:lnTo>
                    <a:pt x="34290" y="34290"/>
                  </a:lnTo>
                  <a:lnTo>
                    <a:pt x="36132" y="63119"/>
                  </a:lnTo>
                  <a:lnTo>
                    <a:pt x="34290" y="90170"/>
                  </a:lnTo>
                  <a:lnTo>
                    <a:pt x="32449" y="115570"/>
                  </a:lnTo>
                  <a:lnTo>
                    <a:pt x="28867" y="133477"/>
                  </a:lnTo>
                  <a:lnTo>
                    <a:pt x="25286" y="149860"/>
                  </a:lnTo>
                  <a:lnTo>
                    <a:pt x="21692" y="155194"/>
                  </a:lnTo>
                  <a:lnTo>
                    <a:pt x="18009" y="155194"/>
                  </a:lnTo>
                  <a:lnTo>
                    <a:pt x="14427" y="151511"/>
                  </a:lnTo>
                  <a:lnTo>
                    <a:pt x="7264" y="142494"/>
                  </a:lnTo>
                  <a:lnTo>
                    <a:pt x="3581" y="131699"/>
                  </a:lnTo>
                  <a:lnTo>
                    <a:pt x="1829" y="120904"/>
                  </a:lnTo>
                  <a:lnTo>
                    <a:pt x="0" y="93853"/>
                  </a:lnTo>
                  <a:lnTo>
                    <a:pt x="0" y="43307"/>
                  </a:lnTo>
                  <a:lnTo>
                    <a:pt x="1829" y="21717"/>
                  </a:lnTo>
                  <a:lnTo>
                    <a:pt x="3581" y="10795"/>
                  </a:lnTo>
                  <a:lnTo>
                    <a:pt x="5423" y="5461"/>
                  </a:lnTo>
                  <a:lnTo>
                    <a:pt x="9004" y="1905"/>
                  </a:lnTo>
                  <a:lnTo>
                    <a:pt x="16269"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0" name="Shape 4895">
              <a:extLst>
                <a:ext uri="{FF2B5EF4-FFF2-40B4-BE49-F238E27FC236}">
                  <a16:creationId xmlns:a16="http://schemas.microsoft.com/office/drawing/2014/main" id="{704C3BCB-143D-B380-6E17-0BC287B0D361}"/>
                </a:ext>
              </a:extLst>
            </p:cNvPr>
            <p:cNvSpPr/>
            <p:nvPr/>
          </p:nvSpPr>
          <p:spPr>
            <a:xfrm>
              <a:off x="14427" y="1979041"/>
              <a:ext cx="36043" cy="122682"/>
            </a:xfrm>
            <a:custGeom>
              <a:avLst/>
              <a:gdLst/>
              <a:ahLst/>
              <a:cxnLst/>
              <a:rect l="0" t="0" r="0" b="0"/>
              <a:pathLst>
                <a:path w="36043" h="122682">
                  <a:moveTo>
                    <a:pt x="23444" y="0"/>
                  </a:moveTo>
                  <a:lnTo>
                    <a:pt x="27038" y="1905"/>
                  </a:lnTo>
                  <a:lnTo>
                    <a:pt x="30620" y="5461"/>
                  </a:lnTo>
                  <a:lnTo>
                    <a:pt x="32461" y="12700"/>
                  </a:lnTo>
                  <a:lnTo>
                    <a:pt x="36043" y="30734"/>
                  </a:lnTo>
                  <a:lnTo>
                    <a:pt x="36043" y="52324"/>
                  </a:lnTo>
                  <a:lnTo>
                    <a:pt x="34201" y="74041"/>
                  </a:lnTo>
                  <a:lnTo>
                    <a:pt x="28778" y="95631"/>
                  </a:lnTo>
                  <a:lnTo>
                    <a:pt x="23444" y="111887"/>
                  </a:lnTo>
                  <a:lnTo>
                    <a:pt x="19761" y="117348"/>
                  </a:lnTo>
                  <a:lnTo>
                    <a:pt x="16180" y="120904"/>
                  </a:lnTo>
                  <a:lnTo>
                    <a:pt x="12598" y="122682"/>
                  </a:lnTo>
                  <a:lnTo>
                    <a:pt x="7176" y="120904"/>
                  </a:lnTo>
                  <a:lnTo>
                    <a:pt x="3581" y="117348"/>
                  </a:lnTo>
                  <a:lnTo>
                    <a:pt x="1753" y="111887"/>
                  </a:lnTo>
                  <a:lnTo>
                    <a:pt x="0" y="93853"/>
                  </a:lnTo>
                  <a:lnTo>
                    <a:pt x="0" y="72263"/>
                  </a:lnTo>
                  <a:lnTo>
                    <a:pt x="1753" y="50546"/>
                  </a:lnTo>
                  <a:lnTo>
                    <a:pt x="7176" y="28829"/>
                  </a:lnTo>
                  <a:lnTo>
                    <a:pt x="12598" y="10922"/>
                  </a:lnTo>
                  <a:lnTo>
                    <a:pt x="16180" y="5461"/>
                  </a:lnTo>
                  <a:lnTo>
                    <a:pt x="19761" y="1905"/>
                  </a:lnTo>
                  <a:lnTo>
                    <a:pt x="23444"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1" name="Shape 4897">
              <a:extLst>
                <a:ext uri="{FF2B5EF4-FFF2-40B4-BE49-F238E27FC236}">
                  <a16:creationId xmlns:a16="http://schemas.microsoft.com/office/drawing/2014/main" id="{489004D7-13AF-A9B3-C69F-06F93DC34EB3}"/>
                </a:ext>
              </a:extLst>
            </p:cNvPr>
            <p:cNvSpPr/>
            <p:nvPr/>
          </p:nvSpPr>
          <p:spPr>
            <a:xfrm>
              <a:off x="18009" y="1713865"/>
              <a:ext cx="41465" cy="164211"/>
            </a:xfrm>
            <a:custGeom>
              <a:avLst/>
              <a:gdLst/>
              <a:ahLst/>
              <a:cxnLst/>
              <a:rect l="0" t="0" r="0" b="0"/>
              <a:pathLst>
                <a:path w="41465" h="164211">
                  <a:moveTo>
                    <a:pt x="18021" y="0"/>
                  </a:moveTo>
                  <a:lnTo>
                    <a:pt x="23457" y="0"/>
                  </a:lnTo>
                  <a:lnTo>
                    <a:pt x="27038" y="1778"/>
                  </a:lnTo>
                  <a:lnTo>
                    <a:pt x="30620" y="10795"/>
                  </a:lnTo>
                  <a:lnTo>
                    <a:pt x="34303" y="21717"/>
                  </a:lnTo>
                  <a:lnTo>
                    <a:pt x="37884" y="32512"/>
                  </a:lnTo>
                  <a:lnTo>
                    <a:pt x="39624" y="54102"/>
                  </a:lnTo>
                  <a:lnTo>
                    <a:pt x="41465" y="104648"/>
                  </a:lnTo>
                  <a:lnTo>
                    <a:pt x="41465" y="129921"/>
                  </a:lnTo>
                  <a:lnTo>
                    <a:pt x="39624" y="153416"/>
                  </a:lnTo>
                  <a:lnTo>
                    <a:pt x="37884" y="158750"/>
                  </a:lnTo>
                  <a:lnTo>
                    <a:pt x="36043" y="162433"/>
                  </a:lnTo>
                  <a:lnTo>
                    <a:pt x="32461" y="164211"/>
                  </a:lnTo>
                  <a:lnTo>
                    <a:pt x="23457" y="164211"/>
                  </a:lnTo>
                  <a:lnTo>
                    <a:pt x="16180" y="160528"/>
                  </a:lnTo>
                  <a:lnTo>
                    <a:pt x="14440" y="158750"/>
                  </a:lnTo>
                  <a:lnTo>
                    <a:pt x="10858" y="153416"/>
                  </a:lnTo>
                  <a:lnTo>
                    <a:pt x="9017" y="137033"/>
                  </a:lnTo>
                  <a:lnTo>
                    <a:pt x="5436" y="111887"/>
                  </a:lnTo>
                  <a:lnTo>
                    <a:pt x="3594" y="90170"/>
                  </a:lnTo>
                  <a:lnTo>
                    <a:pt x="0" y="63119"/>
                  </a:lnTo>
                  <a:lnTo>
                    <a:pt x="0" y="36068"/>
                  </a:lnTo>
                  <a:lnTo>
                    <a:pt x="1753" y="25273"/>
                  </a:lnTo>
                  <a:lnTo>
                    <a:pt x="5436" y="14478"/>
                  </a:lnTo>
                  <a:lnTo>
                    <a:pt x="14440" y="3683"/>
                  </a:lnTo>
                  <a:lnTo>
                    <a:pt x="18021"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2" name="Shape 4899">
              <a:extLst>
                <a:ext uri="{FF2B5EF4-FFF2-40B4-BE49-F238E27FC236}">
                  <a16:creationId xmlns:a16="http://schemas.microsoft.com/office/drawing/2014/main" id="{3354553A-3EB8-16FB-0526-65B51C850043}"/>
                </a:ext>
              </a:extLst>
            </p:cNvPr>
            <p:cNvSpPr/>
            <p:nvPr/>
          </p:nvSpPr>
          <p:spPr>
            <a:xfrm>
              <a:off x="14427" y="1463167"/>
              <a:ext cx="37884" cy="176784"/>
            </a:xfrm>
            <a:custGeom>
              <a:avLst/>
              <a:gdLst/>
              <a:ahLst/>
              <a:cxnLst/>
              <a:rect l="0" t="0" r="0" b="0"/>
              <a:pathLst>
                <a:path w="37884" h="176784">
                  <a:moveTo>
                    <a:pt x="23444" y="0"/>
                  </a:moveTo>
                  <a:lnTo>
                    <a:pt x="27038" y="0"/>
                  </a:lnTo>
                  <a:lnTo>
                    <a:pt x="30620" y="1778"/>
                  </a:lnTo>
                  <a:lnTo>
                    <a:pt x="34201" y="7239"/>
                  </a:lnTo>
                  <a:lnTo>
                    <a:pt x="36043" y="16129"/>
                  </a:lnTo>
                  <a:lnTo>
                    <a:pt x="37884" y="28829"/>
                  </a:lnTo>
                  <a:lnTo>
                    <a:pt x="36043" y="39624"/>
                  </a:lnTo>
                  <a:lnTo>
                    <a:pt x="34201" y="57658"/>
                  </a:lnTo>
                  <a:lnTo>
                    <a:pt x="30620" y="117221"/>
                  </a:lnTo>
                  <a:lnTo>
                    <a:pt x="27038" y="147828"/>
                  </a:lnTo>
                  <a:lnTo>
                    <a:pt x="23444" y="162306"/>
                  </a:lnTo>
                  <a:lnTo>
                    <a:pt x="18021" y="175006"/>
                  </a:lnTo>
                  <a:lnTo>
                    <a:pt x="16180" y="176784"/>
                  </a:lnTo>
                  <a:lnTo>
                    <a:pt x="12598" y="169545"/>
                  </a:lnTo>
                  <a:lnTo>
                    <a:pt x="7176" y="144272"/>
                  </a:lnTo>
                  <a:lnTo>
                    <a:pt x="1753" y="115443"/>
                  </a:lnTo>
                  <a:lnTo>
                    <a:pt x="0" y="99187"/>
                  </a:lnTo>
                  <a:lnTo>
                    <a:pt x="0" y="48641"/>
                  </a:lnTo>
                  <a:lnTo>
                    <a:pt x="1753" y="34163"/>
                  </a:lnTo>
                  <a:lnTo>
                    <a:pt x="3581" y="21590"/>
                  </a:lnTo>
                  <a:lnTo>
                    <a:pt x="7176" y="10795"/>
                  </a:lnTo>
                  <a:lnTo>
                    <a:pt x="10757" y="7239"/>
                  </a:lnTo>
                  <a:lnTo>
                    <a:pt x="14440" y="3556"/>
                  </a:lnTo>
                  <a:lnTo>
                    <a:pt x="19761" y="1778"/>
                  </a:lnTo>
                  <a:lnTo>
                    <a:pt x="23444"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3" name="Shape 4901">
              <a:extLst>
                <a:ext uri="{FF2B5EF4-FFF2-40B4-BE49-F238E27FC236}">
                  <a16:creationId xmlns:a16="http://schemas.microsoft.com/office/drawing/2014/main" id="{00319B36-3719-A5C6-4758-A0A46C31442A}"/>
                </a:ext>
              </a:extLst>
            </p:cNvPr>
            <p:cNvSpPr/>
            <p:nvPr/>
          </p:nvSpPr>
          <p:spPr>
            <a:xfrm>
              <a:off x="12586" y="1221359"/>
              <a:ext cx="36043" cy="165989"/>
            </a:xfrm>
            <a:custGeom>
              <a:avLst/>
              <a:gdLst/>
              <a:ahLst/>
              <a:cxnLst/>
              <a:rect l="0" t="0" r="0" b="0"/>
              <a:pathLst>
                <a:path w="36043" h="165989">
                  <a:moveTo>
                    <a:pt x="19863" y="0"/>
                  </a:moveTo>
                  <a:lnTo>
                    <a:pt x="23444" y="1778"/>
                  </a:lnTo>
                  <a:lnTo>
                    <a:pt x="27038" y="7239"/>
                  </a:lnTo>
                  <a:lnTo>
                    <a:pt x="28880" y="10795"/>
                  </a:lnTo>
                  <a:lnTo>
                    <a:pt x="30620" y="19939"/>
                  </a:lnTo>
                  <a:lnTo>
                    <a:pt x="34303" y="41529"/>
                  </a:lnTo>
                  <a:lnTo>
                    <a:pt x="36043" y="68580"/>
                  </a:lnTo>
                  <a:lnTo>
                    <a:pt x="36043" y="99314"/>
                  </a:lnTo>
                  <a:lnTo>
                    <a:pt x="34303" y="126365"/>
                  </a:lnTo>
                  <a:lnTo>
                    <a:pt x="30620" y="149733"/>
                  </a:lnTo>
                  <a:lnTo>
                    <a:pt x="27038" y="156972"/>
                  </a:lnTo>
                  <a:lnTo>
                    <a:pt x="23444" y="164211"/>
                  </a:lnTo>
                  <a:lnTo>
                    <a:pt x="18021" y="165989"/>
                  </a:lnTo>
                  <a:lnTo>
                    <a:pt x="12598" y="164211"/>
                  </a:lnTo>
                  <a:lnTo>
                    <a:pt x="9017" y="162306"/>
                  </a:lnTo>
                  <a:lnTo>
                    <a:pt x="7175" y="158750"/>
                  </a:lnTo>
                  <a:lnTo>
                    <a:pt x="1841" y="147955"/>
                  </a:lnTo>
                  <a:lnTo>
                    <a:pt x="0" y="135382"/>
                  </a:lnTo>
                  <a:lnTo>
                    <a:pt x="0" y="93853"/>
                  </a:lnTo>
                  <a:lnTo>
                    <a:pt x="1841" y="72136"/>
                  </a:lnTo>
                  <a:lnTo>
                    <a:pt x="1841" y="54102"/>
                  </a:lnTo>
                  <a:lnTo>
                    <a:pt x="7175" y="25273"/>
                  </a:lnTo>
                  <a:lnTo>
                    <a:pt x="10858" y="12700"/>
                  </a:lnTo>
                  <a:lnTo>
                    <a:pt x="14440" y="3683"/>
                  </a:lnTo>
                  <a:lnTo>
                    <a:pt x="18021" y="1778"/>
                  </a:lnTo>
                  <a:lnTo>
                    <a:pt x="19863"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4" name="Shape 4903">
              <a:extLst>
                <a:ext uri="{FF2B5EF4-FFF2-40B4-BE49-F238E27FC236}">
                  <a16:creationId xmlns:a16="http://schemas.microsoft.com/office/drawing/2014/main" id="{041D69F2-8B64-C63E-05A0-0A9597E1F405}"/>
                </a:ext>
              </a:extLst>
            </p:cNvPr>
            <p:cNvSpPr/>
            <p:nvPr/>
          </p:nvSpPr>
          <p:spPr>
            <a:xfrm>
              <a:off x="18009" y="976122"/>
              <a:ext cx="37884" cy="164084"/>
            </a:xfrm>
            <a:custGeom>
              <a:avLst/>
              <a:gdLst/>
              <a:ahLst/>
              <a:cxnLst/>
              <a:rect l="0" t="0" r="0" b="0"/>
              <a:pathLst>
                <a:path w="37884" h="164084">
                  <a:moveTo>
                    <a:pt x="23457" y="0"/>
                  </a:moveTo>
                  <a:lnTo>
                    <a:pt x="25197" y="1651"/>
                  </a:lnTo>
                  <a:lnTo>
                    <a:pt x="28880" y="5334"/>
                  </a:lnTo>
                  <a:lnTo>
                    <a:pt x="30620" y="10668"/>
                  </a:lnTo>
                  <a:lnTo>
                    <a:pt x="34303" y="21590"/>
                  </a:lnTo>
                  <a:lnTo>
                    <a:pt x="36043" y="34163"/>
                  </a:lnTo>
                  <a:lnTo>
                    <a:pt x="37884" y="61341"/>
                  </a:lnTo>
                  <a:lnTo>
                    <a:pt x="34303" y="88265"/>
                  </a:lnTo>
                  <a:lnTo>
                    <a:pt x="32461" y="111760"/>
                  </a:lnTo>
                  <a:lnTo>
                    <a:pt x="30620" y="131572"/>
                  </a:lnTo>
                  <a:lnTo>
                    <a:pt x="27038" y="151511"/>
                  </a:lnTo>
                  <a:lnTo>
                    <a:pt x="25197" y="158623"/>
                  </a:lnTo>
                  <a:lnTo>
                    <a:pt x="21615" y="162306"/>
                  </a:lnTo>
                  <a:lnTo>
                    <a:pt x="18021" y="164084"/>
                  </a:lnTo>
                  <a:lnTo>
                    <a:pt x="16180" y="162306"/>
                  </a:lnTo>
                  <a:lnTo>
                    <a:pt x="9017" y="156845"/>
                  </a:lnTo>
                  <a:lnTo>
                    <a:pt x="5436" y="147828"/>
                  </a:lnTo>
                  <a:lnTo>
                    <a:pt x="1753" y="137033"/>
                  </a:lnTo>
                  <a:lnTo>
                    <a:pt x="0" y="124333"/>
                  </a:lnTo>
                  <a:lnTo>
                    <a:pt x="0" y="108204"/>
                  </a:lnTo>
                  <a:lnTo>
                    <a:pt x="1753" y="79248"/>
                  </a:lnTo>
                  <a:lnTo>
                    <a:pt x="1753" y="57658"/>
                  </a:lnTo>
                  <a:lnTo>
                    <a:pt x="5436" y="41402"/>
                  </a:lnTo>
                  <a:lnTo>
                    <a:pt x="10858" y="16129"/>
                  </a:lnTo>
                  <a:lnTo>
                    <a:pt x="16180" y="7112"/>
                  </a:lnTo>
                  <a:lnTo>
                    <a:pt x="21615" y="1651"/>
                  </a:lnTo>
                  <a:lnTo>
                    <a:pt x="23457"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5" name="Shape 4905">
              <a:extLst>
                <a:ext uri="{FF2B5EF4-FFF2-40B4-BE49-F238E27FC236}">
                  <a16:creationId xmlns:a16="http://schemas.microsoft.com/office/drawing/2014/main" id="{9D532E64-D281-3A79-61F5-D4440BFBD9E9}"/>
                </a:ext>
              </a:extLst>
            </p:cNvPr>
            <p:cNvSpPr/>
            <p:nvPr/>
          </p:nvSpPr>
          <p:spPr>
            <a:xfrm>
              <a:off x="1740" y="737870"/>
              <a:ext cx="41466" cy="156972"/>
            </a:xfrm>
            <a:custGeom>
              <a:avLst/>
              <a:gdLst/>
              <a:ahLst/>
              <a:cxnLst/>
              <a:rect l="0" t="0" r="0" b="0"/>
              <a:pathLst>
                <a:path w="41466" h="156972">
                  <a:moveTo>
                    <a:pt x="16269" y="0"/>
                  </a:moveTo>
                  <a:lnTo>
                    <a:pt x="21704" y="1905"/>
                  </a:lnTo>
                  <a:lnTo>
                    <a:pt x="25286" y="3556"/>
                  </a:lnTo>
                  <a:lnTo>
                    <a:pt x="28867" y="7239"/>
                  </a:lnTo>
                  <a:lnTo>
                    <a:pt x="30709" y="12573"/>
                  </a:lnTo>
                  <a:lnTo>
                    <a:pt x="34290" y="23495"/>
                  </a:lnTo>
                  <a:lnTo>
                    <a:pt x="36132" y="37973"/>
                  </a:lnTo>
                  <a:lnTo>
                    <a:pt x="37884" y="68580"/>
                  </a:lnTo>
                  <a:lnTo>
                    <a:pt x="36132" y="88392"/>
                  </a:lnTo>
                  <a:lnTo>
                    <a:pt x="39726" y="102870"/>
                  </a:lnTo>
                  <a:lnTo>
                    <a:pt x="41466" y="126238"/>
                  </a:lnTo>
                  <a:lnTo>
                    <a:pt x="41466" y="137160"/>
                  </a:lnTo>
                  <a:lnTo>
                    <a:pt x="39726" y="146177"/>
                  </a:lnTo>
                  <a:lnTo>
                    <a:pt x="36132" y="153416"/>
                  </a:lnTo>
                  <a:lnTo>
                    <a:pt x="32449" y="155194"/>
                  </a:lnTo>
                  <a:lnTo>
                    <a:pt x="28867" y="156972"/>
                  </a:lnTo>
                  <a:lnTo>
                    <a:pt x="25286" y="156972"/>
                  </a:lnTo>
                  <a:lnTo>
                    <a:pt x="23444" y="155194"/>
                  </a:lnTo>
                  <a:lnTo>
                    <a:pt x="18021" y="149733"/>
                  </a:lnTo>
                  <a:lnTo>
                    <a:pt x="12687" y="138938"/>
                  </a:lnTo>
                  <a:lnTo>
                    <a:pt x="10846" y="128143"/>
                  </a:lnTo>
                  <a:lnTo>
                    <a:pt x="7264" y="106553"/>
                  </a:lnTo>
                  <a:lnTo>
                    <a:pt x="5423" y="90297"/>
                  </a:lnTo>
                  <a:lnTo>
                    <a:pt x="3581" y="70358"/>
                  </a:lnTo>
                  <a:lnTo>
                    <a:pt x="0" y="39751"/>
                  </a:lnTo>
                  <a:lnTo>
                    <a:pt x="0" y="25273"/>
                  </a:lnTo>
                  <a:lnTo>
                    <a:pt x="1841" y="12573"/>
                  </a:lnTo>
                  <a:lnTo>
                    <a:pt x="5423" y="7239"/>
                  </a:lnTo>
                  <a:lnTo>
                    <a:pt x="7264" y="3556"/>
                  </a:lnTo>
                  <a:lnTo>
                    <a:pt x="12687" y="1905"/>
                  </a:lnTo>
                  <a:lnTo>
                    <a:pt x="16269"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6" name="Shape 4907">
              <a:extLst>
                <a:ext uri="{FF2B5EF4-FFF2-40B4-BE49-F238E27FC236}">
                  <a16:creationId xmlns:a16="http://schemas.microsoft.com/office/drawing/2014/main" id="{2097A853-8ADB-32E4-541F-9511533A3A53}"/>
                </a:ext>
              </a:extLst>
            </p:cNvPr>
            <p:cNvSpPr/>
            <p:nvPr/>
          </p:nvSpPr>
          <p:spPr>
            <a:xfrm>
              <a:off x="9004" y="492506"/>
              <a:ext cx="43307" cy="153416"/>
            </a:xfrm>
            <a:custGeom>
              <a:avLst/>
              <a:gdLst/>
              <a:ahLst/>
              <a:cxnLst/>
              <a:rect l="0" t="0" r="0" b="0"/>
              <a:pathLst>
                <a:path w="43307" h="153416">
                  <a:moveTo>
                    <a:pt x="18021" y="0"/>
                  </a:moveTo>
                  <a:lnTo>
                    <a:pt x="21603" y="1905"/>
                  </a:lnTo>
                  <a:lnTo>
                    <a:pt x="25184" y="3683"/>
                  </a:lnTo>
                  <a:lnTo>
                    <a:pt x="30620" y="12700"/>
                  </a:lnTo>
                  <a:lnTo>
                    <a:pt x="34201" y="23495"/>
                  </a:lnTo>
                  <a:lnTo>
                    <a:pt x="37884" y="34290"/>
                  </a:lnTo>
                  <a:lnTo>
                    <a:pt x="39624" y="46990"/>
                  </a:lnTo>
                  <a:lnTo>
                    <a:pt x="39624" y="65024"/>
                  </a:lnTo>
                  <a:lnTo>
                    <a:pt x="41466" y="82931"/>
                  </a:lnTo>
                  <a:lnTo>
                    <a:pt x="43307" y="108331"/>
                  </a:lnTo>
                  <a:lnTo>
                    <a:pt x="41466" y="119126"/>
                  </a:lnTo>
                  <a:lnTo>
                    <a:pt x="39624" y="131699"/>
                  </a:lnTo>
                  <a:lnTo>
                    <a:pt x="36043" y="140716"/>
                  </a:lnTo>
                  <a:lnTo>
                    <a:pt x="30620" y="147955"/>
                  </a:lnTo>
                  <a:lnTo>
                    <a:pt x="27026" y="151638"/>
                  </a:lnTo>
                  <a:lnTo>
                    <a:pt x="23444" y="153416"/>
                  </a:lnTo>
                  <a:lnTo>
                    <a:pt x="19863" y="153416"/>
                  </a:lnTo>
                  <a:lnTo>
                    <a:pt x="18021" y="151638"/>
                  </a:lnTo>
                  <a:lnTo>
                    <a:pt x="14440" y="146177"/>
                  </a:lnTo>
                  <a:lnTo>
                    <a:pt x="12598" y="135255"/>
                  </a:lnTo>
                  <a:lnTo>
                    <a:pt x="10757" y="113665"/>
                  </a:lnTo>
                  <a:lnTo>
                    <a:pt x="10757" y="95631"/>
                  </a:lnTo>
                  <a:lnTo>
                    <a:pt x="7176" y="75819"/>
                  </a:lnTo>
                  <a:lnTo>
                    <a:pt x="1740" y="46990"/>
                  </a:lnTo>
                  <a:lnTo>
                    <a:pt x="0" y="32512"/>
                  </a:lnTo>
                  <a:lnTo>
                    <a:pt x="1740" y="19939"/>
                  </a:lnTo>
                  <a:lnTo>
                    <a:pt x="3581" y="10922"/>
                  </a:lnTo>
                  <a:lnTo>
                    <a:pt x="5423" y="5461"/>
                  </a:lnTo>
                  <a:lnTo>
                    <a:pt x="9004" y="3683"/>
                  </a:lnTo>
                  <a:lnTo>
                    <a:pt x="12598" y="1905"/>
                  </a:lnTo>
                  <a:lnTo>
                    <a:pt x="18021"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7" name="Shape 4909">
              <a:extLst>
                <a:ext uri="{FF2B5EF4-FFF2-40B4-BE49-F238E27FC236}">
                  <a16:creationId xmlns:a16="http://schemas.microsoft.com/office/drawing/2014/main" id="{17F6D6A3-1645-43FE-AA94-58BDAB8A2DE2}"/>
                </a:ext>
              </a:extLst>
            </p:cNvPr>
            <p:cNvSpPr/>
            <p:nvPr/>
          </p:nvSpPr>
          <p:spPr>
            <a:xfrm>
              <a:off x="25184" y="241808"/>
              <a:ext cx="34290" cy="171450"/>
            </a:xfrm>
            <a:custGeom>
              <a:avLst/>
              <a:gdLst/>
              <a:ahLst/>
              <a:cxnLst/>
              <a:rect l="0" t="0" r="0" b="0"/>
              <a:pathLst>
                <a:path w="34290" h="171450">
                  <a:moveTo>
                    <a:pt x="9004" y="0"/>
                  </a:moveTo>
                  <a:lnTo>
                    <a:pt x="12687" y="0"/>
                  </a:lnTo>
                  <a:lnTo>
                    <a:pt x="16281" y="1778"/>
                  </a:lnTo>
                  <a:lnTo>
                    <a:pt x="21704" y="3556"/>
                  </a:lnTo>
                  <a:lnTo>
                    <a:pt x="27127" y="10795"/>
                  </a:lnTo>
                  <a:lnTo>
                    <a:pt x="30709" y="21717"/>
                  </a:lnTo>
                  <a:lnTo>
                    <a:pt x="32449" y="34290"/>
                  </a:lnTo>
                  <a:lnTo>
                    <a:pt x="34290" y="46863"/>
                  </a:lnTo>
                  <a:lnTo>
                    <a:pt x="32449" y="73914"/>
                  </a:lnTo>
                  <a:lnTo>
                    <a:pt x="32449" y="93726"/>
                  </a:lnTo>
                  <a:lnTo>
                    <a:pt x="30709" y="118999"/>
                  </a:lnTo>
                  <a:lnTo>
                    <a:pt x="25286" y="144399"/>
                  </a:lnTo>
                  <a:lnTo>
                    <a:pt x="23444" y="151511"/>
                  </a:lnTo>
                  <a:lnTo>
                    <a:pt x="16281" y="164084"/>
                  </a:lnTo>
                  <a:lnTo>
                    <a:pt x="12687" y="167767"/>
                  </a:lnTo>
                  <a:lnTo>
                    <a:pt x="10846" y="171450"/>
                  </a:lnTo>
                  <a:lnTo>
                    <a:pt x="7264" y="169545"/>
                  </a:lnTo>
                  <a:lnTo>
                    <a:pt x="5423" y="165989"/>
                  </a:lnTo>
                  <a:lnTo>
                    <a:pt x="1842" y="138938"/>
                  </a:lnTo>
                  <a:lnTo>
                    <a:pt x="0" y="110109"/>
                  </a:lnTo>
                  <a:lnTo>
                    <a:pt x="0" y="16256"/>
                  </a:lnTo>
                  <a:lnTo>
                    <a:pt x="3683" y="7239"/>
                  </a:lnTo>
                  <a:lnTo>
                    <a:pt x="7264" y="1778"/>
                  </a:lnTo>
                  <a:lnTo>
                    <a:pt x="9004"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8" name="Shape 4911">
              <a:extLst>
                <a:ext uri="{FF2B5EF4-FFF2-40B4-BE49-F238E27FC236}">
                  <a16:creationId xmlns:a16="http://schemas.microsoft.com/office/drawing/2014/main" id="{0FF7DAB5-7D2B-B55B-3906-BAD9B441580D}"/>
                </a:ext>
              </a:extLst>
            </p:cNvPr>
            <p:cNvSpPr/>
            <p:nvPr/>
          </p:nvSpPr>
          <p:spPr>
            <a:xfrm>
              <a:off x="18009" y="0"/>
              <a:ext cx="34303" cy="162433"/>
            </a:xfrm>
            <a:custGeom>
              <a:avLst/>
              <a:gdLst/>
              <a:ahLst/>
              <a:cxnLst/>
              <a:rect l="0" t="0" r="0" b="0"/>
              <a:pathLst>
                <a:path w="34303" h="162433">
                  <a:moveTo>
                    <a:pt x="14440" y="0"/>
                  </a:moveTo>
                  <a:lnTo>
                    <a:pt x="18021" y="1905"/>
                  </a:lnTo>
                  <a:lnTo>
                    <a:pt x="21615" y="5461"/>
                  </a:lnTo>
                  <a:lnTo>
                    <a:pt x="28880" y="16256"/>
                  </a:lnTo>
                  <a:lnTo>
                    <a:pt x="32461" y="25273"/>
                  </a:lnTo>
                  <a:lnTo>
                    <a:pt x="34303" y="37973"/>
                  </a:lnTo>
                  <a:lnTo>
                    <a:pt x="34303" y="50546"/>
                  </a:lnTo>
                  <a:lnTo>
                    <a:pt x="32461" y="75819"/>
                  </a:lnTo>
                  <a:lnTo>
                    <a:pt x="32461" y="92075"/>
                  </a:lnTo>
                  <a:lnTo>
                    <a:pt x="30620" y="122682"/>
                  </a:lnTo>
                  <a:lnTo>
                    <a:pt x="27038" y="137160"/>
                  </a:lnTo>
                  <a:lnTo>
                    <a:pt x="25197" y="149860"/>
                  </a:lnTo>
                  <a:lnTo>
                    <a:pt x="19863" y="158877"/>
                  </a:lnTo>
                  <a:lnTo>
                    <a:pt x="18021" y="160528"/>
                  </a:lnTo>
                  <a:lnTo>
                    <a:pt x="14440" y="162433"/>
                  </a:lnTo>
                  <a:lnTo>
                    <a:pt x="10858" y="158877"/>
                  </a:lnTo>
                  <a:lnTo>
                    <a:pt x="9017" y="155194"/>
                  </a:lnTo>
                  <a:lnTo>
                    <a:pt x="3594" y="138938"/>
                  </a:lnTo>
                  <a:lnTo>
                    <a:pt x="1753" y="115570"/>
                  </a:lnTo>
                  <a:lnTo>
                    <a:pt x="0" y="90297"/>
                  </a:lnTo>
                  <a:lnTo>
                    <a:pt x="1753" y="39751"/>
                  </a:lnTo>
                  <a:lnTo>
                    <a:pt x="3594" y="21717"/>
                  </a:lnTo>
                  <a:lnTo>
                    <a:pt x="5436" y="10922"/>
                  </a:lnTo>
                  <a:lnTo>
                    <a:pt x="9017" y="1905"/>
                  </a:lnTo>
                  <a:lnTo>
                    <a:pt x="14440" y="0"/>
                  </a:lnTo>
                  <a:close/>
                </a:path>
              </a:pathLst>
            </a:custGeom>
            <a:ln w="0" cap="flat">
              <a:miter lim="127000"/>
            </a:ln>
          </p:spPr>
          <p:style>
            <a:lnRef idx="0">
              <a:srgbClr val="000000">
                <a:alpha val="0"/>
              </a:srgbClr>
            </a:lnRef>
            <a:fillRef idx="1">
              <a:srgbClr val="CDBCB5"/>
            </a:fillRef>
            <a:effectRef idx="0">
              <a:scrgbClr r="0" g="0" b="0"/>
            </a:effectRef>
            <a:fontRef idx="none"/>
          </p:style>
          <p:txBody>
            <a:bodyPr/>
            <a:lstStyle/>
            <a:p>
              <a:endParaRPr lang="en-US"/>
            </a:p>
          </p:txBody>
        </p:sp>
        <p:sp>
          <p:nvSpPr>
            <p:cNvPr id="19" name="Rectangle 4955">
              <a:extLst>
                <a:ext uri="{FF2B5EF4-FFF2-40B4-BE49-F238E27FC236}">
                  <a16:creationId xmlns:a16="http://schemas.microsoft.com/office/drawing/2014/main" id="{32B160A3-ABC9-CBA4-F2DB-D112B9AD2FAE}"/>
                </a:ext>
              </a:extLst>
            </p:cNvPr>
            <p:cNvSpPr/>
            <p:nvPr/>
          </p:nvSpPr>
          <p:spPr>
            <a:xfrm>
              <a:off x="211430" y="1353566"/>
              <a:ext cx="67498" cy="226002"/>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0000"/>
                  </a:solidFill>
                  <a:effectLst/>
                  <a:latin typeface="Arial" panose="020B0604020202020204" pitchFamily="34" charset="0"/>
                  <a:ea typeface="Arial" panose="020B0604020202020204" pitchFamily="34" charset="0"/>
                </a:rPr>
                <a:t>-</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20" name="Rectangle 4956">
              <a:extLst>
                <a:ext uri="{FF2B5EF4-FFF2-40B4-BE49-F238E27FC236}">
                  <a16:creationId xmlns:a16="http://schemas.microsoft.com/office/drawing/2014/main" id="{E1664182-316A-C827-18A7-E3337C03E64E}"/>
                </a:ext>
              </a:extLst>
            </p:cNvPr>
            <p:cNvSpPr/>
            <p:nvPr/>
          </p:nvSpPr>
          <p:spPr>
            <a:xfrm>
              <a:off x="262026" y="1353566"/>
              <a:ext cx="1164060" cy="226002"/>
            </a:xfrm>
            <a:prstGeom prst="rect">
              <a:avLst/>
            </a:prstGeom>
            <a:ln>
              <a:noFill/>
            </a:ln>
          </p:spPr>
          <p:txBody>
            <a:bodyPr vert="horz" lIns="0" tIns="0" rIns="0" bIns="0" rtlCol="0">
              <a:noAutofit/>
            </a:bodyPr>
            <a:lstStyle/>
            <a:p>
              <a:pPr>
                <a:lnSpc>
                  <a:spcPct val="107000"/>
                </a:lnSpc>
                <a:spcAft>
                  <a:spcPts val="800"/>
                </a:spcAft>
              </a:pPr>
              <a:r>
                <a:rPr lang="en-US" sz="1200" b="1" kern="100" dirty="0">
                  <a:solidFill>
                    <a:srgbClr val="000000"/>
                  </a:solidFill>
                  <a:effectLst/>
                  <a:latin typeface="Arial" panose="020B0604020202020204" pitchFamily="34" charset="0"/>
                  <a:ea typeface="Arial" panose="020B0604020202020204" pitchFamily="34" charset="0"/>
                </a:rPr>
                <a:t>En </a:t>
              </a:r>
              <a:r>
                <a:rPr lang="en-US" sz="1200" b="1" kern="100" dirty="0" err="1">
                  <a:solidFill>
                    <a:srgbClr val="000000"/>
                  </a:solidFill>
                  <a:effectLst/>
                  <a:latin typeface="Arial" panose="020B0604020202020204" pitchFamily="34" charset="0"/>
                  <a:ea typeface="Arial" panose="020B0604020202020204" pitchFamily="34" charset="0"/>
                </a:rPr>
                <a:t>adultos</a:t>
              </a:r>
              <a:r>
                <a:rPr lang="en-US" sz="1200" b="1" kern="100" dirty="0">
                  <a:solidFill>
                    <a:srgbClr val="000000"/>
                  </a:solidFill>
                  <a:effectLst/>
                  <a:latin typeface="Arial" panose="020B0604020202020204" pitchFamily="34" charset="0"/>
                  <a:ea typeface="Arial" panose="020B0604020202020204" pitchFamily="34" charset="0"/>
                </a:rPr>
                <a:t>: </a:t>
              </a:r>
              <a:endParaRPr lang="en-US" sz="1100" kern="100" dirty="0">
                <a:solidFill>
                  <a:srgbClr val="000000"/>
                </a:solidFill>
                <a:effectLst/>
                <a:latin typeface="Calibri" panose="020F0502020204030204" pitchFamily="34" charset="0"/>
                <a:ea typeface="Calibri" panose="020F0502020204030204" pitchFamily="34" charset="0"/>
              </a:endParaRPr>
            </a:p>
          </p:txBody>
        </p:sp>
        <p:sp>
          <p:nvSpPr>
            <p:cNvPr id="21" name="Rectangle 4957">
              <a:extLst>
                <a:ext uri="{FF2B5EF4-FFF2-40B4-BE49-F238E27FC236}">
                  <a16:creationId xmlns:a16="http://schemas.microsoft.com/office/drawing/2014/main" id="{87538892-8C37-404F-FBA0-08853C877E71}"/>
                </a:ext>
              </a:extLst>
            </p:cNvPr>
            <p:cNvSpPr/>
            <p:nvPr/>
          </p:nvSpPr>
          <p:spPr>
            <a:xfrm>
              <a:off x="1136802" y="1353566"/>
              <a:ext cx="5391979" cy="226002"/>
            </a:xfrm>
            <a:prstGeom prst="rect">
              <a:avLst/>
            </a:prstGeom>
            <a:ln>
              <a:noFill/>
            </a:ln>
          </p:spPr>
          <p:txBody>
            <a:bodyPr vert="horz" lIns="0" tIns="0" rIns="0" bIns="0" rtlCol="0">
              <a:noAutofit/>
            </a:bodyPr>
            <a:lstStyle/>
            <a:p>
              <a:pPr>
                <a:lnSpc>
                  <a:spcPct val="107000"/>
                </a:lnSpc>
                <a:spcAft>
                  <a:spcPts val="800"/>
                </a:spcAft>
              </a:pPr>
              <a:r>
                <a:rPr lang="en-US" sz="1200" b="1" kern="100">
                  <a:solidFill>
                    <a:srgbClr val="000000"/>
                  </a:solidFill>
                  <a:effectLst/>
                  <a:latin typeface="Arial" panose="020B0604020202020204" pitchFamily="34" charset="0"/>
                  <a:ea typeface="Arial" panose="020B0604020202020204" pitchFamily="34" charset="0"/>
                </a:rPr>
                <a:t>obtener 2 o preferiblemente 3 sets de hemocultivos por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22" name="Rectangle 4958">
              <a:extLst>
                <a:ext uri="{FF2B5EF4-FFF2-40B4-BE49-F238E27FC236}">
                  <a16:creationId xmlns:a16="http://schemas.microsoft.com/office/drawing/2014/main" id="{DDFDD19F-A5DC-45C6-60EF-DDE274262278}"/>
                </a:ext>
              </a:extLst>
            </p:cNvPr>
            <p:cNvSpPr/>
            <p:nvPr/>
          </p:nvSpPr>
          <p:spPr>
            <a:xfrm>
              <a:off x="211430" y="1536446"/>
              <a:ext cx="2126036" cy="226002"/>
            </a:xfrm>
            <a:prstGeom prst="rect">
              <a:avLst/>
            </a:prstGeom>
            <a:ln>
              <a:noFill/>
            </a:ln>
          </p:spPr>
          <p:txBody>
            <a:bodyPr vert="horz" lIns="0" tIns="0" rIns="0" bIns="0" rtlCol="0">
              <a:noAutofit/>
            </a:bodyPr>
            <a:lstStyle/>
            <a:p>
              <a:pPr>
                <a:lnSpc>
                  <a:spcPct val="107000"/>
                </a:lnSpc>
                <a:spcAft>
                  <a:spcPts val="800"/>
                </a:spcAft>
              </a:pPr>
              <a:r>
                <a:rPr lang="en-US" sz="1200" b="1" kern="100" dirty="0">
                  <a:solidFill>
                    <a:srgbClr val="000000"/>
                  </a:solidFill>
                  <a:effectLst/>
                  <a:latin typeface="Arial" panose="020B0604020202020204" pitchFamily="34" charset="0"/>
                  <a:ea typeface="Arial" panose="020B0604020202020204" pitchFamily="34" charset="0"/>
                </a:rPr>
                <a:t>cada </a:t>
              </a:r>
              <a:r>
                <a:rPr lang="en-US" sz="1200" b="1" kern="100" dirty="0" err="1">
                  <a:solidFill>
                    <a:srgbClr val="000000"/>
                  </a:solidFill>
                  <a:effectLst/>
                  <a:latin typeface="Arial" panose="020B0604020202020204" pitchFamily="34" charset="0"/>
                  <a:ea typeface="Arial" panose="020B0604020202020204" pitchFamily="34" charset="0"/>
                </a:rPr>
                <a:t>episodio</a:t>
              </a:r>
              <a:r>
                <a:rPr lang="en-US" sz="1200" b="1" kern="100" dirty="0">
                  <a:solidFill>
                    <a:srgbClr val="000000"/>
                  </a:solidFill>
                  <a:effectLst/>
                  <a:latin typeface="Arial" panose="020B0604020202020204" pitchFamily="34" charset="0"/>
                  <a:ea typeface="Arial" panose="020B0604020202020204" pitchFamily="34" charset="0"/>
                </a:rPr>
                <a:t> </a:t>
              </a:r>
              <a:r>
                <a:rPr lang="en-US" sz="1200" b="1" kern="100" dirty="0" err="1">
                  <a:solidFill>
                    <a:srgbClr val="000000"/>
                  </a:solidFill>
                  <a:effectLst/>
                  <a:latin typeface="Arial" panose="020B0604020202020204" pitchFamily="34" charset="0"/>
                  <a:ea typeface="Arial" panose="020B0604020202020204" pitchFamily="34" charset="0"/>
                </a:rPr>
                <a:t>séptico</a:t>
              </a:r>
              <a:endParaRPr lang="en-US" sz="1100" kern="100" dirty="0">
                <a:solidFill>
                  <a:srgbClr val="000000"/>
                </a:solidFill>
                <a:effectLst/>
                <a:latin typeface="Calibri" panose="020F0502020204030204" pitchFamily="34" charset="0"/>
                <a:ea typeface="Calibri" panose="020F0502020204030204" pitchFamily="34" charset="0"/>
              </a:endParaRPr>
            </a:p>
          </p:txBody>
        </p:sp>
        <p:sp>
          <p:nvSpPr>
            <p:cNvPr id="23" name="Rectangle 55878">
              <a:extLst>
                <a:ext uri="{FF2B5EF4-FFF2-40B4-BE49-F238E27FC236}">
                  <a16:creationId xmlns:a16="http://schemas.microsoft.com/office/drawing/2014/main" id="{185FD54B-92B6-CA39-64CE-D49C3BA5A73E}"/>
                </a:ext>
              </a:extLst>
            </p:cNvPr>
            <p:cNvSpPr/>
            <p:nvPr/>
          </p:nvSpPr>
          <p:spPr>
            <a:xfrm>
              <a:off x="1807362" y="1536446"/>
              <a:ext cx="123846" cy="226002"/>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0000"/>
                  </a:solidFill>
                  <a:effectLst/>
                  <a:latin typeface="Arial" panose="020B0604020202020204" pitchFamily="34" charset="0"/>
                  <a:ea typeface="Arial" panose="020B0604020202020204" pitchFamily="34" charset="0"/>
                </a:rPr>
                <a:t>.(</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24" name="Rectangle 55880">
              <a:extLst>
                <a:ext uri="{FF2B5EF4-FFF2-40B4-BE49-F238E27FC236}">
                  <a16:creationId xmlns:a16="http://schemas.microsoft.com/office/drawing/2014/main" id="{67C81508-DDCD-6872-A861-1C6241B71B24}"/>
                </a:ext>
              </a:extLst>
            </p:cNvPr>
            <p:cNvSpPr/>
            <p:nvPr/>
          </p:nvSpPr>
          <p:spPr>
            <a:xfrm>
              <a:off x="1900479" y="1536446"/>
              <a:ext cx="2602394" cy="226002"/>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0000"/>
                  </a:solidFill>
                  <a:effectLst/>
                  <a:latin typeface="Arial" panose="020B0604020202020204" pitchFamily="34" charset="0"/>
                  <a:ea typeface="Arial" panose="020B0604020202020204" pitchFamily="34" charset="0"/>
                </a:rPr>
                <a:t>frasco aeróbico y anaeróbico</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25" name="Rectangle 55879">
              <a:extLst>
                <a:ext uri="{FF2B5EF4-FFF2-40B4-BE49-F238E27FC236}">
                  <a16:creationId xmlns:a16="http://schemas.microsoft.com/office/drawing/2014/main" id="{220B03D2-E9CA-5FC8-B540-35225CE8DB13}"/>
                </a:ext>
              </a:extLst>
            </p:cNvPr>
            <p:cNvSpPr/>
            <p:nvPr/>
          </p:nvSpPr>
          <p:spPr>
            <a:xfrm>
              <a:off x="3856533" y="1536446"/>
              <a:ext cx="67498" cy="226002"/>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0000"/>
                  </a:solidFill>
                  <a:effectLst/>
                  <a:latin typeface="Arial" panose="020B0604020202020204" pitchFamily="34" charset="0"/>
                  <a:ea typeface="Arial" panose="020B0604020202020204" pitchFamily="34" charset="0"/>
                </a:rPr>
                <a:t>)</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26" name="Rectangle 4960">
              <a:extLst>
                <a:ext uri="{FF2B5EF4-FFF2-40B4-BE49-F238E27FC236}">
                  <a16:creationId xmlns:a16="http://schemas.microsoft.com/office/drawing/2014/main" id="{6D3F2B1E-B6FF-91AF-3E09-016260C6D3AA}"/>
                </a:ext>
              </a:extLst>
            </p:cNvPr>
            <p:cNvSpPr/>
            <p:nvPr/>
          </p:nvSpPr>
          <p:spPr>
            <a:xfrm>
              <a:off x="211430" y="1902460"/>
              <a:ext cx="67498" cy="226002"/>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0000"/>
                  </a:solidFill>
                  <a:effectLst/>
                  <a:latin typeface="Arial" panose="020B0604020202020204" pitchFamily="34" charset="0"/>
                  <a:ea typeface="Arial" panose="020B0604020202020204" pitchFamily="34" charset="0"/>
                </a:rPr>
                <a:t>-</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27" name="Rectangle 4961">
              <a:extLst>
                <a:ext uri="{FF2B5EF4-FFF2-40B4-BE49-F238E27FC236}">
                  <a16:creationId xmlns:a16="http://schemas.microsoft.com/office/drawing/2014/main" id="{F86800B0-F06D-C2AB-21BE-D607D5641BCD}"/>
                </a:ext>
              </a:extLst>
            </p:cNvPr>
            <p:cNvSpPr/>
            <p:nvPr/>
          </p:nvSpPr>
          <p:spPr>
            <a:xfrm>
              <a:off x="262026" y="1902460"/>
              <a:ext cx="315794" cy="226002"/>
            </a:xfrm>
            <a:prstGeom prst="rect">
              <a:avLst/>
            </a:prstGeom>
            <a:ln>
              <a:noFill/>
            </a:ln>
          </p:spPr>
          <p:txBody>
            <a:bodyPr vert="horz" lIns="0" tIns="0" rIns="0" bIns="0" rtlCol="0">
              <a:noAutofit/>
            </a:bodyPr>
            <a:lstStyle/>
            <a:p>
              <a:pPr>
                <a:lnSpc>
                  <a:spcPct val="107000"/>
                </a:lnSpc>
                <a:spcAft>
                  <a:spcPts val="800"/>
                </a:spcAft>
              </a:pPr>
              <a:r>
                <a:rPr lang="en-US" sz="1200" b="1" kern="100">
                  <a:solidFill>
                    <a:srgbClr val="000000"/>
                  </a:solidFill>
                  <a:effectLst/>
                  <a:latin typeface="Arial" panose="020B0604020202020204" pitchFamily="34" charset="0"/>
                  <a:ea typeface="Arial" panose="020B0604020202020204" pitchFamily="34" charset="0"/>
                </a:rPr>
                <a:t>En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28" name="Rectangle 4962">
              <a:extLst>
                <a:ext uri="{FF2B5EF4-FFF2-40B4-BE49-F238E27FC236}">
                  <a16:creationId xmlns:a16="http://schemas.microsoft.com/office/drawing/2014/main" id="{5B171AEA-4424-E13C-AF0D-C641C525B7DF}"/>
                </a:ext>
              </a:extLst>
            </p:cNvPr>
            <p:cNvSpPr/>
            <p:nvPr/>
          </p:nvSpPr>
          <p:spPr>
            <a:xfrm>
              <a:off x="501294" y="1902460"/>
              <a:ext cx="3998066" cy="226002"/>
            </a:xfrm>
            <a:prstGeom prst="rect">
              <a:avLst/>
            </a:prstGeom>
            <a:ln>
              <a:noFill/>
            </a:ln>
          </p:spPr>
          <p:txBody>
            <a:bodyPr vert="horz" lIns="0" tIns="0" rIns="0" bIns="0" rtlCol="0">
              <a:noAutofit/>
            </a:bodyPr>
            <a:lstStyle/>
            <a:p>
              <a:pPr>
                <a:lnSpc>
                  <a:spcPct val="107000"/>
                </a:lnSpc>
                <a:spcAft>
                  <a:spcPts val="800"/>
                </a:spcAft>
              </a:pPr>
              <a:r>
                <a:rPr lang="en-US" sz="1200" b="1" kern="100">
                  <a:solidFill>
                    <a:srgbClr val="000000"/>
                  </a:solidFill>
                  <a:effectLst/>
                  <a:latin typeface="Arial" panose="020B0604020202020204" pitchFamily="34" charset="0"/>
                  <a:ea typeface="Arial" panose="020B0604020202020204" pitchFamily="34" charset="0"/>
                </a:rPr>
                <a:t>niños y neonatos se recomienda: extraer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29" name="Rectangle 4963">
              <a:extLst>
                <a:ext uri="{FF2B5EF4-FFF2-40B4-BE49-F238E27FC236}">
                  <a16:creationId xmlns:a16="http://schemas.microsoft.com/office/drawing/2014/main" id="{33C8BB1C-22E5-996F-BE49-82F7157F0B42}"/>
                </a:ext>
              </a:extLst>
            </p:cNvPr>
            <p:cNvSpPr/>
            <p:nvPr/>
          </p:nvSpPr>
          <p:spPr>
            <a:xfrm>
              <a:off x="3505353" y="1902460"/>
              <a:ext cx="2034420" cy="226002"/>
            </a:xfrm>
            <a:prstGeom prst="rect">
              <a:avLst/>
            </a:prstGeom>
            <a:ln>
              <a:noFill/>
            </a:ln>
          </p:spPr>
          <p:txBody>
            <a:bodyPr vert="horz" lIns="0" tIns="0" rIns="0" bIns="0" rtlCol="0">
              <a:noAutofit/>
            </a:bodyPr>
            <a:lstStyle/>
            <a:p>
              <a:pPr>
                <a:lnSpc>
                  <a:spcPct val="107000"/>
                </a:lnSpc>
                <a:spcAft>
                  <a:spcPts val="800"/>
                </a:spcAft>
              </a:pPr>
              <a:r>
                <a:rPr lang="en-US" sz="1200" b="1" kern="100">
                  <a:solidFill>
                    <a:srgbClr val="000000"/>
                  </a:solidFill>
                  <a:effectLst/>
                  <a:latin typeface="Arial" panose="020B0604020202020204" pitchFamily="34" charset="0"/>
                  <a:ea typeface="Arial" panose="020B0604020202020204" pitchFamily="34" charset="0"/>
                </a:rPr>
                <a:t>un solo hemocultivo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30" name="Rectangle 4964">
              <a:extLst>
                <a:ext uri="{FF2B5EF4-FFF2-40B4-BE49-F238E27FC236}">
                  <a16:creationId xmlns:a16="http://schemas.microsoft.com/office/drawing/2014/main" id="{2E4C64E1-4114-AE47-3EED-C8323502D6B1}"/>
                </a:ext>
              </a:extLst>
            </p:cNvPr>
            <p:cNvSpPr/>
            <p:nvPr/>
          </p:nvSpPr>
          <p:spPr>
            <a:xfrm>
              <a:off x="211430" y="2085340"/>
              <a:ext cx="6863152" cy="226002"/>
            </a:xfrm>
            <a:prstGeom prst="rect">
              <a:avLst/>
            </a:prstGeom>
            <a:ln>
              <a:noFill/>
            </a:ln>
          </p:spPr>
          <p:txBody>
            <a:bodyPr vert="horz" lIns="0" tIns="0" rIns="0" bIns="0" rtlCol="0">
              <a:noAutofit/>
            </a:bodyPr>
            <a:lstStyle/>
            <a:p>
              <a:pPr>
                <a:lnSpc>
                  <a:spcPct val="107000"/>
                </a:lnSpc>
                <a:spcAft>
                  <a:spcPts val="800"/>
                </a:spcAft>
              </a:pPr>
              <a:r>
                <a:rPr lang="en-US" sz="1200" b="1" kern="100">
                  <a:solidFill>
                    <a:srgbClr val="000000"/>
                  </a:solidFill>
                  <a:effectLst/>
                  <a:latin typeface="Arial" panose="020B0604020202020204" pitchFamily="34" charset="0"/>
                  <a:ea typeface="Arial" panose="020B0604020202020204" pitchFamily="34" charset="0"/>
                </a:rPr>
                <a:t>aerobio  y no se recomienda extracción seriada excepto en el paciente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31" name="Rectangle 4965">
              <a:extLst>
                <a:ext uri="{FF2B5EF4-FFF2-40B4-BE49-F238E27FC236}">
                  <a16:creationId xmlns:a16="http://schemas.microsoft.com/office/drawing/2014/main" id="{D610DC66-1BD6-5286-B21E-790768EC1733}"/>
                </a:ext>
              </a:extLst>
            </p:cNvPr>
            <p:cNvSpPr/>
            <p:nvPr/>
          </p:nvSpPr>
          <p:spPr>
            <a:xfrm>
              <a:off x="211430" y="2268220"/>
              <a:ext cx="1715788" cy="226002"/>
            </a:xfrm>
            <a:prstGeom prst="rect">
              <a:avLst/>
            </a:prstGeom>
            <a:ln>
              <a:noFill/>
            </a:ln>
          </p:spPr>
          <p:txBody>
            <a:bodyPr vert="horz" lIns="0" tIns="0" rIns="0" bIns="0" rtlCol="0">
              <a:noAutofit/>
            </a:bodyPr>
            <a:lstStyle/>
            <a:p>
              <a:pPr>
                <a:lnSpc>
                  <a:spcPct val="107000"/>
                </a:lnSpc>
                <a:spcAft>
                  <a:spcPts val="800"/>
                </a:spcAft>
              </a:pPr>
              <a:r>
                <a:rPr lang="en-US" sz="1200" b="1" kern="100">
                  <a:solidFill>
                    <a:srgbClr val="000000"/>
                  </a:solidFill>
                  <a:effectLst/>
                  <a:latin typeface="Arial" panose="020B0604020202020204" pitchFamily="34" charset="0"/>
                  <a:ea typeface="Arial" panose="020B0604020202020204" pitchFamily="34" charset="0"/>
                </a:rPr>
                <a:t>inmunodeprimido</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32" name="Rectangle 4966">
              <a:extLst>
                <a:ext uri="{FF2B5EF4-FFF2-40B4-BE49-F238E27FC236}">
                  <a16:creationId xmlns:a16="http://schemas.microsoft.com/office/drawing/2014/main" id="{B671A322-BD50-2EFB-23D8-986890E85A2A}"/>
                </a:ext>
              </a:extLst>
            </p:cNvPr>
            <p:cNvSpPr/>
            <p:nvPr/>
          </p:nvSpPr>
          <p:spPr>
            <a:xfrm>
              <a:off x="1499514" y="2268220"/>
              <a:ext cx="56314" cy="226002"/>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0000"/>
                  </a:solidFill>
                  <a:effectLst/>
                  <a:latin typeface="Arial" panose="020B0604020202020204" pitchFamily="34" charset="0"/>
                  <a:ea typeface="Arial" panose="020B0604020202020204" pitchFamily="34" charset="0"/>
                </a:rPr>
                <a:t>.</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33" name="Rectangle 4967">
              <a:extLst>
                <a:ext uri="{FF2B5EF4-FFF2-40B4-BE49-F238E27FC236}">
                  <a16:creationId xmlns:a16="http://schemas.microsoft.com/office/drawing/2014/main" id="{0D825B3E-D468-DF90-F9FC-C6555D157245}"/>
                </a:ext>
              </a:extLst>
            </p:cNvPr>
            <p:cNvSpPr/>
            <p:nvPr/>
          </p:nvSpPr>
          <p:spPr>
            <a:xfrm>
              <a:off x="254406" y="2633980"/>
              <a:ext cx="67498" cy="226001"/>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0000"/>
                  </a:solidFill>
                  <a:effectLst/>
                  <a:latin typeface="Arial" panose="020B0604020202020204" pitchFamily="34" charset="0"/>
                  <a:ea typeface="Arial" panose="020B0604020202020204" pitchFamily="34" charset="0"/>
                </a:rPr>
                <a:t>-</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34" name="Rectangle 4968">
              <a:extLst>
                <a:ext uri="{FF2B5EF4-FFF2-40B4-BE49-F238E27FC236}">
                  <a16:creationId xmlns:a16="http://schemas.microsoft.com/office/drawing/2014/main" id="{3ED3B2BB-1EB0-C205-5917-4D18029C8B2D}"/>
                </a:ext>
              </a:extLst>
            </p:cNvPr>
            <p:cNvSpPr/>
            <p:nvPr/>
          </p:nvSpPr>
          <p:spPr>
            <a:xfrm>
              <a:off x="304698" y="2633980"/>
              <a:ext cx="5894655" cy="226001"/>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0000"/>
                  </a:solidFill>
                  <a:effectLst/>
                  <a:latin typeface="Arial" panose="020B0604020202020204" pitchFamily="34" charset="0"/>
                  <a:ea typeface="Arial" panose="020B0604020202020204" pitchFamily="34" charset="0"/>
                </a:rPr>
                <a:t>Si la primera serie de hemocultivos es negativa a las 24 horas de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35" name="Rectangle 4969">
              <a:extLst>
                <a:ext uri="{FF2B5EF4-FFF2-40B4-BE49-F238E27FC236}">
                  <a16:creationId xmlns:a16="http://schemas.microsoft.com/office/drawing/2014/main" id="{B3875825-23F8-11AD-C5C3-555F74B17F1F}"/>
                </a:ext>
              </a:extLst>
            </p:cNvPr>
            <p:cNvSpPr/>
            <p:nvPr/>
          </p:nvSpPr>
          <p:spPr>
            <a:xfrm>
              <a:off x="-342721" y="1597039"/>
              <a:ext cx="5917559" cy="226002"/>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0000"/>
                  </a:solidFill>
                  <a:effectLst/>
                  <a:latin typeface="Arial" panose="020B0604020202020204" pitchFamily="34" charset="0"/>
                  <a:ea typeface="Arial" panose="020B0604020202020204" pitchFamily="34" charset="0"/>
                </a:rPr>
                <a:t>incubación, es recomendable obtener una segunda serie a las 48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36" name="Rectangle 4970">
              <a:extLst>
                <a:ext uri="{FF2B5EF4-FFF2-40B4-BE49-F238E27FC236}">
                  <a16:creationId xmlns:a16="http://schemas.microsoft.com/office/drawing/2014/main" id="{C14F5601-4C73-41F1-815A-0940E3F0D9F0}"/>
                </a:ext>
              </a:extLst>
            </p:cNvPr>
            <p:cNvSpPr/>
            <p:nvPr/>
          </p:nvSpPr>
          <p:spPr>
            <a:xfrm>
              <a:off x="4195522" y="2830265"/>
              <a:ext cx="214854" cy="226002"/>
            </a:xfrm>
            <a:prstGeom prst="rect">
              <a:avLst/>
            </a:prstGeom>
            <a:ln>
              <a:noFill/>
            </a:ln>
          </p:spPr>
          <p:txBody>
            <a:bodyPr vert="horz" lIns="0" tIns="0" rIns="0" bIns="0" rtlCol="0">
              <a:noAutofit/>
            </a:bodyPr>
            <a:lstStyle/>
            <a:p>
              <a:pPr>
                <a:lnSpc>
                  <a:spcPct val="107000"/>
                </a:lnSpc>
                <a:spcAft>
                  <a:spcPts val="800"/>
                </a:spcAft>
              </a:pPr>
              <a:r>
                <a:rPr lang="en-US" sz="1200" kern="100" dirty="0">
                  <a:solidFill>
                    <a:srgbClr val="000000"/>
                  </a:solidFill>
                  <a:effectLst/>
                  <a:latin typeface="Arial" panose="020B0604020202020204" pitchFamily="34" charset="0"/>
                  <a:ea typeface="Arial" panose="020B0604020202020204" pitchFamily="34" charset="0"/>
                </a:rPr>
                <a:t>hs</a:t>
              </a:r>
              <a:endParaRPr lang="en-US" sz="1100" kern="100" dirty="0">
                <a:solidFill>
                  <a:srgbClr val="000000"/>
                </a:solidFill>
                <a:effectLst/>
                <a:latin typeface="Calibri" panose="020F0502020204030204" pitchFamily="34" charset="0"/>
                <a:ea typeface="Calibri" panose="020F0502020204030204" pitchFamily="34" charset="0"/>
              </a:endParaRPr>
            </a:p>
          </p:txBody>
        </p:sp>
        <p:sp>
          <p:nvSpPr>
            <p:cNvPr id="37" name="Rectangle 4971">
              <a:extLst>
                <a:ext uri="{FF2B5EF4-FFF2-40B4-BE49-F238E27FC236}">
                  <a16:creationId xmlns:a16="http://schemas.microsoft.com/office/drawing/2014/main" id="{B729547E-3DD9-2901-4857-4DF85C6A6714}"/>
                </a:ext>
              </a:extLst>
            </p:cNvPr>
            <p:cNvSpPr/>
            <p:nvPr/>
          </p:nvSpPr>
          <p:spPr>
            <a:xfrm>
              <a:off x="4813326" y="2817114"/>
              <a:ext cx="56314" cy="226002"/>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0000"/>
                  </a:solidFill>
                  <a:effectLst/>
                  <a:latin typeface="Arial" panose="020B0604020202020204" pitchFamily="34" charset="0"/>
                  <a:ea typeface="Arial" panose="020B0604020202020204" pitchFamily="34" charset="0"/>
                </a:rPr>
                <a:t>.</a:t>
              </a:r>
              <a:endParaRPr lang="en-US" sz="1100" kern="100">
                <a:solidFill>
                  <a:srgbClr val="000000"/>
                </a:solidFill>
                <a:effectLst/>
                <a:latin typeface="Calibri" panose="020F0502020204030204" pitchFamily="34" charset="0"/>
                <a:ea typeface="Calibri" panose="020F0502020204030204" pitchFamily="34" charset="0"/>
              </a:endParaRPr>
            </a:p>
          </p:txBody>
        </p:sp>
        <p:pic>
          <p:nvPicPr>
            <p:cNvPr id="38" name="Picture 65688">
              <a:extLst>
                <a:ext uri="{FF2B5EF4-FFF2-40B4-BE49-F238E27FC236}">
                  <a16:creationId xmlns:a16="http://schemas.microsoft.com/office/drawing/2014/main" id="{84851D9F-98A7-B3BA-9B7A-C9160CC33C00}"/>
                </a:ext>
              </a:extLst>
            </p:cNvPr>
            <p:cNvPicPr/>
            <p:nvPr/>
          </p:nvPicPr>
          <p:blipFill>
            <a:blip r:embed="rId2"/>
            <a:stretch>
              <a:fillRect/>
            </a:stretch>
          </p:blipFill>
          <p:spPr>
            <a:xfrm>
              <a:off x="184302" y="319278"/>
              <a:ext cx="8071104" cy="466344"/>
            </a:xfrm>
            <a:prstGeom prst="rect">
              <a:avLst/>
            </a:prstGeom>
          </p:spPr>
        </p:pic>
        <p:sp>
          <p:nvSpPr>
            <p:cNvPr id="39" name="Shape 4973">
              <a:extLst>
                <a:ext uri="{FF2B5EF4-FFF2-40B4-BE49-F238E27FC236}">
                  <a16:creationId xmlns:a16="http://schemas.microsoft.com/office/drawing/2014/main" id="{A7687702-9AB9-0B60-4608-8F2641053D81}"/>
                </a:ext>
              </a:extLst>
            </p:cNvPr>
            <p:cNvSpPr/>
            <p:nvPr/>
          </p:nvSpPr>
          <p:spPr>
            <a:xfrm>
              <a:off x="190398" y="325882"/>
              <a:ext cx="8065008" cy="460248"/>
            </a:xfrm>
            <a:custGeom>
              <a:avLst/>
              <a:gdLst/>
              <a:ahLst/>
              <a:cxnLst/>
              <a:rect l="0" t="0" r="0" b="0"/>
              <a:pathLst>
                <a:path w="8065008" h="460248">
                  <a:moveTo>
                    <a:pt x="0" y="460248"/>
                  </a:moveTo>
                  <a:lnTo>
                    <a:pt x="8065008" y="460248"/>
                  </a:lnTo>
                  <a:lnTo>
                    <a:pt x="8065008" y="0"/>
                  </a:lnTo>
                  <a:lnTo>
                    <a:pt x="0" y="0"/>
                  </a:lnTo>
                  <a:close/>
                </a:path>
              </a:pathLst>
            </a:custGeom>
            <a:ln w="15240" cap="flat">
              <a:round/>
            </a:ln>
          </p:spPr>
          <p:style>
            <a:lnRef idx="1">
              <a:srgbClr val="C00000"/>
            </a:lnRef>
            <a:fillRef idx="0">
              <a:srgbClr val="000000">
                <a:alpha val="0"/>
              </a:srgbClr>
            </a:fillRef>
            <a:effectRef idx="0">
              <a:scrgbClr r="0" g="0" b="0"/>
            </a:effectRef>
            <a:fontRef idx="none"/>
          </p:style>
          <p:txBody>
            <a:bodyPr/>
            <a:lstStyle/>
            <a:p>
              <a:endParaRPr lang="en-US"/>
            </a:p>
          </p:txBody>
        </p:sp>
        <p:sp>
          <p:nvSpPr>
            <p:cNvPr id="40" name="Rectangle 4974">
              <a:extLst>
                <a:ext uri="{FF2B5EF4-FFF2-40B4-BE49-F238E27FC236}">
                  <a16:creationId xmlns:a16="http://schemas.microsoft.com/office/drawing/2014/main" id="{EC0F29BE-15A4-9D58-A330-513F758BAB30}"/>
                </a:ext>
              </a:extLst>
            </p:cNvPr>
            <p:cNvSpPr/>
            <p:nvPr/>
          </p:nvSpPr>
          <p:spPr>
            <a:xfrm>
              <a:off x="282143" y="381254"/>
              <a:ext cx="9085700" cy="226001"/>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0000"/>
                  </a:solidFill>
                  <a:effectLst/>
                  <a:latin typeface="Arial" panose="020B0604020202020204" pitchFamily="34" charset="0"/>
                  <a:ea typeface="Arial" panose="020B0604020202020204" pitchFamily="34" charset="0"/>
                </a:rPr>
                <a:t>Puesto que es posible que las bacterias no estén presentes constantemente en el torrente sanguíneo</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41" name="Rectangle 55872">
              <a:extLst>
                <a:ext uri="{FF2B5EF4-FFF2-40B4-BE49-F238E27FC236}">
                  <a16:creationId xmlns:a16="http://schemas.microsoft.com/office/drawing/2014/main" id="{10D01FE0-D30E-314E-AEFA-B61A8BA55C4E}"/>
                </a:ext>
              </a:extLst>
            </p:cNvPr>
            <p:cNvSpPr/>
            <p:nvPr/>
          </p:nvSpPr>
          <p:spPr>
            <a:xfrm>
              <a:off x="7120280" y="381254"/>
              <a:ext cx="67498" cy="226001"/>
            </a:xfrm>
            <a:prstGeom prst="rect">
              <a:avLst/>
            </a:prstGeom>
            <a:ln>
              <a:noFill/>
            </a:ln>
          </p:spPr>
          <p:txBody>
            <a:bodyPr vert="horz" lIns="0" tIns="0" rIns="0" bIns="0" rtlCol="0">
              <a:noAutofit/>
            </a:bodyPr>
            <a:lstStyle/>
            <a:p>
              <a:pPr>
                <a:lnSpc>
                  <a:spcPct val="107000"/>
                </a:lnSpc>
                <a:spcAft>
                  <a:spcPts val="800"/>
                </a:spcAft>
              </a:pPr>
              <a:r>
                <a:rPr lang="en-US" sz="1200" b="1" kern="100">
                  <a:solidFill>
                    <a:srgbClr val="000000"/>
                  </a:solidFill>
                  <a:effectLst/>
                  <a:latin typeface="Arial" panose="020B0604020202020204" pitchFamily="34" charset="0"/>
                  <a:ea typeface="Arial" panose="020B0604020202020204" pitchFamily="34" charset="0"/>
                </a:rPr>
                <a:t>:</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42" name="Rectangle 55874">
              <a:extLst>
                <a:ext uri="{FF2B5EF4-FFF2-40B4-BE49-F238E27FC236}">
                  <a16:creationId xmlns:a16="http://schemas.microsoft.com/office/drawing/2014/main" id="{E49EA8D4-5A54-5191-BA38-254C20B93B3C}"/>
                </a:ext>
              </a:extLst>
            </p:cNvPr>
            <p:cNvSpPr/>
            <p:nvPr/>
          </p:nvSpPr>
          <p:spPr>
            <a:xfrm>
              <a:off x="7171944" y="381254"/>
              <a:ext cx="1181053" cy="226001"/>
            </a:xfrm>
            <a:prstGeom prst="rect">
              <a:avLst/>
            </a:prstGeom>
            <a:ln>
              <a:noFill/>
            </a:ln>
          </p:spPr>
          <p:txBody>
            <a:bodyPr vert="horz" lIns="0" tIns="0" rIns="0" bIns="0" rtlCol="0">
              <a:noAutofit/>
            </a:bodyPr>
            <a:lstStyle/>
            <a:p>
              <a:pPr>
                <a:lnSpc>
                  <a:spcPct val="107000"/>
                </a:lnSpc>
                <a:spcAft>
                  <a:spcPts val="800"/>
                </a:spcAft>
              </a:pPr>
              <a:r>
                <a:rPr lang="en-US" sz="1200" b="1" kern="100">
                  <a:solidFill>
                    <a:srgbClr val="000000"/>
                  </a:solidFill>
                  <a:effectLst/>
                  <a:latin typeface="Arial" panose="020B0604020202020204" pitchFamily="34" charset="0"/>
                  <a:ea typeface="Arial" panose="020B0604020202020204" pitchFamily="34" charset="0"/>
                </a:rPr>
                <a:t> un solo set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43" name="Rectangle 4976">
              <a:extLst>
                <a:ext uri="{FF2B5EF4-FFF2-40B4-BE49-F238E27FC236}">
                  <a16:creationId xmlns:a16="http://schemas.microsoft.com/office/drawing/2014/main" id="{0CFB2700-6CF7-B087-730F-BDF1669C950D}"/>
                </a:ext>
              </a:extLst>
            </p:cNvPr>
            <p:cNvSpPr/>
            <p:nvPr/>
          </p:nvSpPr>
          <p:spPr>
            <a:xfrm>
              <a:off x="282143" y="564134"/>
              <a:ext cx="3643997" cy="226001"/>
            </a:xfrm>
            <a:prstGeom prst="rect">
              <a:avLst/>
            </a:prstGeom>
            <a:ln>
              <a:noFill/>
            </a:ln>
          </p:spPr>
          <p:txBody>
            <a:bodyPr vert="horz" lIns="0" tIns="0" rIns="0" bIns="0" rtlCol="0">
              <a:noAutofit/>
            </a:bodyPr>
            <a:lstStyle/>
            <a:p>
              <a:pPr>
                <a:lnSpc>
                  <a:spcPct val="107000"/>
                </a:lnSpc>
                <a:spcAft>
                  <a:spcPts val="800"/>
                </a:spcAft>
              </a:pPr>
              <a:r>
                <a:rPr lang="en-US" sz="1200" b="1" kern="100">
                  <a:solidFill>
                    <a:srgbClr val="000000"/>
                  </a:solidFill>
                  <a:effectLst/>
                  <a:latin typeface="Arial" panose="020B0604020202020204" pitchFamily="34" charset="0"/>
                  <a:ea typeface="Arial" panose="020B0604020202020204" pitchFamily="34" charset="0"/>
                </a:rPr>
                <a:t>de hemocultivos limita la sensibilidad</a:t>
              </a:r>
              <a:endParaRPr lang="en-US" sz="1100" kern="100">
                <a:solidFill>
                  <a:srgbClr val="000000"/>
                </a:solidFill>
                <a:effectLst/>
                <a:latin typeface="Calibri" panose="020F0502020204030204" pitchFamily="34" charset="0"/>
                <a:ea typeface="Calibri" panose="020F0502020204030204" pitchFamily="34" charset="0"/>
              </a:endParaRPr>
            </a:p>
          </p:txBody>
        </p:sp>
        <p:pic>
          <p:nvPicPr>
            <p:cNvPr id="44" name="Picture 4978">
              <a:extLst>
                <a:ext uri="{FF2B5EF4-FFF2-40B4-BE49-F238E27FC236}">
                  <a16:creationId xmlns:a16="http://schemas.microsoft.com/office/drawing/2014/main" id="{9DBD38C7-9711-98BF-AA72-5497BAE07A4D}"/>
                </a:ext>
              </a:extLst>
            </p:cNvPr>
            <p:cNvPicPr/>
            <p:nvPr/>
          </p:nvPicPr>
          <p:blipFill>
            <a:blip r:embed="rId3"/>
            <a:stretch>
              <a:fillRect/>
            </a:stretch>
          </p:blipFill>
          <p:spPr>
            <a:xfrm>
              <a:off x="5795671" y="1116838"/>
              <a:ext cx="2615184" cy="2161032"/>
            </a:xfrm>
            <a:prstGeom prst="rect">
              <a:avLst/>
            </a:prstGeom>
          </p:spPr>
        </p:pic>
        <p:sp>
          <p:nvSpPr>
            <p:cNvPr id="45" name="Shape 4979">
              <a:extLst>
                <a:ext uri="{FF2B5EF4-FFF2-40B4-BE49-F238E27FC236}">
                  <a16:creationId xmlns:a16="http://schemas.microsoft.com/office/drawing/2014/main" id="{6351B4AC-D08F-8CC1-BB1E-4E159926292C}"/>
                </a:ext>
              </a:extLst>
            </p:cNvPr>
            <p:cNvSpPr/>
            <p:nvPr/>
          </p:nvSpPr>
          <p:spPr>
            <a:xfrm>
              <a:off x="5789575" y="1110742"/>
              <a:ext cx="2627377" cy="2173224"/>
            </a:xfrm>
            <a:custGeom>
              <a:avLst/>
              <a:gdLst/>
              <a:ahLst/>
              <a:cxnLst/>
              <a:rect l="0" t="0" r="0" b="0"/>
              <a:pathLst>
                <a:path w="2627377" h="2173224">
                  <a:moveTo>
                    <a:pt x="0" y="2173224"/>
                  </a:moveTo>
                  <a:lnTo>
                    <a:pt x="2627377" y="2173224"/>
                  </a:lnTo>
                  <a:lnTo>
                    <a:pt x="2627377" y="0"/>
                  </a:lnTo>
                  <a:lnTo>
                    <a:pt x="0" y="0"/>
                  </a:lnTo>
                  <a:close/>
                </a:path>
              </a:pathLst>
            </a:custGeom>
            <a:ln w="12192" cap="flat">
              <a:round/>
            </a:ln>
          </p:spPr>
          <p:style>
            <a:lnRef idx="1">
              <a:srgbClr val="C00000"/>
            </a:lnRef>
            <a:fillRef idx="0">
              <a:srgbClr val="000000">
                <a:alpha val="0"/>
              </a:srgbClr>
            </a:fillRef>
            <a:effectRef idx="0">
              <a:scrgbClr r="0" g="0" b="0"/>
            </a:effectRef>
            <a:fontRef idx="none"/>
          </p:style>
          <p:txBody>
            <a:bodyPr/>
            <a:lstStyle/>
            <a:p>
              <a:endParaRPr lang="en-US"/>
            </a:p>
          </p:txBody>
        </p:sp>
      </p:grpSp>
      <p:sp>
        <p:nvSpPr>
          <p:cNvPr id="46" name="CuadroTexto 45">
            <a:extLst>
              <a:ext uri="{FF2B5EF4-FFF2-40B4-BE49-F238E27FC236}">
                <a16:creationId xmlns:a16="http://schemas.microsoft.com/office/drawing/2014/main" id="{463C219E-1BC6-0C54-5816-515601E4A12F}"/>
              </a:ext>
            </a:extLst>
          </p:cNvPr>
          <p:cNvSpPr txBox="1"/>
          <p:nvPr/>
        </p:nvSpPr>
        <p:spPr>
          <a:xfrm flipH="1">
            <a:off x="1005027" y="3060352"/>
            <a:ext cx="5641610" cy="3416320"/>
          </a:xfrm>
          <a:prstGeom prst="rect">
            <a:avLst/>
          </a:prstGeom>
          <a:noFill/>
        </p:spPr>
        <p:txBody>
          <a:bodyPr wrap="square" rtlCol="0">
            <a:spAutoFit/>
          </a:bodyPr>
          <a:lstStyle/>
          <a:p>
            <a:r>
              <a:rPr lang="es-ES"/>
              <a:t>-En adultos: obtener 2 o preferiblemente 3 sets de hemocultivos por</a:t>
            </a:r>
          </a:p>
          <a:p>
            <a:r>
              <a:rPr lang="es-ES"/>
              <a:t>cada episodio séptico.(frasco aeróbico y anaeróbico)</a:t>
            </a:r>
          </a:p>
          <a:p>
            <a:r>
              <a:rPr lang="es-ES"/>
              <a:t>-En niños y neonatos se recomienda: extraer un solo hemocultivo</a:t>
            </a:r>
          </a:p>
          <a:p>
            <a:r>
              <a:rPr lang="es-ES"/>
              <a:t>aerobio y no se recomienda extracción seriada excepto en el paciente</a:t>
            </a:r>
          </a:p>
          <a:p>
            <a:r>
              <a:rPr lang="es-ES"/>
              <a:t>inmunodeprimido.</a:t>
            </a:r>
          </a:p>
          <a:p>
            <a:r>
              <a:rPr lang="es-ES"/>
              <a:t>-Si la primera serie de hemocultivos es negativa a las 24 horas de</a:t>
            </a:r>
          </a:p>
          <a:p>
            <a:r>
              <a:rPr lang="es-ES"/>
              <a:t>incubación, es recomendable obtener una segunda serie a las 48 hs.</a:t>
            </a:r>
            <a:endParaRPr lang="en-US" dirty="0"/>
          </a:p>
        </p:txBody>
      </p:sp>
    </p:spTree>
    <p:extLst>
      <p:ext uri="{BB962C8B-B14F-4D97-AF65-F5344CB8AC3E}">
        <p14:creationId xmlns:p14="http://schemas.microsoft.com/office/powerpoint/2010/main" val="137681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B5D7E73-2B5D-B285-692F-CD96125D43E5}"/>
              </a:ext>
            </a:extLst>
          </p:cNvPr>
          <p:cNvSpPr>
            <a:spLocks noGrp="1"/>
          </p:cNvSpPr>
          <p:nvPr>
            <p:ph idx="1"/>
          </p:nvPr>
        </p:nvSpPr>
        <p:spPr>
          <a:xfrm>
            <a:off x="596153" y="588496"/>
            <a:ext cx="10515600" cy="4351338"/>
          </a:xfrm>
        </p:spPr>
        <p:txBody>
          <a:bodyPr>
            <a:noAutofit/>
          </a:bodyPr>
          <a:lstStyle/>
          <a:p>
            <a:pPr marL="0" indent="0">
              <a:buNone/>
            </a:pPr>
            <a:r>
              <a:rPr lang="es-ES" sz="2400" u="sng" dirty="0">
                <a:solidFill>
                  <a:srgbClr val="FF0000"/>
                </a:solidFill>
              </a:rPr>
              <a:t>Conservación de las muestras y transporte:</a:t>
            </a:r>
          </a:p>
          <a:p>
            <a:pPr marL="0" indent="0">
              <a:buNone/>
            </a:pPr>
            <a:endParaRPr lang="es-ES" sz="1800" dirty="0"/>
          </a:p>
          <a:p>
            <a:r>
              <a:rPr lang="es-ES" sz="1800" dirty="0"/>
              <a:t>Frascos perfectamente rotulados indicando nombre del paciente, fecha y hora de la toma.</a:t>
            </a:r>
          </a:p>
          <a:p>
            <a:r>
              <a:rPr lang="es-ES" sz="1800" dirty="0"/>
              <a:t>En los frascos de sistemas automatizados no etiquetar sobre el código de barras de la botella ni en la base de la misma.</a:t>
            </a:r>
          </a:p>
          <a:p>
            <a:r>
              <a:rPr lang="es-ES" sz="1800" dirty="0"/>
              <a:t>Enviar rápidamente al laboratorio conservándolos en todo momento a temperatura ambiente.</a:t>
            </a:r>
          </a:p>
          <a:p>
            <a:r>
              <a:rPr lang="es-ES" sz="1800" dirty="0"/>
              <a:t>No conservar en estufa.</a:t>
            </a:r>
          </a:p>
          <a:p>
            <a:r>
              <a:rPr lang="es-ES" sz="1800" dirty="0"/>
              <a:t>No conservar en la heladera, además de retrasar el crecimiento bacteriano podría afectar a la viabilidad de los </a:t>
            </a:r>
            <a:r>
              <a:rPr lang="es-ES" sz="1800" dirty="0" err="1"/>
              <a:t>microorg</a:t>
            </a:r>
            <a:r>
              <a:rPr lang="es-ES" sz="1800" dirty="0"/>
              <a:t>.</a:t>
            </a:r>
          </a:p>
          <a:p>
            <a:r>
              <a:rPr lang="es-ES" sz="1800" dirty="0"/>
              <a:t>Introducir en el incubador dentro de las 2 horas desde su extracción.</a:t>
            </a:r>
          </a:p>
          <a:p>
            <a:pPr marL="0" indent="0">
              <a:buNone/>
            </a:pPr>
            <a:endParaRPr lang="en-US" sz="1800" dirty="0"/>
          </a:p>
        </p:txBody>
      </p:sp>
    </p:spTree>
    <p:extLst>
      <p:ext uri="{BB962C8B-B14F-4D97-AF65-F5344CB8AC3E}">
        <p14:creationId xmlns:p14="http://schemas.microsoft.com/office/powerpoint/2010/main" val="1740447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12075AC-92C0-251F-DA86-9513B06F1FF9}"/>
              </a:ext>
            </a:extLst>
          </p:cNvPr>
          <p:cNvSpPr>
            <a:spLocks noGrp="1"/>
          </p:cNvSpPr>
          <p:nvPr>
            <p:ph idx="1"/>
          </p:nvPr>
        </p:nvSpPr>
        <p:spPr>
          <a:xfrm>
            <a:off x="838200" y="753035"/>
            <a:ext cx="10515600" cy="5423928"/>
          </a:xfrm>
        </p:spPr>
        <p:txBody>
          <a:bodyPr>
            <a:normAutofit/>
          </a:bodyPr>
          <a:lstStyle/>
          <a:p>
            <a:pPr marL="0" indent="0" algn="ctr">
              <a:buNone/>
            </a:pPr>
            <a:r>
              <a:rPr lang="es-ES" dirty="0"/>
              <a:t>Sistemas de hemocultivos: manuales y automatizados</a:t>
            </a:r>
          </a:p>
          <a:p>
            <a:pPr marL="0" indent="0">
              <a:buNone/>
            </a:pPr>
            <a:endParaRPr lang="es-ES" dirty="0"/>
          </a:p>
          <a:p>
            <a:pPr marL="0" indent="0">
              <a:buNone/>
            </a:pPr>
            <a:r>
              <a:rPr lang="es-ES" u="sng" dirty="0">
                <a:solidFill>
                  <a:srgbClr val="FF0000"/>
                </a:solidFill>
              </a:rPr>
              <a:t>Sistemas tradicionales:</a:t>
            </a:r>
          </a:p>
          <a:p>
            <a:pPr marL="0" indent="0">
              <a:buNone/>
            </a:pPr>
            <a:endParaRPr lang="es-ES" dirty="0"/>
          </a:p>
          <a:p>
            <a:r>
              <a:rPr lang="es-ES" sz="1800" dirty="0"/>
              <a:t>Observar los frascos a las primeras 24 horas (6 a 12 horas en lactantes y niños)</a:t>
            </a:r>
          </a:p>
          <a:p>
            <a:r>
              <a:rPr lang="es-ES" sz="1800" dirty="0"/>
              <a:t>Si se observa evidencia macroscópica de crecimiento microbiano como gas, hemolisis turbidez etc. : realizar coloración de Gram y subcultivos.</a:t>
            </a:r>
          </a:p>
          <a:p>
            <a:r>
              <a:rPr lang="es-ES" sz="1800" dirty="0"/>
              <a:t>Si el caldo estuviera limpio realizar un subcultivo a ciegas y continuar incubando los frascos hasta el día 7 con controles diarios.</a:t>
            </a:r>
          </a:p>
          <a:p>
            <a:r>
              <a:rPr lang="es-ES" sz="1800" dirty="0"/>
              <a:t>Finalmente se puede hacer un subcultivo terminal.</a:t>
            </a:r>
            <a:endParaRPr lang="en-US" sz="1800" dirty="0"/>
          </a:p>
        </p:txBody>
      </p:sp>
      <p:pic>
        <p:nvPicPr>
          <p:cNvPr id="4" name="Picture 5311">
            <a:extLst>
              <a:ext uri="{FF2B5EF4-FFF2-40B4-BE49-F238E27FC236}">
                <a16:creationId xmlns:a16="http://schemas.microsoft.com/office/drawing/2014/main" id="{2A623FDF-E69F-362A-F689-4BF090F2AA09}"/>
              </a:ext>
            </a:extLst>
          </p:cNvPr>
          <p:cNvPicPr/>
          <p:nvPr/>
        </p:nvPicPr>
        <p:blipFill>
          <a:blip r:embed="rId2"/>
          <a:stretch>
            <a:fillRect/>
          </a:stretch>
        </p:blipFill>
        <p:spPr>
          <a:xfrm>
            <a:off x="5948083" y="5053032"/>
            <a:ext cx="1926590" cy="1367155"/>
          </a:xfrm>
          <a:prstGeom prst="rect">
            <a:avLst/>
          </a:prstGeom>
        </p:spPr>
      </p:pic>
      <p:pic>
        <p:nvPicPr>
          <p:cNvPr id="5" name="Picture 5309">
            <a:extLst>
              <a:ext uri="{FF2B5EF4-FFF2-40B4-BE49-F238E27FC236}">
                <a16:creationId xmlns:a16="http://schemas.microsoft.com/office/drawing/2014/main" id="{4D6ED77F-A365-5C69-E42F-40476134F71A}"/>
              </a:ext>
            </a:extLst>
          </p:cNvPr>
          <p:cNvPicPr/>
          <p:nvPr/>
        </p:nvPicPr>
        <p:blipFill>
          <a:blip r:embed="rId3"/>
          <a:stretch>
            <a:fillRect/>
          </a:stretch>
        </p:blipFill>
        <p:spPr>
          <a:xfrm>
            <a:off x="8618855" y="5041602"/>
            <a:ext cx="2734945" cy="1378585"/>
          </a:xfrm>
          <a:prstGeom prst="rect">
            <a:avLst/>
          </a:prstGeom>
        </p:spPr>
      </p:pic>
      <p:pic>
        <p:nvPicPr>
          <p:cNvPr id="6" name="Picture 5306">
            <a:extLst>
              <a:ext uri="{FF2B5EF4-FFF2-40B4-BE49-F238E27FC236}">
                <a16:creationId xmlns:a16="http://schemas.microsoft.com/office/drawing/2014/main" id="{514A6D92-06EB-EB26-367B-83E565CD34CA}"/>
              </a:ext>
            </a:extLst>
          </p:cNvPr>
          <p:cNvPicPr/>
          <p:nvPr/>
        </p:nvPicPr>
        <p:blipFill>
          <a:blip r:embed="rId4"/>
          <a:stretch>
            <a:fillRect/>
          </a:stretch>
        </p:blipFill>
        <p:spPr>
          <a:xfrm>
            <a:off x="8968478" y="1282925"/>
            <a:ext cx="1355090" cy="1703705"/>
          </a:xfrm>
          <a:prstGeom prst="rect">
            <a:avLst/>
          </a:prstGeom>
        </p:spPr>
      </p:pic>
    </p:spTree>
    <p:extLst>
      <p:ext uri="{BB962C8B-B14F-4D97-AF65-F5344CB8AC3E}">
        <p14:creationId xmlns:p14="http://schemas.microsoft.com/office/powerpoint/2010/main" val="3499241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4FC9559-CD46-4BF8-9173-1ACDF1B627D8}"/>
              </a:ext>
            </a:extLst>
          </p:cNvPr>
          <p:cNvSpPr>
            <a:spLocks noGrp="1"/>
          </p:cNvSpPr>
          <p:nvPr>
            <p:ph idx="1"/>
          </p:nvPr>
        </p:nvSpPr>
        <p:spPr>
          <a:xfrm>
            <a:off x="623047" y="884331"/>
            <a:ext cx="10515600" cy="4351338"/>
          </a:xfrm>
        </p:spPr>
        <p:txBody>
          <a:bodyPr>
            <a:normAutofit lnSpcReduction="10000"/>
          </a:bodyPr>
          <a:lstStyle/>
          <a:p>
            <a:pPr marL="0" indent="0">
              <a:buNone/>
            </a:pPr>
            <a:r>
              <a:rPr lang="es-ES" sz="1800" dirty="0">
                <a:solidFill>
                  <a:srgbClr val="FF0000"/>
                </a:solidFill>
              </a:rPr>
              <a:t>Sistema bifásico:</a:t>
            </a:r>
          </a:p>
          <a:p>
            <a:r>
              <a:rPr lang="es-ES" sz="1800" dirty="0"/>
              <a:t>Similar rendimiento al tradicional.</a:t>
            </a:r>
          </a:p>
          <a:p>
            <a:r>
              <a:rPr lang="es-ES" sz="1800" dirty="0"/>
              <a:t>Menos invasivo porque no requiere subcultivos</a:t>
            </a:r>
          </a:p>
          <a:p>
            <a:r>
              <a:rPr lang="es-ES" sz="1800" dirty="0"/>
              <a:t>Excelentes para </a:t>
            </a:r>
            <a:r>
              <a:rPr lang="es-ES" sz="1800" dirty="0" err="1"/>
              <a:t>Brucellas</a:t>
            </a:r>
            <a:r>
              <a:rPr lang="es-ES" sz="1800" dirty="0"/>
              <a:t> y gérmenes fastidiosos</a:t>
            </a:r>
          </a:p>
          <a:p>
            <a:pPr marL="0" indent="0">
              <a:buNone/>
            </a:pPr>
            <a:endParaRPr lang="es-ES" sz="1800" dirty="0"/>
          </a:p>
          <a:p>
            <a:pPr marL="0" indent="0">
              <a:buNone/>
            </a:pPr>
            <a:r>
              <a:rPr lang="es-ES" sz="1800" dirty="0">
                <a:solidFill>
                  <a:srgbClr val="FF0000"/>
                </a:solidFill>
              </a:rPr>
              <a:t>Sistema Lisis centrifugación:</a:t>
            </a:r>
          </a:p>
          <a:p>
            <a:r>
              <a:rPr lang="es-ES" sz="1800" dirty="0"/>
              <a:t>Es más laborioso</a:t>
            </a:r>
          </a:p>
          <a:p>
            <a:r>
              <a:rPr lang="es-ES" sz="1800" dirty="0"/>
              <a:t>El porcentaje de contaminación es mayor.</a:t>
            </a:r>
          </a:p>
          <a:p>
            <a:r>
              <a:rPr lang="es-ES" sz="1800" dirty="0"/>
              <a:t>Muy buena recuperación de Histoplasma </a:t>
            </a:r>
            <a:r>
              <a:rPr lang="es-ES" sz="1800" dirty="0" err="1"/>
              <a:t>capsulatum</a:t>
            </a:r>
            <a:r>
              <a:rPr lang="es-ES" sz="1800" dirty="0"/>
              <a:t>, </a:t>
            </a:r>
            <a:r>
              <a:rPr lang="es-ES" sz="1800" dirty="0" err="1"/>
              <a:t>Cryptococcus</a:t>
            </a:r>
            <a:endParaRPr lang="es-ES" sz="1800" dirty="0"/>
          </a:p>
          <a:p>
            <a:pPr marL="0" indent="0">
              <a:buNone/>
            </a:pPr>
            <a:r>
              <a:rPr lang="es-ES" sz="1800" dirty="0" err="1"/>
              <a:t>neoformas</a:t>
            </a:r>
            <a:r>
              <a:rPr lang="es-ES" sz="1800" dirty="0"/>
              <a:t> y micobacterias.</a:t>
            </a:r>
            <a:endParaRPr lang="en-US" sz="1800" dirty="0"/>
          </a:p>
        </p:txBody>
      </p:sp>
      <p:grpSp>
        <p:nvGrpSpPr>
          <p:cNvPr id="4" name="Group 55918">
            <a:extLst>
              <a:ext uri="{FF2B5EF4-FFF2-40B4-BE49-F238E27FC236}">
                <a16:creationId xmlns:a16="http://schemas.microsoft.com/office/drawing/2014/main" id="{6DE139C2-A4D5-269D-51F5-ECEB75B622DC}"/>
              </a:ext>
            </a:extLst>
          </p:cNvPr>
          <p:cNvGrpSpPr/>
          <p:nvPr/>
        </p:nvGrpSpPr>
        <p:grpSpPr>
          <a:xfrm>
            <a:off x="7719527" y="1147091"/>
            <a:ext cx="1970405" cy="1202055"/>
            <a:chOff x="0" y="0"/>
            <a:chExt cx="1970532" cy="1202436"/>
          </a:xfrm>
        </p:grpSpPr>
        <p:pic>
          <p:nvPicPr>
            <p:cNvPr id="5" name="Picture 5443">
              <a:extLst>
                <a:ext uri="{FF2B5EF4-FFF2-40B4-BE49-F238E27FC236}">
                  <a16:creationId xmlns:a16="http://schemas.microsoft.com/office/drawing/2014/main" id="{8BA48E9E-2556-3B18-C0E8-48723FD8CDF2}"/>
                </a:ext>
              </a:extLst>
            </p:cNvPr>
            <p:cNvPicPr/>
            <p:nvPr/>
          </p:nvPicPr>
          <p:blipFill>
            <a:blip r:embed="rId2"/>
            <a:stretch>
              <a:fillRect/>
            </a:stretch>
          </p:blipFill>
          <p:spPr>
            <a:xfrm>
              <a:off x="4572" y="4572"/>
              <a:ext cx="1961388" cy="1193292"/>
            </a:xfrm>
            <a:prstGeom prst="rect">
              <a:avLst/>
            </a:prstGeom>
          </p:spPr>
        </p:pic>
        <p:sp>
          <p:nvSpPr>
            <p:cNvPr id="6" name="Shape 5444">
              <a:extLst>
                <a:ext uri="{FF2B5EF4-FFF2-40B4-BE49-F238E27FC236}">
                  <a16:creationId xmlns:a16="http://schemas.microsoft.com/office/drawing/2014/main" id="{F0CA594F-BCC7-54C5-70DD-360808ED2FD2}"/>
                </a:ext>
              </a:extLst>
            </p:cNvPr>
            <p:cNvSpPr/>
            <p:nvPr/>
          </p:nvSpPr>
          <p:spPr>
            <a:xfrm>
              <a:off x="0" y="0"/>
              <a:ext cx="1970532" cy="1202436"/>
            </a:xfrm>
            <a:custGeom>
              <a:avLst/>
              <a:gdLst/>
              <a:ahLst/>
              <a:cxnLst/>
              <a:rect l="0" t="0" r="0" b="0"/>
              <a:pathLst>
                <a:path w="1970532" h="1202436">
                  <a:moveTo>
                    <a:pt x="0" y="1202436"/>
                  </a:moveTo>
                  <a:lnTo>
                    <a:pt x="1970532" y="1202436"/>
                  </a:lnTo>
                  <a:lnTo>
                    <a:pt x="1970532" y="0"/>
                  </a:lnTo>
                  <a:lnTo>
                    <a:pt x="0" y="0"/>
                  </a:lnTo>
                  <a:close/>
                </a:path>
              </a:pathLst>
            </a:custGeom>
            <a:ln w="9144" cap="flat">
              <a:round/>
            </a:ln>
          </p:spPr>
          <p:style>
            <a:lnRef idx="1">
              <a:srgbClr val="C00000"/>
            </a:lnRef>
            <a:fillRef idx="0">
              <a:srgbClr val="000000">
                <a:alpha val="0"/>
              </a:srgbClr>
            </a:fillRef>
            <a:effectRef idx="0">
              <a:scrgbClr r="0" g="0" b="0"/>
            </a:effectRef>
            <a:fontRef idx="none"/>
          </p:style>
          <p:txBody>
            <a:bodyPr/>
            <a:lstStyle/>
            <a:p>
              <a:endParaRPr lang="en-US"/>
            </a:p>
          </p:txBody>
        </p:sp>
      </p:grpSp>
      <p:grpSp>
        <p:nvGrpSpPr>
          <p:cNvPr id="7" name="Group 55922">
            <a:extLst>
              <a:ext uri="{FF2B5EF4-FFF2-40B4-BE49-F238E27FC236}">
                <a16:creationId xmlns:a16="http://schemas.microsoft.com/office/drawing/2014/main" id="{4BBF3DAE-979A-E5CC-51A9-1CA116C9D168}"/>
              </a:ext>
            </a:extLst>
          </p:cNvPr>
          <p:cNvGrpSpPr/>
          <p:nvPr/>
        </p:nvGrpSpPr>
        <p:grpSpPr>
          <a:xfrm>
            <a:off x="7599386" y="3593333"/>
            <a:ext cx="2085975" cy="1392556"/>
            <a:chOff x="0" y="0"/>
            <a:chExt cx="2086356" cy="1392936"/>
          </a:xfrm>
        </p:grpSpPr>
        <p:pic>
          <p:nvPicPr>
            <p:cNvPr id="8" name="Picture 5471">
              <a:extLst>
                <a:ext uri="{FF2B5EF4-FFF2-40B4-BE49-F238E27FC236}">
                  <a16:creationId xmlns:a16="http://schemas.microsoft.com/office/drawing/2014/main" id="{011D6F1A-4490-C143-3887-06B90F5D4DB2}"/>
                </a:ext>
              </a:extLst>
            </p:cNvPr>
            <p:cNvPicPr/>
            <p:nvPr/>
          </p:nvPicPr>
          <p:blipFill>
            <a:blip r:embed="rId3"/>
            <a:stretch>
              <a:fillRect/>
            </a:stretch>
          </p:blipFill>
          <p:spPr>
            <a:xfrm>
              <a:off x="4572" y="4572"/>
              <a:ext cx="2077212" cy="1383792"/>
            </a:xfrm>
            <a:prstGeom prst="rect">
              <a:avLst/>
            </a:prstGeom>
          </p:spPr>
        </p:pic>
        <p:sp>
          <p:nvSpPr>
            <p:cNvPr id="9" name="Shape 5472">
              <a:extLst>
                <a:ext uri="{FF2B5EF4-FFF2-40B4-BE49-F238E27FC236}">
                  <a16:creationId xmlns:a16="http://schemas.microsoft.com/office/drawing/2014/main" id="{91DFF80B-DB21-9A70-CB96-87313F3CFEAA}"/>
                </a:ext>
              </a:extLst>
            </p:cNvPr>
            <p:cNvSpPr/>
            <p:nvPr/>
          </p:nvSpPr>
          <p:spPr>
            <a:xfrm>
              <a:off x="0" y="0"/>
              <a:ext cx="2086356" cy="1392936"/>
            </a:xfrm>
            <a:custGeom>
              <a:avLst/>
              <a:gdLst/>
              <a:ahLst/>
              <a:cxnLst/>
              <a:rect l="0" t="0" r="0" b="0"/>
              <a:pathLst>
                <a:path w="2086356" h="1392936">
                  <a:moveTo>
                    <a:pt x="0" y="1392936"/>
                  </a:moveTo>
                  <a:lnTo>
                    <a:pt x="2086356" y="1392936"/>
                  </a:lnTo>
                  <a:lnTo>
                    <a:pt x="2086356" y="0"/>
                  </a:lnTo>
                  <a:lnTo>
                    <a:pt x="0" y="0"/>
                  </a:lnTo>
                  <a:close/>
                </a:path>
              </a:pathLst>
            </a:custGeom>
            <a:ln w="9144" cap="flat">
              <a:round/>
            </a:ln>
          </p:spPr>
          <p:style>
            <a:lnRef idx="1">
              <a:srgbClr val="C00000"/>
            </a:lnRef>
            <a:fillRef idx="0">
              <a:srgbClr val="000000">
                <a:alpha val="0"/>
              </a:srgbClr>
            </a:fillRef>
            <a:effectRef idx="0">
              <a:scrgbClr r="0" g="0" b="0"/>
            </a:effectRef>
            <a:fontRef idx="none"/>
          </p:style>
          <p:txBody>
            <a:bodyPr/>
            <a:lstStyle/>
            <a:p>
              <a:endParaRPr lang="en-US"/>
            </a:p>
          </p:txBody>
        </p:sp>
      </p:grpSp>
    </p:spTree>
    <p:extLst>
      <p:ext uri="{BB962C8B-B14F-4D97-AF65-F5344CB8AC3E}">
        <p14:creationId xmlns:p14="http://schemas.microsoft.com/office/powerpoint/2010/main" val="1508309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9A1823D-1DDA-F1A6-482E-D87E93B16812}"/>
              </a:ext>
            </a:extLst>
          </p:cNvPr>
          <p:cNvSpPr>
            <a:spLocks noGrp="1"/>
          </p:cNvSpPr>
          <p:nvPr>
            <p:ph idx="1"/>
          </p:nvPr>
        </p:nvSpPr>
        <p:spPr>
          <a:xfrm>
            <a:off x="838200" y="497541"/>
            <a:ext cx="10515600" cy="5679422"/>
          </a:xfrm>
        </p:spPr>
        <p:txBody>
          <a:bodyPr>
            <a:normAutofit/>
          </a:bodyPr>
          <a:lstStyle/>
          <a:p>
            <a:pPr marL="0" indent="0">
              <a:buNone/>
            </a:pPr>
            <a:r>
              <a:rPr lang="es-ES" sz="2400" u="sng" dirty="0">
                <a:solidFill>
                  <a:srgbClr val="FF0000"/>
                </a:solidFill>
              </a:rPr>
              <a:t>Sistemas automatizados </a:t>
            </a:r>
          </a:p>
          <a:p>
            <a:pPr marL="0" indent="0">
              <a:buNone/>
            </a:pPr>
            <a:r>
              <a:rPr lang="es-ES" sz="1800" dirty="0"/>
              <a:t>Sistemas de incubación (diferentes según la compañía fabricante) que mantienen la temperatura a</a:t>
            </a:r>
          </a:p>
          <a:p>
            <a:pPr marL="0" indent="0">
              <a:buNone/>
            </a:pPr>
            <a:r>
              <a:rPr lang="es-ES" sz="1800" dirty="0"/>
              <a:t>unos 36 </a:t>
            </a:r>
            <a:r>
              <a:rPr lang="es-ES" sz="1800" dirty="0" err="1"/>
              <a:t>oC</a:t>
            </a:r>
            <a:r>
              <a:rPr lang="es-ES" sz="1800" dirty="0"/>
              <a:t>+/- 1oC. Poseen una serie de celdas individuales con agitación continua para facilitar la</a:t>
            </a:r>
          </a:p>
          <a:p>
            <a:pPr marL="0" indent="0">
              <a:buNone/>
            </a:pPr>
            <a:r>
              <a:rPr lang="es-ES" sz="1800" dirty="0"/>
              <a:t>multiplicación bacteriana y realizan una monitorización periódica para la detección de frascos</a:t>
            </a:r>
          </a:p>
          <a:p>
            <a:pPr marL="0" indent="0">
              <a:buNone/>
            </a:pPr>
            <a:r>
              <a:rPr lang="es-ES" sz="1800" dirty="0"/>
              <a:t>positivos .</a:t>
            </a:r>
            <a:endParaRPr lang="en-US" sz="1800" dirty="0"/>
          </a:p>
          <a:p>
            <a:pPr marL="0" indent="0">
              <a:buNone/>
            </a:pPr>
            <a:endParaRPr lang="es-ES" sz="1800" dirty="0"/>
          </a:p>
          <a:p>
            <a:r>
              <a:rPr lang="es-ES" sz="1800" dirty="0"/>
              <a:t>Son sistemas informatizados</a:t>
            </a:r>
          </a:p>
          <a:p>
            <a:r>
              <a:rPr lang="es-ES" sz="1800" dirty="0"/>
              <a:t>Posibilidad de realizar diagnostico de bacteriemia relacionada a catéteres de larga permanencia utilizando el tiempo diferencial</a:t>
            </a:r>
          </a:p>
          <a:p>
            <a:r>
              <a:rPr lang="es-ES" sz="1800" dirty="0"/>
              <a:t>Reducción en el tiempo para determinar la positividad de una muestra</a:t>
            </a:r>
          </a:p>
          <a:p>
            <a:r>
              <a:rPr lang="es-ES" sz="1800" dirty="0"/>
              <a:t>Son innecesarios los subcultivos a ciegas (reducción de trabajo y accidentes)</a:t>
            </a:r>
          </a:p>
          <a:p>
            <a:r>
              <a:rPr lang="es-ES" sz="1800" dirty="0"/>
              <a:t>El tiempo de incubación rutinario baja a 5 días</a:t>
            </a:r>
          </a:p>
        </p:txBody>
      </p:sp>
    </p:spTree>
    <p:extLst>
      <p:ext uri="{BB962C8B-B14F-4D97-AF65-F5344CB8AC3E}">
        <p14:creationId xmlns:p14="http://schemas.microsoft.com/office/powerpoint/2010/main" val="2032887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797">
            <a:extLst>
              <a:ext uri="{FF2B5EF4-FFF2-40B4-BE49-F238E27FC236}">
                <a16:creationId xmlns:a16="http://schemas.microsoft.com/office/drawing/2014/main" id="{AF5C8C71-A8D0-1C42-0117-64276FADBF39}"/>
              </a:ext>
            </a:extLst>
          </p:cNvPr>
          <p:cNvPicPr>
            <a:picLocks noGrp="1"/>
          </p:cNvPicPr>
          <p:nvPr>
            <p:ph idx="1"/>
          </p:nvPr>
        </p:nvPicPr>
        <p:blipFill>
          <a:blip r:embed="rId2"/>
          <a:stretch>
            <a:fillRect/>
          </a:stretch>
        </p:blipFill>
        <p:spPr>
          <a:xfrm>
            <a:off x="838200" y="3821939"/>
            <a:ext cx="2782421" cy="2192384"/>
          </a:xfrm>
          <a:prstGeom prst="rect">
            <a:avLst/>
          </a:prstGeom>
        </p:spPr>
      </p:pic>
      <p:pic>
        <p:nvPicPr>
          <p:cNvPr id="7" name="Picture 5775">
            <a:extLst>
              <a:ext uri="{FF2B5EF4-FFF2-40B4-BE49-F238E27FC236}">
                <a16:creationId xmlns:a16="http://schemas.microsoft.com/office/drawing/2014/main" id="{F8994973-A1F4-D344-F341-EDD73DA305B3}"/>
              </a:ext>
            </a:extLst>
          </p:cNvPr>
          <p:cNvPicPr/>
          <p:nvPr/>
        </p:nvPicPr>
        <p:blipFill>
          <a:blip r:embed="rId3"/>
          <a:stretch>
            <a:fillRect/>
          </a:stretch>
        </p:blipFill>
        <p:spPr>
          <a:xfrm>
            <a:off x="3620621" y="4020671"/>
            <a:ext cx="1260661" cy="1213503"/>
          </a:xfrm>
          <a:prstGeom prst="rect">
            <a:avLst/>
          </a:prstGeom>
        </p:spPr>
      </p:pic>
      <p:sp>
        <p:nvSpPr>
          <p:cNvPr id="8" name="CuadroTexto 7">
            <a:extLst>
              <a:ext uri="{FF2B5EF4-FFF2-40B4-BE49-F238E27FC236}">
                <a16:creationId xmlns:a16="http://schemas.microsoft.com/office/drawing/2014/main" id="{7A911682-6A60-6018-8D62-4ED13BC7C7CC}"/>
              </a:ext>
            </a:extLst>
          </p:cNvPr>
          <p:cNvSpPr txBox="1"/>
          <p:nvPr/>
        </p:nvSpPr>
        <p:spPr>
          <a:xfrm>
            <a:off x="838200" y="843677"/>
            <a:ext cx="4383741" cy="2400657"/>
          </a:xfrm>
          <a:prstGeom prst="rect">
            <a:avLst/>
          </a:prstGeom>
          <a:noFill/>
        </p:spPr>
        <p:txBody>
          <a:bodyPr wrap="square" rtlCol="0">
            <a:spAutoFit/>
          </a:bodyPr>
          <a:lstStyle/>
          <a:p>
            <a:r>
              <a:rPr lang="es-ES" dirty="0"/>
              <a:t>-</a:t>
            </a:r>
            <a:r>
              <a:rPr lang="es-ES" sz="2400" i="1" dirty="0">
                <a:solidFill>
                  <a:srgbClr val="FF0000"/>
                </a:solidFill>
              </a:rPr>
              <a:t>Sistema </a:t>
            </a:r>
            <a:r>
              <a:rPr lang="es-ES" sz="2400" i="1" dirty="0" err="1">
                <a:solidFill>
                  <a:srgbClr val="FF0000"/>
                </a:solidFill>
              </a:rPr>
              <a:t>BacT</a:t>
            </a:r>
            <a:r>
              <a:rPr lang="es-ES" sz="2400" i="1" dirty="0">
                <a:solidFill>
                  <a:srgbClr val="FF0000"/>
                </a:solidFill>
              </a:rPr>
              <a:t>/Alert:</a:t>
            </a:r>
          </a:p>
          <a:p>
            <a:r>
              <a:rPr lang="es-ES" dirty="0"/>
              <a:t>Tecnología colorimétrica : detecta el</a:t>
            </a:r>
          </a:p>
          <a:p>
            <a:r>
              <a:rPr lang="es-ES" dirty="0"/>
              <a:t>crecimiento bacteriano porque este ocasiona</a:t>
            </a:r>
          </a:p>
          <a:p>
            <a:r>
              <a:rPr lang="es-ES" dirty="0"/>
              <a:t>un aumento en la producción de CO2 en el</a:t>
            </a:r>
          </a:p>
          <a:p>
            <a:r>
              <a:rPr lang="es-ES" dirty="0"/>
              <a:t>medio y por tanto una modificación del pH que</a:t>
            </a:r>
          </a:p>
          <a:p>
            <a:r>
              <a:rPr lang="es-ES" dirty="0"/>
              <a:t>se traduce en un cambio de color en el sensor</a:t>
            </a:r>
          </a:p>
          <a:p>
            <a:r>
              <a:rPr lang="es-ES" dirty="0"/>
              <a:t>de la base.</a:t>
            </a:r>
            <a:endParaRPr lang="en-US" dirty="0"/>
          </a:p>
        </p:txBody>
      </p:sp>
      <p:sp>
        <p:nvSpPr>
          <p:cNvPr id="9" name="CuadroTexto 8">
            <a:extLst>
              <a:ext uri="{FF2B5EF4-FFF2-40B4-BE49-F238E27FC236}">
                <a16:creationId xmlns:a16="http://schemas.microsoft.com/office/drawing/2014/main" id="{DFD47FC3-F8C0-0675-0707-94D7F8A675CC}"/>
              </a:ext>
            </a:extLst>
          </p:cNvPr>
          <p:cNvSpPr txBox="1"/>
          <p:nvPr/>
        </p:nvSpPr>
        <p:spPr>
          <a:xfrm>
            <a:off x="6750423" y="843677"/>
            <a:ext cx="4383741" cy="2400657"/>
          </a:xfrm>
          <a:prstGeom prst="rect">
            <a:avLst/>
          </a:prstGeom>
          <a:noFill/>
        </p:spPr>
        <p:txBody>
          <a:bodyPr wrap="square" rtlCol="0">
            <a:spAutoFit/>
          </a:bodyPr>
          <a:lstStyle/>
          <a:p>
            <a:r>
              <a:rPr lang="es-ES" dirty="0"/>
              <a:t>-</a:t>
            </a:r>
            <a:r>
              <a:rPr lang="es-ES" sz="2400" i="1" dirty="0">
                <a:solidFill>
                  <a:srgbClr val="FF0000"/>
                </a:solidFill>
              </a:rPr>
              <a:t>Sistema BD BACTEC:</a:t>
            </a:r>
          </a:p>
          <a:p>
            <a:r>
              <a:rPr lang="es-ES" dirty="0"/>
              <a:t>El crecimiento bacteriano es detectado</a:t>
            </a:r>
          </a:p>
          <a:p>
            <a:r>
              <a:rPr lang="es-ES" dirty="0"/>
              <a:t>mediante un sensor </a:t>
            </a:r>
            <a:r>
              <a:rPr lang="es-ES" dirty="0" err="1"/>
              <a:t>fluorimetrico</a:t>
            </a:r>
            <a:r>
              <a:rPr lang="es-ES" dirty="0"/>
              <a:t> de gases,</a:t>
            </a:r>
          </a:p>
          <a:p>
            <a:r>
              <a:rPr lang="es-ES" dirty="0"/>
              <a:t>los fotodetectores presentes en cada celda</a:t>
            </a:r>
          </a:p>
          <a:p>
            <a:r>
              <a:rPr lang="es-ES" dirty="0"/>
              <a:t>miden el nivel de fluorescencia emitido por</a:t>
            </a:r>
          </a:p>
          <a:p>
            <a:r>
              <a:rPr lang="es-ES" dirty="0"/>
              <a:t>cada vial, que se corresponde con la</a:t>
            </a:r>
          </a:p>
          <a:p>
            <a:r>
              <a:rPr lang="es-ES" dirty="0"/>
              <a:t>cantidad de CO2 liberado por los</a:t>
            </a:r>
          </a:p>
          <a:p>
            <a:r>
              <a:rPr lang="es-ES" dirty="0"/>
              <a:t>microorganismos</a:t>
            </a:r>
            <a:endParaRPr lang="en-US" dirty="0"/>
          </a:p>
        </p:txBody>
      </p:sp>
      <p:pic>
        <p:nvPicPr>
          <p:cNvPr id="10" name="Picture 5795">
            <a:extLst>
              <a:ext uri="{FF2B5EF4-FFF2-40B4-BE49-F238E27FC236}">
                <a16:creationId xmlns:a16="http://schemas.microsoft.com/office/drawing/2014/main" id="{8ACECD9B-DCF2-53A5-C408-15F4835003F3}"/>
              </a:ext>
            </a:extLst>
          </p:cNvPr>
          <p:cNvPicPr/>
          <p:nvPr/>
        </p:nvPicPr>
        <p:blipFill>
          <a:blip r:embed="rId4"/>
          <a:stretch>
            <a:fillRect/>
          </a:stretch>
        </p:blipFill>
        <p:spPr>
          <a:xfrm>
            <a:off x="9751546" y="3039161"/>
            <a:ext cx="1883709" cy="1354672"/>
          </a:xfrm>
          <a:prstGeom prst="rect">
            <a:avLst/>
          </a:prstGeom>
        </p:spPr>
      </p:pic>
      <p:pic>
        <p:nvPicPr>
          <p:cNvPr id="11" name="Picture 5793">
            <a:extLst>
              <a:ext uri="{FF2B5EF4-FFF2-40B4-BE49-F238E27FC236}">
                <a16:creationId xmlns:a16="http://schemas.microsoft.com/office/drawing/2014/main" id="{4942F916-A57C-407D-1AAE-3FFA984CC0D6}"/>
              </a:ext>
            </a:extLst>
          </p:cNvPr>
          <p:cNvPicPr/>
          <p:nvPr/>
        </p:nvPicPr>
        <p:blipFill>
          <a:blip r:embed="rId5"/>
          <a:stretch>
            <a:fillRect/>
          </a:stretch>
        </p:blipFill>
        <p:spPr>
          <a:xfrm>
            <a:off x="6969125" y="3818840"/>
            <a:ext cx="2782421" cy="2434086"/>
          </a:xfrm>
          <a:prstGeom prst="rect">
            <a:avLst/>
          </a:prstGeom>
        </p:spPr>
      </p:pic>
    </p:spTree>
    <p:extLst>
      <p:ext uri="{BB962C8B-B14F-4D97-AF65-F5344CB8AC3E}">
        <p14:creationId xmlns:p14="http://schemas.microsoft.com/office/powerpoint/2010/main" val="4111658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298F1CA-1D3A-332F-EE4E-C8BA90C62629}"/>
              </a:ext>
            </a:extLst>
          </p:cNvPr>
          <p:cNvSpPr>
            <a:spLocks noGrp="1"/>
          </p:cNvSpPr>
          <p:nvPr>
            <p:ph idx="1"/>
          </p:nvPr>
        </p:nvSpPr>
        <p:spPr>
          <a:xfrm>
            <a:off x="838200" y="588495"/>
            <a:ext cx="10515600" cy="5583705"/>
          </a:xfrm>
        </p:spPr>
        <p:txBody>
          <a:bodyPr>
            <a:normAutofit lnSpcReduction="10000"/>
          </a:bodyPr>
          <a:lstStyle/>
          <a:p>
            <a:pPr marL="0" indent="0" algn="ctr">
              <a:buNone/>
            </a:pPr>
            <a:r>
              <a:rPr lang="es-ES" sz="2400" u="sng" dirty="0">
                <a:solidFill>
                  <a:srgbClr val="FF0000"/>
                </a:solidFill>
              </a:rPr>
              <a:t>PROCESAMIENTO DE LOS HEMOCULTIVOS</a:t>
            </a:r>
          </a:p>
          <a:p>
            <a:pPr marL="0" indent="0" algn="ctr">
              <a:buNone/>
            </a:pPr>
            <a:endParaRPr lang="es-ES" sz="2400" u="sng" dirty="0">
              <a:solidFill>
                <a:srgbClr val="FF0000"/>
              </a:solidFill>
            </a:endParaRPr>
          </a:p>
          <a:p>
            <a:pPr marL="0" indent="0">
              <a:buNone/>
            </a:pPr>
            <a:r>
              <a:rPr lang="es-ES" sz="1800" dirty="0"/>
              <a:t>Los principales factores que pueden afectar a la positividad de los hemocultivos son:</a:t>
            </a:r>
          </a:p>
          <a:p>
            <a:r>
              <a:rPr lang="es-ES" sz="1800" dirty="0"/>
              <a:t>Volumen de sangre inoculado</a:t>
            </a:r>
          </a:p>
          <a:p>
            <a:r>
              <a:rPr lang="es-ES" sz="1800" dirty="0"/>
              <a:t>Administración de antimicrobianos previa a su extracción</a:t>
            </a:r>
          </a:p>
          <a:p>
            <a:r>
              <a:rPr lang="es-ES" sz="1800" dirty="0"/>
              <a:t>Atmosfera de incubación elegida</a:t>
            </a:r>
          </a:p>
          <a:p>
            <a:r>
              <a:rPr lang="es-ES" sz="1800" dirty="0"/>
              <a:t>Retraso en la incubación y la duración de la misma</a:t>
            </a:r>
          </a:p>
          <a:p>
            <a:pPr marL="0" indent="0">
              <a:buNone/>
            </a:pPr>
            <a:endParaRPr lang="es-ES" sz="1800" dirty="0"/>
          </a:p>
          <a:p>
            <a:pPr marL="0" indent="0">
              <a:buNone/>
            </a:pPr>
            <a:r>
              <a:rPr lang="es-ES" sz="1800" dirty="0"/>
              <a:t>El 85-90% de los hemocultivos son positivos en menos de 48 horas</a:t>
            </a:r>
          </a:p>
          <a:p>
            <a:pPr marL="0" indent="0">
              <a:buNone/>
            </a:pPr>
            <a:r>
              <a:rPr lang="es-ES" sz="1800" dirty="0"/>
              <a:t>Los frascos se incuban 5 días antes de informarse como negativos</a:t>
            </a:r>
          </a:p>
          <a:p>
            <a:pPr marL="0" indent="0">
              <a:buNone/>
            </a:pPr>
            <a:r>
              <a:rPr lang="es-ES" sz="1800" dirty="0"/>
              <a:t>Se debe prolongar el tiempo en patologías que pueden estar causadas por</a:t>
            </a:r>
          </a:p>
          <a:p>
            <a:pPr marL="0" indent="0">
              <a:buNone/>
            </a:pPr>
            <a:r>
              <a:rPr lang="es-ES" sz="1800" dirty="0"/>
              <a:t>bacterias de crecimiento lento. Ej: endocarditis.</a:t>
            </a:r>
            <a:endParaRPr lang="en-US" sz="1800" dirty="0"/>
          </a:p>
        </p:txBody>
      </p:sp>
    </p:spTree>
    <p:extLst>
      <p:ext uri="{BB962C8B-B14F-4D97-AF65-F5344CB8AC3E}">
        <p14:creationId xmlns:p14="http://schemas.microsoft.com/office/powerpoint/2010/main" val="4234892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C7CC1B9-9790-F6F1-72D3-C889FEE4AB6F}"/>
              </a:ext>
            </a:extLst>
          </p:cNvPr>
          <p:cNvSpPr>
            <a:spLocks noGrp="1"/>
          </p:cNvSpPr>
          <p:nvPr>
            <p:ph idx="1"/>
          </p:nvPr>
        </p:nvSpPr>
        <p:spPr>
          <a:xfrm>
            <a:off x="710542" y="658109"/>
            <a:ext cx="10515600" cy="5890609"/>
          </a:xfrm>
        </p:spPr>
        <p:txBody>
          <a:bodyPr>
            <a:normAutofit lnSpcReduction="10000"/>
          </a:bodyPr>
          <a:lstStyle/>
          <a:p>
            <a:pPr marL="0" indent="0" algn="ctr">
              <a:buNone/>
            </a:pPr>
            <a:r>
              <a:rPr lang="es-AR" dirty="0">
                <a:solidFill>
                  <a:srgbClr val="FF0000"/>
                </a:solidFill>
              </a:rPr>
              <a:t>RUTA DEL DIAGNOSTICO DE LA BACTERIEMIA</a:t>
            </a:r>
          </a:p>
          <a:p>
            <a:pPr marL="0" indent="0" algn="ctr">
              <a:buNone/>
            </a:pPr>
            <a:endParaRPr lang="es-AR" dirty="0">
              <a:solidFill>
                <a:srgbClr val="FF0000"/>
              </a:solidFill>
            </a:endParaRPr>
          </a:p>
          <a:p>
            <a:pPr marL="0" indent="0" algn="ctr">
              <a:buNone/>
            </a:pPr>
            <a:endParaRPr lang="es-AR" dirty="0">
              <a:solidFill>
                <a:srgbClr val="FF0000"/>
              </a:solidFill>
            </a:endParaRPr>
          </a:p>
          <a:p>
            <a:pPr marL="0" indent="0" algn="ctr">
              <a:buNone/>
            </a:pPr>
            <a:endParaRPr lang="es-AR" dirty="0">
              <a:solidFill>
                <a:srgbClr val="FF0000"/>
              </a:solidFill>
            </a:endParaRPr>
          </a:p>
          <a:p>
            <a:pPr marL="0" indent="0" algn="ctr">
              <a:buNone/>
            </a:pPr>
            <a:endParaRPr lang="es-AR" dirty="0">
              <a:solidFill>
                <a:srgbClr val="FF0000"/>
              </a:solidFill>
            </a:endParaRPr>
          </a:p>
          <a:p>
            <a:pPr marL="0" indent="0" algn="ctr">
              <a:buNone/>
            </a:pPr>
            <a:endParaRPr lang="es-AR" dirty="0">
              <a:solidFill>
                <a:srgbClr val="FF0000"/>
              </a:solidFill>
            </a:endParaRPr>
          </a:p>
          <a:p>
            <a:pPr marL="0" indent="0" algn="ctr">
              <a:buNone/>
            </a:pPr>
            <a:endParaRPr lang="es-AR" dirty="0">
              <a:solidFill>
                <a:srgbClr val="FF0000"/>
              </a:solidFill>
            </a:endParaRPr>
          </a:p>
          <a:p>
            <a:pPr marL="0" indent="0" algn="ctr">
              <a:buNone/>
            </a:pPr>
            <a:endParaRPr lang="es-AR" dirty="0">
              <a:solidFill>
                <a:srgbClr val="FF0000"/>
              </a:solidFill>
            </a:endParaRPr>
          </a:p>
          <a:p>
            <a:pPr marL="0" indent="0" algn="ctr">
              <a:buNone/>
            </a:pPr>
            <a:endParaRPr lang="es-AR" dirty="0">
              <a:solidFill>
                <a:srgbClr val="FF0000"/>
              </a:solidFill>
            </a:endParaRPr>
          </a:p>
          <a:p>
            <a:pPr marL="0" indent="0" algn="ctr">
              <a:buNone/>
            </a:pPr>
            <a:endParaRPr lang="es-AR" dirty="0">
              <a:solidFill>
                <a:srgbClr val="FF0000"/>
              </a:solidFill>
            </a:endParaRPr>
          </a:p>
          <a:p>
            <a:pPr marL="0" indent="0">
              <a:buNone/>
            </a:pPr>
            <a:r>
              <a:rPr lang="es-ES" sz="1500" dirty="0"/>
              <a:t>Los laboratorios deben poner en marcha todas las técnicas de las que dispongan para ofrecer resultados rápidos tanto de la etiología del proceso como de la sensibilidad antibiótica</a:t>
            </a:r>
            <a:endParaRPr lang="en-US" sz="1500" dirty="0"/>
          </a:p>
        </p:txBody>
      </p:sp>
      <p:grpSp>
        <p:nvGrpSpPr>
          <p:cNvPr id="4" name="Group 58532">
            <a:extLst>
              <a:ext uri="{FF2B5EF4-FFF2-40B4-BE49-F238E27FC236}">
                <a16:creationId xmlns:a16="http://schemas.microsoft.com/office/drawing/2014/main" id="{215B7E6E-A2E2-FE70-8D8E-8F329BB5E93D}"/>
              </a:ext>
            </a:extLst>
          </p:cNvPr>
          <p:cNvGrpSpPr/>
          <p:nvPr/>
        </p:nvGrpSpPr>
        <p:grpSpPr>
          <a:xfrm>
            <a:off x="1524000" y="1663698"/>
            <a:ext cx="9144000" cy="3586674"/>
            <a:chOff x="0" y="0"/>
            <a:chExt cx="9144000" cy="3586777"/>
          </a:xfrm>
        </p:grpSpPr>
        <p:sp>
          <p:nvSpPr>
            <p:cNvPr id="5" name="Shape 6536">
              <a:extLst>
                <a:ext uri="{FF2B5EF4-FFF2-40B4-BE49-F238E27FC236}">
                  <a16:creationId xmlns:a16="http://schemas.microsoft.com/office/drawing/2014/main" id="{5002D435-FEF0-8260-FB12-7E0C2183E769}"/>
                </a:ext>
              </a:extLst>
            </p:cNvPr>
            <p:cNvSpPr/>
            <p:nvPr/>
          </p:nvSpPr>
          <p:spPr>
            <a:xfrm>
              <a:off x="150203" y="3299765"/>
              <a:ext cx="37884" cy="156972"/>
            </a:xfrm>
            <a:custGeom>
              <a:avLst/>
              <a:gdLst/>
              <a:ahLst/>
              <a:cxnLst/>
              <a:rect l="0" t="0" r="0" b="0"/>
              <a:pathLst>
                <a:path w="37884" h="156972">
                  <a:moveTo>
                    <a:pt x="19863" y="0"/>
                  </a:moveTo>
                  <a:lnTo>
                    <a:pt x="30709" y="0"/>
                  </a:lnTo>
                  <a:lnTo>
                    <a:pt x="34303" y="1841"/>
                  </a:lnTo>
                  <a:lnTo>
                    <a:pt x="36144" y="5423"/>
                  </a:lnTo>
                  <a:lnTo>
                    <a:pt x="36144" y="10859"/>
                  </a:lnTo>
                  <a:lnTo>
                    <a:pt x="37884" y="70447"/>
                  </a:lnTo>
                  <a:lnTo>
                    <a:pt x="36144" y="129946"/>
                  </a:lnTo>
                  <a:lnTo>
                    <a:pt x="36144" y="142532"/>
                  </a:lnTo>
                  <a:lnTo>
                    <a:pt x="34303" y="153391"/>
                  </a:lnTo>
                  <a:lnTo>
                    <a:pt x="30709" y="156972"/>
                  </a:lnTo>
                  <a:lnTo>
                    <a:pt x="21704" y="156972"/>
                  </a:lnTo>
                  <a:lnTo>
                    <a:pt x="14440" y="153391"/>
                  </a:lnTo>
                  <a:lnTo>
                    <a:pt x="10859" y="151549"/>
                  </a:lnTo>
                  <a:lnTo>
                    <a:pt x="9106" y="147968"/>
                  </a:lnTo>
                  <a:lnTo>
                    <a:pt x="5423" y="137109"/>
                  </a:lnTo>
                  <a:lnTo>
                    <a:pt x="1842" y="124511"/>
                  </a:lnTo>
                  <a:lnTo>
                    <a:pt x="0" y="110071"/>
                  </a:lnTo>
                  <a:lnTo>
                    <a:pt x="0" y="59588"/>
                  </a:lnTo>
                  <a:lnTo>
                    <a:pt x="1842" y="46901"/>
                  </a:lnTo>
                  <a:lnTo>
                    <a:pt x="3683" y="30721"/>
                  </a:lnTo>
                  <a:lnTo>
                    <a:pt x="7264" y="14440"/>
                  </a:lnTo>
                  <a:lnTo>
                    <a:pt x="9106" y="9106"/>
                  </a:lnTo>
                  <a:lnTo>
                    <a:pt x="12687" y="3683"/>
                  </a:lnTo>
                  <a:lnTo>
                    <a:pt x="19863"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6" name="Shape 6537">
              <a:extLst>
                <a:ext uri="{FF2B5EF4-FFF2-40B4-BE49-F238E27FC236}">
                  <a16:creationId xmlns:a16="http://schemas.microsoft.com/office/drawing/2014/main" id="{0FACC3A0-7EC3-C179-4688-0170A5D593E3}"/>
                </a:ext>
              </a:extLst>
            </p:cNvPr>
            <p:cNvSpPr/>
            <p:nvPr/>
          </p:nvSpPr>
          <p:spPr>
            <a:xfrm>
              <a:off x="8950452" y="3269145"/>
              <a:ext cx="41529" cy="162407"/>
            </a:xfrm>
            <a:custGeom>
              <a:avLst/>
              <a:gdLst/>
              <a:ahLst/>
              <a:cxnLst/>
              <a:rect l="0" t="0" r="0" b="0"/>
              <a:pathLst>
                <a:path w="41529" h="162407">
                  <a:moveTo>
                    <a:pt x="18034" y="0"/>
                  </a:moveTo>
                  <a:lnTo>
                    <a:pt x="21590" y="0"/>
                  </a:lnTo>
                  <a:lnTo>
                    <a:pt x="28956" y="3581"/>
                  </a:lnTo>
                  <a:lnTo>
                    <a:pt x="36068" y="9017"/>
                  </a:lnTo>
                  <a:lnTo>
                    <a:pt x="37973" y="14440"/>
                  </a:lnTo>
                  <a:lnTo>
                    <a:pt x="39751" y="19862"/>
                  </a:lnTo>
                  <a:lnTo>
                    <a:pt x="41529" y="32461"/>
                  </a:lnTo>
                  <a:lnTo>
                    <a:pt x="39751" y="55905"/>
                  </a:lnTo>
                  <a:lnTo>
                    <a:pt x="39751" y="77520"/>
                  </a:lnTo>
                  <a:lnTo>
                    <a:pt x="37973" y="104648"/>
                  </a:lnTo>
                  <a:lnTo>
                    <a:pt x="34290" y="129845"/>
                  </a:lnTo>
                  <a:lnTo>
                    <a:pt x="32512" y="140690"/>
                  </a:lnTo>
                  <a:lnTo>
                    <a:pt x="27051" y="149707"/>
                  </a:lnTo>
                  <a:lnTo>
                    <a:pt x="19939" y="160566"/>
                  </a:lnTo>
                  <a:lnTo>
                    <a:pt x="16256" y="162407"/>
                  </a:lnTo>
                  <a:lnTo>
                    <a:pt x="10922" y="162407"/>
                  </a:lnTo>
                  <a:lnTo>
                    <a:pt x="9017" y="160566"/>
                  </a:lnTo>
                  <a:lnTo>
                    <a:pt x="7239" y="153289"/>
                  </a:lnTo>
                  <a:lnTo>
                    <a:pt x="5461" y="142532"/>
                  </a:lnTo>
                  <a:lnTo>
                    <a:pt x="3683" y="131686"/>
                  </a:lnTo>
                  <a:lnTo>
                    <a:pt x="1905" y="110071"/>
                  </a:lnTo>
                  <a:lnTo>
                    <a:pt x="1905" y="86626"/>
                  </a:lnTo>
                  <a:lnTo>
                    <a:pt x="0" y="59499"/>
                  </a:lnTo>
                  <a:lnTo>
                    <a:pt x="1905" y="34303"/>
                  </a:lnTo>
                  <a:lnTo>
                    <a:pt x="5461" y="21615"/>
                  </a:lnTo>
                  <a:lnTo>
                    <a:pt x="9017" y="9017"/>
                  </a:lnTo>
                  <a:lnTo>
                    <a:pt x="10922" y="3581"/>
                  </a:lnTo>
                  <a:lnTo>
                    <a:pt x="14478" y="1841"/>
                  </a:lnTo>
                  <a:lnTo>
                    <a:pt x="18034"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7" name="Shape 6538">
              <a:extLst>
                <a:ext uri="{FF2B5EF4-FFF2-40B4-BE49-F238E27FC236}">
                  <a16:creationId xmlns:a16="http://schemas.microsoft.com/office/drawing/2014/main" id="{9846B632-F813-E61D-D039-4CA23ED1F87A}"/>
                </a:ext>
              </a:extLst>
            </p:cNvPr>
            <p:cNvSpPr/>
            <p:nvPr/>
          </p:nvSpPr>
          <p:spPr>
            <a:xfrm>
              <a:off x="144882" y="3058160"/>
              <a:ext cx="37871" cy="151485"/>
            </a:xfrm>
            <a:custGeom>
              <a:avLst/>
              <a:gdLst/>
              <a:ahLst/>
              <a:cxnLst/>
              <a:rect l="0" t="0" r="0" b="0"/>
              <a:pathLst>
                <a:path w="37871" h="151485">
                  <a:moveTo>
                    <a:pt x="21603" y="0"/>
                  </a:moveTo>
                  <a:lnTo>
                    <a:pt x="30607" y="0"/>
                  </a:lnTo>
                  <a:lnTo>
                    <a:pt x="32449" y="3556"/>
                  </a:lnTo>
                  <a:lnTo>
                    <a:pt x="36030" y="5334"/>
                  </a:lnTo>
                  <a:lnTo>
                    <a:pt x="37871" y="14351"/>
                  </a:lnTo>
                  <a:lnTo>
                    <a:pt x="36030" y="26924"/>
                  </a:lnTo>
                  <a:lnTo>
                    <a:pt x="30607" y="50419"/>
                  </a:lnTo>
                  <a:lnTo>
                    <a:pt x="27026" y="70231"/>
                  </a:lnTo>
                  <a:lnTo>
                    <a:pt x="28867" y="115316"/>
                  </a:lnTo>
                  <a:lnTo>
                    <a:pt x="27026" y="142380"/>
                  </a:lnTo>
                  <a:lnTo>
                    <a:pt x="25184" y="149657"/>
                  </a:lnTo>
                  <a:lnTo>
                    <a:pt x="23444" y="151485"/>
                  </a:lnTo>
                  <a:lnTo>
                    <a:pt x="21603" y="149657"/>
                  </a:lnTo>
                  <a:lnTo>
                    <a:pt x="18009" y="144221"/>
                  </a:lnTo>
                  <a:lnTo>
                    <a:pt x="14427" y="137058"/>
                  </a:lnTo>
                  <a:lnTo>
                    <a:pt x="9004" y="118872"/>
                  </a:lnTo>
                  <a:lnTo>
                    <a:pt x="3581" y="95504"/>
                  </a:lnTo>
                  <a:lnTo>
                    <a:pt x="0" y="70231"/>
                  </a:lnTo>
                  <a:lnTo>
                    <a:pt x="0" y="32385"/>
                  </a:lnTo>
                  <a:lnTo>
                    <a:pt x="1740" y="23368"/>
                  </a:lnTo>
                  <a:lnTo>
                    <a:pt x="5321" y="14351"/>
                  </a:lnTo>
                  <a:lnTo>
                    <a:pt x="9004" y="7112"/>
                  </a:lnTo>
                  <a:lnTo>
                    <a:pt x="14427" y="1651"/>
                  </a:lnTo>
                  <a:lnTo>
                    <a:pt x="21603"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8" name="Shape 6539">
              <a:extLst>
                <a:ext uri="{FF2B5EF4-FFF2-40B4-BE49-F238E27FC236}">
                  <a16:creationId xmlns:a16="http://schemas.microsoft.com/office/drawing/2014/main" id="{2CE3448A-E459-DA83-1A09-4FA1C7D220BF}"/>
                </a:ext>
              </a:extLst>
            </p:cNvPr>
            <p:cNvSpPr/>
            <p:nvPr/>
          </p:nvSpPr>
          <p:spPr>
            <a:xfrm>
              <a:off x="8946896" y="3016504"/>
              <a:ext cx="37847" cy="182296"/>
            </a:xfrm>
            <a:custGeom>
              <a:avLst/>
              <a:gdLst/>
              <a:ahLst/>
              <a:cxnLst/>
              <a:rect l="0" t="0" r="0" b="0"/>
              <a:pathLst>
                <a:path w="37847" h="182296">
                  <a:moveTo>
                    <a:pt x="21590" y="0"/>
                  </a:moveTo>
                  <a:lnTo>
                    <a:pt x="28829" y="1905"/>
                  </a:lnTo>
                  <a:lnTo>
                    <a:pt x="30607" y="5461"/>
                  </a:lnTo>
                  <a:lnTo>
                    <a:pt x="34290" y="9017"/>
                  </a:lnTo>
                  <a:lnTo>
                    <a:pt x="36068" y="19939"/>
                  </a:lnTo>
                  <a:lnTo>
                    <a:pt x="37847" y="36195"/>
                  </a:lnTo>
                  <a:lnTo>
                    <a:pt x="37847" y="52324"/>
                  </a:lnTo>
                  <a:lnTo>
                    <a:pt x="34290" y="86614"/>
                  </a:lnTo>
                  <a:lnTo>
                    <a:pt x="32512" y="108204"/>
                  </a:lnTo>
                  <a:lnTo>
                    <a:pt x="32512" y="126365"/>
                  </a:lnTo>
                  <a:lnTo>
                    <a:pt x="30607" y="155321"/>
                  </a:lnTo>
                  <a:lnTo>
                    <a:pt x="27051" y="167856"/>
                  </a:lnTo>
                  <a:lnTo>
                    <a:pt x="25147" y="178714"/>
                  </a:lnTo>
                  <a:lnTo>
                    <a:pt x="23495" y="180454"/>
                  </a:lnTo>
                  <a:lnTo>
                    <a:pt x="19812" y="182296"/>
                  </a:lnTo>
                  <a:lnTo>
                    <a:pt x="18035" y="182296"/>
                  </a:lnTo>
                  <a:lnTo>
                    <a:pt x="14478" y="178714"/>
                  </a:lnTo>
                  <a:lnTo>
                    <a:pt x="10795" y="173279"/>
                  </a:lnTo>
                  <a:lnTo>
                    <a:pt x="9017" y="164274"/>
                  </a:lnTo>
                  <a:lnTo>
                    <a:pt x="3556" y="138938"/>
                  </a:lnTo>
                  <a:lnTo>
                    <a:pt x="0" y="108204"/>
                  </a:lnTo>
                  <a:lnTo>
                    <a:pt x="0" y="43307"/>
                  </a:lnTo>
                  <a:lnTo>
                    <a:pt x="3556" y="28956"/>
                  </a:lnTo>
                  <a:lnTo>
                    <a:pt x="5461" y="18161"/>
                  </a:lnTo>
                  <a:lnTo>
                    <a:pt x="9017" y="9017"/>
                  </a:lnTo>
                  <a:lnTo>
                    <a:pt x="14478" y="3683"/>
                  </a:lnTo>
                  <a:lnTo>
                    <a:pt x="21590"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9" name="Shape 6540">
              <a:extLst>
                <a:ext uri="{FF2B5EF4-FFF2-40B4-BE49-F238E27FC236}">
                  <a16:creationId xmlns:a16="http://schemas.microsoft.com/office/drawing/2014/main" id="{38C3794D-85CB-9D42-16EC-7FE454A4F4DF}"/>
                </a:ext>
              </a:extLst>
            </p:cNvPr>
            <p:cNvSpPr/>
            <p:nvPr/>
          </p:nvSpPr>
          <p:spPr>
            <a:xfrm>
              <a:off x="155626" y="2814447"/>
              <a:ext cx="36144" cy="146177"/>
            </a:xfrm>
            <a:custGeom>
              <a:avLst/>
              <a:gdLst/>
              <a:ahLst/>
              <a:cxnLst/>
              <a:rect l="0" t="0" r="0" b="0"/>
              <a:pathLst>
                <a:path w="36144" h="146177">
                  <a:moveTo>
                    <a:pt x="18123" y="0"/>
                  </a:moveTo>
                  <a:lnTo>
                    <a:pt x="21704" y="0"/>
                  </a:lnTo>
                  <a:lnTo>
                    <a:pt x="25286" y="1905"/>
                  </a:lnTo>
                  <a:lnTo>
                    <a:pt x="28880" y="7366"/>
                  </a:lnTo>
                  <a:lnTo>
                    <a:pt x="32461" y="18034"/>
                  </a:lnTo>
                  <a:lnTo>
                    <a:pt x="34303" y="36195"/>
                  </a:lnTo>
                  <a:lnTo>
                    <a:pt x="36144" y="59690"/>
                  </a:lnTo>
                  <a:lnTo>
                    <a:pt x="36144" y="83059"/>
                  </a:lnTo>
                  <a:lnTo>
                    <a:pt x="34303" y="106553"/>
                  </a:lnTo>
                  <a:lnTo>
                    <a:pt x="32461" y="128143"/>
                  </a:lnTo>
                  <a:lnTo>
                    <a:pt x="28880" y="135382"/>
                  </a:lnTo>
                  <a:lnTo>
                    <a:pt x="27127" y="140716"/>
                  </a:lnTo>
                  <a:lnTo>
                    <a:pt x="23444" y="144399"/>
                  </a:lnTo>
                  <a:lnTo>
                    <a:pt x="19863" y="146177"/>
                  </a:lnTo>
                  <a:lnTo>
                    <a:pt x="16281" y="144399"/>
                  </a:lnTo>
                  <a:lnTo>
                    <a:pt x="12700" y="142621"/>
                  </a:lnTo>
                  <a:lnTo>
                    <a:pt x="7264" y="135382"/>
                  </a:lnTo>
                  <a:lnTo>
                    <a:pt x="3683" y="124587"/>
                  </a:lnTo>
                  <a:lnTo>
                    <a:pt x="1842" y="111887"/>
                  </a:lnTo>
                  <a:lnTo>
                    <a:pt x="0" y="86741"/>
                  </a:lnTo>
                  <a:lnTo>
                    <a:pt x="0" y="50546"/>
                  </a:lnTo>
                  <a:lnTo>
                    <a:pt x="5436" y="21717"/>
                  </a:lnTo>
                  <a:lnTo>
                    <a:pt x="9017" y="9017"/>
                  </a:lnTo>
                  <a:lnTo>
                    <a:pt x="14440" y="1905"/>
                  </a:lnTo>
                  <a:lnTo>
                    <a:pt x="18123"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10" name="Shape 6541">
              <a:extLst>
                <a:ext uri="{FF2B5EF4-FFF2-40B4-BE49-F238E27FC236}">
                  <a16:creationId xmlns:a16="http://schemas.microsoft.com/office/drawing/2014/main" id="{5F27CD3C-4315-527F-027B-F1F5EDF9B514}"/>
                </a:ext>
              </a:extLst>
            </p:cNvPr>
            <p:cNvSpPr/>
            <p:nvPr/>
          </p:nvSpPr>
          <p:spPr>
            <a:xfrm>
              <a:off x="8954135" y="2783840"/>
              <a:ext cx="45085" cy="153289"/>
            </a:xfrm>
            <a:custGeom>
              <a:avLst/>
              <a:gdLst/>
              <a:ahLst/>
              <a:cxnLst/>
              <a:rect l="0" t="0" r="0" b="0"/>
              <a:pathLst>
                <a:path w="45085" h="153289">
                  <a:moveTo>
                    <a:pt x="17907" y="0"/>
                  </a:moveTo>
                  <a:lnTo>
                    <a:pt x="23368" y="0"/>
                  </a:lnTo>
                  <a:lnTo>
                    <a:pt x="27051" y="1778"/>
                  </a:lnTo>
                  <a:lnTo>
                    <a:pt x="30607" y="5461"/>
                  </a:lnTo>
                  <a:lnTo>
                    <a:pt x="34290" y="12700"/>
                  </a:lnTo>
                  <a:lnTo>
                    <a:pt x="37847" y="28956"/>
                  </a:lnTo>
                  <a:lnTo>
                    <a:pt x="41402" y="50546"/>
                  </a:lnTo>
                  <a:lnTo>
                    <a:pt x="45085" y="75819"/>
                  </a:lnTo>
                  <a:lnTo>
                    <a:pt x="45085" y="99314"/>
                  </a:lnTo>
                  <a:lnTo>
                    <a:pt x="43307" y="120904"/>
                  </a:lnTo>
                  <a:lnTo>
                    <a:pt x="41402" y="133477"/>
                  </a:lnTo>
                  <a:lnTo>
                    <a:pt x="37847" y="144272"/>
                  </a:lnTo>
                  <a:lnTo>
                    <a:pt x="34290" y="149733"/>
                  </a:lnTo>
                  <a:lnTo>
                    <a:pt x="28829" y="153289"/>
                  </a:lnTo>
                  <a:lnTo>
                    <a:pt x="23368" y="153289"/>
                  </a:lnTo>
                  <a:lnTo>
                    <a:pt x="19812" y="147955"/>
                  </a:lnTo>
                  <a:lnTo>
                    <a:pt x="14351" y="138938"/>
                  </a:lnTo>
                  <a:lnTo>
                    <a:pt x="10795" y="126365"/>
                  </a:lnTo>
                  <a:lnTo>
                    <a:pt x="7239" y="100965"/>
                  </a:lnTo>
                  <a:lnTo>
                    <a:pt x="5334" y="74041"/>
                  </a:lnTo>
                  <a:lnTo>
                    <a:pt x="3556" y="46990"/>
                  </a:lnTo>
                  <a:lnTo>
                    <a:pt x="0" y="21590"/>
                  </a:lnTo>
                  <a:lnTo>
                    <a:pt x="0" y="16256"/>
                  </a:lnTo>
                  <a:lnTo>
                    <a:pt x="1778" y="12700"/>
                  </a:lnTo>
                  <a:lnTo>
                    <a:pt x="7239" y="5461"/>
                  </a:lnTo>
                  <a:lnTo>
                    <a:pt x="14351" y="1778"/>
                  </a:lnTo>
                  <a:lnTo>
                    <a:pt x="17907"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11" name="Shape 6542">
              <a:extLst>
                <a:ext uri="{FF2B5EF4-FFF2-40B4-BE49-F238E27FC236}">
                  <a16:creationId xmlns:a16="http://schemas.microsoft.com/office/drawing/2014/main" id="{0210C67B-2FBE-03CF-86FF-9F7BD6695B80}"/>
                </a:ext>
              </a:extLst>
            </p:cNvPr>
            <p:cNvSpPr/>
            <p:nvPr/>
          </p:nvSpPr>
          <p:spPr>
            <a:xfrm>
              <a:off x="159309" y="2560193"/>
              <a:ext cx="34201" cy="164084"/>
            </a:xfrm>
            <a:custGeom>
              <a:avLst/>
              <a:gdLst/>
              <a:ahLst/>
              <a:cxnLst/>
              <a:rect l="0" t="0" r="0" b="0"/>
              <a:pathLst>
                <a:path w="34201" h="164084">
                  <a:moveTo>
                    <a:pt x="19761" y="0"/>
                  </a:moveTo>
                  <a:lnTo>
                    <a:pt x="27038" y="0"/>
                  </a:lnTo>
                  <a:lnTo>
                    <a:pt x="30620" y="3556"/>
                  </a:lnTo>
                  <a:lnTo>
                    <a:pt x="32461" y="5334"/>
                  </a:lnTo>
                  <a:lnTo>
                    <a:pt x="34201" y="14351"/>
                  </a:lnTo>
                  <a:lnTo>
                    <a:pt x="32461" y="30734"/>
                  </a:lnTo>
                  <a:lnTo>
                    <a:pt x="32461" y="84709"/>
                  </a:lnTo>
                  <a:lnTo>
                    <a:pt x="30620" y="113665"/>
                  </a:lnTo>
                  <a:lnTo>
                    <a:pt x="27038" y="140589"/>
                  </a:lnTo>
                  <a:lnTo>
                    <a:pt x="21603" y="155067"/>
                  </a:lnTo>
                  <a:lnTo>
                    <a:pt x="18021" y="162306"/>
                  </a:lnTo>
                  <a:lnTo>
                    <a:pt x="16180" y="164084"/>
                  </a:lnTo>
                  <a:lnTo>
                    <a:pt x="14440" y="164084"/>
                  </a:lnTo>
                  <a:lnTo>
                    <a:pt x="9017" y="162306"/>
                  </a:lnTo>
                  <a:lnTo>
                    <a:pt x="5334" y="155067"/>
                  </a:lnTo>
                  <a:lnTo>
                    <a:pt x="3581" y="147955"/>
                  </a:lnTo>
                  <a:lnTo>
                    <a:pt x="0" y="126238"/>
                  </a:lnTo>
                  <a:lnTo>
                    <a:pt x="0" y="70358"/>
                  </a:lnTo>
                  <a:lnTo>
                    <a:pt x="3581" y="12573"/>
                  </a:lnTo>
                  <a:lnTo>
                    <a:pt x="5334" y="9017"/>
                  </a:lnTo>
                  <a:lnTo>
                    <a:pt x="7176" y="5334"/>
                  </a:lnTo>
                  <a:lnTo>
                    <a:pt x="12598" y="1778"/>
                  </a:lnTo>
                  <a:lnTo>
                    <a:pt x="19761"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12" name="Shape 6543">
              <a:extLst>
                <a:ext uri="{FF2B5EF4-FFF2-40B4-BE49-F238E27FC236}">
                  <a16:creationId xmlns:a16="http://schemas.microsoft.com/office/drawing/2014/main" id="{2ED4CAA7-508A-735D-66C3-A134D1526333}"/>
                </a:ext>
              </a:extLst>
            </p:cNvPr>
            <p:cNvSpPr/>
            <p:nvPr/>
          </p:nvSpPr>
          <p:spPr>
            <a:xfrm>
              <a:off x="8946896" y="2542159"/>
              <a:ext cx="43307" cy="147955"/>
            </a:xfrm>
            <a:custGeom>
              <a:avLst/>
              <a:gdLst/>
              <a:ahLst/>
              <a:cxnLst/>
              <a:rect l="0" t="0" r="0" b="0"/>
              <a:pathLst>
                <a:path w="43307" h="147955">
                  <a:moveTo>
                    <a:pt x="16129" y="0"/>
                  </a:moveTo>
                  <a:lnTo>
                    <a:pt x="19812" y="0"/>
                  </a:lnTo>
                  <a:lnTo>
                    <a:pt x="23495" y="1651"/>
                  </a:lnTo>
                  <a:lnTo>
                    <a:pt x="30607" y="7112"/>
                  </a:lnTo>
                  <a:lnTo>
                    <a:pt x="34290" y="16129"/>
                  </a:lnTo>
                  <a:lnTo>
                    <a:pt x="36068" y="25146"/>
                  </a:lnTo>
                  <a:lnTo>
                    <a:pt x="37847" y="36068"/>
                  </a:lnTo>
                  <a:lnTo>
                    <a:pt x="39624" y="53975"/>
                  </a:lnTo>
                  <a:lnTo>
                    <a:pt x="43307" y="73914"/>
                  </a:lnTo>
                  <a:lnTo>
                    <a:pt x="43307" y="109982"/>
                  </a:lnTo>
                  <a:lnTo>
                    <a:pt x="41529" y="120777"/>
                  </a:lnTo>
                  <a:lnTo>
                    <a:pt x="37847" y="131699"/>
                  </a:lnTo>
                  <a:lnTo>
                    <a:pt x="32512" y="140716"/>
                  </a:lnTo>
                  <a:lnTo>
                    <a:pt x="27051" y="146050"/>
                  </a:lnTo>
                  <a:lnTo>
                    <a:pt x="19812" y="147955"/>
                  </a:lnTo>
                  <a:lnTo>
                    <a:pt x="16129" y="146050"/>
                  </a:lnTo>
                  <a:lnTo>
                    <a:pt x="14478" y="140716"/>
                  </a:lnTo>
                  <a:lnTo>
                    <a:pt x="10795" y="124333"/>
                  </a:lnTo>
                  <a:lnTo>
                    <a:pt x="9017" y="106299"/>
                  </a:lnTo>
                  <a:lnTo>
                    <a:pt x="5461" y="84709"/>
                  </a:lnTo>
                  <a:lnTo>
                    <a:pt x="1778" y="52324"/>
                  </a:lnTo>
                  <a:lnTo>
                    <a:pt x="0" y="37846"/>
                  </a:lnTo>
                  <a:lnTo>
                    <a:pt x="0" y="23368"/>
                  </a:lnTo>
                  <a:lnTo>
                    <a:pt x="1778" y="12573"/>
                  </a:lnTo>
                  <a:lnTo>
                    <a:pt x="3556" y="7112"/>
                  </a:lnTo>
                  <a:lnTo>
                    <a:pt x="7239" y="5334"/>
                  </a:lnTo>
                  <a:lnTo>
                    <a:pt x="12573" y="1651"/>
                  </a:lnTo>
                  <a:lnTo>
                    <a:pt x="16129"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13" name="Shape 6544">
              <a:extLst>
                <a:ext uri="{FF2B5EF4-FFF2-40B4-BE49-F238E27FC236}">
                  <a16:creationId xmlns:a16="http://schemas.microsoft.com/office/drawing/2014/main" id="{419EA34F-9B05-2BC0-E027-5842FA75C1F5}"/>
                </a:ext>
              </a:extLst>
            </p:cNvPr>
            <p:cNvSpPr/>
            <p:nvPr/>
          </p:nvSpPr>
          <p:spPr>
            <a:xfrm>
              <a:off x="161061" y="2318385"/>
              <a:ext cx="36132" cy="155194"/>
            </a:xfrm>
            <a:custGeom>
              <a:avLst/>
              <a:gdLst/>
              <a:ahLst/>
              <a:cxnLst/>
              <a:rect l="0" t="0" r="0" b="0"/>
              <a:pathLst>
                <a:path w="36132" h="155194">
                  <a:moveTo>
                    <a:pt x="16269" y="0"/>
                  </a:moveTo>
                  <a:lnTo>
                    <a:pt x="21692" y="1905"/>
                  </a:lnTo>
                  <a:lnTo>
                    <a:pt x="27026" y="3556"/>
                  </a:lnTo>
                  <a:lnTo>
                    <a:pt x="30709" y="9017"/>
                  </a:lnTo>
                  <a:lnTo>
                    <a:pt x="32449" y="21717"/>
                  </a:lnTo>
                  <a:lnTo>
                    <a:pt x="34290" y="34290"/>
                  </a:lnTo>
                  <a:lnTo>
                    <a:pt x="36132" y="63119"/>
                  </a:lnTo>
                  <a:lnTo>
                    <a:pt x="34290" y="90170"/>
                  </a:lnTo>
                  <a:lnTo>
                    <a:pt x="32449" y="115570"/>
                  </a:lnTo>
                  <a:lnTo>
                    <a:pt x="28867" y="133477"/>
                  </a:lnTo>
                  <a:lnTo>
                    <a:pt x="25286" y="149860"/>
                  </a:lnTo>
                  <a:lnTo>
                    <a:pt x="21692" y="155194"/>
                  </a:lnTo>
                  <a:lnTo>
                    <a:pt x="18009" y="155194"/>
                  </a:lnTo>
                  <a:lnTo>
                    <a:pt x="14427" y="151511"/>
                  </a:lnTo>
                  <a:lnTo>
                    <a:pt x="7264" y="142494"/>
                  </a:lnTo>
                  <a:lnTo>
                    <a:pt x="3581" y="131699"/>
                  </a:lnTo>
                  <a:lnTo>
                    <a:pt x="1829" y="120904"/>
                  </a:lnTo>
                  <a:lnTo>
                    <a:pt x="0" y="93853"/>
                  </a:lnTo>
                  <a:lnTo>
                    <a:pt x="0" y="43307"/>
                  </a:lnTo>
                  <a:lnTo>
                    <a:pt x="1829" y="21717"/>
                  </a:lnTo>
                  <a:lnTo>
                    <a:pt x="3581" y="10795"/>
                  </a:lnTo>
                  <a:lnTo>
                    <a:pt x="5423" y="5461"/>
                  </a:lnTo>
                  <a:lnTo>
                    <a:pt x="9004" y="1905"/>
                  </a:lnTo>
                  <a:lnTo>
                    <a:pt x="16269"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14" name="Shape 6545">
              <a:extLst>
                <a:ext uri="{FF2B5EF4-FFF2-40B4-BE49-F238E27FC236}">
                  <a16:creationId xmlns:a16="http://schemas.microsoft.com/office/drawing/2014/main" id="{C43B813F-5359-59AB-D043-F109C83D6D51}"/>
                </a:ext>
              </a:extLst>
            </p:cNvPr>
            <p:cNvSpPr/>
            <p:nvPr/>
          </p:nvSpPr>
          <p:spPr>
            <a:xfrm>
              <a:off x="8948674" y="2285873"/>
              <a:ext cx="36068" cy="175006"/>
            </a:xfrm>
            <a:custGeom>
              <a:avLst/>
              <a:gdLst/>
              <a:ahLst/>
              <a:cxnLst/>
              <a:rect l="0" t="0" r="0" b="0"/>
              <a:pathLst>
                <a:path w="36068" h="175006">
                  <a:moveTo>
                    <a:pt x="12700" y="0"/>
                  </a:moveTo>
                  <a:lnTo>
                    <a:pt x="19812" y="0"/>
                  </a:lnTo>
                  <a:lnTo>
                    <a:pt x="23368" y="3683"/>
                  </a:lnTo>
                  <a:lnTo>
                    <a:pt x="27051" y="7366"/>
                  </a:lnTo>
                  <a:lnTo>
                    <a:pt x="30734" y="16383"/>
                  </a:lnTo>
                  <a:lnTo>
                    <a:pt x="34290" y="28956"/>
                  </a:lnTo>
                  <a:lnTo>
                    <a:pt x="36068" y="43307"/>
                  </a:lnTo>
                  <a:lnTo>
                    <a:pt x="36068" y="111887"/>
                  </a:lnTo>
                  <a:lnTo>
                    <a:pt x="34290" y="142621"/>
                  </a:lnTo>
                  <a:lnTo>
                    <a:pt x="32512" y="158750"/>
                  </a:lnTo>
                  <a:lnTo>
                    <a:pt x="28829" y="169672"/>
                  </a:lnTo>
                  <a:lnTo>
                    <a:pt x="25273" y="175006"/>
                  </a:lnTo>
                  <a:lnTo>
                    <a:pt x="23368" y="175006"/>
                  </a:lnTo>
                  <a:lnTo>
                    <a:pt x="21717" y="173228"/>
                  </a:lnTo>
                  <a:lnTo>
                    <a:pt x="16256" y="160655"/>
                  </a:lnTo>
                  <a:lnTo>
                    <a:pt x="10795" y="137160"/>
                  </a:lnTo>
                  <a:lnTo>
                    <a:pt x="5461" y="106553"/>
                  </a:lnTo>
                  <a:lnTo>
                    <a:pt x="1778" y="74041"/>
                  </a:lnTo>
                  <a:lnTo>
                    <a:pt x="0" y="43307"/>
                  </a:lnTo>
                  <a:lnTo>
                    <a:pt x="0" y="30734"/>
                  </a:lnTo>
                  <a:lnTo>
                    <a:pt x="1778" y="18034"/>
                  </a:lnTo>
                  <a:lnTo>
                    <a:pt x="3683" y="9017"/>
                  </a:lnTo>
                  <a:lnTo>
                    <a:pt x="7239" y="3683"/>
                  </a:lnTo>
                  <a:lnTo>
                    <a:pt x="12700"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15" name="Shape 6546">
              <a:extLst>
                <a:ext uri="{FF2B5EF4-FFF2-40B4-BE49-F238E27FC236}">
                  <a16:creationId xmlns:a16="http://schemas.microsoft.com/office/drawing/2014/main" id="{34C11321-0C97-C827-E22D-E9A29E2999C6}"/>
                </a:ext>
              </a:extLst>
            </p:cNvPr>
            <p:cNvSpPr/>
            <p:nvPr/>
          </p:nvSpPr>
          <p:spPr>
            <a:xfrm>
              <a:off x="159309" y="2091055"/>
              <a:ext cx="36043" cy="122682"/>
            </a:xfrm>
            <a:custGeom>
              <a:avLst/>
              <a:gdLst/>
              <a:ahLst/>
              <a:cxnLst/>
              <a:rect l="0" t="0" r="0" b="0"/>
              <a:pathLst>
                <a:path w="36043" h="122682">
                  <a:moveTo>
                    <a:pt x="23444" y="0"/>
                  </a:moveTo>
                  <a:lnTo>
                    <a:pt x="27038" y="1905"/>
                  </a:lnTo>
                  <a:lnTo>
                    <a:pt x="30620" y="5461"/>
                  </a:lnTo>
                  <a:lnTo>
                    <a:pt x="32461" y="12700"/>
                  </a:lnTo>
                  <a:lnTo>
                    <a:pt x="36043" y="30734"/>
                  </a:lnTo>
                  <a:lnTo>
                    <a:pt x="36043" y="52324"/>
                  </a:lnTo>
                  <a:lnTo>
                    <a:pt x="34201" y="74041"/>
                  </a:lnTo>
                  <a:lnTo>
                    <a:pt x="28778" y="95631"/>
                  </a:lnTo>
                  <a:lnTo>
                    <a:pt x="23444" y="111887"/>
                  </a:lnTo>
                  <a:lnTo>
                    <a:pt x="19761" y="117348"/>
                  </a:lnTo>
                  <a:lnTo>
                    <a:pt x="16180" y="120904"/>
                  </a:lnTo>
                  <a:lnTo>
                    <a:pt x="12598" y="122682"/>
                  </a:lnTo>
                  <a:lnTo>
                    <a:pt x="7176" y="120904"/>
                  </a:lnTo>
                  <a:lnTo>
                    <a:pt x="3581" y="117348"/>
                  </a:lnTo>
                  <a:lnTo>
                    <a:pt x="1753" y="111887"/>
                  </a:lnTo>
                  <a:lnTo>
                    <a:pt x="0" y="93853"/>
                  </a:lnTo>
                  <a:lnTo>
                    <a:pt x="0" y="72263"/>
                  </a:lnTo>
                  <a:lnTo>
                    <a:pt x="1753" y="50546"/>
                  </a:lnTo>
                  <a:lnTo>
                    <a:pt x="7176" y="28829"/>
                  </a:lnTo>
                  <a:lnTo>
                    <a:pt x="12598" y="10922"/>
                  </a:lnTo>
                  <a:lnTo>
                    <a:pt x="16180" y="5461"/>
                  </a:lnTo>
                  <a:lnTo>
                    <a:pt x="19761" y="1905"/>
                  </a:lnTo>
                  <a:lnTo>
                    <a:pt x="23444"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16" name="Shape 6547">
              <a:extLst>
                <a:ext uri="{FF2B5EF4-FFF2-40B4-BE49-F238E27FC236}">
                  <a16:creationId xmlns:a16="http://schemas.microsoft.com/office/drawing/2014/main" id="{9EFB9F0A-39D2-AFDE-7368-182BE53E8250}"/>
                </a:ext>
              </a:extLst>
            </p:cNvPr>
            <p:cNvSpPr/>
            <p:nvPr/>
          </p:nvSpPr>
          <p:spPr>
            <a:xfrm>
              <a:off x="8954135" y="2031619"/>
              <a:ext cx="41402" cy="187579"/>
            </a:xfrm>
            <a:custGeom>
              <a:avLst/>
              <a:gdLst/>
              <a:ahLst/>
              <a:cxnLst/>
              <a:rect l="0" t="0" r="0" b="0"/>
              <a:pathLst>
                <a:path w="41402" h="187579">
                  <a:moveTo>
                    <a:pt x="10795" y="0"/>
                  </a:moveTo>
                  <a:lnTo>
                    <a:pt x="14351" y="0"/>
                  </a:lnTo>
                  <a:lnTo>
                    <a:pt x="17907" y="1778"/>
                  </a:lnTo>
                  <a:lnTo>
                    <a:pt x="23368" y="10795"/>
                  </a:lnTo>
                  <a:lnTo>
                    <a:pt x="28829" y="23368"/>
                  </a:lnTo>
                  <a:lnTo>
                    <a:pt x="36068" y="53975"/>
                  </a:lnTo>
                  <a:lnTo>
                    <a:pt x="39624" y="72136"/>
                  </a:lnTo>
                  <a:lnTo>
                    <a:pt x="41402" y="97282"/>
                  </a:lnTo>
                  <a:lnTo>
                    <a:pt x="41402" y="128016"/>
                  </a:lnTo>
                  <a:lnTo>
                    <a:pt x="39624" y="142494"/>
                  </a:lnTo>
                  <a:lnTo>
                    <a:pt x="37847" y="156972"/>
                  </a:lnTo>
                  <a:lnTo>
                    <a:pt x="34290" y="169545"/>
                  </a:lnTo>
                  <a:lnTo>
                    <a:pt x="28829" y="180340"/>
                  </a:lnTo>
                  <a:lnTo>
                    <a:pt x="23368" y="184023"/>
                  </a:lnTo>
                  <a:lnTo>
                    <a:pt x="19812" y="187579"/>
                  </a:lnTo>
                  <a:lnTo>
                    <a:pt x="14351" y="187579"/>
                  </a:lnTo>
                  <a:lnTo>
                    <a:pt x="12573" y="184023"/>
                  </a:lnTo>
                  <a:lnTo>
                    <a:pt x="10795" y="180340"/>
                  </a:lnTo>
                  <a:lnTo>
                    <a:pt x="7239" y="169545"/>
                  </a:lnTo>
                  <a:lnTo>
                    <a:pt x="5334" y="142494"/>
                  </a:lnTo>
                  <a:lnTo>
                    <a:pt x="5334" y="120777"/>
                  </a:lnTo>
                  <a:lnTo>
                    <a:pt x="3556" y="93726"/>
                  </a:lnTo>
                  <a:lnTo>
                    <a:pt x="0" y="64897"/>
                  </a:lnTo>
                  <a:lnTo>
                    <a:pt x="0" y="35941"/>
                  </a:lnTo>
                  <a:lnTo>
                    <a:pt x="1778" y="21590"/>
                  </a:lnTo>
                  <a:lnTo>
                    <a:pt x="5334" y="9017"/>
                  </a:lnTo>
                  <a:lnTo>
                    <a:pt x="8890" y="3556"/>
                  </a:lnTo>
                  <a:lnTo>
                    <a:pt x="10795"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17" name="Shape 6548">
              <a:extLst>
                <a:ext uri="{FF2B5EF4-FFF2-40B4-BE49-F238E27FC236}">
                  <a16:creationId xmlns:a16="http://schemas.microsoft.com/office/drawing/2014/main" id="{24B9710E-D087-44E2-6FD7-F3A8FF78F506}"/>
                </a:ext>
              </a:extLst>
            </p:cNvPr>
            <p:cNvSpPr/>
            <p:nvPr/>
          </p:nvSpPr>
          <p:spPr>
            <a:xfrm>
              <a:off x="162890" y="1825879"/>
              <a:ext cx="41465" cy="164211"/>
            </a:xfrm>
            <a:custGeom>
              <a:avLst/>
              <a:gdLst/>
              <a:ahLst/>
              <a:cxnLst/>
              <a:rect l="0" t="0" r="0" b="0"/>
              <a:pathLst>
                <a:path w="41465" h="164211">
                  <a:moveTo>
                    <a:pt x="18021" y="0"/>
                  </a:moveTo>
                  <a:lnTo>
                    <a:pt x="23457" y="0"/>
                  </a:lnTo>
                  <a:lnTo>
                    <a:pt x="27038" y="1778"/>
                  </a:lnTo>
                  <a:lnTo>
                    <a:pt x="30620" y="10795"/>
                  </a:lnTo>
                  <a:lnTo>
                    <a:pt x="34303" y="21717"/>
                  </a:lnTo>
                  <a:lnTo>
                    <a:pt x="37884" y="32512"/>
                  </a:lnTo>
                  <a:lnTo>
                    <a:pt x="39624" y="54102"/>
                  </a:lnTo>
                  <a:lnTo>
                    <a:pt x="41465" y="104648"/>
                  </a:lnTo>
                  <a:lnTo>
                    <a:pt x="41465" y="129921"/>
                  </a:lnTo>
                  <a:lnTo>
                    <a:pt x="39624" y="153416"/>
                  </a:lnTo>
                  <a:lnTo>
                    <a:pt x="37884" y="158750"/>
                  </a:lnTo>
                  <a:lnTo>
                    <a:pt x="36043" y="162433"/>
                  </a:lnTo>
                  <a:lnTo>
                    <a:pt x="32461" y="164211"/>
                  </a:lnTo>
                  <a:lnTo>
                    <a:pt x="23457" y="164211"/>
                  </a:lnTo>
                  <a:lnTo>
                    <a:pt x="16180" y="160528"/>
                  </a:lnTo>
                  <a:lnTo>
                    <a:pt x="14440" y="158750"/>
                  </a:lnTo>
                  <a:lnTo>
                    <a:pt x="10858" y="153416"/>
                  </a:lnTo>
                  <a:lnTo>
                    <a:pt x="9017" y="137033"/>
                  </a:lnTo>
                  <a:lnTo>
                    <a:pt x="5436" y="111887"/>
                  </a:lnTo>
                  <a:lnTo>
                    <a:pt x="3594" y="90170"/>
                  </a:lnTo>
                  <a:lnTo>
                    <a:pt x="0" y="63119"/>
                  </a:lnTo>
                  <a:lnTo>
                    <a:pt x="0" y="36068"/>
                  </a:lnTo>
                  <a:lnTo>
                    <a:pt x="1753" y="25273"/>
                  </a:lnTo>
                  <a:lnTo>
                    <a:pt x="5436" y="14478"/>
                  </a:lnTo>
                  <a:lnTo>
                    <a:pt x="14440" y="3683"/>
                  </a:lnTo>
                  <a:lnTo>
                    <a:pt x="18021"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18" name="Shape 6549">
              <a:extLst>
                <a:ext uri="{FF2B5EF4-FFF2-40B4-BE49-F238E27FC236}">
                  <a16:creationId xmlns:a16="http://schemas.microsoft.com/office/drawing/2014/main" id="{3200EEDB-3FED-FC0E-1CCF-BAD6FFC0EC66}"/>
                </a:ext>
              </a:extLst>
            </p:cNvPr>
            <p:cNvSpPr/>
            <p:nvPr/>
          </p:nvSpPr>
          <p:spPr>
            <a:xfrm>
              <a:off x="8948674" y="1804289"/>
              <a:ext cx="32512" cy="158623"/>
            </a:xfrm>
            <a:custGeom>
              <a:avLst/>
              <a:gdLst/>
              <a:ahLst/>
              <a:cxnLst/>
              <a:rect l="0" t="0" r="0" b="0"/>
              <a:pathLst>
                <a:path w="32512" h="158623">
                  <a:moveTo>
                    <a:pt x="16256" y="0"/>
                  </a:moveTo>
                  <a:lnTo>
                    <a:pt x="21717" y="3556"/>
                  </a:lnTo>
                  <a:lnTo>
                    <a:pt x="27051" y="10795"/>
                  </a:lnTo>
                  <a:lnTo>
                    <a:pt x="30734" y="21590"/>
                  </a:lnTo>
                  <a:lnTo>
                    <a:pt x="32512" y="32385"/>
                  </a:lnTo>
                  <a:lnTo>
                    <a:pt x="32512" y="73914"/>
                  </a:lnTo>
                  <a:lnTo>
                    <a:pt x="30734" y="93726"/>
                  </a:lnTo>
                  <a:lnTo>
                    <a:pt x="28829" y="108204"/>
                  </a:lnTo>
                  <a:lnTo>
                    <a:pt x="25273" y="133477"/>
                  </a:lnTo>
                  <a:lnTo>
                    <a:pt x="19812" y="153416"/>
                  </a:lnTo>
                  <a:lnTo>
                    <a:pt x="16256" y="158623"/>
                  </a:lnTo>
                  <a:lnTo>
                    <a:pt x="14351" y="156972"/>
                  </a:lnTo>
                  <a:lnTo>
                    <a:pt x="10795" y="144399"/>
                  </a:lnTo>
                  <a:lnTo>
                    <a:pt x="7239" y="120777"/>
                  </a:lnTo>
                  <a:lnTo>
                    <a:pt x="3683" y="92075"/>
                  </a:lnTo>
                  <a:lnTo>
                    <a:pt x="0" y="63119"/>
                  </a:lnTo>
                  <a:lnTo>
                    <a:pt x="0" y="34290"/>
                  </a:lnTo>
                  <a:lnTo>
                    <a:pt x="1778" y="21590"/>
                  </a:lnTo>
                  <a:lnTo>
                    <a:pt x="3683" y="12573"/>
                  </a:lnTo>
                  <a:lnTo>
                    <a:pt x="5461" y="5334"/>
                  </a:lnTo>
                  <a:lnTo>
                    <a:pt x="10795" y="1778"/>
                  </a:lnTo>
                  <a:lnTo>
                    <a:pt x="16256"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19" name="Shape 6550">
              <a:extLst>
                <a:ext uri="{FF2B5EF4-FFF2-40B4-BE49-F238E27FC236}">
                  <a16:creationId xmlns:a16="http://schemas.microsoft.com/office/drawing/2014/main" id="{8094C317-60C5-B29A-410E-FC3BB34D78D4}"/>
                </a:ext>
              </a:extLst>
            </p:cNvPr>
            <p:cNvSpPr/>
            <p:nvPr/>
          </p:nvSpPr>
          <p:spPr>
            <a:xfrm>
              <a:off x="159309" y="1575181"/>
              <a:ext cx="37884" cy="176784"/>
            </a:xfrm>
            <a:custGeom>
              <a:avLst/>
              <a:gdLst/>
              <a:ahLst/>
              <a:cxnLst/>
              <a:rect l="0" t="0" r="0" b="0"/>
              <a:pathLst>
                <a:path w="37884" h="176784">
                  <a:moveTo>
                    <a:pt x="23444" y="0"/>
                  </a:moveTo>
                  <a:lnTo>
                    <a:pt x="27038" y="0"/>
                  </a:lnTo>
                  <a:lnTo>
                    <a:pt x="30620" y="1778"/>
                  </a:lnTo>
                  <a:lnTo>
                    <a:pt x="34201" y="7239"/>
                  </a:lnTo>
                  <a:lnTo>
                    <a:pt x="36043" y="16129"/>
                  </a:lnTo>
                  <a:lnTo>
                    <a:pt x="37884" y="28829"/>
                  </a:lnTo>
                  <a:lnTo>
                    <a:pt x="36043" y="39624"/>
                  </a:lnTo>
                  <a:lnTo>
                    <a:pt x="34201" y="57658"/>
                  </a:lnTo>
                  <a:lnTo>
                    <a:pt x="30620" y="117221"/>
                  </a:lnTo>
                  <a:lnTo>
                    <a:pt x="27038" y="147828"/>
                  </a:lnTo>
                  <a:lnTo>
                    <a:pt x="23444" y="162306"/>
                  </a:lnTo>
                  <a:lnTo>
                    <a:pt x="18021" y="175006"/>
                  </a:lnTo>
                  <a:lnTo>
                    <a:pt x="16180" y="176784"/>
                  </a:lnTo>
                  <a:lnTo>
                    <a:pt x="12598" y="169545"/>
                  </a:lnTo>
                  <a:lnTo>
                    <a:pt x="7176" y="144272"/>
                  </a:lnTo>
                  <a:lnTo>
                    <a:pt x="1753" y="115443"/>
                  </a:lnTo>
                  <a:lnTo>
                    <a:pt x="0" y="99187"/>
                  </a:lnTo>
                  <a:lnTo>
                    <a:pt x="0" y="48641"/>
                  </a:lnTo>
                  <a:lnTo>
                    <a:pt x="1753" y="34163"/>
                  </a:lnTo>
                  <a:lnTo>
                    <a:pt x="3581" y="21590"/>
                  </a:lnTo>
                  <a:lnTo>
                    <a:pt x="7176" y="10795"/>
                  </a:lnTo>
                  <a:lnTo>
                    <a:pt x="10757" y="7239"/>
                  </a:lnTo>
                  <a:lnTo>
                    <a:pt x="14440" y="3556"/>
                  </a:lnTo>
                  <a:lnTo>
                    <a:pt x="19761" y="1778"/>
                  </a:lnTo>
                  <a:lnTo>
                    <a:pt x="23444"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20" name="Shape 6551">
              <a:extLst>
                <a:ext uri="{FF2B5EF4-FFF2-40B4-BE49-F238E27FC236}">
                  <a16:creationId xmlns:a16="http://schemas.microsoft.com/office/drawing/2014/main" id="{5DDF53BB-4911-3207-0B38-EF7005C79FEC}"/>
                </a:ext>
              </a:extLst>
            </p:cNvPr>
            <p:cNvSpPr/>
            <p:nvPr/>
          </p:nvSpPr>
          <p:spPr>
            <a:xfrm>
              <a:off x="8946896" y="1557020"/>
              <a:ext cx="39624" cy="156972"/>
            </a:xfrm>
            <a:custGeom>
              <a:avLst/>
              <a:gdLst/>
              <a:ahLst/>
              <a:cxnLst/>
              <a:rect l="0" t="0" r="0" b="0"/>
              <a:pathLst>
                <a:path w="39624" h="156972">
                  <a:moveTo>
                    <a:pt x="12573" y="0"/>
                  </a:moveTo>
                  <a:lnTo>
                    <a:pt x="18035" y="0"/>
                  </a:lnTo>
                  <a:lnTo>
                    <a:pt x="21590" y="1905"/>
                  </a:lnTo>
                  <a:lnTo>
                    <a:pt x="27051" y="9017"/>
                  </a:lnTo>
                  <a:lnTo>
                    <a:pt x="30607" y="18161"/>
                  </a:lnTo>
                  <a:lnTo>
                    <a:pt x="34290" y="27178"/>
                  </a:lnTo>
                  <a:lnTo>
                    <a:pt x="37847" y="41656"/>
                  </a:lnTo>
                  <a:lnTo>
                    <a:pt x="39624" y="63246"/>
                  </a:lnTo>
                  <a:lnTo>
                    <a:pt x="39624" y="90297"/>
                  </a:lnTo>
                  <a:lnTo>
                    <a:pt x="37847" y="115570"/>
                  </a:lnTo>
                  <a:lnTo>
                    <a:pt x="34290" y="126365"/>
                  </a:lnTo>
                  <a:lnTo>
                    <a:pt x="32512" y="137160"/>
                  </a:lnTo>
                  <a:lnTo>
                    <a:pt x="25147" y="151638"/>
                  </a:lnTo>
                  <a:lnTo>
                    <a:pt x="23495" y="155321"/>
                  </a:lnTo>
                  <a:lnTo>
                    <a:pt x="19812" y="156972"/>
                  </a:lnTo>
                  <a:lnTo>
                    <a:pt x="18035" y="156972"/>
                  </a:lnTo>
                  <a:lnTo>
                    <a:pt x="14478" y="155321"/>
                  </a:lnTo>
                  <a:lnTo>
                    <a:pt x="10795" y="147955"/>
                  </a:lnTo>
                  <a:lnTo>
                    <a:pt x="7239" y="137160"/>
                  </a:lnTo>
                  <a:lnTo>
                    <a:pt x="5461" y="124587"/>
                  </a:lnTo>
                  <a:lnTo>
                    <a:pt x="1778" y="102997"/>
                  </a:lnTo>
                  <a:lnTo>
                    <a:pt x="0" y="79502"/>
                  </a:lnTo>
                  <a:lnTo>
                    <a:pt x="0" y="34290"/>
                  </a:lnTo>
                  <a:lnTo>
                    <a:pt x="1778" y="23495"/>
                  </a:lnTo>
                  <a:lnTo>
                    <a:pt x="5461" y="12700"/>
                  </a:lnTo>
                  <a:lnTo>
                    <a:pt x="10795" y="3683"/>
                  </a:lnTo>
                  <a:lnTo>
                    <a:pt x="12573"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21" name="Shape 6552">
              <a:extLst>
                <a:ext uri="{FF2B5EF4-FFF2-40B4-BE49-F238E27FC236}">
                  <a16:creationId xmlns:a16="http://schemas.microsoft.com/office/drawing/2014/main" id="{7651E4B5-6412-28A6-7F1A-FAFBA573EAB0}"/>
                </a:ext>
              </a:extLst>
            </p:cNvPr>
            <p:cNvSpPr/>
            <p:nvPr/>
          </p:nvSpPr>
          <p:spPr>
            <a:xfrm>
              <a:off x="157467" y="1333373"/>
              <a:ext cx="36043" cy="165989"/>
            </a:xfrm>
            <a:custGeom>
              <a:avLst/>
              <a:gdLst/>
              <a:ahLst/>
              <a:cxnLst/>
              <a:rect l="0" t="0" r="0" b="0"/>
              <a:pathLst>
                <a:path w="36043" h="165989">
                  <a:moveTo>
                    <a:pt x="19863" y="0"/>
                  </a:moveTo>
                  <a:lnTo>
                    <a:pt x="23444" y="1778"/>
                  </a:lnTo>
                  <a:lnTo>
                    <a:pt x="27038" y="7239"/>
                  </a:lnTo>
                  <a:lnTo>
                    <a:pt x="28880" y="10795"/>
                  </a:lnTo>
                  <a:lnTo>
                    <a:pt x="30620" y="19939"/>
                  </a:lnTo>
                  <a:lnTo>
                    <a:pt x="34303" y="41529"/>
                  </a:lnTo>
                  <a:lnTo>
                    <a:pt x="36043" y="68580"/>
                  </a:lnTo>
                  <a:lnTo>
                    <a:pt x="36043" y="99314"/>
                  </a:lnTo>
                  <a:lnTo>
                    <a:pt x="34303" y="126365"/>
                  </a:lnTo>
                  <a:lnTo>
                    <a:pt x="30620" y="149733"/>
                  </a:lnTo>
                  <a:lnTo>
                    <a:pt x="27038" y="156972"/>
                  </a:lnTo>
                  <a:lnTo>
                    <a:pt x="23444" y="164211"/>
                  </a:lnTo>
                  <a:lnTo>
                    <a:pt x="18021" y="165989"/>
                  </a:lnTo>
                  <a:lnTo>
                    <a:pt x="12598" y="164211"/>
                  </a:lnTo>
                  <a:lnTo>
                    <a:pt x="9017" y="162306"/>
                  </a:lnTo>
                  <a:lnTo>
                    <a:pt x="7175" y="158750"/>
                  </a:lnTo>
                  <a:lnTo>
                    <a:pt x="1841" y="147955"/>
                  </a:lnTo>
                  <a:lnTo>
                    <a:pt x="0" y="135382"/>
                  </a:lnTo>
                  <a:lnTo>
                    <a:pt x="0" y="93853"/>
                  </a:lnTo>
                  <a:lnTo>
                    <a:pt x="1841" y="72136"/>
                  </a:lnTo>
                  <a:lnTo>
                    <a:pt x="1841" y="54102"/>
                  </a:lnTo>
                  <a:lnTo>
                    <a:pt x="7175" y="25273"/>
                  </a:lnTo>
                  <a:lnTo>
                    <a:pt x="10858" y="12700"/>
                  </a:lnTo>
                  <a:lnTo>
                    <a:pt x="14440" y="3683"/>
                  </a:lnTo>
                  <a:lnTo>
                    <a:pt x="18021" y="1778"/>
                  </a:lnTo>
                  <a:lnTo>
                    <a:pt x="19863"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22" name="Shape 6553">
              <a:extLst>
                <a:ext uri="{FF2B5EF4-FFF2-40B4-BE49-F238E27FC236}">
                  <a16:creationId xmlns:a16="http://schemas.microsoft.com/office/drawing/2014/main" id="{A0A35C3D-E62D-0B4F-576C-12CD4CFE5FAE}"/>
                </a:ext>
              </a:extLst>
            </p:cNvPr>
            <p:cNvSpPr/>
            <p:nvPr/>
          </p:nvSpPr>
          <p:spPr>
            <a:xfrm>
              <a:off x="8943340" y="1310005"/>
              <a:ext cx="39624" cy="167767"/>
            </a:xfrm>
            <a:custGeom>
              <a:avLst/>
              <a:gdLst/>
              <a:ahLst/>
              <a:cxnLst/>
              <a:rect l="0" t="0" r="0" b="0"/>
              <a:pathLst>
                <a:path w="39624" h="167767">
                  <a:moveTo>
                    <a:pt x="12573" y="0"/>
                  </a:moveTo>
                  <a:lnTo>
                    <a:pt x="18034" y="0"/>
                  </a:lnTo>
                  <a:lnTo>
                    <a:pt x="23368" y="3556"/>
                  </a:lnTo>
                  <a:lnTo>
                    <a:pt x="27051" y="10668"/>
                  </a:lnTo>
                  <a:lnTo>
                    <a:pt x="30607" y="21590"/>
                  </a:lnTo>
                  <a:lnTo>
                    <a:pt x="34163" y="34163"/>
                  </a:lnTo>
                  <a:lnTo>
                    <a:pt x="37846" y="62992"/>
                  </a:lnTo>
                  <a:lnTo>
                    <a:pt x="39624" y="93726"/>
                  </a:lnTo>
                  <a:lnTo>
                    <a:pt x="37846" y="124333"/>
                  </a:lnTo>
                  <a:lnTo>
                    <a:pt x="37846" y="147828"/>
                  </a:lnTo>
                  <a:lnTo>
                    <a:pt x="36068" y="162306"/>
                  </a:lnTo>
                  <a:lnTo>
                    <a:pt x="34163" y="167767"/>
                  </a:lnTo>
                  <a:lnTo>
                    <a:pt x="30607" y="167767"/>
                  </a:lnTo>
                  <a:lnTo>
                    <a:pt x="27051" y="165989"/>
                  </a:lnTo>
                  <a:lnTo>
                    <a:pt x="23368" y="160528"/>
                  </a:lnTo>
                  <a:lnTo>
                    <a:pt x="16128" y="147828"/>
                  </a:lnTo>
                  <a:lnTo>
                    <a:pt x="14351" y="138811"/>
                  </a:lnTo>
                  <a:lnTo>
                    <a:pt x="9017" y="113665"/>
                  </a:lnTo>
                  <a:lnTo>
                    <a:pt x="5334" y="90170"/>
                  </a:lnTo>
                  <a:lnTo>
                    <a:pt x="3556" y="72009"/>
                  </a:lnTo>
                  <a:lnTo>
                    <a:pt x="0" y="45085"/>
                  </a:lnTo>
                  <a:lnTo>
                    <a:pt x="0" y="19812"/>
                  </a:lnTo>
                  <a:lnTo>
                    <a:pt x="1778" y="10668"/>
                  </a:lnTo>
                  <a:lnTo>
                    <a:pt x="5334" y="3556"/>
                  </a:lnTo>
                  <a:lnTo>
                    <a:pt x="12573"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23" name="Shape 6554">
              <a:extLst>
                <a:ext uri="{FF2B5EF4-FFF2-40B4-BE49-F238E27FC236}">
                  <a16:creationId xmlns:a16="http://schemas.microsoft.com/office/drawing/2014/main" id="{7A0FD4D0-5D1A-B1BD-5459-33CC67713D16}"/>
                </a:ext>
              </a:extLst>
            </p:cNvPr>
            <p:cNvSpPr/>
            <p:nvPr/>
          </p:nvSpPr>
          <p:spPr>
            <a:xfrm>
              <a:off x="162890" y="1088136"/>
              <a:ext cx="37884" cy="164084"/>
            </a:xfrm>
            <a:custGeom>
              <a:avLst/>
              <a:gdLst/>
              <a:ahLst/>
              <a:cxnLst/>
              <a:rect l="0" t="0" r="0" b="0"/>
              <a:pathLst>
                <a:path w="37884" h="164084">
                  <a:moveTo>
                    <a:pt x="23457" y="0"/>
                  </a:moveTo>
                  <a:lnTo>
                    <a:pt x="25197" y="1651"/>
                  </a:lnTo>
                  <a:lnTo>
                    <a:pt x="28880" y="5334"/>
                  </a:lnTo>
                  <a:lnTo>
                    <a:pt x="30620" y="10668"/>
                  </a:lnTo>
                  <a:lnTo>
                    <a:pt x="34303" y="21590"/>
                  </a:lnTo>
                  <a:lnTo>
                    <a:pt x="36043" y="34163"/>
                  </a:lnTo>
                  <a:lnTo>
                    <a:pt x="37884" y="61341"/>
                  </a:lnTo>
                  <a:lnTo>
                    <a:pt x="34303" y="88265"/>
                  </a:lnTo>
                  <a:lnTo>
                    <a:pt x="32461" y="111760"/>
                  </a:lnTo>
                  <a:lnTo>
                    <a:pt x="30620" y="131572"/>
                  </a:lnTo>
                  <a:lnTo>
                    <a:pt x="27038" y="151511"/>
                  </a:lnTo>
                  <a:lnTo>
                    <a:pt x="25197" y="158623"/>
                  </a:lnTo>
                  <a:lnTo>
                    <a:pt x="21615" y="162306"/>
                  </a:lnTo>
                  <a:lnTo>
                    <a:pt x="18021" y="164084"/>
                  </a:lnTo>
                  <a:lnTo>
                    <a:pt x="16180" y="162306"/>
                  </a:lnTo>
                  <a:lnTo>
                    <a:pt x="9017" y="156845"/>
                  </a:lnTo>
                  <a:lnTo>
                    <a:pt x="5436" y="147828"/>
                  </a:lnTo>
                  <a:lnTo>
                    <a:pt x="1753" y="137033"/>
                  </a:lnTo>
                  <a:lnTo>
                    <a:pt x="0" y="124333"/>
                  </a:lnTo>
                  <a:lnTo>
                    <a:pt x="0" y="108204"/>
                  </a:lnTo>
                  <a:lnTo>
                    <a:pt x="1753" y="79248"/>
                  </a:lnTo>
                  <a:lnTo>
                    <a:pt x="1753" y="57658"/>
                  </a:lnTo>
                  <a:lnTo>
                    <a:pt x="5436" y="41402"/>
                  </a:lnTo>
                  <a:lnTo>
                    <a:pt x="10858" y="16129"/>
                  </a:lnTo>
                  <a:lnTo>
                    <a:pt x="16180" y="7112"/>
                  </a:lnTo>
                  <a:lnTo>
                    <a:pt x="21615" y="1651"/>
                  </a:lnTo>
                  <a:lnTo>
                    <a:pt x="23457"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24" name="Shape 6555">
              <a:extLst>
                <a:ext uri="{FF2B5EF4-FFF2-40B4-BE49-F238E27FC236}">
                  <a16:creationId xmlns:a16="http://schemas.microsoft.com/office/drawing/2014/main" id="{742ECEA9-A110-5697-1D45-E1B3A993DB09}"/>
                </a:ext>
              </a:extLst>
            </p:cNvPr>
            <p:cNvSpPr/>
            <p:nvPr/>
          </p:nvSpPr>
          <p:spPr>
            <a:xfrm>
              <a:off x="8946896" y="1066419"/>
              <a:ext cx="39624" cy="165989"/>
            </a:xfrm>
            <a:custGeom>
              <a:avLst/>
              <a:gdLst/>
              <a:ahLst/>
              <a:cxnLst/>
              <a:rect l="0" t="0" r="0" b="0"/>
              <a:pathLst>
                <a:path w="39624" h="165989">
                  <a:moveTo>
                    <a:pt x="19812" y="0"/>
                  </a:moveTo>
                  <a:lnTo>
                    <a:pt x="27051" y="1778"/>
                  </a:lnTo>
                  <a:lnTo>
                    <a:pt x="30607" y="5334"/>
                  </a:lnTo>
                  <a:lnTo>
                    <a:pt x="32512" y="9017"/>
                  </a:lnTo>
                  <a:lnTo>
                    <a:pt x="37847" y="19812"/>
                  </a:lnTo>
                  <a:lnTo>
                    <a:pt x="39624" y="34290"/>
                  </a:lnTo>
                  <a:lnTo>
                    <a:pt x="39624" y="77597"/>
                  </a:lnTo>
                  <a:lnTo>
                    <a:pt x="37847" y="99187"/>
                  </a:lnTo>
                  <a:lnTo>
                    <a:pt x="36068" y="111887"/>
                  </a:lnTo>
                  <a:lnTo>
                    <a:pt x="30607" y="138938"/>
                  </a:lnTo>
                  <a:lnTo>
                    <a:pt x="27051" y="151511"/>
                  </a:lnTo>
                  <a:lnTo>
                    <a:pt x="23495" y="160528"/>
                  </a:lnTo>
                  <a:lnTo>
                    <a:pt x="21590" y="164211"/>
                  </a:lnTo>
                  <a:lnTo>
                    <a:pt x="18035" y="165989"/>
                  </a:lnTo>
                  <a:lnTo>
                    <a:pt x="16129" y="164211"/>
                  </a:lnTo>
                  <a:lnTo>
                    <a:pt x="14478" y="162306"/>
                  </a:lnTo>
                  <a:lnTo>
                    <a:pt x="9017" y="147955"/>
                  </a:lnTo>
                  <a:lnTo>
                    <a:pt x="5461" y="124460"/>
                  </a:lnTo>
                  <a:lnTo>
                    <a:pt x="1778" y="97409"/>
                  </a:lnTo>
                  <a:lnTo>
                    <a:pt x="0" y="66675"/>
                  </a:lnTo>
                  <a:lnTo>
                    <a:pt x="1778" y="37846"/>
                  </a:lnTo>
                  <a:lnTo>
                    <a:pt x="3556" y="25273"/>
                  </a:lnTo>
                  <a:lnTo>
                    <a:pt x="7239" y="14351"/>
                  </a:lnTo>
                  <a:lnTo>
                    <a:pt x="9017" y="7239"/>
                  </a:lnTo>
                  <a:lnTo>
                    <a:pt x="14478" y="1778"/>
                  </a:lnTo>
                  <a:lnTo>
                    <a:pt x="19812"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25" name="Shape 6556">
              <a:extLst>
                <a:ext uri="{FF2B5EF4-FFF2-40B4-BE49-F238E27FC236}">
                  <a16:creationId xmlns:a16="http://schemas.microsoft.com/office/drawing/2014/main" id="{96327712-C314-250C-36CD-D5DADFBBA064}"/>
                </a:ext>
              </a:extLst>
            </p:cNvPr>
            <p:cNvSpPr/>
            <p:nvPr/>
          </p:nvSpPr>
          <p:spPr>
            <a:xfrm>
              <a:off x="146622" y="849884"/>
              <a:ext cx="41466" cy="156972"/>
            </a:xfrm>
            <a:custGeom>
              <a:avLst/>
              <a:gdLst/>
              <a:ahLst/>
              <a:cxnLst/>
              <a:rect l="0" t="0" r="0" b="0"/>
              <a:pathLst>
                <a:path w="41466" h="156972">
                  <a:moveTo>
                    <a:pt x="16269" y="0"/>
                  </a:moveTo>
                  <a:lnTo>
                    <a:pt x="21704" y="1905"/>
                  </a:lnTo>
                  <a:lnTo>
                    <a:pt x="25286" y="3556"/>
                  </a:lnTo>
                  <a:lnTo>
                    <a:pt x="28867" y="7239"/>
                  </a:lnTo>
                  <a:lnTo>
                    <a:pt x="30709" y="12573"/>
                  </a:lnTo>
                  <a:lnTo>
                    <a:pt x="34290" y="23495"/>
                  </a:lnTo>
                  <a:lnTo>
                    <a:pt x="36132" y="37973"/>
                  </a:lnTo>
                  <a:lnTo>
                    <a:pt x="37884" y="68580"/>
                  </a:lnTo>
                  <a:lnTo>
                    <a:pt x="36132" y="88392"/>
                  </a:lnTo>
                  <a:lnTo>
                    <a:pt x="39726" y="102870"/>
                  </a:lnTo>
                  <a:lnTo>
                    <a:pt x="41466" y="126238"/>
                  </a:lnTo>
                  <a:lnTo>
                    <a:pt x="41466" y="137160"/>
                  </a:lnTo>
                  <a:lnTo>
                    <a:pt x="39726" y="146177"/>
                  </a:lnTo>
                  <a:lnTo>
                    <a:pt x="36132" y="153416"/>
                  </a:lnTo>
                  <a:lnTo>
                    <a:pt x="32449" y="155194"/>
                  </a:lnTo>
                  <a:lnTo>
                    <a:pt x="28867" y="156972"/>
                  </a:lnTo>
                  <a:lnTo>
                    <a:pt x="25286" y="156972"/>
                  </a:lnTo>
                  <a:lnTo>
                    <a:pt x="23444" y="155194"/>
                  </a:lnTo>
                  <a:lnTo>
                    <a:pt x="18021" y="149733"/>
                  </a:lnTo>
                  <a:lnTo>
                    <a:pt x="12687" y="138938"/>
                  </a:lnTo>
                  <a:lnTo>
                    <a:pt x="10846" y="128143"/>
                  </a:lnTo>
                  <a:lnTo>
                    <a:pt x="7264" y="106553"/>
                  </a:lnTo>
                  <a:lnTo>
                    <a:pt x="5423" y="90297"/>
                  </a:lnTo>
                  <a:lnTo>
                    <a:pt x="3581" y="70358"/>
                  </a:lnTo>
                  <a:lnTo>
                    <a:pt x="0" y="39751"/>
                  </a:lnTo>
                  <a:lnTo>
                    <a:pt x="0" y="25273"/>
                  </a:lnTo>
                  <a:lnTo>
                    <a:pt x="1841" y="12573"/>
                  </a:lnTo>
                  <a:lnTo>
                    <a:pt x="5423" y="7239"/>
                  </a:lnTo>
                  <a:lnTo>
                    <a:pt x="7264" y="3556"/>
                  </a:lnTo>
                  <a:lnTo>
                    <a:pt x="12687" y="1905"/>
                  </a:lnTo>
                  <a:lnTo>
                    <a:pt x="16269"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26" name="Shape 6557">
              <a:extLst>
                <a:ext uri="{FF2B5EF4-FFF2-40B4-BE49-F238E27FC236}">
                  <a16:creationId xmlns:a16="http://schemas.microsoft.com/office/drawing/2014/main" id="{6333CBC0-CAF2-8DE5-4E64-810A87578BA8}"/>
                </a:ext>
              </a:extLst>
            </p:cNvPr>
            <p:cNvSpPr/>
            <p:nvPr/>
          </p:nvSpPr>
          <p:spPr>
            <a:xfrm>
              <a:off x="8946896" y="822833"/>
              <a:ext cx="37847" cy="155194"/>
            </a:xfrm>
            <a:custGeom>
              <a:avLst/>
              <a:gdLst/>
              <a:ahLst/>
              <a:cxnLst/>
              <a:rect l="0" t="0" r="0" b="0"/>
              <a:pathLst>
                <a:path w="37847" h="155194">
                  <a:moveTo>
                    <a:pt x="23495" y="0"/>
                  </a:moveTo>
                  <a:lnTo>
                    <a:pt x="27051" y="0"/>
                  </a:lnTo>
                  <a:lnTo>
                    <a:pt x="28829" y="3683"/>
                  </a:lnTo>
                  <a:lnTo>
                    <a:pt x="34290" y="14478"/>
                  </a:lnTo>
                  <a:lnTo>
                    <a:pt x="36068" y="28956"/>
                  </a:lnTo>
                  <a:lnTo>
                    <a:pt x="37847" y="61341"/>
                  </a:lnTo>
                  <a:lnTo>
                    <a:pt x="36068" y="81280"/>
                  </a:lnTo>
                  <a:lnTo>
                    <a:pt x="34290" y="97409"/>
                  </a:lnTo>
                  <a:lnTo>
                    <a:pt x="32512" y="120904"/>
                  </a:lnTo>
                  <a:lnTo>
                    <a:pt x="28829" y="133604"/>
                  </a:lnTo>
                  <a:lnTo>
                    <a:pt x="27051" y="142621"/>
                  </a:lnTo>
                  <a:lnTo>
                    <a:pt x="21590" y="151638"/>
                  </a:lnTo>
                  <a:lnTo>
                    <a:pt x="16129" y="155194"/>
                  </a:lnTo>
                  <a:lnTo>
                    <a:pt x="12573" y="155194"/>
                  </a:lnTo>
                  <a:lnTo>
                    <a:pt x="9017" y="151638"/>
                  </a:lnTo>
                  <a:lnTo>
                    <a:pt x="5461" y="146177"/>
                  </a:lnTo>
                  <a:lnTo>
                    <a:pt x="3556" y="138938"/>
                  </a:lnTo>
                  <a:lnTo>
                    <a:pt x="0" y="117348"/>
                  </a:lnTo>
                  <a:lnTo>
                    <a:pt x="0" y="90297"/>
                  </a:lnTo>
                  <a:lnTo>
                    <a:pt x="1778" y="63119"/>
                  </a:lnTo>
                  <a:lnTo>
                    <a:pt x="5461" y="37973"/>
                  </a:lnTo>
                  <a:lnTo>
                    <a:pt x="9017" y="18034"/>
                  </a:lnTo>
                  <a:lnTo>
                    <a:pt x="12573" y="10922"/>
                  </a:lnTo>
                  <a:lnTo>
                    <a:pt x="14478" y="5461"/>
                  </a:lnTo>
                  <a:lnTo>
                    <a:pt x="19812" y="1778"/>
                  </a:lnTo>
                  <a:lnTo>
                    <a:pt x="23495"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27" name="Shape 6558">
              <a:extLst>
                <a:ext uri="{FF2B5EF4-FFF2-40B4-BE49-F238E27FC236}">
                  <a16:creationId xmlns:a16="http://schemas.microsoft.com/office/drawing/2014/main" id="{1436F5A8-B10F-ABF9-F287-E13AF312FE4C}"/>
                </a:ext>
              </a:extLst>
            </p:cNvPr>
            <p:cNvSpPr/>
            <p:nvPr/>
          </p:nvSpPr>
          <p:spPr>
            <a:xfrm>
              <a:off x="153886" y="604520"/>
              <a:ext cx="43307" cy="153416"/>
            </a:xfrm>
            <a:custGeom>
              <a:avLst/>
              <a:gdLst/>
              <a:ahLst/>
              <a:cxnLst/>
              <a:rect l="0" t="0" r="0" b="0"/>
              <a:pathLst>
                <a:path w="43307" h="153416">
                  <a:moveTo>
                    <a:pt x="18021" y="0"/>
                  </a:moveTo>
                  <a:lnTo>
                    <a:pt x="21603" y="1905"/>
                  </a:lnTo>
                  <a:lnTo>
                    <a:pt x="25184" y="3683"/>
                  </a:lnTo>
                  <a:lnTo>
                    <a:pt x="30620" y="12700"/>
                  </a:lnTo>
                  <a:lnTo>
                    <a:pt x="34201" y="23495"/>
                  </a:lnTo>
                  <a:lnTo>
                    <a:pt x="37884" y="34290"/>
                  </a:lnTo>
                  <a:lnTo>
                    <a:pt x="39624" y="46990"/>
                  </a:lnTo>
                  <a:lnTo>
                    <a:pt x="39624" y="65024"/>
                  </a:lnTo>
                  <a:lnTo>
                    <a:pt x="41466" y="82931"/>
                  </a:lnTo>
                  <a:lnTo>
                    <a:pt x="43307" y="108331"/>
                  </a:lnTo>
                  <a:lnTo>
                    <a:pt x="41466" y="119126"/>
                  </a:lnTo>
                  <a:lnTo>
                    <a:pt x="39624" y="131699"/>
                  </a:lnTo>
                  <a:lnTo>
                    <a:pt x="36043" y="140716"/>
                  </a:lnTo>
                  <a:lnTo>
                    <a:pt x="30620" y="147955"/>
                  </a:lnTo>
                  <a:lnTo>
                    <a:pt x="27026" y="151638"/>
                  </a:lnTo>
                  <a:lnTo>
                    <a:pt x="23444" y="153416"/>
                  </a:lnTo>
                  <a:lnTo>
                    <a:pt x="19863" y="153416"/>
                  </a:lnTo>
                  <a:lnTo>
                    <a:pt x="18021" y="151638"/>
                  </a:lnTo>
                  <a:lnTo>
                    <a:pt x="14440" y="146177"/>
                  </a:lnTo>
                  <a:lnTo>
                    <a:pt x="12598" y="135255"/>
                  </a:lnTo>
                  <a:lnTo>
                    <a:pt x="10757" y="113665"/>
                  </a:lnTo>
                  <a:lnTo>
                    <a:pt x="10757" y="95631"/>
                  </a:lnTo>
                  <a:lnTo>
                    <a:pt x="7176" y="75819"/>
                  </a:lnTo>
                  <a:lnTo>
                    <a:pt x="1740" y="46990"/>
                  </a:lnTo>
                  <a:lnTo>
                    <a:pt x="0" y="32512"/>
                  </a:lnTo>
                  <a:lnTo>
                    <a:pt x="1740" y="19939"/>
                  </a:lnTo>
                  <a:lnTo>
                    <a:pt x="3581" y="10922"/>
                  </a:lnTo>
                  <a:lnTo>
                    <a:pt x="5423" y="5461"/>
                  </a:lnTo>
                  <a:lnTo>
                    <a:pt x="9004" y="3683"/>
                  </a:lnTo>
                  <a:lnTo>
                    <a:pt x="12598" y="1905"/>
                  </a:lnTo>
                  <a:lnTo>
                    <a:pt x="18021"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28" name="Shape 6559">
              <a:extLst>
                <a:ext uri="{FF2B5EF4-FFF2-40B4-BE49-F238E27FC236}">
                  <a16:creationId xmlns:a16="http://schemas.microsoft.com/office/drawing/2014/main" id="{8F2EBE68-39AF-4B3B-77B1-222309BA10AB}"/>
                </a:ext>
              </a:extLst>
            </p:cNvPr>
            <p:cNvSpPr/>
            <p:nvPr/>
          </p:nvSpPr>
          <p:spPr>
            <a:xfrm>
              <a:off x="8943340" y="559562"/>
              <a:ext cx="41402" cy="194691"/>
            </a:xfrm>
            <a:custGeom>
              <a:avLst/>
              <a:gdLst/>
              <a:ahLst/>
              <a:cxnLst/>
              <a:rect l="0" t="0" r="0" b="0"/>
              <a:pathLst>
                <a:path w="41402" h="194691">
                  <a:moveTo>
                    <a:pt x="14351" y="0"/>
                  </a:moveTo>
                  <a:lnTo>
                    <a:pt x="23368" y="0"/>
                  </a:lnTo>
                  <a:lnTo>
                    <a:pt x="30607" y="3556"/>
                  </a:lnTo>
                  <a:lnTo>
                    <a:pt x="32385" y="7112"/>
                  </a:lnTo>
                  <a:lnTo>
                    <a:pt x="34163" y="10668"/>
                  </a:lnTo>
                  <a:lnTo>
                    <a:pt x="39624" y="43180"/>
                  </a:lnTo>
                  <a:lnTo>
                    <a:pt x="41402" y="77470"/>
                  </a:lnTo>
                  <a:lnTo>
                    <a:pt x="41402" y="146050"/>
                  </a:lnTo>
                  <a:lnTo>
                    <a:pt x="39624" y="155067"/>
                  </a:lnTo>
                  <a:lnTo>
                    <a:pt x="37846" y="167640"/>
                  </a:lnTo>
                  <a:lnTo>
                    <a:pt x="34163" y="178562"/>
                  </a:lnTo>
                  <a:lnTo>
                    <a:pt x="30607" y="189230"/>
                  </a:lnTo>
                  <a:lnTo>
                    <a:pt x="25146" y="194691"/>
                  </a:lnTo>
                  <a:lnTo>
                    <a:pt x="19685" y="194691"/>
                  </a:lnTo>
                  <a:lnTo>
                    <a:pt x="18034" y="192913"/>
                  </a:lnTo>
                  <a:lnTo>
                    <a:pt x="14351" y="187579"/>
                  </a:lnTo>
                  <a:lnTo>
                    <a:pt x="7112" y="173101"/>
                  </a:lnTo>
                  <a:lnTo>
                    <a:pt x="5334" y="160528"/>
                  </a:lnTo>
                  <a:lnTo>
                    <a:pt x="1778" y="147828"/>
                  </a:lnTo>
                  <a:lnTo>
                    <a:pt x="1778" y="64897"/>
                  </a:lnTo>
                  <a:lnTo>
                    <a:pt x="0" y="32385"/>
                  </a:lnTo>
                  <a:lnTo>
                    <a:pt x="1778" y="16129"/>
                  </a:lnTo>
                  <a:lnTo>
                    <a:pt x="3556" y="9017"/>
                  </a:lnTo>
                  <a:lnTo>
                    <a:pt x="7112" y="3556"/>
                  </a:lnTo>
                  <a:lnTo>
                    <a:pt x="14351"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29" name="Shape 6560">
              <a:extLst>
                <a:ext uri="{FF2B5EF4-FFF2-40B4-BE49-F238E27FC236}">
                  <a16:creationId xmlns:a16="http://schemas.microsoft.com/office/drawing/2014/main" id="{27C296E0-EEA8-445C-013C-DD87639B19AB}"/>
                </a:ext>
              </a:extLst>
            </p:cNvPr>
            <p:cNvSpPr/>
            <p:nvPr/>
          </p:nvSpPr>
          <p:spPr>
            <a:xfrm>
              <a:off x="170066" y="353822"/>
              <a:ext cx="34290" cy="171450"/>
            </a:xfrm>
            <a:custGeom>
              <a:avLst/>
              <a:gdLst/>
              <a:ahLst/>
              <a:cxnLst/>
              <a:rect l="0" t="0" r="0" b="0"/>
              <a:pathLst>
                <a:path w="34290" h="171450">
                  <a:moveTo>
                    <a:pt x="9004" y="0"/>
                  </a:moveTo>
                  <a:lnTo>
                    <a:pt x="12687" y="0"/>
                  </a:lnTo>
                  <a:lnTo>
                    <a:pt x="16281" y="1778"/>
                  </a:lnTo>
                  <a:lnTo>
                    <a:pt x="21704" y="3556"/>
                  </a:lnTo>
                  <a:lnTo>
                    <a:pt x="27127" y="10795"/>
                  </a:lnTo>
                  <a:lnTo>
                    <a:pt x="30709" y="21717"/>
                  </a:lnTo>
                  <a:lnTo>
                    <a:pt x="32449" y="34290"/>
                  </a:lnTo>
                  <a:lnTo>
                    <a:pt x="34290" y="46863"/>
                  </a:lnTo>
                  <a:lnTo>
                    <a:pt x="32449" y="73914"/>
                  </a:lnTo>
                  <a:lnTo>
                    <a:pt x="32449" y="93726"/>
                  </a:lnTo>
                  <a:lnTo>
                    <a:pt x="30709" y="118999"/>
                  </a:lnTo>
                  <a:lnTo>
                    <a:pt x="25286" y="144399"/>
                  </a:lnTo>
                  <a:lnTo>
                    <a:pt x="23444" y="151511"/>
                  </a:lnTo>
                  <a:lnTo>
                    <a:pt x="16281" y="164084"/>
                  </a:lnTo>
                  <a:lnTo>
                    <a:pt x="12687" y="167767"/>
                  </a:lnTo>
                  <a:lnTo>
                    <a:pt x="10846" y="171450"/>
                  </a:lnTo>
                  <a:lnTo>
                    <a:pt x="7264" y="169545"/>
                  </a:lnTo>
                  <a:lnTo>
                    <a:pt x="5423" y="165989"/>
                  </a:lnTo>
                  <a:lnTo>
                    <a:pt x="1842" y="138938"/>
                  </a:lnTo>
                  <a:lnTo>
                    <a:pt x="0" y="110109"/>
                  </a:lnTo>
                  <a:lnTo>
                    <a:pt x="0" y="16256"/>
                  </a:lnTo>
                  <a:lnTo>
                    <a:pt x="3683" y="7239"/>
                  </a:lnTo>
                  <a:lnTo>
                    <a:pt x="7264" y="1778"/>
                  </a:lnTo>
                  <a:lnTo>
                    <a:pt x="9004"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30" name="Shape 6561">
              <a:extLst>
                <a:ext uri="{FF2B5EF4-FFF2-40B4-BE49-F238E27FC236}">
                  <a16:creationId xmlns:a16="http://schemas.microsoft.com/office/drawing/2014/main" id="{D6069ADF-70B1-30AF-270F-DAACE79C1F23}"/>
                </a:ext>
              </a:extLst>
            </p:cNvPr>
            <p:cNvSpPr/>
            <p:nvPr/>
          </p:nvSpPr>
          <p:spPr>
            <a:xfrm>
              <a:off x="8950452" y="323215"/>
              <a:ext cx="36068" cy="180340"/>
            </a:xfrm>
            <a:custGeom>
              <a:avLst/>
              <a:gdLst/>
              <a:ahLst/>
              <a:cxnLst/>
              <a:rect l="0" t="0" r="0" b="0"/>
              <a:pathLst>
                <a:path w="36068" h="180340">
                  <a:moveTo>
                    <a:pt x="10922" y="0"/>
                  </a:moveTo>
                  <a:lnTo>
                    <a:pt x="14478" y="0"/>
                  </a:lnTo>
                  <a:lnTo>
                    <a:pt x="23495" y="5334"/>
                  </a:lnTo>
                  <a:lnTo>
                    <a:pt x="28956" y="10668"/>
                  </a:lnTo>
                  <a:lnTo>
                    <a:pt x="32512" y="16129"/>
                  </a:lnTo>
                  <a:lnTo>
                    <a:pt x="34290" y="21590"/>
                  </a:lnTo>
                  <a:lnTo>
                    <a:pt x="36068" y="39624"/>
                  </a:lnTo>
                  <a:lnTo>
                    <a:pt x="36068" y="129794"/>
                  </a:lnTo>
                  <a:lnTo>
                    <a:pt x="34290" y="147828"/>
                  </a:lnTo>
                  <a:lnTo>
                    <a:pt x="32512" y="164084"/>
                  </a:lnTo>
                  <a:lnTo>
                    <a:pt x="27051" y="175006"/>
                  </a:lnTo>
                  <a:lnTo>
                    <a:pt x="25273" y="178562"/>
                  </a:lnTo>
                  <a:lnTo>
                    <a:pt x="21590" y="180340"/>
                  </a:lnTo>
                  <a:lnTo>
                    <a:pt x="18034" y="180340"/>
                  </a:lnTo>
                  <a:lnTo>
                    <a:pt x="16256" y="175006"/>
                  </a:lnTo>
                  <a:lnTo>
                    <a:pt x="10922" y="158623"/>
                  </a:lnTo>
                  <a:lnTo>
                    <a:pt x="5461" y="133350"/>
                  </a:lnTo>
                  <a:lnTo>
                    <a:pt x="3683" y="102743"/>
                  </a:lnTo>
                  <a:lnTo>
                    <a:pt x="0" y="44958"/>
                  </a:lnTo>
                  <a:lnTo>
                    <a:pt x="0" y="21590"/>
                  </a:lnTo>
                  <a:lnTo>
                    <a:pt x="1905" y="10668"/>
                  </a:lnTo>
                  <a:lnTo>
                    <a:pt x="3683" y="5334"/>
                  </a:lnTo>
                  <a:lnTo>
                    <a:pt x="7239" y="1651"/>
                  </a:lnTo>
                  <a:lnTo>
                    <a:pt x="10922"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31" name="Shape 6562">
              <a:extLst>
                <a:ext uri="{FF2B5EF4-FFF2-40B4-BE49-F238E27FC236}">
                  <a16:creationId xmlns:a16="http://schemas.microsoft.com/office/drawing/2014/main" id="{94E3BC0B-D1BF-8E37-FD59-DE7848E27D40}"/>
                </a:ext>
              </a:extLst>
            </p:cNvPr>
            <p:cNvSpPr/>
            <p:nvPr/>
          </p:nvSpPr>
          <p:spPr>
            <a:xfrm>
              <a:off x="162890" y="112014"/>
              <a:ext cx="34303" cy="162433"/>
            </a:xfrm>
            <a:custGeom>
              <a:avLst/>
              <a:gdLst/>
              <a:ahLst/>
              <a:cxnLst/>
              <a:rect l="0" t="0" r="0" b="0"/>
              <a:pathLst>
                <a:path w="34303" h="162433">
                  <a:moveTo>
                    <a:pt x="14440" y="0"/>
                  </a:moveTo>
                  <a:lnTo>
                    <a:pt x="18021" y="1905"/>
                  </a:lnTo>
                  <a:lnTo>
                    <a:pt x="21615" y="5461"/>
                  </a:lnTo>
                  <a:lnTo>
                    <a:pt x="28880" y="16256"/>
                  </a:lnTo>
                  <a:lnTo>
                    <a:pt x="32461" y="25273"/>
                  </a:lnTo>
                  <a:lnTo>
                    <a:pt x="34303" y="37973"/>
                  </a:lnTo>
                  <a:lnTo>
                    <a:pt x="34303" y="50546"/>
                  </a:lnTo>
                  <a:lnTo>
                    <a:pt x="32461" y="75819"/>
                  </a:lnTo>
                  <a:lnTo>
                    <a:pt x="32461" y="92075"/>
                  </a:lnTo>
                  <a:lnTo>
                    <a:pt x="30620" y="122682"/>
                  </a:lnTo>
                  <a:lnTo>
                    <a:pt x="27038" y="137160"/>
                  </a:lnTo>
                  <a:lnTo>
                    <a:pt x="25197" y="149860"/>
                  </a:lnTo>
                  <a:lnTo>
                    <a:pt x="19863" y="158877"/>
                  </a:lnTo>
                  <a:lnTo>
                    <a:pt x="18021" y="160528"/>
                  </a:lnTo>
                  <a:lnTo>
                    <a:pt x="14440" y="162433"/>
                  </a:lnTo>
                  <a:lnTo>
                    <a:pt x="10858" y="158877"/>
                  </a:lnTo>
                  <a:lnTo>
                    <a:pt x="9017" y="155194"/>
                  </a:lnTo>
                  <a:lnTo>
                    <a:pt x="3594" y="138938"/>
                  </a:lnTo>
                  <a:lnTo>
                    <a:pt x="1753" y="115570"/>
                  </a:lnTo>
                  <a:lnTo>
                    <a:pt x="0" y="90297"/>
                  </a:lnTo>
                  <a:lnTo>
                    <a:pt x="1753" y="39751"/>
                  </a:lnTo>
                  <a:lnTo>
                    <a:pt x="3594" y="21717"/>
                  </a:lnTo>
                  <a:lnTo>
                    <a:pt x="5436" y="10922"/>
                  </a:lnTo>
                  <a:lnTo>
                    <a:pt x="9017" y="1905"/>
                  </a:lnTo>
                  <a:lnTo>
                    <a:pt x="14440" y="0"/>
                  </a:ln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pic>
          <p:nvPicPr>
            <p:cNvPr id="32" name="Picture 6606">
              <a:extLst>
                <a:ext uri="{FF2B5EF4-FFF2-40B4-BE49-F238E27FC236}">
                  <a16:creationId xmlns:a16="http://schemas.microsoft.com/office/drawing/2014/main" id="{30AEC27B-C272-8287-0AA4-BF38A529C1FD}"/>
                </a:ext>
              </a:extLst>
            </p:cNvPr>
            <p:cNvPicPr/>
            <p:nvPr/>
          </p:nvPicPr>
          <p:blipFill>
            <a:blip r:embed="rId2"/>
            <a:stretch>
              <a:fillRect/>
            </a:stretch>
          </p:blipFill>
          <p:spPr>
            <a:xfrm>
              <a:off x="3128772" y="1260856"/>
              <a:ext cx="327660" cy="928116"/>
            </a:xfrm>
            <a:prstGeom prst="rect">
              <a:avLst/>
            </a:prstGeom>
          </p:spPr>
        </p:pic>
        <p:sp>
          <p:nvSpPr>
            <p:cNvPr id="33" name="Shape 6609">
              <a:extLst>
                <a:ext uri="{FF2B5EF4-FFF2-40B4-BE49-F238E27FC236}">
                  <a16:creationId xmlns:a16="http://schemas.microsoft.com/office/drawing/2014/main" id="{2B8631DA-DC9D-46F1-31FC-A1B19065D79C}"/>
                </a:ext>
              </a:extLst>
            </p:cNvPr>
            <p:cNvSpPr/>
            <p:nvPr/>
          </p:nvSpPr>
          <p:spPr>
            <a:xfrm>
              <a:off x="0" y="1373632"/>
              <a:ext cx="9144000" cy="1010412"/>
            </a:xfrm>
            <a:custGeom>
              <a:avLst/>
              <a:gdLst/>
              <a:ahLst/>
              <a:cxnLst/>
              <a:rect l="0" t="0" r="0" b="0"/>
              <a:pathLst>
                <a:path w="9144000" h="1010412">
                  <a:moveTo>
                    <a:pt x="9144000" y="0"/>
                  </a:moveTo>
                  <a:lnTo>
                    <a:pt x="8128000" y="0"/>
                  </a:lnTo>
                  <a:cubicBezTo>
                    <a:pt x="7847457" y="0"/>
                    <a:pt x="7620000" y="226187"/>
                    <a:pt x="7620000" y="505206"/>
                  </a:cubicBezTo>
                  <a:lnTo>
                    <a:pt x="7620000" y="505206"/>
                  </a:lnTo>
                  <a:cubicBezTo>
                    <a:pt x="7620000" y="784225"/>
                    <a:pt x="7392544" y="1010412"/>
                    <a:pt x="7112000" y="1010412"/>
                  </a:cubicBezTo>
                  <a:lnTo>
                    <a:pt x="7112000" y="1010412"/>
                  </a:lnTo>
                  <a:cubicBezTo>
                    <a:pt x="6831457" y="1010412"/>
                    <a:pt x="6604000" y="784225"/>
                    <a:pt x="6604000" y="505206"/>
                  </a:cubicBezTo>
                  <a:lnTo>
                    <a:pt x="6604000" y="505206"/>
                  </a:lnTo>
                  <a:cubicBezTo>
                    <a:pt x="6604000" y="226187"/>
                    <a:pt x="6376543" y="0"/>
                    <a:pt x="6096000" y="0"/>
                  </a:cubicBezTo>
                  <a:lnTo>
                    <a:pt x="6096000" y="0"/>
                  </a:lnTo>
                  <a:cubicBezTo>
                    <a:pt x="5815457" y="0"/>
                    <a:pt x="5588000" y="226187"/>
                    <a:pt x="5588000" y="505206"/>
                  </a:cubicBezTo>
                  <a:lnTo>
                    <a:pt x="5588000" y="505206"/>
                  </a:lnTo>
                  <a:cubicBezTo>
                    <a:pt x="5588000" y="784225"/>
                    <a:pt x="5360543" y="1010412"/>
                    <a:pt x="5080000" y="1010412"/>
                  </a:cubicBezTo>
                  <a:lnTo>
                    <a:pt x="5080000" y="1010412"/>
                  </a:lnTo>
                  <a:cubicBezTo>
                    <a:pt x="4799457" y="1010412"/>
                    <a:pt x="4572000" y="784225"/>
                    <a:pt x="4572000" y="505206"/>
                  </a:cubicBezTo>
                  <a:lnTo>
                    <a:pt x="4572000" y="505206"/>
                  </a:lnTo>
                  <a:cubicBezTo>
                    <a:pt x="4572000" y="226187"/>
                    <a:pt x="4344543" y="0"/>
                    <a:pt x="4064000" y="0"/>
                  </a:cubicBezTo>
                  <a:lnTo>
                    <a:pt x="4064000" y="0"/>
                  </a:lnTo>
                  <a:cubicBezTo>
                    <a:pt x="3783457" y="0"/>
                    <a:pt x="3556000" y="226187"/>
                    <a:pt x="3556000" y="505206"/>
                  </a:cubicBezTo>
                  <a:lnTo>
                    <a:pt x="3556000" y="505206"/>
                  </a:lnTo>
                  <a:cubicBezTo>
                    <a:pt x="3556000" y="784225"/>
                    <a:pt x="3328543" y="1010412"/>
                    <a:pt x="3048000" y="1010412"/>
                  </a:cubicBezTo>
                  <a:lnTo>
                    <a:pt x="3048000" y="1010412"/>
                  </a:lnTo>
                  <a:cubicBezTo>
                    <a:pt x="2767457" y="1010412"/>
                    <a:pt x="2540000" y="784225"/>
                    <a:pt x="2540000" y="505206"/>
                  </a:cubicBezTo>
                  <a:lnTo>
                    <a:pt x="2540000" y="505206"/>
                  </a:lnTo>
                  <a:cubicBezTo>
                    <a:pt x="2540000" y="226187"/>
                    <a:pt x="2312543" y="0"/>
                    <a:pt x="2032000" y="0"/>
                  </a:cubicBezTo>
                  <a:lnTo>
                    <a:pt x="2032000" y="0"/>
                  </a:lnTo>
                  <a:cubicBezTo>
                    <a:pt x="1751457" y="0"/>
                    <a:pt x="1524000" y="226187"/>
                    <a:pt x="1524000" y="505206"/>
                  </a:cubicBezTo>
                  <a:lnTo>
                    <a:pt x="1524000" y="505206"/>
                  </a:lnTo>
                  <a:cubicBezTo>
                    <a:pt x="1524000" y="784225"/>
                    <a:pt x="1296543" y="1010412"/>
                    <a:pt x="1016000" y="1010412"/>
                  </a:cubicBezTo>
                  <a:lnTo>
                    <a:pt x="0" y="1010412"/>
                  </a:lnTo>
                </a:path>
              </a:pathLst>
            </a:custGeom>
            <a:ln w="228600" cap="flat">
              <a:miter lim="127000"/>
            </a:ln>
          </p:spPr>
          <p:style>
            <a:lnRef idx="1">
              <a:srgbClr val="9D9D9D"/>
            </a:lnRef>
            <a:fillRef idx="0">
              <a:srgbClr val="000000">
                <a:alpha val="0"/>
              </a:srgbClr>
            </a:fillRef>
            <a:effectRef idx="0">
              <a:scrgbClr r="0" g="0" b="0"/>
            </a:effectRef>
            <a:fontRef idx="none"/>
          </p:style>
          <p:txBody>
            <a:bodyPr/>
            <a:lstStyle/>
            <a:p>
              <a:endParaRPr lang="en-US"/>
            </a:p>
          </p:txBody>
        </p:sp>
        <p:sp>
          <p:nvSpPr>
            <p:cNvPr id="34" name="Shape 6610">
              <a:extLst>
                <a:ext uri="{FF2B5EF4-FFF2-40B4-BE49-F238E27FC236}">
                  <a16:creationId xmlns:a16="http://schemas.microsoft.com/office/drawing/2014/main" id="{03F899C0-2925-AE4A-5230-26EAC1F5575B}"/>
                </a:ext>
              </a:extLst>
            </p:cNvPr>
            <p:cNvSpPr/>
            <p:nvPr/>
          </p:nvSpPr>
          <p:spPr>
            <a:xfrm>
              <a:off x="762" y="1374394"/>
              <a:ext cx="9143238" cy="1010412"/>
            </a:xfrm>
            <a:custGeom>
              <a:avLst/>
              <a:gdLst/>
              <a:ahLst/>
              <a:cxnLst/>
              <a:rect l="0" t="0" r="0" b="0"/>
              <a:pathLst>
                <a:path w="9143238" h="1010412">
                  <a:moveTo>
                    <a:pt x="9143238" y="0"/>
                  </a:moveTo>
                  <a:lnTo>
                    <a:pt x="8128000" y="0"/>
                  </a:lnTo>
                  <a:cubicBezTo>
                    <a:pt x="7847457" y="0"/>
                    <a:pt x="7620000" y="226187"/>
                    <a:pt x="7620000" y="505206"/>
                  </a:cubicBezTo>
                  <a:cubicBezTo>
                    <a:pt x="7620000" y="784225"/>
                    <a:pt x="7392544" y="1010412"/>
                    <a:pt x="7112000" y="1010412"/>
                  </a:cubicBezTo>
                  <a:cubicBezTo>
                    <a:pt x="6831457" y="1010412"/>
                    <a:pt x="6604000" y="784225"/>
                    <a:pt x="6604000" y="505206"/>
                  </a:cubicBezTo>
                  <a:cubicBezTo>
                    <a:pt x="6604000" y="226187"/>
                    <a:pt x="6376543" y="0"/>
                    <a:pt x="6096000" y="0"/>
                  </a:cubicBezTo>
                  <a:cubicBezTo>
                    <a:pt x="5815457" y="0"/>
                    <a:pt x="5588000" y="226187"/>
                    <a:pt x="5588000" y="505206"/>
                  </a:cubicBezTo>
                  <a:cubicBezTo>
                    <a:pt x="5588000" y="784225"/>
                    <a:pt x="5360543" y="1010412"/>
                    <a:pt x="5080000" y="1010412"/>
                  </a:cubicBezTo>
                  <a:cubicBezTo>
                    <a:pt x="4799457" y="1010412"/>
                    <a:pt x="4572000" y="784225"/>
                    <a:pt x="4572000" y="505206"/>
                  </a:cubicBezTo>
                  <a:cubicBezTo>
                    <a:pt x="4572000" y="226187"/>
                    <a:pt x="4344543" y="0"/>
                    <a:pt x="4064000" y="0"/>
                  </a:cubicBezTo>
                  <a:cubicBezTo>
                    <a:pt x="3783457" y="0"/>
                    <a:pt x="3556000" y="226187"/>
                    <a:pt x="3556000" y="505206"/>
                  </a:cubicBezTo>
                  <a:cubicBezTo>
                    <a:pt x="3556000" y="784225"/>
                    <a:pt x="3328543" y="1010412"/>
                    <a:pt x="3048000" y="1010412"/>
                  </a:cubicBezTo>
                  <a:cubicBezTo>
                    <a:pt x="2767457" y="1010412"/>
                    <a:pt x="2540000" y="784225"/>
                    <a:pt x="2540000" y="505206"/>
                  </a:cubicBezTo>
                  <a:cubicBezTo>
                    <a:pt x="2540000" y="226187"/>
                    <a:pt x="2312543" y="0"/>
                    <a:pt x="2032000" y="0"/>
                  </a:cubicBezTo>
                  <a:cubicBezTo>
                    <a:pt x="1751457" y="0"/>
                    <a:pt x="1524000" y="226187"/>
                    <a:pt x="1524000" y="505206"/>
                  </a:cubicBezTo>
                  <a:cubicBezTo>
                    <a:pt x="1524000" y="784225"/>
                    <a:pt x="1296543" y="1010412"/>
                    <a:pt x="1016000" y="1010412"/>
                  </a:cubicBezTo>
                  <a:lnTo>
                    <a:pt x="0" y="1010412"/>
                  </a:lnTo>
                </a:path>
              </a:pathLst>
            </a:custGeom>
            <a:ln w="19812" cap="flat">
              <a:custDash>
                <a:ds d="624000" sp="468000"/>
              </a:custDash>
              <a:miter lim="127000"/>
            </a:ln>
          </p:spPr>
          <p:style>
            <a:lnRef idx="1">
              <a:srgbClr val="FFFFFF"/>
            </a:lnRef>
            <a:fillRef idx="0">
              <a:srgbClr val="000000">
                <a:alpha val="0"/>
              </a:srgbClr>
            </a:fillRef>
            <a:effectRef idx="0">
              <a:scrgbClr r="0" g="0" b="0"/>
            </a:effectRef>
            <a:fontRef idx="none"/>
          </p:style>
          <p:txBody>
            <a:bodyPr/>
            <a:lstStyle/>
            <a:p>
              <a:endParaRPr lang="en-US"/>
            </a:p>
          </p:txBody>
        </p:sp>
        <p:sp>
          <p:nvSpPr>
            <p:cNvPr id="35" name="Shape 6612">
              <a:extLst>
                <a:ext uri="{FF2B5EF4-FFF2-40B4-BE49-F238E27FC236}">
                  <a16:creationId xmlns:a16="http://schemas.microsoft.com/office/drawing/2014/main" id="{4FE60900-D443-DCE0-9A0D-6BAAB53283B0}"/>
                </a:ext>
              </a:extLst>
            </p:cNvPr>
            <p:cNvSpPr/>
            <p:nvPr/>
          </p:nvSpPr>
          <p:spPr>
            <a:xfrm>
              <a:off x="1839341" y="925893"/>
              <a:ext cx="367411" cy="404051"/>
            </a:xfrm>
            <a:custGeom>
              <a:avLst/>
              <a:gdLst/>
              <a:ahLst/>
              <a:cxnLst/>
              <a:rect l="0" t="0" r="0" b="0"/>
              <a:pathLst>
                <a:path w="367411" h="404051">
                  <a:moveTo>
                    <a:pt x="183705" y="0"/>
                  </a:moveTo>
                  <a:cubicBezTo>
                    <a:pt x="226536" y="0"/>
                    <a:pt x="269367" y="16320"/>
                    <a:pt x="302006" y="48959"/>
                  </a:cubicBezTo>
                  <a:cubicBezTo>
                    <a:pt x="367411" y="114364"/>
                    <a:pt x="367411" y="220409"/>
                    <a:pt x="302006" y="285687"/>
                  </a:cubicBezTo>
                  <a:cubicBezTo>
                    <a:pt x="262636" y="325184"/>
                    <a:pt x="223139" y="364681"/>
                    <a:pt x="183642" y="404051"/>
                  </a:cubicBezTo>
                  <a:cubicBezTo>
                    <a:pt x="144272" y="364681"/>
                    <a:pt x="104775" y="325184"/>
                    <a:pt x="65405" y="285687"/>
                  </a:cubicBezTo>
                  <a:cubicBezTo>
                    <a:pt x="0" y="220409"/>
                    <a:pt x="0" y="114364"/>
                    <a:pt x="65405" y="48959"/>
                  </a:cubicBezTo>
                  <a:cubicBezTo>
                    <a:pt x="98044" y="16320"/>
                    <a:pt x="140875" y="0"/>
                    <a:pt x="183705" y="0"/>
                  </a:cubicBezTo>
                  <a:close/>
                </a:path>
              </a:pathLst>
            </a:custGeom>
            <a:ln w="0" cap="flat">
              <a:miter lim="127000"/>
            </a:ln>
          </p:spPr>
          <p:style>
            <a:lnRef idx="0">
              <a:srgbClr val="000000">
                <a:alpha val="0"/>
              </a:srgbClr>
            </a:lnRef>
            <a:fillRef idx="1">
              <a:srgbClr val="FF388C"/>
            </a:fillRef>
            <a:effectRef idx="0">
              <a:scrgbClr r="0" g="0" b="0"/>
            </a:effectRef>
            <a:fontRef idx="none"/>
          </p:style>
          <p:txBody>
            <a:bodyPr/>
            <a:lstStyle/>
            <a:p>
              <a:endParaRPr lang="en-US"/>
            </a:p>
          </p:txBody>
        </p:sp>
        <p:sp>
          <p:nvSpPr>
            <p:cNvPr id="36" name="Shape 6613">
              <a:extLst>
                <a:ext uri="{FF2B5EF4-FFF2-40B4-BE49-F238E27FC236}">
                  <a16:creationId xmlns:a16="http://schemas.microsoft.com/office/drawing/2014/main" id="{C2E96125-5702-9119-A8E5-0BC07FDB22A1}"/>
                </a:ext>
              </a:extLst>
            </p:cNvPr>
            <p:cNvSpPr/>
            <p:nvPr/>
          </p:nvSpPr>
          <p:spPr>
            <a:xfrm>
              <a:off x="1955292" y="1020064"/>
              <a:ext cx="134112" cy="134112"/>
            </a:xfrm>
            <a:custGeom>
              <a:avLst/>
              <a:gdLst/>
              <a:ahLst/>
              <a:cxnLst/>
              <a:rect l="0" t="0" r="0" b="0"/>
              <a:pathLst>
                <a:path w="134112" h="134112">
                  <a:moveTo>
                    <a:pt x="67056" y="0"/>
                  </a:moveTo>
                  <a:cubicBezTo>
                    <a:pt x="104140" y="0"/>
                    <a:pt x="134112" y="29972"/>
                    <a:pt x="134112" y="67056"/>
                  </a:cubicBezTo>
                  <a:cubicBezTo>
                    <a:pt x="134112" y="104140"/>
                    <a:pt x="104140" y="134112"/>
                    <a:pt x="67056" y="134112"/>
                  </a:cubicBezTo>
                  <a:cubicBezTo>
                    <a:pt x="29972" y="134112"/>
                    <a:pt x="0" y="104140"/>
                    <a:pt x="0" y="67056"/>
                  </a:cubicBezTo>
                  <a:cubicBezTo>
                    <a:pt x="0" y="29972"/>
                    <a:pt x="29972" y="0"/>
                    <a:pt x="67056" y="0"/>
                  </a:cubicBezTo>
                  <a:close/>
                </a:path>
              </a:pathLst>
            </a:custGeom>
            <a:ln w="0" cap="flat">
              <a:miter lim="127000"/>
            </a:ln>
          </p:spPr>
          <p:style>
            <a:lnRef idx="0">
              <a:srgbClr val="000000">
                <a:alpha val="0"/>
              </a:srgbClr>
            </a:lnRef>
            <a:fillRef idx="1">
              <a:srgbClr val="FFFFFF"/>
            </a:fillRef>
            <a:effectRef idx="0">
              <a:scrgbClr r="0" g="0" b="0"/>
            </a:effectRef>
            <a:fontRef idx="none"/>
          </p:style>
          <p:txBody>
            <a:bodyPr/>
            <a:lstStyle/>
            <a:p>
              <a:endParaRPr lang="en-US"/>
            </a:p>
          </p:txBody>
        </p:sp>
        <p:sp>
          <p:nvSpPr>
            <p:cNvPr id="37" name="Rectangle 6614">
              <a:extLst>
                <a:ext uri="{FF2B5EF4-FFF2-40B4-BE49-F238E27FC236}">
                  <a16:creationId xmlns:a16="http://schemas.microsoft.com/office/drawing/2014/main" id="{49B0A479-8E1C-47BC-1D40-D9384A005DA5}"/>
                </a:ext>
              </a:extLst>
            </p:cNvPr>
            <p:cNvSpPr/>
            <p:nvPr/>
          </p:nvSpPr>
          <p:spPr>
            <a:xfrm>
              <a:off x="2001012" y="1047115"/>
              <a:ext cx="56364" cy="113001"/>
            </a:xfrm>
            <a:prstGeom prst="rect">
              <a:avLst/>
            </a:prstGeom>
            <a:ln>
              <a:noFill/>
            </a:ln>
          </p:spPr>
          <p:txBody>
            <a:bodyPr vert="horz" lIns="0" tIns="0" rIns="0" bIns="0" rtlCol="0">
              <a:noAutofit/>
            </a:bodyPr>
            <a:lstStyle/>
            <a:p>
              <a:pPr>
                <a:lnSpc>
                  <a:spcPct val="107000"/>
                </a:lnSpc>
                <a:spcAft>
                  <a:spcPts val="800"/>
                </a:spcAft>
              </a:pPr>
              <a:r>
                <a:rPr lang="en-US" sz="600" kern="100">
                  <a:solidFill>
                    <a:srgbClr val="9D9D9D"/>
                  </a:solidFill>
                  <a:effectLst/>
                  <a:latin typeface="Arial" panose="020B0604020202020204" pitchFamily="34" charset="0"/>
                  <a:ea typeface="Arial" panose="020B0604020202020204" pitchFamily="34" charset="0"/>
                </a:rPr>
                <a:t>1</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38" name="Shape 6616">
              <a:extLst>
                <a:ext uri="{FF2B5EF4-FFF2-40B4-BE49-F238E27FC236}">
                  <a16:creationId xmlns:a16="http://schemas.microsoft.com/office/drawing/2014/main" id="{9F21B017-57BD-D2D6-AACD-F0FB6CA57EA5}"/>
                </a:ext>
              </a:extLst>
            </p:cNvPr>
            <p:cNvSpPr/>
            <p:nvPr/>
          </p:nvSpPr>
          <p:spPr>
            <a:xfrm>
              <a:off x="3867404" y="925893"/>
              <a:ext cx="367411" cy="404051"/>
            </a:xfrm>
            <a:custGeom>
              <a:avLst/>
              <a:gdLst/>
              <a:ahLst/>
              <a:cxnLst/>
              <a:rect l="0" t="0" r="0" b="0"/>
              <a:pathLst>
                <a:path w="367411" h="404051">
                  <a:moveTo>
                    <a:pt x="183705" y="0"/>
                  </a:moveTo>
                  <a:cubicBezTo>
                    <a:pt x="226536" y="0"/>
                    <a:pt x="269367" y="16320"/>
                    <a:pt x="302006" y="48959"/>
                  </a:cubicBezTo>
                  <a:cubicBezTo>
                    <a:pt x="367411" y="114364"/>
                    <a:pt x="367411" y="220409"/>
                    <a:pt x="302006" y="285687"/>
                  </a:cubicBezTo>
                  <a:cubicBezTo>
                    <a:pt x="262636" y="325184"/>
                    <a:pt x="223139" y="364681"/>
                    <a:pt x="183769" y="404051"/>
                  </a:cubicBezTo>
                  <a:cubicBezTo>
                    <a:pt x="144272" y="364681"/>
                    <a:pt x="104775" y="325184"/>
                    <a:pt x="65405" y="285687"/>
                  </a:cubicBezTo>
                  <a:cubicBezTo>
                    <a:pt x="0" y="220409"/>
                    <a:pt x="0" y="114364"/>
                    <a:pt x="65405" y="48959"/>
                  </a:cubicBezTo>
                  <a:cubicBezTo>
                    <a:pt x="98044" y="16320"/>
                    <a:pt x="140875" y="0"/>
                    <a:pt x="183705" y="0"/>
                  </a:cubicBezTo>
                  <a:close/>
                </a:path>
              </a:pathLst>
            </a:custGeom>
            <a:ln w="0" cap="flat">
              <a:miter lim="127000"/>
            </a:ln>
          </p:spPr>
          <p:style>
            <a:lnRef idx="0">
              <a:srgbClr val="000000">
                <a:alpha val="0"/>
              </a:srgbClr>
            </a:lnRef>
            <a:fillRef idx="1">
              <a:srgbClr val="9C007F"/>
            </a:fillRef>
            <a:effectRef idx="0">
              <a:scrgbClr r="0" g="0" b="0"/>
            </a:effectRef>
            <a:fontRef idx="none"/>
          </p:style>
          <p:txBody>
            <a:bodyPr/>
            <a:lstStyle/>
            <a:p>
              <a:endParaRPr lang="en-US"/>
            </a:p>
          </p:txBody>
        </p:sp>
        <p:sp>
          <p:nvSpPr>
            <p:cNvPr id="39" name="Shape 6617">
              <a:extLst>
                <a:ext uri="{FF2B5EF4-FFF2-40B4-BE49-F238E27FC236}">
                  <a16:creationId xmlns:a16="http://schemas.microsoft.com/office/drawing/2014/main" id="{4FD5574C-218A-C7C0-C7FE-C68F346592F3}"/>
                </a:ext>
              </a:extLst>
            </p:cNvPr>
            <p:cNvSpPr/>
            <p:nvPr/>
          </p:nvSpPr>
          <p:spPr>
            <a:xfrm>
              <a:off x="3983736" y="1020064"/>
              <a:ext cx="134112" cy="134112"/>
            </a:xfrm>
            <a:custGeom>
              <a:avLst/>
              <a:gdLst/>
              <a:ahLst/>
              <a:cxnLst/>
              <a:rect l="0" t="0" r="0" b="0"/>
              <a:pathLst>
                <a:path w="134112" h="134112">
                  <a:moveTo>
                    <a:pt x="67056" y="0"/>
                  </a:moveTo>
                  <a:cubicBezTo>
                    <a:pt x="104140" y="0"/>
                    <a:pt x="134112" y="29972"/>
                    <a:pt x="134112" y="67056"/>
                  </a:cubicBezTo>
                  <a:cubicBezTo>
                    <a:pt x="134112" y="104140"/>
                    <a:pt x="104140" y="134112"/>
                    <a:pt x="67056" y="134112"/>
                  </a:cubicBezTo>
                  <a:cubicBezTo>
                    <a:pt x="29972" y="134112"/>
                    <a:pt x="0" y="104140"/>
                    <a:pt x="0" y="67056"/>
                  </a:cubicBezTo>
                  <a:cubicBezTo>
                    <a:pt x="0" y="29972"/>
                    <a:pt x="29972" y="0"/>
                    <a:pt x="67056" y="0"/>
                  </a:cubicBezTo>
                  <a:close/>
                </a:path>
              </a:pathLst>
            </a:custGeom>
            <a:ln w="0" cap="flat">
              <a:miter lim="127000"/>
            </a:ln>
          </p:spPr>
          <p:style>
            <a:lnRef idx="0">
              <a:srgbClr val="000000">
                <a:alpha val="0"/>
              </a:srgbClr>
            </a:lnRef>
            <a:fillRef idx="1">
              <a:srgbClr val="FFFFFF"/>
            </a:fillRef>
            <a:effectRef idx="0">
              <a:scrgbClr r="0" g="0" b="0"/>
            </a:effectRef>
            <a:fontRef idx="none"/>
          </p:style>
          <p:txBody>
            <a:bodyPr/>
            <a:lstStyle/>
            <a:p>
              <a:endParaRPr lang="en-US"/>
            </a:p>
          </p:txBody>
        </p:sp>
        <p:sp>
          <p:nvSpPr>
            <p:cNvPr id="40" name="Rectangle 6618">
              <a:extLst>
                <a:ext uri="{FF2B5EF4-FFF2-40B4-BE49-F238E27FC236}">
                  <a16:creationId xmlns:a16="http://schemas.microsoft.com/office/drawing/2014/main" id="{2D86B33B-8689-00F3-A5BB-F1DB17C4BFB9}"/>
                </a:ext>
              </a:extLst>
            </p:cNvPr>
            <p:cNvSpPr/>
            <p:nvPr/>
          </p:nvSpPr>
          <p:spPr>
            <a:xfrm>
              <a:off x="4029456" y="1047115"/>
              <a:ext cx="56364" cy="113001"/>
            </a:xfrm>
            <a:prstGeom prst="rect">
              <a:avLst/>
            </a:prstGeom>
            <a:ln>
              <a:noFill/>
            </a:ln>
          </p:spPr>
          <p:txBody>
            <a:bodyPr vert="horz" lIns="0" tIns="0" rIns="0" bIns="0" rtlCol="0">
              <a:noAutofit/>
            </a:bodyPr>
            <a:lstStyle/>
            <a:p>
              <a:pPr>
                <a:lnSpc>
                  <a:spcPct val="107000"/>
                </a:lnSpc>
                <a:spcAft>
                  <a:spcPts val="800"/>
                </a:spcAft>
              </a:pPr>
              <a:r>
                <a:rPr lang="en-US" sz="600" kern="100">
                  <a:solidFill>
                    <a:srgbClr val="9D9D9D"/>
                  </a:solidFill>
                  <a:effectLst/>
                  <a:latin typeface="Arial" panose="020B0604020202020204" pitchFamily="34" charset="0"/>
                  <a:ea typeface="Arial" panose="020B0604020202020204" pitchFamily="34" charset="0"/>
                </a:rPr>
                <a:t>3</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41" name="Shape 6620">
              <a:extLst>
                <a:ext uri="{FF2B5EF4-FFF2-40B4-BE49-F238E27FC236}">
                  <a16:creationId xmlns:a16="http://schemas.microsoft.com/office/drawing/2014/main" id="{A76A3DF2-1F98-2BD6-170F-D23434A93338}"/>
                </a:ext>
              </a:extLst>
            </p:cNvPr>
            <p:cNvSpPr/>
            <p:nvPr/>
          </p:nvSpPr>
          <p:spPr>
            <a:xfrm>
              <a:off x="5895467" y="925893"/>
              <a:ext cx="367411" cy="404051"/>
            </a:xfrm>
            <a:custGeom>
              <a:avLst/>
              <a:gdLst/>
              <a:ahLst/>
              <a:cxnLst/>
              <a:rect l="0" t="0" r="0" b="0"/>
              <a:pathLst>
                <a:path w="367411" h="404051">
                  <a:moveTo>
                    <a:pt x="183721" y="0"/>
                  </a:moveTo>
                  <a:cubicBezTo>
                    <a:pt x="226568" y="0"/>
                    <a:pt x="269430" y="16320"/>
                    <a:pt x="302133" y="48959"/>
                  </a:cubicBezTo>
                  <a:cubicBezTo>
                    <a:pt x="367411" y="114364"/>
                    <a:pt x="367411" y="220409"/>
                    <a:pt x="302133" y="285687"/>
                  </a:cubicBezTo>
                  <a:cubicBezTo>
                    <a:pt x="262636" y="325184"/>
                    <a:pt x="223139" y="364681"/>
                    <a:pt x="183769" y="404051"/>
                  </a:cubicBezTo>
                  <a:cubicBezTo>
                    <a:pt x="144272" y="364681"/>
                    <a:pt x="104775" y="325184"/>
                    <a:pt x="65405" y="285687"/>
                  </a:cubicBezTo>
                  <a:cubicBezTo>
                    <a:pt x="0" y="220409"/>
                    <a:pt x="0" y="114364"/>
                    <a:pt x="65405" y="48959"/>
                  </a:cubicBezTo>
                  <a:cubicBezTo>
                    <a:pt x="98044" y="16320"/>
                    <a:pt x="140875" y="0"/>
                    <a:pt x="183721" y="0"/>
                  </a:cubicBezTo>
                  <a:close/>
                </a:path>
              </a:pathLst>
            </a:custGeom>
            <a:ln w="0" cap="flat">
              <a:miter lim="127000"/>
            </a:ln>
          </p:spPr>
          <p:style>
            <a:lnRef idx="0">
              <a:srgbClr val="000000">
                <a:alpha val="0"/>
              </a:srgbClr>
            </a:lnRef>
            <a:fillRef idx="1">
              <a:srgbClr val="005BD3"/>
            </a:fillRef>
            <a:effectRef idx="0">
              <a:scrgbClr r="0" g="0" b="0"/>
            </a:effectRef>
            <a:fontRef idx="none"/>
          </p:style>
          <p:txBody>
            <a:bodyPr/>
            <a:lstStyle/>
            <a:p>
              <a:endParaRPr lang="en-US"/>
            </a:p>
          </p:txBody>
        </p:sp>
        <p:sp>
          <p:nvSpPr>
            <p:cNvPr id="42" name="Shape 6621">
              <a:extLst>
                <a:ext uri="{FF2B5EF4-FFF2-40B4-BE49-F238E27FC236}">
                  <a16:creationId xmlns:a16="http://schemas.microsoft.com/office/drawing/2014/main" id="{AC87F2A2-A804-3EC0-63E4-E86F519B7A2B}"/>
                </a:ext>
              </a:extLst>
            </p:cNvPr>
            <p:cNvSpPr/>
            <p:nvPr/>
          </p:nvSpPr>
          <p:spPr>
            <a:xfrm>
              <a:off x="6012180" y="1020064"/>
              <a:ext cx="134112" cy="134112"/>
            </a:xfrm>
            <a:custGeom>
              <a:avLst/>
              <a:gdLst/>
              <a:ahLst/>
              <a:cxnLst/>
              <a:rect l="0" t="0" r="0" b="0"/>
              <a:pathLst>
                <a:path w="134112" h="134112">
                  <a:moveTo>
                    <a:pt x="67056" y="0"/>
                  </a:moveTo>
                  <a:cubicBezTo>
                    <a:pt x="104140" y="0"/>
                    <a:pt x="134112" y="29972"/>
                    <a:pt x="134112" y="67056"/>
                  </a:cubicBezTo>
                  <a:cubicBezTo>
                    <a:pt x="134112" y="104140"/>
                    <a:pt x="104140" y="134112"/>
                    <a:pt x="67056" y="134112"/>
                  </a:cubicBezTo>
                  <a:cubicBezTo>
                    <a:pt x="29972" y="134112"/>
                    <a:pt x="0" y="104140"/>
                    <a:pt x="0" y="67056"/>
                  </a:cubicBezTo>
                  <a:cubicBezTo>
                    <a:pt x="0" y="29972"/>
                    <a:pt x="29972" y="0"/>
                    <a:pt x="67056" y="0"/>
                  </a:cubicBezTo>
                  <a:close/>
                </a:path>
              </a:pathLst>
            </a:custGeom>
            <a:ln w="0" cap="flat">
              <a:miter lim="127000"/>
            </a:ln>
          </p:spPr>
          <p:style>
            <a:lnRef idx="0">
              <a:srgbClr val="000000">
                <a:alpha val="0"/>
              </a:srgbClr>
            </a:lnRef>
            <a:fillRef idx="1">
              <a:srgbClr val="FFFFFF"/>
            </a:fillRef>
            <a:effectRef idx="0">
              <a:scrgbClr r="0" g="0" b="0"/>
            </a:effectRef>
            <a:fontRef idx="none"/>
          </p:style>
          <p:txBody>
            <a:bodyPr/>
            <a:lstStyle/>
            <a:p>
              <a:endParaRPr lang="en-US"/>
            </a:p>
          </p:txBody>
        </p:sp>
        <p:sp>
          <p:nvSpPr>
            <p:cNvPr id="43" name="Rectangle 6622">
              <a:extLst>
                <a:ext uri="{FF2B5EF4-FFF2-40B4-BE49-F238E27FC236}">
                  <a16:creationId xmlns:a16="http://schemas.microsoft.com/office/drawing/2014/main" id="{8B0C93AC-D6EE-7007-9B6A-9F8E45F20D66}"/>
                </a:ext>
              </a:extLst>
            </p:cNvPr>
            <p:cNvSpPr/>
            <p:nvPr/>
          </p:nvSpPr>
          <p:spPr>
            <a:xfrm>
              <a:off x="6057900" y="1047115"/>
              <a:ext cx="56364" cy="113001"/>
            </a:xfrm>
            <a:prstGeom prst="rect">
              <a:avLst/>
            </a:prstGeom>
            <a:ln>
              <a:noFill/>
            </a:ln>
          </p:spPr>
          <p:txBody>
            <a:bodyPr vert="horz" lIns="0" tIns="0" rIns="0" bIns="0" rtlCol="0">
              <a:noAutofit/>
            </a:bodyPr>
            <a:lstStyle/>
            <a:p>
              <a:pPr>
                <a:lnSpc>
                  <a:spcPct val="107000"/>
                </a:lnSpc>
                <a:spcAft>
                  <a:spcPts val="800"/>
                </a:spcAft>
              </a:pPr>
              <a:r>
                <a:rPr lang="en-US" sz="600" kern="100">
                  <a:solidFill>
                    <a:srgbClr val="9D9D9D"/>
                  </a:solidFill>
                  <a:effectLst/>
                  <a:latin typeface="Arial" panose="020B0604020202020204" pitchFamily="34" charset="0"/>
                  <a:ea typeface="Arial" panose="020B0604020202020204" pitchFamily="34" charset="0"/>
                </a:rPr>
                <a:t>5</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44" name="Shape 6624">
              <a:extLst>
                <a:ext uri="{FF2B5EF4-FFF2-40B4-BE49-F238E27FC236}">
                  <a16:creationId xmlns:a16="http://schemas.microsoft.com/office/drawing/2014/main" id="{B6780D72-C454-AD37-6629-A53CD7F0FBA8}"/>
                </a:ext>
              </a:extLst>
            </p:cNvPr>
            <p:cNvSpPr/>
            <p:nvPr/>
          </p:nvSpPr>
          <p:spPr>
            <a:xfrm>
              <a:off x="2877693" y="2729484"/>
              <a:ext cx="367411" cy="420370"/>
            </a:xfrm>
            <a:custGeom>
              <a:avLst/>
              <a:gdLst/>
              <a:ahLst/>
              <a:cxnLst/>
              <a:rect l="0" t="0" r="0" b="0"/>
              <a:pathLst>
                <a:path w="367411" h="420370">
                  <a:moveTo>
                    <a:pt x="183642" y="0"/>
                  </a:moveTo>
                  <a:cubicBezTo>
                    <a:pt x="223139" y="39370"/>
                    <a:pt x="262509" y="78867"/>
                    <a:pt x="302006" y="118364"/>
                  </a:cubicBezTo>
                  <a:cubicBezTo>
                    <a:pt x="367411" y="183642"/>
                    <a:pt x="367411" y="289687"/>
                    <a:pt x="302006" y="355092"/>
                  </a:cubicBezTo>
                  <a:cubicBezTo>
                    <a:pt x="236601" y="420370"/>
                    <a:pt x="130683" y="420370"/>
                    <a:pt x="65278" y="355092"/>
                  </a:cubicBezTo>
                  <a:cubicBezTo>
                    <a:pt x="0" y="289687"/>
                    <a:pt x="0" y="183642"/>
                    <a:pt x="65278" y="118364"/>
                  </a:cubicBezTo>
                  <a:cubicBezTo>
                    <a:pt x="104775" y="78867"/>
                    <a:pt x="144272" y="39370"/>
                    <a:pt x="183642" y="0"/>
                  </a:cubicBezTo>
                  <a:close/>
                </a:path>
              </a:pathLst>
            </a:custGeom>
            <a:ln w="0" cap="flat">
              <a:miter lim="127000"/>
            </a:ln>
          </p:spPr>
          <p:style>
            <a:lnRef idx="0">
              <a:srgbClr val="000000">
                <a:alpha val="0"/>
              </a:srgbClr>
            </a:lnRef>
            <a:fillRef idx="1">
              <a:srgbClr val="E40059"/>
            </a:fillRef>
            <a:effectRef idx="0">
              <a:scrgbClr r="0" g="0" b="0"/>
            </a:effectRef>
            <a:fontRef idx="none"/>
          </p:style>
          <p:txBody>
            <a:bodyPr/>
            <a:lstStyle/>
            <a:p>
              <a:endParaRPr lang="en-US"/>
            </a:p>
          </p:txBody>
        </p:sp>
        <p:sp>
          <p:nvSpPr>
            <p:cNvPr id="45" name="Shape 6625">
              <a:extLst>
                <a:ext uri="{FF2B5EF4-FFF2-40B4-BE49-F238E27FC236}">
                  <a16:creationId xmlns:a16="http://schemas.microsoft.com/office/drawing/2014/main" id="{1EA2F4AE-FE0A-FED7-FA90-95120E388AFB}"/>
                </a:ext>
              </a:extLst>
            </p:cNvPr>
            <p:cNvSpPr/>
            <p:nvPr/>
          </p:nvSpPr>
          <p:spPr>
            <a:xfrm>
              <a:off x="2994660" y="2905252"/>
              <a:ext cx="134112" cy="134112"/>
            </a:xfrm>
            <a:custGeom>
              <a:avLst/>
              <a:gdLst/>
              <a:ahLst/>
              <a:cxnLst/>
              <a:rect l="0" t="0" r="0" b="0"/>
              <a:pathLst>
                <a:path w="134112" h="134112">
                  <a:moveTo>
                    <a:pt x="67056" y="0"/>
                  </a:moveTo>
                  <a:cubicBezTo>
                    <a:pt x="104140" y="0"/>
                    <a:pt x="134112" y="29972"/>
                    <a:pt x="134112" y="67056"/>
                  </a:cubicBezTo>
                  <a:cubicBezTo>
                    <a:pt x="134112" y="104140"/>
                    <a:pt x="104140" y="134112"/>
                    <a:pt x="67056" y="134112"/>
                  </a:cubicBezTo>
                  <a:cubicBezTo>
                    <a:pt x="29972" y="134112"/>
                    <a:pt x="0" y="104140"/>
                    <a:pt x="0" y="67056"/>
                  </a:cubicBezTo>
                  <a:cubicBezTo>
                    <a:pt x="0" y="29972"/>
                    <a:pt x="29972" y="0"/>
                    <a:pt x="67056" y="0"/>
                  </a:cubicBezTo>
                  <a:close/>
                </a:path>
              </a:pathLst>
            </a:custGeom>
            <a:ln w="0" cap="flat">
              <a:miter lim="127000"/>
            </a:ln>
          </p:spPr>
          <p:style>
            <a:lnRef idx="0">
              <a:srgbClr val="000000">
                <a:alpha val="0"/>
              </a:srgbClr>
            </a:lnRef>
            <a:fillRef idx="1">
              <a:srgbClr val="FFFFFF"/>
            </a:fillRef>
            <a:effectRef idx="0">
              <a:scrgbClr r="0" g="0" b="0"/>
            </a:effectRef>
            <a:fontRef idx="none"/>
          </p:style>
          <p:txBody>
            <a:bodyPr/>
            <a:lstStyle/>
            <a:p>
              <a:endParaRPr lang="en-US"/>
            </a:p>
          </p:txBody>
        </p:sp>
        <p:sp>
          <p:nvSpPr>
            <p:cNvPr id="46" name="Rectangle 6626">
              <a:extLst>
                <a:ext uri="{FF2B5EF4-FFF2-40B4-BE49-F238E27FC236}">
                  <a16:creationId xmlns:a16="http://schemas.microsoft.com/office/drawing/2014/main" id="{69C41030-71D4-1B24-D321-E439DBE01CAF}"/>
                </a:ext>
              </a:extLst>
            </p:cNvPr>
            <p:cNvSpPr/>
            <p:nvPr/>
          </p:nvSpPr>
          <p:spPr>
            <a:xfrm>
              <a:off x="3039491" y="2933827"/>
              <a:ext cx="56364" cy="113001"/>
            </a:xfrm>
            <a:prstGeom prst="rect">
              <a:avLst/>
            </a:prstGeom>
            <a:ln>
              <a:noFill/>
            </a:ln>
          </p:spPr>
          <p:txBody>
            <a:bodyPr vert="horz" lIns="0" tIns="0" rIns="0" bIns="0" rtlCol="0">
              <a:noAutofit/>
            </a:bodyPr>
            <a:lstStyle/>
            <a:p>
              <a:pPr>
                <a:lnSpc>
                  <a:spcPct val="107000"/>
                </a:lnSpc>
                <a:spcAft>
                  <a:spcPts val="800"/>
                </a:spcAft>
              </a:pPr>
              <a:r>
                <a:rPr lang="en-US" sz="600" kern="100">
                  <a:solidFill>
                    <a:srgbClr val="9D9D9D"/>
                  </a:solidFill>
                  <a:effectLst/>
                  <a:latin typeface="Arial" panose="020B0604020202020204" pitchFamily="34" charset="0"/>
                  <a:ea typeface="Arial" panose="020B0604020202020204" pitchFamily="34" charset="0"/>
                </a:rPr>
                <a:t>2</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47" name="Rectangle 6627">
              <a:extLst>
                <a:ext uri="{FF2B5EF4-FFF2-40B4-BE49-F238E27FC236}">
                  <a16:creationId xmlns:a16="http://schemas.microsoft.com/office/drawing/2014/main" id="{9B1CFB78-F387-56B7-E2CA-0511AD241C8D}"/>
                </a:ext>
              </a:extLst>
            </p:cNvPr>
            <p:cNvSpPr/>
            <p:nvPr/>
          </p:nvSpPr>
          <p:spPr>
            <a:xfrm>
              <a:off x="1779778" y="221996"/>
              <a:ext cx="542201" cy="226001"/>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349E"/>
                  </a:solidFill>
                  <a:effectLst/>
                  <a:latin typeface="Arial" panose="020B0604020202020204" pitchFamily="34" charset="0"/>
                  <a:ea typeface="Arial" panose="020B0604020202020204" pitchFamily="34" charset="0"/>
                </a:rPr>
                <a:t>Hemo</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48" name="Rectangle 6628">
              <a:extLst>
                <a:ext uri="{FF2B5EF4-FFF2-40B4-BE49-F238E27FC236}">
                  <a16:creationId xmlns:a16="http://schemas.microsoft.com/office/drawing/2014/main" id="{F887B2DF-F425-2496-294E-93A3526A6661}"/>
                </a:ext>
              </a:extLst>
            </p:cNvPr>
            <p:cNvSpPr/>
            <p:nvPr/>
          </p:nvSpPr>
          <p:spPr>
            <a:xfrm>
              <a:off x="2223262" y="233029"/>
              <a:ext cx="233657" cy="207921"/>
            </a:xfrm>
            <a:prstGeom prst="rect">
              <a:avLst/>
            </a:prstGeom>
            <a:ln>
              <a:noFill/>
            </a:ln>
          </p:spPr>
          <p:txBody>
            <a:bodyPr vert="horz" lIns="0" tIns="0" rIns="0" bIns="0" rtlCol="0">
              <a:noAutofit/>
            </a:bodyPr>
            <a:lstStyle/>
            <a:p>
              <a:pPr>
                <a:lnSpc>
                  <a:spcPct val="107000"/>
                </a:lnSpc>
                <a:spcAft>
                  <a:spcPts val="800"/>
                </a:spcAft>
              </a:pPr>
              <a:r>
                <a:rPr lang="en-US" sz="1100" kern="100">
                  <a:solidFill>
                    <a:srgbClr val="00349E"/>
                  </a:solidFill>
                  <a:effectLst/>
                  <a:latin typeface="Arial" panose="020B0604020202020204" pitchFamily="34" charset="0"/>
                  <a:ea typeface="Arial" panose="020B0604020202020204" pitchFamily="34" charset="0"/>
                </a:rPr>
                <a:t>(+)</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49" name="Rectangle 6629">
              <a:extLst>
                <a:ext uri="{FF2B5EF4-FFF2-40B4-BE49-F238E27FC236}">
                  <a16:creationId xmlns:a16="http://schemas.microsoft.com/office/drawing/2014/main" id="{964D9C25-E926-1015-EE65-7270C25A246F}"/>
                </a:ext>
              </a:extLst>
            </p:cNvPr>
            <p:cNvSpPr/>
            <p:nvPr/>
          </p:nvSpPr>
          <p:spPr>
            <a:xfrm>
              <a:off x="3515233" y="0"/>
              <a:ext cx="1549344" cy="226001"/>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349E"/>
                  </a:solidFill>
                  <a:effectLst/>
                  <a:latin typeface="Arial" panose="020B0604020202020204" pitchFamily="34" charset="0"/>
                  <a:ea typeface="Arial" panose="020B0604020202020204" pitchFamily="34" charset="0"/>
                </a:rPr>
                <a:t>Siembra en agar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50" name="Rectangle 6630">
              <a:extLst>
                <a:ext uri="{FF2B5EF4-FFF2-40B4-BE49-F238E27FC236}">
                  <a16:creationId xmlns:a16="http://schemas.microsoft.com/office/drawing/2014/main" id="{85327E6F-13A2-D363-BC24-4FE3B75C3162}"/>
                </a:ext>
              </a:extLst>
            </p:cNvPr>
            <p:cNvSpPr/>
            <p:nvPr/>
          </p:nvSpPr>
          <p:spPr>
            <a:xfrm>
              <a:off x="3390265" y="182880"/>
              <a:ext cx="1880339" cy="226001"/>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349E"/>
                  </a:solidFill>
                  <a:effectLst/>
                  <a:latin typeface="Arial" panose="020B0604020202020204" pitchFamily="34" charset="0"/>
                  <a:ea typeface="Arial" panose="020B0604020202020204" pitchFamily="34" charset="0"/>
                </a:rPr>
                <a:t>sangre y  en medios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51" name="Rectangle 6631">
              <a:extLst>
                <a:ext uri="{FF2B5EF4-FFF2-40B4-BE49-F238E27FC236}">
                  <a16:creationId xmlns:a16="http://schemas.microsoft.com/office/drawing/2014/main" id="{5AFD4E16-1396-B21E-B53D-D803BF7FAE64}"/>
                </a:ext>
              </a:extLst>
            </p:cNvPr>
            <p:cNvSpPr/>
            <p:nvPr/>
          </p:nvSpPr>
          <p:spPr>
            <a:xfrm>
              <a:off x="3716401" y="365760"/>
              <a:ext cx="958125" cy="226001"/>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349E"/>
                  </a:solidFill>
                  <a:effectLst/>
                  <a:latin typeface="Arial" panose="020B0604020202020204" pitchFamily="34" charset="0"/>
                  <a:ea typeface="Arial" panose="020B0604020202020204" pitchFamily="34" charset="0"/>
                </a:rPr>
                <a:t>especiales</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52" name="Rectangle 6632">
              <a:extLst>
                <a:ext uri="{FF2B5EF4-FFF2-40B4-BE49-F238E27FC236}">
                  <a16:creationId xmlns:a16="http://schemas.microsoft.com/office/drawing/2014/main" id="{77893219-9FAB-858A-07F4-065C1C18F4CE}"/>
                </a:ext>
              </a:extLst>
            </p:cNvPr>
            <p:cNvSpPr/>
            <p:nvPr/>
          </p:nvSpPr>
          <p:spPr>
            <a:xfrm>
              <a:off x="5733034" y="182880"/>
              <a:ext cx="1389217" cy="226001"/>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349E"/>
                  </a:solidFill>
                  <a:effectLst/>
                  <a:latin typeface="Arial" panose="020B0604020202020204" pitchFamily="34" charset="0"/>
                  <a:ea typeface="Arial" panose="020B0604020202020204" pitchFamily="34" charset="0"/>
                </a:rPr>
                <a:t>Identificacion y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53" name="Rectangle 6633">
              <a:extLst>
                <a:ext uri="{FF2B5EF4-FFF2-40B4-BE49-F238E27FC236}">
                  <a16:creationId xmlns:a16="http://schemas.microsoft.com/office/drawing/2014/main" id="{6C1A4B6B-8B7D-54B3-763D-908DDE34B001}"/>
                </a:ext>
              </a:extLst>
            </p:cNvPr>
            <p:cNvSpPr/>
            <p:nvPr/>
          </p:nvSpPr>
          <p:spPr>
            <a:xfrm>
              <a:off x="5793994" y="365760"/>
              <a:ext cx="1171965" cy="226001"/>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349E"/>
                  </a:solidFill>
                  <a:effectLst/>
                  <a:latin typeface="Arial" panose="020B0604020202020204" pitchFamily="34" charset="0"/>
                  <a:ea typeface="Arial" panose="020B0604020202020204" pitchFamily="34" charset="0"/>
                </a:rPr>
                <a:t>antibiograma</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54" name="Rectangle 6634">
              <a:extLst>
                <a:ext uri="{FF2B5EF4-FFF2-40B4-BE49-F238E27FC236}">
                  <a16:creationId xmlns:a16="http://schemas.microsoft.com/office/drawing/2014/main" id="{AF0DEEDF-75D7-8CB7-7A2E-EB980E484B3A}"/>
                </a:ext>
              </a:extLst>
            </p:cNvPr>
            <p:cNvSpPr/>
            <p:nvPr/>
          </p:nvSpPr>
          <p:spPr>
            <a:xfrm>
              <a:off x="2326894" y="3177591"/>
              <a:ext cx="1807609" cy="226002"/>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349E"/>
                  </a:solidFill>
                  <a:effectLst/>
                  <a:latin typeface="Arial" panose="020B0604020202020204" pitchFamily="34" charset="0"/>
                  <a:ea typeface="Arial" panose="020B0604020202020204" pitchFamily="34" charset="0"/>
                </a:rPr>
                <a:t>Coloracion de Gram</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55" name="Rectangle 6635">
              <a:extLst>
                <a:ext uri="{FF2B5EF4-FFF2-40B4-BE49-F238E27FC236}">
                  <a16:creationId xmlns:a16="http://schemas.microsoft.com/office/drawing/2014/main" id="{9945CCE7-5465-452A-1E9D-423D76185B2C}"/>
                </a:ext>
              </a:extLst>
            </p:cNvPr>
            <p:cNvSpPr/>
            <p:nvPr/>
          </p:nvSpPr>
          <p:spPr>
            <a:xfrm>
              <a:off x="2336038" y="3360775"/>
              <a:ext cx="1782676" cy="226002"/>
            </a:xfrm>
            <a:prstGeom prst="rect">
              <a:avLst/>
            </a:prstGeom>
            <a:ln>
              <a:noFill/>
            </a:ln>
          </p:spPr>
          <p:txBody>
            <a:bodyPr vert="horz" lIns="0" tIns="0" rIns="0" bIns="0" rtlCol="0">
              <a:noAutofit/>
            </a:bodyPr>
            <a:lstStyle/>
            <a:p>
              <a:pPr>
                <a:lnSpc>
                  <a:spcPct val="107000"/>
                </a:lnSpc>
                <a:spcAft>
                  <a:spcPts val="800"/>
                </a:spcAft>
              </a:pPr>
              <a:r>
                <a:rPr lang="en-US" sz="1200" b="1" kern="100">
                  <a:solidFill>
                    <a:srgbClr val="00349E"/>
                  </a:solidFill>
                  <a:effectLst/>
                  <a:latin typeface="Arial" panose="020B0604020202020204" pitchFamily="34" charset="0"/>
                  <a:ea typeface="Arial" panose="020B0604020202020204" pitchFamily="34" charset="0"/>
                </a:rPr>
                <a:t>Informe preliminar</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56" name="Rectangle 6636">
              <a:extLst>
                <a:ext uri="{FF2B5EF4-FFF2-40B4-BE49-F238E27FC236}">
                  <a16:creationId xmlns:a16="http://schemas.microsoft.com/office/drawing/2014/main" id="{10172AFD-0FD2-63C5-29E4-2D899D3DF80A}"/>
                </a:ext>
              </a:extLst>
            </p:cNvPr>
            <p:cNvSpPr/>
            <p:nvPr/>
          </p:nvSpPr>
          <p:spPr>
            <a:xfrm>
              <a:off x="4688078" y="3110929"/>
              <a:ext cx="1482504" cy="208374"/>
            </a:xfrm>
            <a:prstGeom prst="rect">
              <a:avLst/>
            </a:prstGeom>
            <a:ln>
              <a:noFill/>
            </a:ln>
          </p:spPr>
          <p:txBody>
            <a:bodyPr vert="horz" lIns="0" tIns="0" rIns="0" bIns="0" rtlCol="0">
              <a:noAutofit/>
            </a:bodyPr>
            <a:lstStyle/>
            <a:p>
              <a:pPr>
                <a:lnSpc>
                  <a:spcPct val="107000"/>
                </a:lnSpc>
                <a:spcAft>
                  <a:spcPts val="800"/>
                </a:spcAft>
              </a:pPr>
              <a:r>
                <a:rPr lang="en-US" sz="1100" kern="100">
                  <a:solidFill>
                    <a:srgbClr val="00349E"/>
                  </a:solidFill>
                  <a:effectLst/>
                  <a:latin typeface="Arial" panose="020B0604020202020204" pitchFamily="34" charset="0"/>
                  <a:ea typeface="Arial" panose="020B0604020202020204" pitchFamily="34" charset="0"/>
                </a:rPr>
                <a:t>Interpretación del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57" name="Rectangle 6637">
              <a:extLst>
                <a:ext uri="{FF2B5EF4-FFF2-40B4-BE49-F238E27FC236}">
                  <a16:creationId xmlns:a16="http://schemas.microsoft.com/office/drawing/2014/main" id="{541E58DF-D442-E423-234A-6F0A75726C96}"/>
                </a:ext>
              </a:extLst>
            </p:cNvPr>
            <p:cNvSpPr/>
            <p:nvPr/>
          </p:nvSpPr>
          <p:spPr>
            <a:xfrm>
              <a:off x="5009642" y="3280308"/>
              <a:ext cx="572636" cy="226002"/>
            </a:xfrm>
            <a:prstGeom prst="rect">
              <a:avLst/>
            </a:prstGeom>
            <a:ln>
              <a:noFill/>
            </a:ln>
          </p:spPr>
          <p:txBody>
            <a:bodyPr vert="horz" lIns="0" tIns="0" rIns="0" bIns="0" rtlCol="0">
              <a:noAutofit/>
            </a:bodyPr>
            <a:lstStyle/>
            <a:p>
              <a:pPr>
                <a:lnSpc>
                  <a:spcPct val="107000"/>
                </a:lnSpc>
                <a:spcAft>
                  <a:spcPts val="800"/>
                </a:spcAft>
              </a:pPr>
              <a:r>
                <a:rPr lang="en-US" sz="1200" kern="100">
                  <a:solidFill>
                    <a:srgbClr val="00349E"/>
                  </a:solidFill>
                  <a:effectLst/>
                  <a:latin typeface="Arial" panose="020B0604020202020204" pitchFamily="34" charset="0"/>
                  <a:ea typeface="Arial" panose="020B0604020202020204" pitchFamily="34" charset="0"/>
                </a:rPr>
                <a:t>cultivo</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58" name="Rectangle 6638">
              <a:extLst>
                <a:ext uri="{FF2B5EF4-FFF2-40B4-BE49-F238E27FC236}">
                  <a16:creationId xmlns:a16="http://schemas.microsoft.com/office/drawing/2014/main" id="{A77E3DDD-6443-97EB-D448-B6B1821943C5}"/>
                </a:ext>
              </a:extLst>
            </p:cNvPr>
            <p:cNvSpPr/>
            <p:nvPr/>
          </p:nvSpPr>
          <p:spPr>
            <a:xfrm>
              <a:off x="6891528" y="2968498"/>
              <a:ext cx="56314" cy="226002"/>
            </a:xfrm>
            <a:prstGeom prst="rect">
              <a:avLst/>
            </a:prstGeom>
            <a:ln>
              <a:noFill/>
            </a:ln>
          </p:spPr>
          <p:txBody>
            <a:bodyPr vert="horz" lIns="0" tIns="0" rIns="0" bIns="0" rtlCol="0">
              <a:noAutofit/>
            </a:bodyPr>
            <a:lstStyle/>
            <a:p>
              <a:pPr>
                <a:lnSpc>
                  <a:spcPct val="107000"/>
                </a:lnSpc>
                <a:spcAft>
                  <a:spcPts val="800"/>
                </a:spcAft>
              </a:pPr>
              <a:r>
                <a:rPr lang="en-US" sz="1200" b="1" kern="100">
                  <a:solidFill>
                    <a:srgbClr val="00349E"/>
                  </a:solidFill>
                  <a:effectLst/>
                  <a:latin typeface="Arial" panose="020B0604020202020204" pitchFamily="34" charset="0"/>
                  <a:ea typeface="Arial" panose="020B0604020202020204" pitchFamily="34" charset="0"/>
                </a:rPr>
                <a:t>I</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59" name="Rectangle 6639">
              <a:extLst>
                <a:ext uri="{FF2B5EF4-FFF2-40B4-BE49-F238E27FC236}">
                  <a16:creationId xmlns:a16="http://schemas.microsoft.com/office/drawing/2014/main" id="{8EC14B33-150A-EBFB-8DC8-A901BCC6C3EA}"/>
                </a:ext>
              </a:extLst>
            </p:cNvPr>
            <p:cNvSpPr/>
            <p:nvPr/>
          </p:nvSpPr>
          <p:spPr>
            <a:xfrm>
              <a:off x="6934200" y="2968498"/>
              <a:ext cx="1216962" cy="226002"/>
            </a:xfrm>
            <a:prstGeom prst="rect">
              <a:avLst/>
            </a:prstGeom>
            <a:ln>
              <a:noFill/>
            </a:ln>
          </p:spPr>
          <p:txBody>
            <a:bodyPr vert="horz" lIns="0" tIns="0" rIns="0" bIns="0" rtlCol="0">
              <a:noAutofit/>
            </a:bodyPr>
            <a:lstStyle/>
            <a:p>
              <a:pPr>
                <a:lnSpc>
                  <a:spcPct val="107000"/>
                </a:lnSpc>
                <a:spcAft>
                  <a:spcPts val="800"/>
                </a:spcAft>
              </a:pPr>
              <a:r>
                <a:rPr lang="en-US" sz="1200" b="1" kern="100">
                  <a:solidFill>
                    <a:srgbClr val="00349E"/>
                  </a:solidFill>
                  <a:effectLst/>
                  <a:latin typeface="Arial" panose="020B0604020202020204" pitchFamily="34" charset="0"/>
                  <a:ea typeface="Arial" panose="020B0604020202020204" pitchFamily="34" charset="0"/>
                </a:rPr>
                <a:t>nforme final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60" name="Rectangle 6640">
              <a:extLst>
                <a:ext uri="{FF2B5EF4-FFF2-40B4-BE49-F238E27FC236}">
                  <a16:creationId xmlns:a16="http://schemas.microsoft.com/office/drawing/2014/main" id="{243C9BB5-0AAF-6F00-E528-5CF44802F630}"/>
                </a:ext>
              </a:extLst>
            </p:cNvPr>
            <p:cNvSpPr/>
            <p:nvPr/>
          </p:nvSpPr>
          <p:spPr>
            <a:xfrm>
              <a:off x="6696457" y="3151378"/>
              <a:ext cx="1735449" cy="226002"/>
            </a:xfrm>
            <a:prstGeom prst="rect">
              <a:avLst/>
            </a:prstGeom>
            <a:ln>
              <a:noFill/>
            </a:ln>
          </p:spPr>
          <p:txBody>
            <a:bodyPr vert="horz" lIns="0" tIns="0" rIns="0" bIns="0" rtlCol="0">
              <a:noAutofit/>
            </a:bodyPr>
            <a:lstStyle/>
            <a:p>
              <a:pPr>
                <a:lnSpc>
                  <a:spcPct val="107000"/>
                </a:lnSpc>
                <a:spcAft>
                  <a:spcPts val="800"/>
                </a:spcAft>
              </a:pPr>
              <a:r>
                <a:rPr lang="en-US" sz="1200" b="1" kern="100">
                  <a:solidFill>
                    <a:srgbClr val="00349E"/>
                  </a:solidFill>
                  <a:effectLst/>
                  <a:latin typeface="Arial" panose="020B0604020202020204" pitchFamily="34" charset="0"/>
                  <a:ea typeface="Arial" panose="020B0604020202020204" pitchFamily="34" charset="0"/>
                </a:rPr>
                <a:t>aproximadamente</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61" name="Rectangle 58325">
              <a:extLst>
                <a:ext uri="{FF2B5EF4-FFF2-40B4-BE49-F238E27FC236}">
                  <a16:creationId xmlns:a16="http://schemas.microsoft.com/office/drawing/2014/main" id="{71F6E08E-295D-CEEB-A688-920A60DE7D12}"/>
                </a:ext>
              </a:extLst>
            </p:cNvPr>
            <p:cNvSpPr/>
            <p:nvPr/>
          </p:nvSpPr>
          <p:spPr>
            <a:xfrm>
              <a:off x="7325564" y="3334258"/>
              <a:ext cx="347988" cy="226002"/>
            </a:xfrm>
            <a:prstGeom prst="rect">
              <a:avLst/>
            </a:prstGeom>
            <a:ln>
              <a:noFill/>
            </a:ln>
          </p:spPr>
          <p:txBody>
            <a:bodyPr vert="horz" lIns="0" tIns="0" rIns="0" bIns="0" rtlCol="0">
              <a:noAutofit/>
            </a:bodyPr>
            <a:lstStyle/>
            <a:p>
              <a:pPr>
                <a:lnSpc>
                  <a:spcPct val="107000"/>
                </a:lnSpc>
                <a:spcAft>
                  <a:spcPts val="800"/>
                </a:spcAft>
              </a:pPr>
              <a:r>
                <a:rPr lang="en-US" sz="1200" b="1" kern="100">
                  <a:solidFill>
                    <a:srgbClr val="00349E"/>
                  </a:solidFill>
                  <a:effectLst/>
                  <a:latin typeface="Arial" panose="020B0604020202020204" pitchFamily="34" charset="0"/>
                  <a:ea typeface="Arial" panose="020B0604020202020204" pitchFamily="34" charset="0"/>
                </a:rPr>
                <a:t> hs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62" name="Rectangle 58324">
              <a:extLst>
                <a:ext uri="{FF2B5EF4-FFF2-40B4-BE49-F238E27FC236}">
                  <a16:creationId xmlns:a16="http://schemas.microsoft.com/office/drawing/2014/main" id="{0A61AAFF-D42F-74AE-8BBD-C7F5BA6592FC}"/>
                </a:ext>
              </a:extLst>
            </p:cNvPr>
            <p:cNvSpPr/>
            <p:nvPr/>
          </p:nvSpPr>
          <p:spPr>
            <a:xfrm>
              <a:off x="7155181" y="3334258"/>
              <a:ext cx="226033" cy="226002"/>
            </a:xfrm>
            <a:prstGeom prst="rect">
              <a:avLst/>
            </a:prstGeom>
            <a:ln>
              <a:noFill/>
            </a:ln>
          </p:spPr>
          <p:txBody>
            <a:bodyPr vert="horz" lIns="0" tIns="0" rIns="0" bIns="0" rtlCol="0">
              <a:noAutofit/>
            </a:bodyPr>
            <a:lstStyle/>
            <a:p>
              <a:pPr>
                <a:lnSpc>
                  <a:spcPct val="107000"/>
                </a:lnSpc>
                <a:spcAft>
                  <a:spcPts val="800"/>
                </a:spcAft>
              </a:pPr>
              <a:r>
                <a:rPr lang="en-US" sz="1200" b="1" kern="100">
                  <a:solidFill>
                    <a:srgbClr val="00349E"/>
                  </a:solidFill>
                  <a:effectLst/>
                  <a:latin typeface="Arial" panose="020B0604020202020204" pitchFamily="34" charset="0"/>
                  <a:ea typeface="Arial" panose="020B0604020202020204" pitchFamily="34" charset="0"/>
                </a:rPr>
                <a:t>72</a:t>
              </a:r>
              <a:endParaRPr lang="en-US" sz="1100" kern="100">
                <a:solidFill>
                  <a:srgbClr val="000000"/>
                </a:solidFill>
                <a:effectLst/>
                <a:latin typeface="Calibri" panose="020F0502020204030204" pitchFamily="34" charset="0"/>
                <a:ea typeface="Calibri" panose="020F0502020204030204" pitchFamily="34" charset="0"/>
              </a:endParaRPr>
            </a:p>
          </p:txBody>
        </p:sp>
        <p:pic>
          <p:nvPicPr>
            <p:cNvPr id="63" name="Picture 6643">
              <a:extLst>
                <a:ext uri="{FF2B5EF4-FFF2-40B4-BE49-F238E27FC236}">
                  <a16:creationId xmlns:a16="http://schemas.microsoft.com/office/drawing/2014/main" id="{49A48B2B-6BC7-437B-223E-2C4114FED2E9}"/>
                </a:ext>
              </a:extLst>
            </p:cNvPr>
            <p:cNvPicPr/>
            <p:nvPr/>
          </p:nvPicPr>
          <p:blipFill>
            <a:blip r:embed="rId3"/>
            <a:stretch>
              <a:fillRect/>
            </a:stretch>
          </p:blipFill>
          <p:spPr>
            <a:xfrm>
              <a:off x="2555748" y="2380997"/>
              <a:ext cx="1014526" cy="761928"/>
            </a:xfrm>
            <a:prstGeom prst="rect">
              <a:avLst/>
            </a:prstGeom>
          </p:spPr>
        </p:pic>
        <p:sp>
          <p:nvSpPr>
            <p:cNvPr id="64" name="Shape 6644">
              <a:extLst>
                <a:ext uri="{FF2B5EF4-FFF2-40B4-BE49-F238E27FC236}">
                  <a16:creationId xmlns:a16="http://schemas.microsoft.com/office/drawing/2014/main" id="{E5B37129-F77B-7308-E7BE-4FB4E0461A65}"/>
                </a:ext>
              </a:extLst>
            </p:cNvPr>
            <p:cNvSpPr/>
            <p:nvPr/>
          </p:nvSpPr>
          <p:spPr>
            <a:xfrm>
              <a:off x="2551176" y="2376424"/>
              <a:ext cx="1030224" cy="775716"/>
            </a:xfrm>
            <a:custGeom>
              <a:avLst/>
              <a:gdLst/>
              <a:ahLst/>
              <a:cxnLst/>
              <a:rect l="0" t="0" r="0" b="0"/>
              <a:pathLst>
                <a:path w="1030224" h="775716">
                  <a:moveTo>
                    <a:pt x="0" y="775716"/>
                  </a:moveTo>
                  <a:lnTo>
                    <a:pt x="1030224" y="775716"/>
                  </a:lnTo>
                  <a:lnTo>
                    <a:pt x="1030224" y="0"/>
                  </a:lnTo>
                  <a:lnTo>
                    <a:pt x="0" y="0"/>
                  </a:lnTo>
                  <a:close/>
                </a:path>
              </a:pathLst>
            </a:custGeom>
            <a:ln w="9144" cap="flat">
              <a:miter lim="127000"/>
            </a:ln>
          </p:spPr>
          <p:style>
            <a:lnRef idx="1">
              <a:srgbClr val="000000"/>
            </a:lnRef>
            <a:fillRef idx="0">
              <a:srgbClr val="000000">
                <a:alpha val="0"/>
              </a:srgbClr>
            </a:fillRef>
            <a:effectRef idx="0">
              <a:scrgbClr r="0" g="0" b="0"/>
            </a:effectRef>
            <a:fontRef idx="none"/>
          </p:style>
          <p:txBody>
            <a:bodyPr/>
            <a:lstStyle/>
            <a:p>
              <a:endParaRPr lang="en-US"/>
            </a:p>
          </p:txBody>
        </p:sp>
        <p:pic>
          <p:nvPicPr>
            <p:cNvPr id="65" name="Picture 6646">
              <a:extLst>
                <a:ext uri="{FF2B5EF4-FFF2-40B4-BE49-F238E27FC236}">
                  <a16:creationId xmlns:a16="http://schemas.microsoft.com/office/drawing/2014/main" id="{F406CFD2-E248-05AB-4D92-1202B1956AB0}"/>
                </a:ext>
              </a:extLst>
            </p:cNvPr>
            <p:cNvPicPr/>
            <p:nvPr/>
          </p:nvPicPr>
          <p:blipFill>
            <a:blip r:embed="rId4"/>
            <a:stretch>
              <a:fillRect/>
            </a:stretch>
          </p:blipFill>
          <p:spPr>
            <a:xfrm>
              <a:off x="3576828" y="581152"/>
              <a:ext cx="1080516" cy="771144"/>
            </a:xfrm>
            <a:prstGeom prst="rect">
              <a:avLst/>
            </a:prstGeom>
          </p:spPr>
        </p:pic>
        <p:sp>
          <p:nvSpPr>
            <p:cNvPr id="66" name="Shape 6647">
              <a:extLst>
                <a:ext uri="{FF2B5EF4-FFF2-40B4-BE49-F238E27FC236}">
                  <a16:creationId xmlns:a16="http://schemas.microsoft.com/office/drawing/2014/main" id="{9D0DE170-1A1C-2282-E693-EB8950237DF1}"/>
                </a:ext>
              </a:extLst>
            </p:cNvPr>
            <p:cNvSpPr/>
            <p:nvPr/>
          </p:nvSpPr>
          <p:spPr>
            <a:xfrm>
              <a:off x="3572256" y="576580"/>
              <a:ext cx="1089660" cy="780288"/>
            </a:xfrm>
            <a:custGeom>
              <a:avLst/>
              <a:gdLst/>
              <a:ahLst/>
              <a:cxnLst/>
              <a:rect l="0" t="0" r="0" b="0"/>
              <a:pathLst>
                <a:path w="1089660" h="780288">
                  <a:moveTo>
                    <a:pt x="0" y="780288"/>
                  </a:moveTo>
                  <a:lnTo>
                    <a:pt x="1089660" y="780288"/>
                  </a:lnTo>
                  <a:lnTo>
                    <a:pt x="1089660" y="0"/>
                  </a:lnTo>
                  <a:lnTo>
                    <a:pt x="0" y="0"/>
                  </a:lnTo>
                  <a:close/>
                </a:path>
              </a:pathLst>
            </a:custGeom>
            <a:ln w="9144" cap="flat">
              <a:miter lim="127000"/>
            </a:ln>
          </p:spPr>
          <p:style>
            <a:lnRef idx="1">
              <a:srgbClr val="000000"/>
            </a:lnRef>
            <a:fillRef idx="0">
              <a:srgbClr val="000000">
                <a:alpha val="0"/>
              </a:srgbClr>
            </a:fillRef>
            <a:effectRef idx="0">
              <a:scrgbClr r="0" g="0" b="0"/>
            </a:effectRef>
            <a:fontRef idx="none"/>
          </p:style>
          <p:txBody>
            <a:bodyPr/>
            <a:lstStyle/>
            <a:p>
              <a:endParaRPr lang="en-US"/>
            </a:p>
          </p:txBody>
        </p:sp>
        <p:pic>
          <p:nvPicPr>
            <p:cNvPr id="67" name="Picture 6649">
              <a:extLst>
                <a:ext uri="{FF2B5EF4-FFF2-40B4-BE49-F238E27FC236}">
                  <a16:creationId xmlns:a16="http://schemas.microsoft.com/office/drawing/2014/main" id="{0BACB729-F5E8-652A-306D-4A409074CAEC}"/>
                </a:ext>
              </a:extLst>
            </p:cNvPr>
            <p:cNvPicPr/>
            <p:nvPr/>
          </p:nvPicPr>
          <p:blipFill>
            <a:blip r:embed="rId5"/>
            <a:stretch>
              <a:fillRect/>
            </a:stretch>
          </p:blipFill>
          <p:spPr>
            <a:xfrm>
              <a:off x="4774692" y="2338340"/>
              <a:ext cx="886567" cy="761720"/>
            </a:xfrm>
            <a:prstGeom prst="rect">
              <a:avLst/>
            </a:prstGeom>
          </p:spPr>
        </p:pic>
        <p:sp>
          <p:nvSpPr>
            <p:cNvPr id="68" name="Shape 6650">
              <a:extLst>
                <a:ext uri="{FF2B5EF4-FFF2-40B4-BE49-F238E27FC236}">
                  <a16:creationId xmlns:a16="http://schemas.microsoft.com/office/drawing/2014/main" id="{1430EE4B-0D6A-470A-1078-88709DD22F42}"/>
                </a:ext>
              </a:extLst>
            </p:cNvPr>
            <p:cNvSpPr/>
            <p:nvPr/>
          </p:nvSpPr>
          <p:spPr>
            <a:xfrm>
              <a:off x="4770120" y="2333752"/>
              <a:ext cx="897636" cy="772668"/>
            </a:xfrm>
            <a:custGeom>
              <a:avLst/>
              <a:gdLst/>
              <a:ahLst/>
              <a:cxnLst/>
              <a:rect l="0" t="0" r="0" b="0"/>
              <a:pathLst>
                <a:path w="897636" h="772668">
                  <a:moveTo>
                    <a:pt x="0" y="772668"/>
                  </a:moveTo>
                  <a:lnTo>
                    <a:pt x="897636" y="772668"/>
                  </a:lnTo>
                  <a:lnTo>
                    <a:pt x="897636" y="0"/>
                  </a:lnTo>
                  <a:lnTo>
                    <a:pt x="0" y="0"/>
                  </a:lnTo>
                  <a:close/>
                </a:path>
              </a:pathLst>
            </a:custGeom>
            <a:ln w="9144" cap="flat">
              <a:miter lim="127000"/>
            </a:ln>
          </p:spPr>
          <p:style>
            <a:lnRef idx="1">
              <a:srgbClr val="000000"/>
            </a:lnRef>
            <a:fillRef idx="0">
              <a:srgbClr val="000000">
                <a:alpha val="0"/>
              </a:srgbClr>
            </a:fillRef>
            <a:effectRef idx="0">
              <a:scrgbClr r="0" g="0" b="0"/>
            </a:effectRef>
            <a:fontRef idx="none"/>
          </p:style>
          <p:txBody>
            <a:bodyPr/>
            <a:lstStyle/>
            <a:p>
              <a:endParaRPr lang="en-US"/>
            </a:p>
          </p:txBody>
        </p:sp>
        <p:pic>
          <p:nvPicPr>
            <p:cNvPr id="69" name="Picture 6652">
              <a:extLst>
                <a:ext uri="{FF2B5EF4-FFF2-40B4-BE49-F238E27FC236}">
                  <a16:creationId xmlns:a16="http://schemas.microsoft.com/office/drawing/2014/main" id="{D191E070-A65B-CEBA-CACC-2AADB7D866EC}"/>
                </a:ext>
              </a:extLst>
            </p:cNvPr>
            <p:cNvPicPr/>
            <p:nvPr/>
          </p:nvPicPr>
          <p:blipFill>
            <a:blip r:embed="rId6"/>
            <a:stretch>
              <a:fillRect/>
            </a:stretch>
          </p:blipFill>
          <p:spPr>
            <a:xfrm rot="-10799999" flipV="1">
              <a:off x="5663184" y="581152"/>
              <a:ext cx="1059180" cy="748284"/>
            </a:xfrm>
            <a:prstGeom prst="rect">
              <a:avLst/>
            </a:prstGeom>
          </p:spPr>
        </p:pic>
        <p:sp>
          <p:nvSpPr>
            <p:cNvPr id="70" name="Shape 6653">
              <a:extLst>
                <a:ext uri="{FF2B5EF4-FFF2-40B4-BE49-F238E27FC236}">
                  <a16:creationId xmlns:a16="http://schemas.microsoft.com/office/drawing/2014/main" id="{1A45793D-2043-484B-B323-AC0BF247772B}"/>
                </a:ext>
              </a:extLst>
            </p:cNvPr>
            <p:cNvSpPr/>
            <p:nvPr/>
          </p:nvSpPr>
          <p:spPr>
            <a:xfrm>
              <a:off x="5658612" y="576580"/>
              <a:ext cx="1068324" cy="757428"/>
            </a:xfrm>
            <a:custGeom>
              <a:avLst/>
              <a:gdLst/>
              <a:ahLst/>
              <a:cxnLst/>
              <a:rect l="0" t="0" r="0" b="0"/>
              <a:pathLst>
                <a:path w="1068324" h="757428">
                  <a:moveTo>
                    <a:pt x="0" y="757428"/>
                  </a:moveTo>
                  <a:lnTo>
                    <a:pt x="1068324" y="757428"/>
                  </a:lnTo>
                  <a:lnTo>
                    <a:pt x="1068324" y="0"/>
                  </a:lnTo>
                  <a:lnTo>
                    <a:pt x="0" y="0"/>
                  </a:lnTo>
                  <a:close/>
                </a:path>
              </a:pathLst>
            </a:custGeom>
            <a:ln w="9144" cap="flat">
              <a:round/>
            </a:ln>
          </p:spPr>
          <p:style>
            <a:lnRef idx="1">
              <a:srgbClr val="000000"/>
            </a:lnRef>
            <a:fillRef idx="0">
              <a:srgbClr val="000000">
                <a:alpha val="0"/>
              </a:srgbClr>
            </a:fillRef>
            <a:effectRef idx="0">
              <a:scrgbClr r="0" g="0" b="0"/>
            </a:effectRef>
            <a:fontRef idx="none"/>
          </p:style>
          <p:txBody>
            <a:bodyPr/>
            <a:lstStyle/>
            <a:p>
              <a:endParaRPr lang="en-US"/>
            </a:p>
          </p:txBody>
        </p:sp>
        <p:pic>
          <p:nvPicPr>
            <p:cNvPr id="71" name="Picture 6655">
              <a:extLst>
                <a:ext uri="{FF2B5EF4-FFF2-40B4-BE49-F238E27FC236}">
                  <a16:creationId xmlns:a16="http://schemas.microsoft.com/office/drawing/2014/main" id="{CDFD3FC1-53E4-1276-5EA8-1661636D9C74}"/>
                </a:ext>
              </a:extLst>
            </p:cNvPr>
            <p:cNvPicPr/>
            <p:nvPr/>
          </p:nvPicPr>
          <p:blipFill>
            <a:blip r:embed="rId7"/>
            <a:stretch>
              <a:fillRect/>
            </a:stretch>
          </p:blipFill>
          <p:spPr>
            <a:xfrm>
              <a:off x="6861048" y="2336807"/>
              <a:ext cx="1019784" cy="624707"/>
            </a:xfrm>
            <a:prstGeom prst="rect">
              <a:avLst/>
            </a:prstGeom>
          </p:spPr>
        </p:pic>
        <p:sp>
          <p:nvSpPr>
            <p:cNvPr id="72" name="Shape 6656">
              <a:extLst>
                <a:ext uri="{FF2B5EF4-FFF2-40B4-BE49-F238E27FC236}">
                  <a16:creationId xmlns:a16="http://schemas.microsoft.com/office/drawing/2014/main" id="{42BA3454-64E5-E1F5-3C76-D6079D5257EC}"/>
                </a:ext>
              </a:extLst>
            </p:cNvPr>
            <p:cNvSpPr/>
            <p:nvPr/>
          </p:nvSpPr>
          <p:spPr>
            <a:xfrm>
              <a:off x="6856476" y="2332228"/>
              <a:ext cx="1031748" cy="638556"/>
            </a:xfrm>
            <a:custGeom>
              <a:avLst/>
              <a:gdLst/>
              <a:ahLst/>
              <a:cxnLst/>
              <a:rect l="0" t="0" r="0" b="0"/>
              <a:pathLst>
                <a:path w="1031748" h="638556">
                  <a:moveTo>
                    <a:pt x="0" y="638556"/>
                  </a:moveTo>
                  <a:lnTo>
                    <a:pt x="1031748" y="638556"/>
                  </a:lnTo>
                  <a:lnTo>
                    <a:pt x="1031748" y="0"/>
                  </a:lnTo>
                  <a:lnTo>
                    <a:pt x="0" y="0"/>
                  </a:lnTo>
                  <a:close/>
                </a:path>
              </a:pathLst>
            </a:custGeom>
            <a:ln w="9144" cap="flat">
              <a:miter lim="101600"/>
            </a:ln>
          </p:spPr>
          <p:style>
            <a:lnRef idx="1">
              <a:srgbClr val="000000"/>
            </a:lnRef>
            <a:fillRef idx="0">
              <a:srgbClr val="000000">
                <a:alpha val="0"/>
              </a:srgbClr>
            </a:fillRef>
            <a:effectRef idx="0">
              <a:scrgbClr r="0" g="0" b="0"/>
            </a:effectRef>
            <a:fontRef idx="none"/>
          </p:style>
          <p:txBody>
            <a:bodyPr/>
            <a:lstStyle/>
            <a:p>
              <a:endParaRPr lang="en-US"/>
            </a:p>
          </p:txBody>
        </p:sp>
        <p:sp>
          <p:nvSpPr>
            <p:cNvPr id="73" name="Rectangle 58319">
              <a:extLst>
                <a:ext uri="{FF2B5EF4-FFF2-40B4-BE49-F238E27FC236}">
                  <a16:creationId xmlns:a16="http://schemas.microsoft.com/office/drawing/2014/main" id="{36EDB28E-BB23-9EED-7041-271EF3D7C673}"/>
                </a:ext>
              </a:extLst>
            </p:cNvPr>
            <p:cNvSpPr/>
            <p:nvPr/>
          </p:nvSpPr>
          <p:spPr>
            <a:xfrm>
              <a:off x="4538472" y="1788653"/>
              <a:ext cx="207083" cy="207921"/>
            </a:xfrm>
            <a:prstGeom prst="rect">
              <a:avLst/>
            </a:prstGeom>
            <a:ln>
              <a:noFill/>
            </a:ln>
          </p:spPr>
          <p:txBody>
            <a:bodyPr vert="horz" lIns="0" tIns="0" rIns="0" bIns="0" rtlCol="0">
              <a:noAutofit/>
            </a:bodyPr>
            <a:lstStyle/>
            <a:p>
              <a:pPr>
                <a:lnSpc>
                  <a:spcPct val="107000"/>
                </a:lnSpc>
                <a:spcAft>
                  <a:spcPts val="800"/>
                </a:spcAft>
              </a:pPr>
              <a:r>
                <a:rPr lang="en-US" sz="1100" b="1" kern="100">
                  <a:solidFill>
                    <a:srgbClr val="00349E"/>
                  </a:solidFill>
                  <a:effectLst/>
                  <a:latin typeface="Arial" panose="020B0604020202020204" pitchFamily="34" charset="0"/>
                  <a:ea typeface="Arial" panose="020B0604020202020204" pitchFamily="34" charset="0"/>
                </a:rPr>
                <a:t>24</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74" name="Rectangle 58320">
              <a:extLst>
                <a:ext uri="{FF2B5EF4-FFF2-40B4-BE49-F238E27FC236}">
                  <a16:creationId xmlns:a16="http://schemas.microsoft.com/office/drawing/2014/main" id="{4E7BEE23-A4AA-8F3E-B5CC-8535D5D9C9BF}"/>
                </a:ext>
              </a:extLst>
            </p:cNvPr>
            <p:cNvSpPr/>
            <p:nvPr/>
          </p:nvSpPr>
          <p:spPr>
            <a:xfrm>
              <a:off x="4693921" y="1788653"/>
              <a:ext cx="51809" cy="207921"/>
            </a:xfrm>
            <a:prstGeom prst="rect">
              <a:avLst/>
            </a:prstGeom>
            <a:ln>
              <a:noFill/>
            </a:ln>
          </p:spPr>
          <p:txBody>
            <a:bodyPr vert="horz" lIns="0" tIns="0" rIns="0" bIns="0" rtlCol="0">
              <a:noAutofit/>
            </a:bodyPr>
            <a:lstStyle/>
            <a:p>
              <a:pPr>
                <a:lnSpc>
                  <a:spcPct val="107000"/>
                </a:lnSpc>
                <a:spcAft>
                  <a:spcPts val="800"/>
                </a:spcAft>
              </a:pPr>
              <a:r>
                <a:rPr lang="en-US" sz="1100" b="1" kern="100">
                  <a:solidFill>
                    <a:srgbClr val="00349E"/>
                  </a:solidFill>
                  <a:effectLst/>
                  <a:latin typeface="Arial" panose="020B0604020202020204" pitchFamily="34" charset="0"/>
                  <a:ea typeface="Arial" panose="020B0604020202020204" pitchFamily="34" charset="0"/>
                </a:rPr>
                <a:t>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75" name="Rectangle 6658">
              <a:extLst>
                <a:ext uri="{FF2B5EF4-FFF2-40B4-BE49-F238E27FC236}">
                  <a16:creationId xmlns:a16="http://schemas.microsoft.com/office/drawing/2014/main" id="{1BAFC6D6-9513-E722-24A4-2EE86C70577A}"/>
                </a:ext>
              </a:extLst>
            </p:cNvPr>
            <p:cNvSpPr/>
            <p:nvPr/>
          </p:nvSpPr>
          <p:spPr>
            <a:xfrm>
              <a:off x="4732020" y="1788653"/>
              <a:ext cx="217218" cy="207921"/>
            </a:xfrm>
            <a:prstGeom prst="rect">
              <a:avLst/>
            </a:prstGeom>
            <a:ln>
              <a:noFill/>
            </a:ln>
          </p:spPr>
          <p:txBody>
            <a:bodyPr vert="horz" lIns="0" tIns="0" rIns="0" bIns="0" rtlCol="0">
              <a:noAutofit/>
            </a:bodyPr>
            <a:lstStyle/>
            <a:p>
              <a:pPr>
                <a:lnSpc>
                  <a:spcPct val="107000"/>
                </a:lnSpc>
                <a:spcAft>
                  <a:spcPts val="800"/>
                </a:spcAft>
              </a:pPr>
              <a:r>
                <a:rPr lang="en-US" sz="1100" b="1" kern="100">
                  <a:solidFill>
                    <a:srgbClr val="00349E"/>
                  </a:solidFill>
                  <a:effectLst/>
                  <a:latin typeface="Arial" panose="020B0604020202020204" pitchFamily="34" charset="0"/>
                  <a:ea typeface="Arial" panose="020B0604020202020204" pitchFamily="34" charset="0"/>
                </a:rPr>
                <a:t>hs</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76" name="Rectangle 6659">
              <a:extLst>
                <a:ext uri="{FF2B5EF4-FFF2-40B4-BE49-F238E27FC236}">
                  <a16:creationId xmlns:a16="http://schemas.microsoft.com/office/drawing/2014/main" id="{550E4007-1EE8-8EA9-0B16-A3033C3974A4}"/>
                </a:ext>
              </a:extLst>
            </p:cNvPr>
            <p:cNvSpPr/>
            <p:nvPr/>
          </p:nvSpPr>
          <p:spPr>
            <a:xfrm>
              <a:off x="4933188" y="1788653"/>
              <a:ext cx="269379" cy="207921"/>
            </a:xfrm>
            <a:prstGeom prst="rect">
              <a:avLst/>
            </a:prstGeom>
            <a:ln>
              <a:noFill/>
            </a:ln>
          </p:spPr>
          <p:txBody>
            <a:bodyPr vert="horz" lIns="0" tIns="0" rIns="0" bIns="0" rtlCol="0">
              <a:noAutofit/>
            </a:bodyPr>
            <a:lstStyle/>
            <a:p>
              <a:pPr>
                <a:lnSpc>
                  <a:spcPct val="107000"/>
                </a:lnSpc>
                <a:spcAft>
                  <a:spcPts val="800"/>
                </a:spcAft>
              </a:pPr>
              <a:r>
                <a:rPr lang="en-US" sz="1100" b="1" kern="100">
                  <a:solidFill>
                    <a:srgbClr val="00349E"/>
                  </a:solidFill>
                  <a:effectLst/>
                  <a:latin typeface="Arial" panose="020B0604020202020204" pitchFamily="34" charset="0"/>
                  <a:ea typeface="Arial" panose="020B0604020202020204" pitchFamily="34" charset="0"/>
                </a:rPr>
                <a:t>de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77" name="Rectangle 6660">
              <a:extLst>
                <a:ext uri="{FF2B5EF4-FFF2-40B4-BE49-F238E27FC236}">
                  <a16:creationId xmlns:a16="http://schemas.microsoft.com/office/drawing/2014/main" id="{F4EC6F2D-C367-9CA7-C5F6-C09613F9D667}"/>
                </a:ext>
              </a:extLst>
            </p:cNvPr>
            <p:cNvSpPr/>
            <p:nvPr/>
          </p:nvSpPr>
          <p:spPr>
            <a:xfrm>
              <a:off x="4538472" y="1957451"/>
              <a:ext cx="1071835" cy="226002"/>
            </a:xfrm>
            <a:prstGeom prst="rect">
              <a:avLst/>
            </a:prstGeom>
            <a:ln>
              <a:noFill/>
            </a:ln>
          </p:spPr>
          <p:txBody>
            <a:bodyPr vert="horz" lIns="0" tIns="0" rIns="0" bIns="0" rtlCol="0">
              <a:noAutofit/>
            </a:bodyPr>
            <a:lstStyle/>
            <a:p>
              <a:pPr>
                <a:lnSpc>
                  <a:spcPct val="107000"/>
                </a:lnSpc>
                <a:spcAft>
                  <a:spcPts val="800"/>
                </a:spcAft>
              </a:pPr>
              <a:r>
                <a:rPr lang="en-US" sz="1200" b="1" kern="100">
                  <a:solidFill>
                    <a:srgbClr val="00349E"/>
                  </a:solidFill>
                  <a:effectLst/>
                  <a:latin typeface="Arial" panose="020B0604020202020204" pitchFamily="34" charset="0"/>
                  <a:ea typeface="Arial" panose="020B0604020202020204" pitchFamily="34" charset="0"/>
                </a:rPr>
                <a:t>incubación</a:t>
              </a:r>
              <a:endParaRPr lang="en-US" sz="1100" kern="100">
                <a:solidFill>
                  <a:srgbClr val="000000"/>
                </a:solidFill>
                <a:effectLst/>
                <a:latin typeface="Calibri" panose="020F0502020204030204" pitchFamily="34" charset="0"/>
                <a:ea typeface="Calibri" panose="020F0502020204030204" pitchFamily="34" charset="0"/>
              </a:endParaRPr>
            </a:p>
          </p:txBody>
        </p:sp>
        <p:pic>
          <p:nvPicPr>
            <p:cNvPr id="78" name="Picture 6666">
              <a:extLst>
                <a:ext uri="{FF2B5EF4-FFF2-40B4-BE49-F238E27FC236}">
                  <a16:creationId xmlns:a16="http://schemas.microsoft.com/office/drawing/2014/main" id="{29DC071E-A3A0-39B8-231E-7035777D872B}"/>
                </a:ext>
              </a:extLst>
            </p:cNvPr>
            <p:cNvPicPr/>
            <p:nvPr/>
          </p:nvPicPr>
          <p:blipFill>
            <a:blip r:embed="rId8"/>
            <a:stretch>
              <a:fillRect/>
            </a:stretch>
          </p:blipFill>
          <p:spPr>
            <a:xfrm>
              <a:off x="1702308" y="437905"/>
              <a:ext cx="705944" cy="870830"/>
            </a:xfrm>
            <a:prstGeom prst="rect">
              <a:avLst/>
            </a:prstGeom>
          </p:spPr>
        </p:pic>
        <p:sp>
          <p:nvSpPr>
            <p:cNvPr id="79" name="Shape 6667">
              <a:extLst>
                <a:ext uri="{FF2B5EF4-FFF2-40B4-BE49-F238E27FC236}">
                  <a16:creationId xmlns:a16="http://schemas.microsoft.com/office/drawing/2014/main" id="{3A4F7F33-85A9-952C-A19A-7EF73A278EB1}"/>
                </a:ext>
              </a:extLst>
            </p:cNvPr>
            <p:cNvSpPr/>
            <p:nvPr/>
          </p:nvSpPr>
          <p:spPr>
            <a:xfrm>
              <a:off x="1697736" y="433324"/>
              <a:ext cx="719328" cy="883920"/>
            </a:xfrm>
            <a:custGeom>
              <a:avLst/>
              <a:gdLst/>
              <a:ahLst/>
              <a:cxnLst/>
              <a:rect l="0" t="0" r="0" b="0"/>
              <a:pathLst>
                <a:path w="719328" h="883920">
                  <a:moveTo>
                    <a:pt x="0" y="883920"/>
                  </a:moveTo>
                  <a:lnTo>
                    <a:pt x="719328" y="883920"/>
                  </a:lnTo>
                  <a:lnTo>
                    <a:pt x="719328" y="0"/>
                  </a:lnTo>
                  <a:lnTo>
                    <a:pt x="0" y="0"/>
                  </a:lnTo>
                  <a:close/>
                </a:path>
              </a:pathLst>
            </a:custGeom>
            <a:ln w="9144" cap="flat">
              <a:miter lim="101600"/>
            </a:ln>
          </p:spPr>
          <p:style>
            <a:lnRef idx="1">
              <a:srgbClr val="000000"/>
            </a:lnRef>
            <a:fillRef idx="0">
              <a:srgbClr val="000000">
                <a:alpha val="0"/>
              </a:srgbClr>
            </a:fillRef>
            <a:effectRef idx="0">
              <a:scrgbClr r="0" g="0" b="0"/>
            </a:effectRef>
            <a:fontRef idx="none"/>
          </p:style>
          <p:txBody>
            <a:bodyPr/>
            <a:lstStyle/>
            <a:p>
              <a:endParaRPr lang="en-US"/>
            </a:p>
          </p:txBody>
        </p:sp>
      </p:grpSp>
    </p:spTree>
    <p:extLst>
      <p:ext uri="{BB962C8B-B14F-4D97-AF65-F5344CB8AC3E}">
        <p14:creationId xmlns:p14="http://schemas.microsoft.com/office/powerpoint/2010/main" val="2793782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A9501B0-278B-7BC0-820F-40D8251A1047}"/>
              </a:ext>
            </a:extLst>
          </p:cNvPr>
          <p:cNvSpPr>
            <a:spLocks noGrp="1"/>
          </p:cNvSpPr>
          <p:nvPr>
            <p:ph idx="1"/>
          </p:nvPr>
        </p:nvSpPr>
        <p:spPr>
          <a:xfrm>
            <a:off x="663388" y="822172"/>
            <a:ext cx="10515600" cy="4351338"/>
          </a:xfrm>
        </p:spPr>
        <p:txBody>
          <a:bodyPr>
            <a:normAutofit/>
          </a:bodyPr>
          <a:lstStyle/>
          <a:p>
            <a:pPr marL="0" indent="0">
              <a:buNone/>
            </a:pPr>
            <a:r>
              <a:rPr lang="es-ES" dirty="0">
                <a:solidFill>
                  <a:srgbClr val="FF0000"/>
                </a:solidFill>
              </a:rPr>
              <a:t>Métodos clásicos:</a:t>
            </a:r>
          </a:p>
          <a:p>
            <a:pPr marL="0" indent="0">
              <a:buNone/>
            </a:pPr>
            <a:r>
              <a:rPr lang="es-ES" sz="1800" dirty="0"/>
              <a:t>Pueden realizarse identificación y antibiograma por técnicas manuales o automatizados</a:t>
            </a:r>
          </a:p>
          <a:p>
            <a:pPr marL="0" indent="0">
              <a:buNone/>
            </a:pPr>
            <a:endParaRPr lang="en-US" sz="1800" dirty="0"/>
          </a:p>
        </p:txBody>
      </p:sp>
      <p:sp>
        <p:nvSpPr>
          <p:cNvPr id="4" name="CuadroTexto 3">
            <a:extLst>
              <a:ext uri="{FF2B5EF4-FFF2-40B4-BE49-F238E27FC236}">
                <a16:creationId xmlns:a16="http://schemas.microsoft.com/office/drawing/2014/main" id="{CC959A09-76A4-3EA2-05E1-9DE9796C2C2A}"/>
              </a:ext>
            </a:extLst>
          </p:cNvPr>
          <p:cNvSpPr txBox="1"/>
          <p:nvPr/>
        </p:nvSpPr>
        <p:spPr>
          <a:xfrm flipH="1">
            <a:off x="663388" y="1684490"/>
            <a:ext cx="4136316" cy="2862322"/>
          </a:xfrm>
          <a:prstGeom prst="rect">
            <a:avLst/>
          </a:prstGeom>
          <a:noFill/>
        </p:spPr>
        <p:txBody>
          <a:bodyPr wrap="square" rtlCol="0">
            <a:spAutoFit/>
          </a:bodyPr>
          <a:lstStyle/>
          <a:p>
            <a:r>
              <a:rPr lang="es-ES" dirty="0"/>
              <a:t>A partir del frasco:</a:t>
            </a:r>
          </a:p>
          <a:p>
            <a:pPr marL="285750" indent="-285750">
              <a:buFont typeface="Arial" panose="020B0604020202020204" pitchFamily="34" charset="0"/>
              <a:buChar char="•"/>
            </a:pPr>
            <a:r>
              <a:rPr lang="es-ES" dirty="0"/>
              <a:t>Ajustar el inoculo a partir del</a:t>
            </a:r>
          </a:p>
          <a:p>
            <a:r>
              <a:rPr lang="es-ES" dirty="0"/>
              <a:t>sedimento obtenido tras la</a:t>
            </a:r>
          </a:p>
          <a:p>
            <a:r>
              <a:rPr lang="es-ES" dirty="0"/>
              <a:t>centrifugación del caldo del frasco del</a:t>
            </a:r>
          </a:p>
          <a:p>
            <a:r>
              <a:rPr lang="es-ES" dirty="0"/>
              <a:t>hemocultivo</a:t>
            </a:r>
          </a:p>
          <a:p>
            <a:pPr marL="285750" indent="-285750">
              <a:buFont typeface="Arial" panose="020B0604020202020204" pitchFamily="34" charset="0"/>
              <a:buChar char="•"/>
            </a:pPr>
            <a:r>
              <a:rPr lang="es-ES" dirty="0"/>
              <a:t>Es presuntivo pero tiene muy buena</a:t>
            </a:r>
          </a:p>
          <a:p>
            <a:r>
              <a:rPr lang="es-ES" dirty="0"/>
              <a:t>correlación con el método</a:t>
            </a:r>
          </a:p>
          <a:p>
            <a:r>
              <a:rPr lang="es-ES" dirty="0"/>
              <a:t>estandarizado</a:t>
            </a:r>
          </a:p>
          <a:p>
            <a:pPr marL="285750" indent="-285750">
              <a:buFont typeface="Arial" panose="020B0604020202020204" pitchFamily="34" charset="0"/>
              <a:buChar char="•"/>
            </a:pPr>
            <a:r>
              <a:rPr lang="es-ES" dirty="0"/>
              <a:t>Una vez aislada la colonia debe</a:t>
            </a:r>
          </a:p>
          <a:p>
            <a:r>
              <a:rPr lang="es-ES" dirty="0"/>
              <a:t>realizarse la confirmación del resultado</a:t>
            </a:r>
            <a:endParaRPr lang="en-US" dirty="0"/>
          </a:p>
        </p:txBody>
      </p:sp>
      <p:sp>
        <p:nvSpPr>
          <p:cNvPr id="5" name="CuadroTexto 4">
            <a:extLst>
              <a:ext uri="{FF2B5EF4-FFF2-40B4-BE49-F238E27FC236}">
                <a16:creationId xmlns:a16="http://schemas.microsoft.com/office/drawing/2014/main" id="{05E6BA04-11D8-4C63-6E44-CBFBF001BF3A}"/>
              </a:ext>
            </a:extLst>
          </p:cNvPr>
          <p:cNvSpPr txBox="1"/>
          <p:nvPr/>
        </p:nvSpPr>
        <p:spPr>
          <a:xfrm>
            <a:off x="6521823" y="1684490"/>
            <a:ext cx="4773706" cy="2308324"/>
          </a:xfrm>
          <a:prstGeom prst="rect">
            <a:avLst/>
          </a:prstGeom>
          <a:noFill/>
        </p:spPr>
        <p:txBody>
          <a:bodyPr wrap="square" rtlCol="0">
            <a:spAutoFit/>
          </a:bodyPr>
          <a:lstStyle/>
          <a:p>
            <a:r>
              <a:rPr lang="es-ES" dirty="0"/>
              <a:t>A partir del crecimiento incipiente:</a:t>
            </a:r>
          </a:p>
          <a:p>
            <a:pPr marL="285750" indent="-285750">
              <a:buFont typeface="Arial" panose="020B0604020202020204" pitchFamily="34" charset="0"/>
              <a:buChar char="•"/>
            </a:pPr>
            <a:r>
              <a:rPr lang="es-ES" dirty="0"/>
              <a:t>(3-6 horas de incubación) en el medio</a:t>
            </a:r>
          </a:p>
          <a:p>
            <a:r>
              <a:rPr lang="es-ES" dirty="0"/>
              <a:t>sólido</a:t>
            </a:r>
          </a:p>
          <a:p>
            <a:pPr marL="285750" indent="-285750">
              <a:buFont typeface="Arial" panose="020B0604020202020204" pitchFamily="34" charset="0"/>
              <a:buChar char="•"/>
            </a:pPr>
            <a:r>
              <a:rPr lang="es-ES" dirty="0"/>
              <a:t>Pueden realizarse también métodos</a:t>
            </a:r>
          </a:p>
          <a:p>
            <a:r>
              <a:rPr lang="es-ES" dirty="0"/>
              <a:t>colorimétricos para la detección de</a:t>
            </a:r>
          </a:p>
          <a:p>
            <a:r>
              <a:rPr lang="es-ES" dirty="0"/>
              <a:t>carbapenemasas, resistencia al</a:t>
            </a:r>
          </a:p>
          <a:p>
            <a:r>
              <a:rPr lang="es-ES" dirty="0" err="1"/>
              <a:t>colistin</a:t>
            </a:r>
            <a:r>
              <a:rPr lang="es-ES" dirty="0"/>
              <a:t>, pruebas de </a:t>
            </a:r>
            <a:r>
              <a:rPr lang="es-ES" dirty="0" err="1"/>
              <a:t>aglutinacion</a:t>
            </a:r>
            <a:r>
              <a:rPr lang="es-ES" dirty="0"/>
              <a:t> para</a:t>
            </a:r>
          </a:p>
          <a:p>
            <a:r>
              <a:rPr lang="es-ES" dirty="0"/>
              <a:t>S. </a:t>
            </a:r>
            <a:r>
              <a:rPr lang="es-ES" dirty="0" err="1"/>
              <a:t>aureus</a:t>
            </a:r>
            <a:r>
              <a:rPr lang="es-ES" dirty="0"/>
              <a:t> </a:t>
            </a:r>
            <a:r>
              <a:rPr lang="es-ES" dirty="0" err="1"/>
              <a:t>meti</a:t>
            </a:r>
            <a:r>
              <a:rPr lang="es-ES" dirty="0"/>
              <a:t> R.</a:t>
            </a:r>
            <a:endParaRPr lang="en-US" dirty="0"/>
          </a:p>
        </p:txBody>
      </p:sp>
      <p:pic>
        <p:nvPicPr>
          <p:cNvPr id="6" name="Picture 6788">
            <a:extLst>
              <a:ext uri="{FF2B5EF4-FFF2-40B4-BE49-F238E27FC236}">
                <a16:creationId xmlns:a16="http://schemas.microsoft.com/office/drawing/2014/main" id="{0C5A36A8-63C7-2ED1-38D9-290F8432B1B4}"/>
              </a:ext>
            </a:extLst>
          </p:cNvPr>
          <p:cNvPicPr/>
          <p:nvPr/>
        </p:nvPicPr>
        <p:blipFill>
          <a:blip r:embed="rId2"/>
          <a:stretch>
            <a:fillRect/>
          </a:stretch>
        </p:blipFill>
        <p:spPr>
          <a:xfrm>
            <a:off x="1934845" y="4787153"/>
            <a:ext cx="1628626" cy="1507359"/>
          </a:xfrm>
          <a:prstGeom prst="rect">
            <a:avLst/>
          </a:prstGeom>
        </p:spPr>
      </p:pic>
      <p:pic>
        <p:nvPicPr>
          <p:cNvPr id="7" name="Picture 6848">
            <a:extLst>
              <a:ext uri="{FF2B5EF4-FFF2-40B4-BE49-F238E27FC236}">
                <a16:creationId xmlns:a16="http://schemas.microsoft.com/office/drawing/2014/main" id="{8BC3F2CC-B96D-69BA-E3BF-14BF1F6941E5}"/>
              </a:ext>
            </a:extLst>
          </p:cNvPr>
          <p:cNvPicPr/>
          <p:nvPr/>
        </p:nvPicPr>
        <p:blipFill>
          <a:blip r:embed="rId3"/>
          <a:stretch>
            <a:fillRect/>
          </a:stretch>
        </p:blipFill>
        <p:spPr>
          <a:xfrm>
            <a:off x="7565614" y="4546812"/>
            <a:ext cx="1780091" cy="1489015"/>
          </a:xfrm>
          <a:prstGeom prst="rect">
            <a:avLst/>
          </a:prstGeom>
        </p:spPr>
      </p:pic>
    </p:spTree>
    <p:extLst>
      <p:ext uri="{BB962C8B-B14F-4D97-AF65-F5344CB8AC3E}">
        <p14:creationId xmlns:p14="http://schemas.microsoft.com/office/powerpoint/2010/main" val="2428030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2D6AEDE-DB4D-911A-A252-838F7A79A5B4}"/>
              </a:ext>
            </a:extLst>
          </p:cNvPr>
          <p:cNvSpPr>
            <a:spLocks noGrp="1"/>
          </p:cNvSpPr>
          <p:nvPr>
            <p:ph idx="1"/>
          </p:nvPr>
        </p:nvSpPr>
        <p:spPr>
          <a:xfrm>
            <a:off x="623047" y="480919"/>
            <a:ext cx="10515600" cy="4351338"/>
          </a:xfrm>
        </p:spPr>
        <p:txBody>
          <a:bodyPr>
            <a:normAutofit/>
          </a:bodyPr>
          <a:lstStyle/>
          <a:p>
            <a:pPr marL="0" indent="0">
              <a:buNone/>
            </a:pPr>
            <a:r>
              <a:rPr lang="es-ES" dirty="0">
                <a:solidFill>
                  <a:srgbClr val="FF0000"/>
                </a:solidFill>
              </a:rPr>
              <a:t>Métodos no basados en el cultivo:</a:t>
            </a:r>
          </a:p>
          <a:p>
            <a:pPr marL="0" indent="0" algn="ctr">
              <a:buNone/>
            </a:pPr>
            <a:r>
              <a:rPr lang="es-ES" sz="1800" dirty="0"/>
              <a:t>Actualmente estas pruebas se dividen en dos grupos:</a:t>
            </a:r>
            <a:endParaRPr lang="en-US" sz="1800" dirty="0"/>
          </a:p>
        </p:txBody>
      </p:sp>
      <p:sp>
        <p:nvSpPr>
          <p:cNvPr id="4" name="CuadroTexto 3">
            <a:extLst>
              <a:ext uri="{FF2B5EF4-FFF2-40B4-BE49-F238E27FC236}">
                <a16:creationId xmlns:a16="http://schemas.microsoft.com/office/drawing/2014/main" id="{4A663720-6A26-C3A6-1519-C47C7D443127}"/>
              </a:ext>
            </a:extLst>
          </p:cNvPr>
          <p:cNvSpPr txBox="1"/>
          <p:nvPr/>
        </p:nvSpPr>
        <p:spPr>
          <a:xfrm>
            <a:off x="779930" y="1721224"/>
            <a:ext cx="4222376" cy="2308324"/>
          </a:xfrm>
          <a:prstGeom prst="rect">
            <a:avLst/>
          </a:prstGeom>
          <a:noFill/>
        </p:spPr>
        <p:txBody>
          <a:bodyPr wrap="square" rtlCol="0">
            <a:spAutoFit/>
          </a:bodyPr>
          <a:lstStyle/>
          <a:p>
            <a:r>
              <a:rPr lang="es-ES" dirty="0"/>
              <a:t>Las que estudian el genoma del</a:t>
            </a:r>
          </a:p>
          <a:p>
            <a:r>
              <a:rPr lang="es-ES" dirty="0"/>
              <a:t>organismo (detección de ADN):</a:t>
            </a:r>
          </a:p>
          <a:p>
            <a:pPr marL="285750" indent="-285750">
              <a:buFont typeface="Arial" panose="020B0604020202020204" pitchFamily="34" charset="0"/>
              <a:buChar char="•"/>
            </a:pPr>
            <a:r>
              <a:rPr lang="es-ES" dirty="0"/>
              <a:t>PCR dirigidas contra uno o dos targets</a:t>
            </a:r>
          </a:p>
          <a:p>
            <a:pPr marL="285750" indent="-285750">
              <a:buFont typeface="Arial" panose="020B0604020202020204" pitchFamily="34" charset="0"/>
              <a:buChar char="•"/>
            </a:pPr>
            <a:r>
              <a:rPr lang="es-ES" dirty="0"/>
              <a:t>Estrategias basadas en síndromes tratando</a:t>
            </a:r>
          </a:p>
          <a:p>
            <a:r>
              <a:rPr lang="es-ES" dirty="0"/>
              <a:t>de detectar la mayor cantidad posible de</a:t>
            </a:r>
          </a:p>
          <a:p>
            <a:r>
              <a:rPr lang="es-ES" dirty="0"/>
              <a:t>microorganismos y mecanismos de</a:t>
            </a:r>
          </a:p>
          <a:p>
            <a:r>
              <a:rPr lang="es-ES" dirty="0"/>
              <a:t>resistencias por medio de PCR múltiples.</a:t>
            </a:r>
            <a:endParaRPr lang="en-US" dirty="0"/>
          </a:p>
        </p:txBody>
      </p:sp>
      <p:pic>
        <p:nvPicPr>
          <p:cNvPr id="5" name="Picture 7017">
            <a:extLst>
              <a:ext uri="{FF2B5EF4-FFF2-40B4-BE49-F238E27FC236}">
                <a16:creationId xmlns:a16="http://schemas.microsoft.com/office/drawing/2014/main" id="{C390AA40-0CB7-D4C0-87B4-8A47918F4896}"/>
              </a:ext>
            </a:extLst>
          </p:cNvPr>
          <p:cNvPicPr/>
          <p:nvPr/>
        </p:nvPicPr>
        <p:blipFill>
          <a:blip r:embed="rId2"/>
          <a:stretch>
            <a:fillRect/>
          </a:stretch>
        </p:blipFill>
        <p:spPr>
          <a:xfrm>
            <a:off x="623047" y="4410635"/>
            <a:ext cx="2233687" cy="1363215"/>
          </a:xfrm>
          <a:prstGeom prst="rect">
            <a:avLst/>
          </a:prstGeom>
        </p:spPr>
      </p:pic>
      <p:pic>
        <p:nvPicPr>
          <p:cNvPr id="6" name="Picture 6973">
            <a:extLst>
              <a:ext uri="{FF2B5EF4-FFF2-40B4-BE49-F238E27FC236}">
                <a16:creationId xmlns:a16="http://schemas.microsoft.com/office/drawing/2014/main" id="{285989E6-5A11-3D1E-B0C8-67FFED4840D3}"/>
              </a:ext>
            </a:extLst>
          </p:cNvPr>
          <p:cNvPicPr/>
          <p:nvPr/>
        </p:nvPicPr>
        <p:blipFill>
          <a:blip r:embed="rId3"/>
          <a:stretch>
            <a:fillRect/>
          </a:stretch>
        </p:blipFill>
        <p:spPr>
          <a:xfrm>
            <a:off x="3516518" y="4410635"/>
            <a:ext cx="1017270" cy="1033780"/>
          </a:xfrm>
          <a:prstGeom prst="rect">
            <a:avLst/>
          </a:prstGeom>
        </p:spPr>
      </p:pic>
      <p:sp>
        <p:nvSpPr>
          <p:cNvPr id="7" name="CuadroTexto 6">
            <a:extLst>
              <a:ext uri="{FF2B5EF4-FFF2-40B4-BE49-F238E27FC236}">
                <a16:creationId xmlns:a16="http://schemas.microsoft.com/office/drawing/2014/main" id="{1C7974E4-8C47-7B28-8DEC-4208886037B7}"/>
              </a:ext>
            </a:extLst>
          </p:cNvPr>
          <p:cNvSpPr txBox="1"/>
          <p:nvPr/>
        </p:nvSpPr>
        <p:spPr>
          <a:xfrm>
            <a:off x="6736977" y="1721224"/>
            <a:ext cx="4101352" cy="2031325"/>
          </a:xfrm>
          <a:prstGeom prst="rect">
            <a:avLst/>
          </a:prstGeom>
          <a:noFill/>
        </p:spPr>
        <p:txBody>
          <a:bodyPr wrap="square" rtlCol="0">
            <a:spAutoFit/>
          </a:bodyPr>
          <a:lstStyle/>
          <a:p>
            <a:r>
              <a:rPr lang="es-ES"/>
              <a:t>Las que estudian el proteoma del organismo:</a:t>
            </a:r>
          </a:p>
          <a:p>
            <a:r>
              <a:rPr lang="es-ES"/>
              <a:t>el perfil del espectro de masas de sus proteínas.</a:t>
            </a:r>
          </a:p>
          <a:p>
            <a:r>
              <a:rPr lang="es-ES"/>
              <a:t>*Espectrometría de masas (MALDI-TOF): que puede</a:t>
            </a:r>
          </a:p>
          <a:p>
            <a:r>
              <a:rPr lang="es-ES"/>
              <a:t>identificar el microorganismo implicado</a:t>
            </a:r>
            <a:endParaRPr lang="en-US" dirty="0"/>
          </a:p>
        </p:txBody>
      </p:sp>
      <p:pic>
        <p:nvPicPr>
          <p:cNvPr id="8" name="Picture 6988">
            <a:extLst>
              <a:ext uri="{FF2B5EF4-FFF2-40B4-BE49-F238E27FC236}">
                <a16:creationId xmlns:a16="http://schemas.microsoft.com/office/drawing/2014/main" id="{7F1985BA-DE06-4784-360E-E190B0BAF36E}"/>
              </a:ext>
            </a:extLst>
          </p:cNvPr>
          <p:cNvPicPr/>
          <p:nvPr/>
        </p:nvPicPr>
        <p:blipFill>
          <a:blip r:embed="rId4"/>
          <a:stretch>
            <a:fillRect/>
          </a:stretch>
        </p:blipFill>
        <p:spPr>
          <a:xfrm>
            <a:off x="7814608" y="4175685"/>
            <a:ext cx="1511300" cy="1503680"/>
          </a:xfrm>
          <a:prstGeom prst="rect">
            <a:avLst/>
          </a:prstGeom>
        </p:spPr>
      </p:pic>
    </p:spTree>
    <p:extLst>
      <p:ext uri="{BB962C8B-B14F-4D97-AF65-F5344CB8AC3E}">
        <p14:creationId xmlns:p14="http://schemas.microsoft.com/office/powerpoint/2010/main" val="31270690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D8FE968-72A6-FA1C-9CBA-428A239B2DFF}"/>
              </a:ext>
            </a:extLst>
          </p:cNvPr>
          <p:cNvSpPr>
            <a:spLocks noGrp="1"/>
          </p:cNvSpPr>
          <p:nvPr>
            <p:ph idx="1"/>
          </p:nvPr>
        </p:nvSpPr>
        <p:spPr>
          <a:xfrm>
            <a:off x="838200" y="1677707"/>
            <a:ext cx="10515600" cy="4351338"/>
          </a:xfrm>
        </p:spPr>
        <p:txBody>
          <a:bodyPr>
            <a:normAutofit/>
          </a:bodyPr>
          <a:lstStyle/>
          <a:p>
            <a:pPr marL="0" indent="0" algn="ctr">
              <a:buNone/>
            </a:pPr>
            <a:r>
              <a:rPr lang="es-ES" sz="2400" dirty="0">
                <a:solidFill>
                  <a:srgbClr val="FF0000"/>
                </a:solidFill>
              </a:rPr>
              <a:t>Aislamiento de bacterias con requerimientos especiales.</a:t>
            </a:r>
          </a:p>
          <a:p>
            <a:pPr marL="0" indent="0">
              <a:buNone/>
            </a:pPr>
            <a:endParaRPr lang="es-ES" sz="1800" dirty="0"/>
          </a:p>
          <a:p>
            <a:r>
              <a:rPr lang="es-ES" sz="1800" dirty="0"/>
              <a:t>Necesitan medios de cultivo especiales por sus requerimientos nutritivos.</a:t>
            </a:r>
          </a:p>
          <a:p>
            <a:r>
              <a:rPr lang="es-ES" sz="1800" dirty="0"/>
              <a:t>Su incubación debe ser prolongada debido a su lento crecimiento.</a:t>
            </a:r>
          </a:p>
          <a:p>
            <a:r>
              <a:rPr lang="es-ES" sz="1800" dirty="0"/>
              <a:t>El estudio serológico y las técnicas de microbiología molecular son indispensables para el diagnostico. Ejemplos: Brucelosis, </a:t>
            </a:r>
            <a:r>
              <a:rPr lang="es-ES" sz="1800" dirty="0" err="1"/>
              <a:t>Tularemia</a:t>
            </a:r>
            <a:r>
              <a:rPr lang="es-ES" sz="1800" dirty="0"/>
              <a:t>, </a:t>
            </a:r>
            <a:r>
              <a:rPr lang="es-ES" sz="1800" dirty="0" err="1"/>
              <a:t>Leptospira</a:t>
            </a:r>
            <a:r>
              <a:rPr lang="es-ES" sz="1800" dirty="0"/>
              <a:t> spp, </a:t>
            </a:r>
            <a:r>
              <a:rPr lang="es-ES" sz="1800" dirty="0" err="1"/>
              <a:t>Bartonella</a:t>
            </a:r>
            <a:r>
              <a:rPr lang="es-ES" sz="1800" dirty="0"/>
              <a:t> </a:t>
            </a:r>
            <a:r>
              <a:rPr lang="es-ES" sz="1800" dirty="0" err="1"/>
              <a:t>sp</a:t>
            </a:r>
            <a:r>
              <a:rPr lang="es-ES" sz="1800" dirty="0"/>
              <a:t>, </a:t>
            </a:r>
            <a:r>
              <a:rPr lang="es-ES" sz="1800" dirty="0" err="1"/>
              <a:t>Legionella</a:t>
            </a:r>
            <a:r>
              <a:rPr lang="es-ES" sz="1800" dirty="0"/>
              <a:t> </a:t>
            </a:r>
            <a:r>
              <a:rPr lang="es-ES" sz="1800" dirty="0" err="1"/>
              <a:t>sp</a:t>
            </a:r>
            <a:r>
              <a:rPr lang="es-ES" sz="1800" dirty="0"/>
              <a:t>., </a:t>
            </a:r>
            <a:r>
              <a:rPr lang="es-ES" sz="1800" dirty="0" err="1"/>
              <a:t>Campylobater</a:t>
            </a:r>
            <a:r>
              <a:rPr lang="es-ES" sz="1800" dirty="0"/>
              <a:t> </a:t>
            </a:r>
            <a:r>
              <a:rPr lang="es-ES" sz="1800" dirty="0" err="1"/>
              <a:t>sp</a:t>
            </a:r>
            <a:r>
              <a:rPr lang="es-ES" sz="1800" dirty="0"/>
              <a:t>., Micobacterias</a:t>
            </a:r>
          </a:p>
          <a:p>
            <a:pPr marL="0" indent="0">
              <a:buNone/>
            </a:pPr>
            <a:endParaRPr lang="en-US" sz="1800" dirty="0"/>
          </a:p>
        </p:txBody>
      </p:sp>
    </p:spTree>
    <p:extLst>
      <p:ext uri="{BB962C8B-B14F-4D97-AF65-F5344CB8AC3E}">
        <p14:creationId xmlns:p14="http://schemas.microsoft.com/office/powerpoint/2010/main" val="1898133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518B97-B3E5-8B6B-796E-5A1EFB4CA88A}"/>
              </a:ext>
            </a:extLst>
          </p:cNvPr>
          <p:cNvSpPr>
            <a:spLocks noGrp="1"/>
          </p:cNvSpPr>
          <p:nvPr>
            <p:ph type="title"/>
          </p:nvPr>
        </p:nvSpPr>
        <p:spPr>
          <a:xfrm>
            <a:off x="1141412" y="327514"/>
            <a:ext cx="9905998" cy="1478570"/>
          </a:xfrm>
        </p:spPr>
        <p:txBody>
          <a:bodyPr>
            <a:normAutofit/>
          </a:bodyPr>
          <a:lstStyle/>
          <a:p>
            <a:pPr algn="ctr"/>
            <a:r>
              <a:rPr lang="es-ES" sz="2800" u="sng" dirty="0">
                <a:solidFill>
                  <a:srgbClr val="FF0000"/>
                </a:solidFill>
              </a:rPr>
              <a:t>Interpretación y jerarquización de hemocultivos(+)</a:t>
            </a:r>
            <a:br>
              <a:rPr lang="es-ES" sz="2800" u="sng" dirty="0">
                <a:solidFill>
                  <a:srgbClr val="FF0000"/>
                </a:solidFill>
              </a:rPr>
            </a:br>
            <a:br>
              <a:rPr lang="es-ES" sz="2800" u="sng" dirty="0">
                <a:solidFill>
                  <a:srgbClr val="FF0000"/>
                </a:solidFill>
              </a:rPr>
            </a:br>
            <a:r>
              <a:rPr lang="es-ES" sz="1100" u="sng" dirty="0"/>
              <a:t>J Clin </a:t>
            </a:r>
            <a:r>
              <a:rPr lang="es-ES" sz="1100" u="sng" dirty="0" err="1"/>
              <a:t>Microbiol</a:t>
            </a:r>
            <a:r>
              <a:rPr lang="es-ES" sz="1100" u="sng" dirty="0"/>
              <a:t> 60(3) 1005-21,2022</a:t>
            </a:r>
            <a:br>
              <a:rPr lang="es-ES" sz="1100" u="sng" dirty="0"/>
            </a:br>
            <a:r>
              <a:rPr lang="es-ES" sz="1100" u="sng" dirty="0"/>
              <a:t>J Clin </a:t>
            </a:r>
            <a:r>
              <a:rPr lang="es-ES" sz="1100" u="sng" dirty="0" err="1"/>
              <a:t>Microbiol</a:t>
            </a:r>
            <a:r>
              <a:rPr lang="es-ES" sz="1100" u="sng" dirty="0"/>
              <a:t> 60:e02261-21.2021</a:t>
            </a:r>
            <a:endParaRPr lang="en-US" sz="1100" u="sng" dirty="0"/>
          </a:p>
        </p:txBody>
      </p:sp>
      <p:sp>
        <p:nvSpPr>
          <p:cNvPr id="3" name="Marcador de contenido 2">
            <a:extLst>
              <a:ext uri="{FF2B5EF4-FFF2-40B4-BE49-F238E27FC236}">
                <a16:creationId xmlns:a16="http://schemas.microsoft.com/office/drawing/2014/main" id="{00021F45-FB2C-01C9-C8FF-2F26B5FE38FC}"/>
              </a:ext>
            </a:extLst>
          </p:cNvPr>
          <p:cNvSpPr>
            <a:spLocks noGrp="1"/>
          </p:cNvSpPr>
          <p:nvPr>
            <p:ph idx="1"/>
          </p:nvPr>
        </p:nvSpPr>
        <p:spPr>
          <a:xfrm>
            <a:off x="457201" y="1806084"/>
            <a:ext cx="11268634" cy="4850210"/>
          </a:xfrm>
        </p:spPr>
        <p:txBody>
          <a:bodyPr>
            <a:normAutofit fontScale="92500" lnSpcReduction="10000"/>
          </a:bodyPr>
          <a:lstStyle/>
          <a:p>
            <a:r>
              <a:rPr lang="es-ES" sz="1800" dirty="0"/>
              <a:t>Es crucial en la interpretación y jerarquización de los hemocultivos lograr diferenciar contaminación de infección.(máxima importancia y trascendencia para el paciente)</a:t>
            </a:r>
          </a:p>
          <a:p>
            <a:r>
              <a:rPr lang="es-ES" sz="1800" dirty="0"/>
              <a:t>Un hemocultivo puede ser positivo sin que ello represente un episodio verdadero de bacteriemia.</a:t>
            </a:r>
          </a:p>
          <a:p>
            <a:r>
              <a:rPr lang="es-ES" sz="1800" dirty="0"/>
              <a:t>Es frecuente que la propia microbiota cutánea del paciente o del personal que realiza la extracción pueda contaminar la muestra de sangre.</a:t>
            </a:r>
          </a:p>
          <a:p>
            <a:r>
              <a:rPr lang="es-ES" sz="1800" dirty="0"/>
              <a:t>La sociedad Estadounidense de microbiología y el CLSI recomiendan centrarse en índices de contaminación que no superen el 3% del total de parejas recogidas.</a:t>
            </a:r>
          </a:p>
          <a:p>
            <a:r>
              <a:rPr lang="es-ES" sz="1800" dirty="0"/>
              <a:t>Se denomina bacteriemia verdadera a la producida por microorganismos realmente presentes en la sangre de los pacientes</a:t>
            </a:r>
          </a:p>
          <a:p>
            <a:endParaRPr lang="es-ES" sz="1800" dirty="0"/>
          </a:p>
          <a:p>
            <a:r>
              <a:rPr lang="es-ES" sz="1800" dirty="0"/>
              <a:t>Dentro de los criterios que se utilizan para aclarar este dilema lo primera a considerar y sin duda son los datos clínicos del paciente.</a:t>
            </a:r>
          </a:p>
          <a:p>
            <a:r>
              <a:rPr lang="es-ES" sz="1800" dirty="0"/>
              <a:t>También se debe analizar el tipo de microorganismo, el número de hemocultivos positivos, el momento de positivización del frasco</a:t>
            </a:r>
            <a:endParaRPr lang="en-US" sz="1800" dirty="0"/>
          </a:p>
        </p:txBody>
      </p:sp>
    </p:spTree>
    <p:extLst>
      <p:ext uri="{BB962C8B-B14F-4D97-AF65-F5344CB8AC3E}">
        <p14:creationId xmlns:p14="http://schemas.microsoft.com/office/powerpoint/2010/main" val="3024255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5706">
            <a:extLst>
              <a:ext uri="{FF2B5EF4-FFF2-40B4-BE49-F238E27FC236}">
                <a16:creationId xmlns:a16="http://schemas.microsoft.com/office/drawing/2014/main" id="{CA71940F-9C44-8D4B-A3C2-AEA139C292D9}"/>
              </a:ext>
            </a:extLst>
          </p:cNvPr>
          <p:cNvPicPr>
            <a:picLocks noGrp="1"/>
          </p:cNvPicPr>
          <p:nvPr>
            <p:ph idx="1"/>
          </p:nvPr>
        </p:nvPicPr>
        <p:blipFill>
          <a:blip r:embed="rId2"/>
          <a:stretch>
            <a:fillRect/>
          </a:stretch>
        </p:blipFill>
        <p:spPr>
          <a:xfrm>
            <a:off x="416860" y="389965"/>
            <a:ext cx="11214846" cy="6010835"/>
          </a:xfrm>
          <a:prstGeom prst="rect">
            <a:avLst/>
          </a:prstGeom>
        </p:spPr>
      </p:pic>
    </p:spTree>
    <p:extLst>
      <p:ext uri="{BB962C8B-B14F-4D97-AF65-F5344CB8AC3E}">
        <p14:creationId xmlns:p14="http://schemas.microsoft.com/office/powerpoint/2010/main" val="123040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794B6E1-2457-CD7C-A105-CCA0DDC7C881}"/>
              </a:ext>
            </a:extLst>
          </p:cNvPr>
          <p:cNvSpPr>
            <a:spLocks noGrp="1"/>
          </p:cNvSpPr>
          <p:nvPr>
            <p:ph idx="1"/>
          </p:nvPr>
        </p:nvSpPr>
        <p:spPr>
          <a:xfrm>
            <a:off x="470647" y="1253331"/>
            <a:ext cx="11066929" cy="4351338"/>
          </a:xfrm>
        </p:spPr>
        <p:txBody>
          <a:bodyPr>
            <a:normAutofit/>
          </a:bodyPr>
          <a:lstStyle/>
          <a:p>
            <a:pPr marL="0" indent="0" algn="ctr">
              <a:buNone/>
            </a:pPr>
            <a:r>
              <a:rPr lang="es-ES" sz="2000" dirty="0">
                <a:solidFill>
                  <a:srgbClr val="FF0000"/>
                </a:solidFill>
              </a:rPr>
              <a:t>Para ayudar a jerarquizar los aislamientos del Grupo 3 y 4 se debe considerar otros aspectos:</a:t>
            </a:r>
          </a:p>
          <a:p>
            <a:pPr marL="0" indent="0">
              <a:buNone/>
            </a:pPr>
            <a:endParaRPr lang="es-ES" sz="1800" dirty="0"/>
          </a:p>
          <a:p>
            <a:pPr marL="0" indent="0">
              <a:buNone/>
            </a:pPr>
            <a:endParaRPr lang="es-ES" sz="1800" dirty="0"/>
          </a:p>
          <a:p>
            <a:r>
              <a:rPr lang="es-ES" sz="1800" dirty="0"/>
              <a:t>Número de muestras positivas: a mayor número de hemos positivos mayor probabilidad de bacteriemia verdadera.</a:t>
            </a:r>
          </a:p>
          <a:p>
            <a:r>
              <a:rPr lang="es-ES" sz="1800" dirty="0"/>
              <a:t>Tiempo de positivización: Tampoco resulta útil para diferenciar de contaminación cuando el aislamiento se produce dentro de las 48 horas de incubación, en cambio después del tercer día casi siempre representa una contaminación</a:t>
            </a:r>
          </a:p>
          <a:p>
            <a:r>
              <a:rPr lang="es-ES" sz="1800" dirty="0"/>
              <a:t>Aislamiento de la misma cepa de otro material: como por ej. LCR, válvula protésica, catéteres.</a:t>
            </a:r>
            <a:endParaRPr lang="en-US" sz="1800" dirty="0"/>
          </a:p>
        </p:txBody>
      </p:sp>
    </p:spTree>
    <p:extLst>
      <p:ext uri="{BB962C8B-B14F-4D97-AF65-F5344CB8AC3E}">
        <p14:creationId xmlns:p14="http://schemas.microsoft.com/office/powerpoint/2010/main" val="2062496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64BAEB8-0F4E-4523-13A5-2B88F99FC698}"/>
              </a:ext>
            </a:extLst>
          </p:cNvPr>
          <p:cNvSpPr>
            <a:spLocks noGrp="1"/>
          </p:cNvSpPr>
          <p:nvPr>
            <p:ph idx="1"/>
          </p:nvPr>
        </p:nvSpPr>
        <p:spPr>
          <a:xfrm>
            <a:off x="838200" y="763306"/>
            <a:ext cx="10515600" cy="5207187"/>
          </a:xfrm>
        </p:spPr>
        <p:txBody>
          <a:bodyPr>
            <a:normAutofit fontScale="92500" lnSpcReduction="10000"/>
          </a:bodyPr>
          <a:lstStyle/>
          <a:p>
            <a:pPr marL="0" indent="0">
              <a:buNone/>
            </a:pPr>
            <a:r>
              <a:rPr lang="es-ES" sz="2400" u="sng" dirty="0">
                <a:solidFill>
                  <a:srgbClr val="FF0000"/>
                </a:solidFill>
              </a:rPr>
              <a:t>Bacteriemias asociadas a catéteres.</a:t>
            </a:r>
          </a:p>
          <a:p>
            <a:pPr marL="0" indent="0">
              <a:buNone/>
            </a:pPr>
            <a:endParaRPr lang="es-ES" sz="1800" dirty="0"/>
          </a:p>
          <a:p>
            <a:r>
              <a:rPr lang="es-ES" sz="1900" dirty="0"/>
              <a:t>Se producen debido a la adherencia de microorganismos</a:t>
            </a:r>
          </a:p>
          <a:p>
            <a:pPr marL="0" indent="0">
              <a:buNone/>
            </a:pPr>
            <a:r>
              <a:rPr lang="es-ES" sz="1900" dirty="0"/>
              <a:t>al dispositivo</a:t>
            </a:r>
          </a:p>
          <a:p>
            <a:r>
              <a:rPr lang="es-ES" sz="1900" dirty="0"/>
              <a:t>Compleja interacción entre los </a:t>
            </a:r>
            <a:r>
              <a:rPr lang="es-ES" sz="1900" dirty="0" err="1"/>
              <a:t>microorg</a:t>
            </a:r>
            <a:r>
              <a:rPr lang="es-ES" sz="1900" dirty="0"/>
              <a:t>., el huésped y la</a:t>
            </a:r>
          </a:p>
          <a:p>
            <a:pPr marL="0" indent="0">
              <a:buNone/>
            </a:pPr>
            <a:r>
              <a:rPr lang="es-ES" sz="1900" dirty="0" err="1"/>
              <a:t>microsuperficie</a:t>
            </a:r>
            <a:r>
              <a:rPr lang="es-ES" sz="1900" dirty="0"/>
              <a:t> de los dispositivo.</a:t>
            </a:r>
          </a:p>
          <a:p>
            <a:r>
              <a:rPr lang="es-ES" sz="1900" dirty="0"/>
              <a:t>Existe una estrecha relación entre el numero de </a:t>
            </a:r>
            <a:r>
              <a:rPr lang="es-ES" sz="1900" dirty="0" err="1"/>
              <a:t>microorg</a:t>
            </a:r>
            <a:endParaRPr lang="es-ES" sz="1900" dirty="0"/>
          </a:p>
          <a:p>
            <a:pPr marL="0" indent="0">
              <a:buNone/>
            </a:pPr>
            <a:r>
              <a:rPr lang="es-ES" sz="1900" dirty="0"/>
              <a:t>aislados por técnicas SQ o Q del cultivo del catéter y el</a:t>
            </a:r>
          </a:p>
          <a:p>
            <a:pPr marL="0" indent="0">
              <a:buNone/>
            </a:pPr>
            <a:r>
              <a:rPr lang="es-ES" sz="1900" dirty="0"/>
              <a:t>riesgo de bacteriemia.</a:t>
            </a:r>
          </a:p>
          <a:p>
            <a:r>
              <a:rPr lang="es-ES" sz="1900" dirty="0"/>
              <a:t>La infección depende de que los gérmenes que se</a:t>
            </a:r>
          </a:p>
          <a:p>
            <a:pPr marL="0" indent="0">
              <a:buNone/>
            </a:pPr>
            <a:r>
              <a:rPr lang="es-ES" sz="1900" dirty="0"/>
              <a:t>encuentran en el catéter superen una determinada</a:t>
            </a:r>
          </a:p>
          <a:p>
            <a:pPr marL="0" indent="0">
              <a:buNone/>
            </a:pPr>
            <a:r>
              <a:rPr lang="es-ES" sz="1900" dirty="0"/>
              <a:t>concentración.</a:t>
            </a:r>
            <a:endParaRPr lang="en-US" sz="1900" dirty="0"/>
          </a:p>
        </p:txBody>
      </p:sp>
      <p:pic>
        <p:nvPicPr>
          <p:cNvPr id="4" name="Picture 8361">
            <a:extLst>
              <a:ext uri="{FF2B5EF4-FFF2-40B4-BE49-F238E27FC236}">
                <a16:creationId xmlns:a16="http://schemas.microsoft.com/office/drawing/2014/main" id="{A5AF2C81-81CA-4C6A-D99D-55A349979E27}"/>
              </a:ext>
            </a:extLst>
          </p:cNvPr>
          <p:cNvPicPr/>
          <p:nvPr/>
        </p:nvPicPr>
        <p:blipFill>
          <a:blip r:embed="rId2"/>
          <a:stretch>
            <a:fillRect/>
          </a:stretch>
        </p:blipFill>
        <p:spPr>
          <a:xfrm>
            <a:off x="7397695" y="2685415"/>
            <a:ext cx="2640965" cy="1487170"/>
          </a:xfrm>
          <a:prstGeom prst="rect">
            <a:avLst/>
          </a:prstGeom>
        </p:spPr>
      </p:pic>
    </p:spTree>
    <p:extLst>
      <p:ext uri="{BB962C8B-B14F-4D97-AF65-F5344CB8AC3E}">
        <p14:creationId xmlns:p14="http://schemas.microsoft.com/office/powerpoint/2010/main" val="22059355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BABA01-F8A8-FF42-6B4A-B17BF5ADEC9A}"/>
              </a:ext>
            </a:extLst>
          </p:cNvPr>
          <p:cNvSpPr>
            <a:spLocks noGrp="1"/>
          </p:cNvSpPr>
          <p:nvPr>
            <p:ph type="title"/>
          </p:nvPr>
        </p:nvSpPr>
        <p:spPr>
          <a:xfrm>
            <a:off x="1143001" y="61361"/>
            <a:ext cx="9905998" cy="1102836"/>
          </a:xfrm>
        </p:spPr>
        <p:txBody>
          <a:bodyPr>
            <a:noAutofit/>
          </a:bodyPr>
          <a:lstStyle/>
          <a:p>
            <a:r>
              <a:rPr lang="es-ES" sz="2400" dirty="0"/>
              <a:t>Las vías de infección de un catéter siempre son las mismas a pesar de la gran variedad de catéteres que existen:</a:t>
            </a:r>
            <a:endParaRPr lang="en-US" sz="2400" dirty="0"/>
          </a:p>
        </p:txBody>
      </p:sp>
      <p:sp>
        <p:nvSpPr>
          <p:cNvPr id="3" name="Marcador de contenido 2">
            <a:extLst>
              <a:ext uri="{FF2B5EF4-FFF2-40B4-BE49-F238E27FC236}">
                <a16:creationId xmlns:a16="http://schemas.microsoft.com/office/drawing/2014/main" id="{97BEFA15-E6CD-2396-E1C5-8E9EB160040C}"/>
              </a:ext>
            </a:extLst>
          </p:cNvPr>
          <p:cNvSpPr>
            <a:spLocks noGrp="1"/>
          </p:cNvSpPr>
          <p:nvPr>
            <p:ph idx="1"/>
          </p:nvPr>
        </p:nvSpPr>
        <p:spPr>
          <a:xfrm>
            <a:off x="309284" y="1164197"/>
            <a:ext cx="11362763" cy="6225988"/>
          </a:xfrm>
        </p:spPr>
        <p:txBody>
          <a:bodyPr>
            <a:noAutofit/>
          </a:bodyPr>
          <a:lstStyle/>
          <a:p>
            <a:pPr marL="0" indent="0">
              <a:buNone/>
            </a:pPr>
            <a:r>
              <a:rPr lang="es-ES" sz="1800" dirty="0">
                <a:solidFill>
                  <a:srgbClr val="FF0000"/>
                </a:solidFill>
              </a:rPr>
              <a:t>Piel peri catéter:</a:t>
            </a:r>
          </a:p>
          <a:p>
            <a:r>
              <a:rPr lang="es-ES" sz="1800" dirty="0"/>
              <a:t>Colonización de la porción intravascular del catéter debido a la migración de los microorganismos a través de la interface piel-catéter (70-90%)</a:t>
            </a:r>
          </a:p>
          <a:p>
            <a:r>
              <a:rPr lang="es-ES" sz="1800" dirty="0"/>
              <a:t>Más frecuente en catéteres de corta duración (menos de 7 días) tanto periféricos como centrales.</a:t>
            </a:r>
          </a:p>
          <a:p>
            <a:pPr marL="0" indent="0">
              <a:buNone/>
            </a:pPr>
            <a:r>
              <a:rPr lang="es-ES" sz="1800" dirty="0">
                <a:solidFill>
                  <a:srgbClr val="FF0000"/>
                </a:solidFill>
              </a:rPr>
              <a:t>Vía endoluminal:</a:t>
            </a:r>
          </a:p>
          <a:p>
            <a:r>
              <a:rPr lang="es-ES" sz="1800" dirty="0"/>
              <a:t>Las bacterias acceden desde las conexiones del catéter hasta el interior del mismo (10-50%).</a:t>
            </a:r>
          </a:p>
          <a:p>
            <a:r>
              <a:rPr lang="es-ES" sz="1800" dirty="0"/>
              <a:t>El manipuleo por parte de personal no entrenado es la causa principal de infección</a:t>
            </a:r>
          </a:p>
          <a:p>
            <a:r>
              <a:rPr lang="es-ES" sz="1800" dirty="0"/>
              <a:t>Mas frecuente en catéteres de larga duración (mas de 7 días).</a:t>
            </a:r>
          </a:p>
          <a:p>
            <a:pPr marL="0" indent="0">
              <a:buNone/>
            </a:pPr>
            <a:r>
              <a:rPr lang="es-ES" sz="1800" dirty="0">
                <a:solidFill>
                  <a:srgbClr val="FF0000"/>
                </a:solidFill>
              </a:rPr>
              <a:t>Siembra hematógena:</a:t>
            </a:r>
          </a:p>
          <a:p>
            <a:r>
              <a:rPr lang="es-ES" sz="1800" dirty="0"/>
              <a:t>El catéter se coloniza a través de siembra hematógena (3-10%)</a:t>
            </a:r>
          </a:p>
          <a:p>
            <a:r>
              <a:rPr lang="es-ES" sz="1800" dirty="0"/>
              <a:t>El origen de la colonización es un foco distante de infección (urinario, pulmonar)</a:t>
            </a:r>
          </a:p>
          <a:p>
            <a:pPr marL="0" indent="0">
              <a:buNone/>
            </a:pPr>
            <a:r>
              <a:rPr lang="es-ES" sz="1800" dirty="0">
                <a:solidFill>
                  <a:srgbClr val="FF0000"/>
                </a:solidFill>
              </a:rPr>
              <a:t>Por el uso de fluidos contaminados </a:t>
            </a:r>
            <a:r>
              <a:rPr lang="es-ES" sz="1800" dirty="0"/>
              <a:t>(menos del 3%).</a:t>
            </a:r>
            <a:endParaRPr lang="en-US" sz="1800" dirty="0"/>
          </a:p>
        </p:txBody>
      </p:sp>
      <p:pic>
        <p:nvPicPr>
          <p:cNvPr id="4" name="Picture 8558">
            <a:extLst>
              <a:ext uri="{FF2B5EF4-FFF2-40B4-BE49-F238E27FC236}">
                <a16:creationId xmlns:a16="http://schemas.microsoft.com/office/drawing/2014/main" id="{D2EF1774-2E7C-8EE3-3B9D-7A1D4687129D}"/>
              </a:ext>
            </a:extLst>
          </p:cNvPr>
          <p:cNvPicPr/>
          <p:nvPr/>
        </p:nvPicPr>
        <p:blipFill>
          <a:blip r:embed="rId2"/>
          <a:stretch>
            <a:fillRect/>
          </a:stretch>
        </p:blipFill>
        <p:spPr>
          <a:xfrm>
            <a:off x="7831810" y="3119596"/>
            <a:ext cx="3090545" cy="1944370"/>
          </a:xfrm>
          <a:prstGeom prst="rect">
            <a:avLst/>
          </a:prstGeom>
        </p:spPr>
      </p:pic>
    </p:spTree>
    <p:extLst>
      <p:ext uri="{BB962C8B-B14F-4D97-AF65-F5344CB8AC3E}">
        <p14:creationId xmlns:p14="http://schemas.microsoft.com/office/powerpoint/2010/main" val="30994535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D04FC59-FEE7-A5BC-7CAD-77A3373A9309}"/>
              </a:ext>
            </a:extLst>
          </p:cNvPr>
          <p:cNvSpPr>
            <a:spLocks noGrp="1"/>
          </p:cNvSpPr>
          <p:nvPr>
            <p:ph idx="1"/>
          </p:nvPr>
        </p:nvSpPr>
        <p:spPr>
          <a:xfrm>
            <a:off x="703729" y="776754"/>
            <a:ext cx="10515600" cy="4351338"/>
          </a:xfrm>
        </p:spPr>
        <p:txBody>
          <a:bodyPr>
            <a:normAutofit/>
          </a:bodyPr>
          <a:lstStyle/>
          <a:p>
            <a:pPr marL="0" indent="0" algn="ctr">
              <a:buNone/>
            </a:pPr>
            <a:r>
              <a:rPr lang="es-ES" dirty="0">
                <a:solidFill>
                  <a:srgbClr val="FF0000"/>
                </a:solidFill>
              </a:rPr>
              <a:t>Diagnóstico microbiológico: </a:t>
            </a:r>
            <a:r>
              <a:rPr lang="es-ES" sz="1800" dirty="0"/>
              <a:t>Se puede abordar con o sin retirada del catéter</a:t>
            </a:r>
          </a:p>
          <a:p>
            <a:pPr marL="0" indent="0" algn="ctr">
              <a:buNone/>
            </a:pPr>
            <a:r>
              <a:rPr lang="es-ES" sz="1800" dirty="0"/>
              <a:t>En el caso de que se retire el catéter:</a:t>
            </a:r>
          </a:p>
          <a:p>
            <a:pPr marL="0" indent="0" algn="ctr">
              <a:buNone/>
            </a:pPr>
            <a:r>
              <a:rPr lang="es-ES" sz="1800" dirty="0"/>
              <a:t>La punta debe cultivarse siempre acompañada de un hemocultivo obtenido previo a la extracción del mismo.</a:t>
            </a:r>
            <a:endParaRPr lang="en-US" sz="1800" dirty="0"/>
          </a:p>
        </p:txBody>
      </p:sp>
      <p:sp>
        <p:nvSpPr>
          <p:cNvPr id="5" name="CuadroTexto 4">
            <a:extLst>
              <a:ext uri="{FF2B5EF4-FFF2-40B4-BE49-F238E27FC236}">
                <a16:creationId xmlns:a16="http://schemas.microsoft.com/office/drawing/2014/main" id="{8746A501-E7EF-0CCC-667C-F4F6C001EBF9}"/>
              </a:ext>
            </a:extLst>
          </p:cNvPr>
          <p:cNvSpPr txBox="1"/>
          <p:nvPr/>
        </p:nvSpPr>
        <p:spPr>
          <a:xfrm>
            <a:off x="703729" y="2245659"/>
            <a:ext cx="4137212" cy="2585323"/>
          </a:xfrm>
          <a:prstGeom prst="rect">
            <a:avLst/>
          </a:prstGeom>
          <a:noFill/>
        </p:spPr>
        <p:txBody>
          <a:bodyPr wrap="square" rtlCol="0">
            <a:spAutoFit/>
          </a:bodyPr>
          <a:lstStyle/>
          <a:p>
            <a:r>
              <a:rPr lang="es-ES" dirty="0"/>
              <a:t>Técnica semicuantitativa de MAKI:</a:t>
            </a:r>
          </a:p>
          <a:p>
            <a:r>
              <a:rPr lang="es-ES" dirty="0"/>
              <a:t>(catéteres de corta permanencia)</a:t>
            </a:r>
          </a:p>
          <a:p>
            <a:pPr marL="285750" indent="-285750">
              <a:buFont typeface="Arial" panose="020B0604020202020204" pitchFamily="34" charset="0"/>
              <a:buChar char="•"/>
            </a:pPr>
            <a:r>
              <a:rPr lang="es-ES" dirty="0"/>
              <a:t>Rotar 4 veces, 5 cm de la punta del</a:t>
            </a:r>
          </a:p>
          <a:p>
            <a:r>
              <a:rPr lang="es-ES" dirty="0"/>
              <a:t>catéter, sobre una placa de agar sangre,</a:t>
            </a:r>
          </a:p>
          <a:p>
            <a:r>
              <a:rPr lang="es-ES" dirty="0"/>
              <a:t>incubarla a 37o durante 48-72 horas,</a:t>
            </a:r>
          </a:p>
          <a:p>
            <a:r>
              <a:rPr lang="es-ES" dirty="0"/>
              <a:t>hacer recuento e identificar las colonias</a:t>
            </a:r>
          </a:p>
          <a:p>
            <a:pPr marL="285750" indent="-285750">
              <a:buFont typeface="Arial" panose="020B0604020202020204" pitchFamily="34" charset="0"/>
              <a:buChar char="•"/>
            </a:pPr>
            <a:r>
              <a:rPr lang="es-ES" dirty="0"/>
              <a:t>Punto de corte: 15 UFC</a:t>
            </a:r>
          </a:p>
          <a:p>
            <a:pPr marL="285750" indent="-285750">
              <a:buFont typeface="Arial" panose="020B0604020202020204" pitchFamily="34" charset="0"/>
              <a:buChar char="•"/>
            </a:pPr>
            <a:r>
              <a:rPr lang="es-ES" dirty="0"/>
              <a:t>Solo evalúa gérmenes adheridos a la</a:t>
            </a:r>
          </a:p>
          <a:p>
            <a:r>
              <a:rPr lang="es-ES" dirty="0"/>
              <a:t>parte externa</a:t>
            </a:r>
            <a:endParaRPr lang="en-US" dirty="0"/>
          </a:p>
        </p:txBody>
      </p:sp>
      <p:sp>
        <p:nvSpPr>
          <p:cNvPr id="6" name="CuadroTexto 5">
            <a:extLst>
              <a:ext uri="{FF2B5EF4-FFF2-40B4-BE49-F238E27FC236}">
                <a16:creationId xmlns:a16="http://schemas.microsoft.com/office/drawing/2014/main" id="{A8064511-C2A4-E8DD-BD03-500757252F32}"/>
              </a:ext>
            </a:extLst>
          </p:cNvPr>
          <p:cNvSpPr txBox="1"/>
          <p:nvPr/>
        </p:nvSpPr>
        <p:spPr>
          <a:xfrm>
            <a:off x="6306671" y="2245659"/>
            <a:ext cx="4572000" cy="2308324"/>
          </a:xfrm>
          <a:prstGeom prst="rect">
            <a:avLst/>
          </a:prstGeom>
          <a:noFill/>
        </p:spPr>
        <p:txBody>
          <a:bodyPr wrap="square" rtlCol="0">
            <a:spAutoFit/>
          </a:bodyPr>
          <a:lstStyle/>
          <a:p>
            <a:r>
              <a:rPr lang="es-ES" dirty="0"/>
              <a:t>Técnica cuantitativo de agitación con </a:t>
            </a:r>
            <a:r>
              <a:rPr lang="es-ES" dirty="0" err="1"/>
              <a:t>vortex</a:t>
            </a:r>
            <a:r>
              <a:rPr lang="es-ES" dirty="0"/>
              <a:t>:</a:t>
            </a:r>
          </a:p>
          <a:p>
            <a:r>
              <a:rPr lang="es-ES" dirty="0"/>
              <a:t>Brun </a:t>
            </a:r>
            <a:r>
              <a:rPr lang="es-ES" dirty="0" err="1"/>
              <a:t>Buisson</a:t>
            </a:r>
            <a:r>
              <a:rPr lang="es-ES" dirty="0"/>
              <a:t> y cols.</a:t>
            </a:r>
          </a:p>
          <a:p>
            <a:pPr marL="285750" indent="-285750">
              <a:buFont typeface="Arial" panose="020B0604020202020204" pitchFamily="34" charset="0"/>
              <a:buChar char="•"/>
            </a:pPr>
            <a:r>
              <a:rPr lang="es-ES" dirty="0"/>
              <a:t>Agitar la punta con </a:t>
            </a:r>
            <a:r>
              <a:rPr lang="es-ES" dirty="0" err="1"/>
              <a:t>vortex</a:t>
            </a:r>
            <a:r>
              <a:rPr lang="es-ES" dirty="0"/>
              <a:t> en 1 ml de caldo o solución fisiológica durante 1 minuto, y sembrar 0.1 ml.</a:t>
            </a:r>
          </a:p>
          <a:p>
            <a:pPr marL="285750" indent="-285750">
              <a:buFont typeface="Arial" panose="020B0604020202020204" pitchFamily="34" charset="0"/>
              <a:buChar char="•"/>
            </a:pPr>
            <a:r>
              <a:rPr lang="es-ES" dirty="0"/>
              <a:t>Hacer recuento e identificar las colonias</a:t>
            </a:r>
          </a:p>
          <a:p>
            <a:pPr marL="285750" indent="-285750">
              <a:buFont typeface="Arial" panose="020B0604020202020204" pitchFamily="34" charset="0"/>
              <a:buChar char="•"/>
            </a:pPr>
            <a:r>
              <a:rPr lang="es-ES" dirty="0"/>
              <a:t>Punto de corte: &gt; 100 UFC/ml</a:t>
            </a:r>
          </a:p>
          <a:p>
            <a:pPr marL="285750" indent="-285750">
              <a:buFont typeface="Arial" panose="020B0604020202020204" pitchFamily="34" charset="0"/>
              <a:buChar char="•"/>
            </a:pPr>
            <a:r>
              <a:rPr lang="es-ES" dirty="0"/>
              <a:t>Evalúa parte interna y externa del catéter.</a:t>
            </a:r>
            <a:endParaRPr lang="en-US" dirty="0"/>
          </a:p>
        </p:txBody>
      </p:sp>
      <p:pic>
        <p:nvPicPr>
          <p:cNvPr id="7" name="Picture 8725">
            <a:extLst>
              <a:ext uri="{FF2B5EF4-FFF2-40B4-BE49-F238E27FC236}">
                <a16:creationId xmlns:a16="http://schemas.microsoft.com/office/drawing/2014/main" id="{6BC7123B-0A96-A3CE-1267-5848B72D6D3B}"/>
              </a:ext>
            </a:extLst>
          </p:cNvPr>
          <p:cNvPicPr/>
          <p:nvPr/>
        </p:nvPicPr>
        <p:blipFill>
          <a:blip r:embed="rId2"/>
          <a:stretch>
            <a:fillRect/>
          </a:stretch>
        </p:blipFill>
        <p:spPr>
          <a:xfrm>
            <a:off x="1089212" y="5128093"/>
            <a:ext cx="2931459" cy="1171794"/>
          </a:xfrm>
          <a:prstGeom prst="rect">
            <a:avLst/>
          </a:prstGeom>
        </p:spPr>
      </p:pic>
      <p:pic>
        <p:nvPicPr>
          <p:cNvPr id="8" name="Picture 8749">
            <a:extLst>
              <a:ext uri="{FF2B5EF4-FFF2-40B4-BE49-F238E27FC236}">
                <a16:creationId xmlns:a16="http://schemas.microsoft.com/office/drawing/2014/main" id="{C66C9C71-94E0-4C49-A5F2-0CD9A4F8362E}"/>
              </a:ext>
            </a:extLst>
          </p:cNvPr>
          <p:cNvPicPr/>
          <p:nvPr/>
        </p:nvPicPr>
        <p:blipFill>
          <a:blip r:embed="rId3"/>
          <a:stretch>
            <a:fillRect/>
          </a:stretch>
        </p:blipFill>
        <p:spPr>
          <a:xfrm>
            <a:off x="6710082" y="4906194"/>
            <a:ext cx="3509683" cy="1360135"/>
          </a:xfrm>
          <a:prstGeom prst="rect">
            <a:avLst/>
          </a:prstGeom>
        </p:spPr>
      </p:pic>
    </p:spTree>
    <p:extLst>
      <p:ext uri="{BB962C8B-B14F-4D97-AF65-F5344CB8AC3E}">
        <p14:creationId xmlns:p14="http://schemas.microsoft.com/office/powerpoint/2010/main" val="29695282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1DDF23-93E4-F76D-A13D-E23F5FBDAC96}"/>
              </a:ext>
            </a:extLst>
          </p:cNvPr>
          <p:cNvSpPr>
            <a:spLocks noGrp="1"/>
          </p:cNvSpPr>
          <p:nvPr>
            <p:ph idx="1"/>
          </p:nvPr>
        </p:nvSpPr>
        <p:spPr>
          <a:xfrm>
            <a:off x="730623" y="548154"/>
            <a:ext cx="10515600" cy="4351338"/>
          </a:xfrm>
        </p:spPr>
        <p:txBody>
          <a:bodyPr/>
          <a:lstStyle/>
          <a:p>
            <a:pPr marL="0" indent="0" algn="ctr">
              <a:buNone/>
            </a:pPr>
            <a:r>
              <a:rPr lang="en-US" dirty="0">
                <a:solidFill>
                  <a:srgbClr val="FF0000"/>
                </a:solidFill>
              </a:rPr>
              <a:t>Sin </a:t>
            </a:r>
            <a:r>
              <a:rPr lang="en-US" dirty="0" err="1">
                <a:solidFill>
                  <a:srgbClr val="FF0000"/>
                </a:solidFill>
              </a:rPr>
              <a:t>retirar</a:t>
            </a:r>
            <a:r>
              <a:rPr lang="en-US" dirty="0">
                <a:solidFill>
                  <a:srgbClr val="FF0000"/>
                </a:solidFill>
              </a:rPr>
              <a:t> el </a:t>
            </a:r>
            <a:r>
              <a:rPr lang="en-US" dirty="0" err="1">
                <a:solidFill>
                  <a:srgbClr val="FF0000"/>
                </a:solidFill>
              </a:rPr>
              <a:t>catéter</a:t>
            </a:r>
            <a:endParaRPr lang="en-US" dirty="0">
              <a:solidFill>
                <a:srgbClr val="FF0000"/>
              </a:solidFill>
            </a:endParaRPr>
          </a:p>
        </p:txBody>
      </p:sp>
      <p:sp>
        <p:nvSpPr>
          <p:cNvPr id="6" name="CuadroTexto 5">
            <a:extLst>
              <a:ext uri="{FF2B5EF4-FFF2-40B4-BE49-F238E27FC236}">
                <a16:creationId xmlns:a16="http://schemas.microsoft.com/office/drawing/2014/main" id="{A770AAB9-581C-EB88-806C-8BE171036064}"/>
              </a:ext>
            </a:extLst>
          </p:cNvPr>
          <p:cNvSpPr txBox="1"/>
          <p:nvPr/>
        </p:nvSpPr>
        <p:spPr>
          <a:xfrm flipH="1">
            <a:off x="484094" y="1210236"/>
            <a:ext cx="5325034" cy="4524315"/>
          </a:xfrm>
          <a:prstGeom prst="rect">
            <a:avLst/>
          </a:prstGeom>
          <a:noFill/>
        </p:spPr>
        <p:txBody>
          <a:bodyPr wrap="square" rtlCol="0">
            <a:spAutoFit/>
          </a:bodyPr>
          <a:lstStyle/>
          <a:p>
            <a:r>
              <a:rPr lang="es-ES" dirty="0"/>
              <a:t>-Técnica del tiempo diferencial de positividad:</a:t>
            </a:r>
          </a:p>
          <a:p>
            <a:r>
              <a:rPr lang="es-ES" dirty="0"/>
              <a:t>Compara el tiempo en dar positivo de los frascos de</a:t>
            </a:r>
          </a:p>
          <a:p>
            <a:r>
              <a:rPr lang="es-ES" dirty="0"/>
              <a:t>hemocultivos extraídos de sangre periférica con los</a:t>
            </a:r>
          </a:p>
          <a:p>
            <a:r>
              <a:rPr lang="es-ES" dirty="0"/>
              <a:t>obtenidos a través de cada luz del catéter (</a:t>
            </a:r>
            <a:r>
              <a:rPr lang="es-ES" dirty="0" err="1"/>
              <a:t>retrocultivo</a:t>
            </a:r>
            <a:r>
              <a:rPr lang="es-ES" dirty="0"/>
              <a:t>)</a:t>
            </a:r>
          </a:p>
          <a:p>
            <a:r>
              <a:rPr lang="es-ES" dirty="0"/>
              <a:t>Técnica:</a:t>
            </a:r>
          </a:p>
          <a:p>
            <a:pPr marL="285750" indent="-285750">
              <a:buFont typeface="Arial" panose="020B0604020202020204" pitchFamily="34" charset="0"/>
              <a:buChar char="•"/>
            </a:pPr>
            <a:r>
              <a:rPr lang="es-ES" dirty="0"/>
              <a:t>Extraer sangre por </a:t>
            </a:r>
            <a:r>
              <a:rPr lang="es-ES" dirty="0" err="1"/>
              <a:t>venopuncion</a:t>
            </a:r>
            <a:r>
              <a:rPr lang="es-ES" dirty="0"/>
              <a:t> periférica y a través</a:t>
            </a:r>
          </a:p>
          <a:p>
            <a:r>
              <a:rPr lang="es-ES" dirty="0"/>
              <a:t>del catéter venoso central ( igual volumen y con un</a:t>
            </a:r>
          </a:p>
          <a:p>
            <a:r>
              <a:rPr lang="es-ES" dirty="0"/>
              <a:t>intervalo entre ambas muestras no mayor a 5</a:t>
            </a:r>
          </a:p>
          <a:p>
            <a:r>
              <a:rPr lang="es-ES" dirty="0"/>
              <a:t>minutos) empezando por la </a:t>
            </a:r>
            <a:r>
              <a:rPr lang="es-ES" dirty="0" err="1"/>
              <a:t>venopuncion</a:t>
            </a:r>
            <a:r>
              <a:rPr lang="es-ES" dirty="0"/>
              <a:t> periférica.</a:t>
            </a:r>
          </a:p>
          <a:p>
            <a:pPr marL="285750" indent="-285750">
              <a:buFont typeface="Arial" panose="020B0604020202020204" pitchFamily="34" charset="0"/>
              <a:buChar char="•"/>
            </a:pPr>
            <a:r>
              <a:rPr lang="es-ES" dirty="0"/>
              <a:t>Colocar en diferentes frascos de hemocultivos e</a:t>
            </a:r>
          </a:p>
          <a:p>
            <a:r>
              <a:rPr lang="es-ES" dirty="0"/>
              <a:t>incubar inmediatamente los frascos en el aparato</a:t>
            </a:r>
          </a:p>
          <a:p>
            <a:r>
              <a:rPr lang="es-ES" dirty="0"/>
              <a:t>automatizado.</a:t>
            </a:r>
          </a:p>
          <a:p>
            <a:r>
              <a:rPr lang="es-ES" dirty="0"/>
              <a:t>Si el foco es el catéter, el inoculo bacteriano</a:t>
            </a:r>
          </a:p>
          <a:p>
            <a:r>
              <a:rPr lang="es-ES" dirty="0"/>
              <a:t>inicial será mayor, por lo que deberá alcanzar su</a:t>
            </a:r>
          </a:p>
          <a:p>
            <a:r>
              <a:rPr lang="es-ES" dirty="0"/>
              <a:t>positividad antes, con una diferencia de al menos</a:t>
            </a:r>
          </a:p>
          <a:p>
            <a:r>
              <a:rPr lang="es-ES" dirty="0"/>
              <a:t>120 minutos respecto de </a:t>
            </a:r>
            <a:r>
              <a:rPr lang="es-ES" dirty="0" err="1"/>
              <a:t>retrocultivo</a:t>
            </a:r>
            <a:r>
              <a:rPr lang="es-ES" dirty="0"/>
              <a:t>.</a:t>
            </a:r>
            <a:endParaRPr lang="en-US" dirty="0"/>
          </a:p>
        </p:txBody>
      </p:sp>
      <p:sp>
        <p:nvSpPr>
          <p:cNvPr id="7" name="CuadroTexto 6">
            <a:extLst>
              <a:ext uri="{FF2B5EF4-FFF2-40B4-BE49-F238E27FC236}">
                <a16:creationId xmlns:a16="http://schemas.microsoft.com/office/drawing/2014/main" id="{F1343C02-0006-273B-F330-F716B870417B}"/>
              </a:ext>
            </a:extLst>
          </p:cNvPr>
          <p:cNvSpPr txBox="1"/>
          <p:nvPr/>
        </p:nvSpPr>
        <p:spPr>
          <a:xfrm>
            <a:off x="6382875" y="1210236"/>
            <a:ext cx="4684054" cy="4247317"/>
          </a:xfrm>
          <a:prstGeom prst="rect">
            <a:avLst/>
          </a:prstGeom>
          <a:noFill/>
        </p:spPr>
        <p:txBody>
          <a:bodyPr wrap="square" rtlCol="0">
            <a:spAutoFit/>
          </a:bodyPr>
          <a:lstStyle/>
          <a:p>
            <a:r>
              <a:rPr lang="es-ES" dirty="0"/>
              <a:t>-Cuantificación del número de bacterias en sangre:</a:t>
            </a:r>
          </a:p>
          <a:p>
            <a:pPr marL="285750" indent="-285750">
              <a:buFont typeface="Arial" panose="020B0604020202020204" pitchFamily="34" charset="0"/>
              <a:buChar char="•"/>
            </a:pPr>
            <a:r>
              <a:rPr lang="es-ES" dirty="0"/>
              <a:t>Extraer sangre periférica y sangre de cada una de las luces de cada uno de los catéteres que lleve el paciente</a:t>
            </a:r>
          </a:p>
          <a:p>
            <a:pPr marL="285750" indent="-285750">
              <a:buFont typeface="Arial" panose="020B0604020202020204" pitchFamily="34" charset="0"/>
              <a:buChar char="•"/>
            </a:pPr>
            <a:r>
              <a:rPr lang="es-ES" dirty="0"/>
              <a:t>Extraer 1-2 ml en un tubo con </a:t>
            </a:r>
            <a:r>
              <a:rPr lang="es-ES" dirty="0" err="1"/>
              <a:t>anticualgulante</a:t>
            </a:r>
            <a:r>
              <a:rPr lang="es-ES" dirty="0"/>
              <a:t>.</a:t>
            </a:r>
          </a:p>
          <a:p>
            <a:pPr marL="285750" indent="-285750">
              <a:buFont typeface="Arial" panose="020B0604020202020204" pitchFamily="34" charset="0"/>
              <a:buChar char="•"/>
            </a:pPr>
            <a:r>
              <a:rPr lang="es-ES" dirty="0"/>
              <a:t>Preparar una placa de agar sangre mezclando la sangre extraída con 20 ml de agar base</a:t>
            </a:r>
          </a:p>
          <a:p>
            <a:r>
              <a:rPr lang="es-ES" dirty="0"/>
              <a:t>El foco es el catéter cuando la bacteria aislada en la placa de sangre periférica y en la del catéter es la misma y existe una diferencia en el recuento de colonias mayor o igual a 4 veces entre las UFC/ml del cultivo a través del catéter y el realizado mediante venopunción.</a:t>
            </a:r>
            <a:endParaRPr lang="en-US" dirty="0"/>
          </a:p>
        </p:txBody>
      </p:sp>
    </p:spTree>
    <p:extLst>
      <p:ext uri="{BB962C8B-B14F-4D97-AF65-F5344CB8AC3E}">
        <p14:creationId xmlns:p14="http://schemas.microsoft.com/office/powerpoint/2010/main" val="11022311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6A1C629-4AB6-0C66-B7F5-72A164887AA0}"/>
              </a:ext>
            </a:extLst>
          </p:cNvPr>
          <p:cNvSpPr>
            <a:spLocks noGrp="1"/>
          </p:cNvSpPr>
          <p:nvPr>
            <p:ph idx="1"/>
          </p:nvPr>
        </p:nvSpPr>
        <p:spPr>
          <a:xfrm>
            <a:off x="295835" y="672353"/>
            <a:ext cx="11443447" cy="5715000"/>
          </a:xfrm>
        </p:spPr>
        <p:txBody>
          <a:bodyPr>
            <a:normAutofit fontScale="92500" lnSpcReduction="10000"/>
          </a:bodyPr>
          <a:lstStyle/>
          <a:p>
            <a:pPr marL="0" indent="0">
              <a:buNone/>
            </a:pPr>
            <a:r>
              <a:rPr lang="es-ES" dirty="0">
                <a:solidFill>
                  <a:srgbClr val="FF0000"/>
                </a:solidFill>
              </a:rPr>
              <a:t>Conclusiones:</a:t>
            </a:r>
          </a:p>
          <a:p>
            <a:r>
              <a:rPr lang="es-ES" sz="1900" dirty="0"/>
              <a:t>El rendimiento de los hemocultivos depende de un adecuado diagnostico clínico, toma de muestra, procesamiento e interpretación.</a:t>
            </a:r>
          </a:p>
          <a:p>
            <a:r>
              <a:rPr lang="es-ES" sz="1900" dirty="0"/>
              <a:t>Es fundamental que el microbiólogo conozca todos los métodos disponibles para el diagnostico como también los antecedentes del paciente, esto le permitirá brindar la mayor cantidad de información en lo posible en menos de 6 horas tras la positividad del hemocultivo.</a:t>
            </a:r>
          </a:p>
          <a:p>
            <a:r>
              <a:rPr lang="es-ES" sz="1900" dirty="0"/>
              <a:t>El diagnóstico rápido y correcto de estos procesos contribuirá a mejorar el uso de los antibióticos con lo que, además de una disminución del gasto sanitario, ayudará a controlar la resistencia a los antimicrobianos.</a:t>
            </a:r>
          </a:p>
          <a:p>
            <a:r>
              <a:rPr lang="es-ES" sz="1900" dirty="0"/>
              <a:t>El laboratorio debe formar parte de un sistema multidisciplinario de manejo de estas enfermedades.</a:t>
            </a:r>
          </a:p>
          <a:p>
            <a:r>
              <a:rPr lang="es-ES" sz="1900" dirty="0"/>
              <a:t>La información debe ser transmitida de forma urgente al resto del equipo multidisciplinario para que realmente tenga repercusión clínica; cuando se han aplicado sistemas rápidos y eficientes de comunicación, se ha demostrado que tienen incidencia sobre la evolución de los pacientes.</a:t>
            </a:r>
          </a:p>
          <a:p>
            <a:r>
              <a:rPr lang="es-ES" sz="1900" dirty="0"/>
              <a:t>Es muy importante que se avance al modelo de atención continuada (24 h todos los días de la semana) de los Servicios de Microbiología, ya que actualmente está ampliamente demostrado el impacto del diagnóstico etiológico precoz en el pronóstico del </a:t>
            </a:r>
            <a:r>
              <a:rPr lang="es-ES" sz="1800" dirty="0"/>
              <a:t>paciente.</a:t>
            </a:r>
            <a:endParaRPr lang="en-US" sz="1800" dirty="0"/>
          </a:p>
        </p:txBody>
      </p:sp>
    </p:spTree>
    <p:extLst>
      <p:ext uri="{BB962C8B-B14F-4D97-AF65-F5344CB8AC3E}">
        <p14:creationId xmlns:p14="http://schemas.microsoft.com/office/powerpoint/2010/main" val="16394954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E0FEB67-8EC0-5474-6A15-F71E6A662685}"/>
              </a:ext>
            </a:extLst>
          </p:cNvPr>
          <p:cNvSpPr>
            <a:spLocks noGrp="1"/>
          </p:cNvSpPr>
          <p:nvPr>
            <p:ph idx="1"/>
          </p:nvPr>
        </p:nvSpPr>
        <p:spPr>
          <a:xfrm>
            <a:off x="966600" y="1483004"/>
            <a:ext cx="9905999" cy="3541714"/>
          </a:xfrm>
        </p:spPr>
        <p:txBody>
          <a:bodyPr/>
          <a:lstStyle/>
          <a:p>
            <a:pPr marL="0" indent="0" algn="ctr">
              <a:buNone/>
            </a:pPr>
            <a:endParaRPr lang="es-AR" sz="5400" dirty="0"/>
          </a:p>
          <a:p>
            <a:pPr marL="0" indent="0" algn="ctr">
              <a:buNone/>
            </a:pPr>
            <a:r>
              <a:rPr lang="es-AR" sz="5400" dirty="0"/>
              <a:t>MUCHAS GRACIAS!!</a:t>
            </a:r>
            <a:endParaRPr lang="en-US" sz="5400" dirty="0"/>
          </a:p>
        </p:txBody>
      </p:sp>
    </p:spTree>
    <p:extLst>
      <p:ext uri="{BB962C8B-B14F-4D97-AF65-F5344CB8AC3E}">
        <p14:creationId xmlns:p14="http://schemas.microsoft.com/office/powerpoint/2010/main" val="26303329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o">
  <a:themeElements>
    <a:clrScheme name="Circuito">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o">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o">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docProps/app.xml><?xml version="1.0" encoding="utf-8"?>
<Properties xmlns="http://schemas.openxmlformats.org/officeDocument/2006/extended-properties" xmlns:vt="http://schemas.openxmlformats.org/officeDocument/2006/docPropsVTypes">
  <Template>Circuito</Template>
  <TotalTime>184</TotalTime>
  <Words>4083</Words>
  <Application>Microsoft Office PowerPoint</Application>
  <PresentationFormat>Panorámica</PresentationFormat>
  <Paragraphs>428</Paragraphs>
  <Slides>37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37</vt:i4>
      </vt:variant>
    </vt:vector>
  </HeadingPairs>
  <TitlesOfParts>
    <vt:vector size="41" baseType="lpstr">
      <vt:lpstr>Arial</vt:lpstr>
      <vt:lpstr>Calibri</vt:lpstr>
      <vt:lpstr>Tw Cen MT</vt:lpstr>
      <vt:lpstr>Circuito</vt:lpstr>
      <vt:lpstr>BACTERIEMIA Y SEPSIS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Recolección de muestra (Buenas Practicas)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Interpretación y jerarquización de hemocultivos(+)  J Clin Microbiol 60(3) 1005-21,2022 J Clin Microbiol 60:e02261-21.2021</vt:lpstr>
      <vt:lpstr>Presentación de PowerPoint</vt:lpstr>
      <vt:lpstr>Presentación de PowerPoint</vt:lpstr>
      <vt:lpstr>Presentación de PowerPoint</vt:lpstr>
      <vt:lpstr>Las vías de infección de un catéter siempre son las mismas a pesar de la gran variedad de catéteres que existen:</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Sepsis</dc:title>
  <dc:creator>Luis</dc:creator>
  <cp:lastModifiedBy>Laboratorio</cp:lastModifiedBy>
  <cp:revision>3</cp:revision>
  <dcterms:created xsi:type="dcterms:W3CDTF">2023-08-09T00:20:09Z</dcterms:created>
  <dcterms:modified xsi:type="dcterms:W3CDTF">2023-08-11T16:52:23Z</dcterms:modified>
</cp:coreProperties>
</file>