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6" r:id="rId2"/>
    <p:sldId id="274" r:id="rId3"/>
    <p:sldId id="256" r:id="rId4"/>
    <p:sldId id="257" r:id="rId5"/>
    <p:sldId id="258" r:id="rId6"/>
    <p:sldId id="259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033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075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082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7868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068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1633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3070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459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459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6095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2403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6724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0003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8596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0596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2725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554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D96AC44-3D5E-4AED-9451-73F46FCF08BB}" type="datetimeFigureOut">
              <a:rPr lang="es-AR" smtClean="0"/>
              <a:t>10/08/2023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74695D2-D0B3-4A16-8948-FA31FCB0D0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19800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9BFF336-9C76-4EFB-86A8-2E439A464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836" y="2526010"/>
            <a:ext cx="10222327" cy="1507067"/>
          </a:xfrm>
        </p:spPr>
        <p:txBody>
          <a:bodyPr>
            <a:normAutofit/>
          </a:bodyPr>
          <a:lstStyle/>
          <a:p>
            <a:pPr algn="ctr"/>
            <a:r>
              <a:rPr lang="es-ES" sz="40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MIOCARDITIS y </a:t>
            </a:r>
            <a:r>
              <a:rPr lang="es-ES" sz="40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Enfermedades del pericardio</a:t>
            </a:r>
            <a:endParaRPr lang="es-AR" sz="4000" dirty="0"/>
          </a:p>
        </p:txBody>
      </p:sp>
    </p:spTree>
    <p:extLst>
      <p:ext uri="{BB962C8B-B14F-4D97-AF65-F5344CB8AC3E}">
        <p14:creationId xmlns:p14="http://schemas.microsoft.com/office/powerpoint/2010/main" val="4202376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32CB2-7FEC-4D18-9DB5-EB1670737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675466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s-ES" sz="60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MIOCARDITIS</a:t>
            </a:r>
            <a:endParaRPr lang="es-AR" sz="60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91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B78BCD0-C94E-407F-9DAE-C53CA7EA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98426"/>
            <a:ext cx="8534400" cy="1507067"/>
          </a:xfrm>
        </p:spPr>
        <p:txBody>
          <a:bodyPr/>
          <a:lstStyle/>
          <a:p>
            <a:pPr algn="ctr"/>
            <a:r>
              <a:rPr lang="es-E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MIOCARDITIS</a:t>
            </a:r>
            <a:endParaRPr lang="es-AR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DA2A9-2EC5-4A01-B093-15A0A7B6B9EF}"/>
              </a:ext>
            </a:extLst>
          </p:cNvPr>
          <p:cNvSpPr/>
          <p:nvPr/>
        </p:nvSpPr>
        <p:spPr>
          <a:xfrm>
            <a:off x="609600" y="2551836"/>
            <a:ext cx="8534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Definición de miocarditis por la Organización Mundial de la Salud/Sociedad Internacional y Federación de Cardiología como: «enfermedad inflamatoria del miocardio diagnosticada por criterios histológicos, inmunológicos e inmunohistoquímicos»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Afecta principalmente a niños y adultos jóvenes, y representa una causa importante de muerte súbita en esta población.</a:t>
            </a:r>
            <a:endParaRPr 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146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AD5C80-26A2-41FE-9C85-96D3AB1A0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85174"/>
            <a:ext cx="8534400" cy="1507067"/>
          </a:xfrm>
        </p:spPr>
        <p:txBody>
          <a:bodyPr/>
          <a:lstStyle/>
          <a:p>
            <a:pPr algn="ctr"/>
            <a:r>
              <a:rPr lang="es-AR" dirty="0">
                <a:solidFill>
                  <a:schemeClr val="bg1"/>
                </a:solidFill>
              </a:rPr>
              <a:t>Etiopatogenia</a:t>
            </a:r>
            <a:r>
              <a:rPr lang="es-AR" dirty="0"/>
              <a:t> </a:t>
            </a:r>
            <a:endParaRPr lang="es-A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385DEB2-D0AB-47E7-8917-000D4AEF87A2}"/>
              </a:ext>
            </a:extLst>
          </p:cNvPr>
          <p:cNvSpPr/>
          <p:nvPr/>
        </p:nvSpPr>
        <p:spPr>
          <a:xfrm>
            <a:off x="684212" y="2213114"/>
            <a:ext cx="84597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etiopatogenia de la miocarditis es amplia y compleja. En ocasiones, se corresponde únicamente con un origen </a:t>
            </a: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infeccioso</a:t>
            </a: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en otras es secundario a una patología </a:t>
            </a: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inmunológica</a:t>
            </a: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mientras que en una tercera parte se corresponde con una interacción, no siempre bien conocida, entre las dos etiologías anteriores </a:t>
            </a:r>
            <a:endParaRPr 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82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21B42A-AE38-47F6-94E2-5B3C5F8D5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17" y="312897"/>
            <a:ext cx="8534400" cy="1507067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ETIOLOGIA</a:t>
            </a:r>
            <a:b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cap="none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infecciosas</a:t>
            </a:r>
            <a:endParaRPr lang="es-AR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57DFC99-ADC3-4B48-842A-5E9FCF046644}"/>
              </a:ext>
            </a:extLst>
          </p:cNvPr>
          <p:cNvSpPr/>
          <p:nvPr/>
        </p:nvSpPr>
        <p:spPr>
          <a:xfrm>
            <a:off x="463826" y="1942921"/>
            <a:ext cx="98993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Virus: 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enterovirus, adenovirus, parvovirus B19, virus herpes (virus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Ebstein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-Barr, citomegalovirus,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herpesvirus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humano 6, virus varicela zoster, virus herpes simplex), virus de la inmunodeficiencia humana, virus hepatitis C, virus influenza, COVID 19.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Bacterias: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Corynebacterium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diphtheria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Streptococcus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Streptococcus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pneumoniae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Mycobacterium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tuberculosis,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Mycoplasma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Neisseria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Hongos: 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Aspergillus,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Actinomyces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Blastomyces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Candida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Cryptococcus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histoplasma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u="sng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Rickettsia</a:t>
            </a:r>
            <a:r>
              <a:rPr lang="es-AR" sz="2400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Coxiella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burnetii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R.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rickettsii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R.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rickettsii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R.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tsutsugamuschi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Espiroquetas: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Borrelia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burgdorferi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Leptospira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Treponema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pallidum</a:t>
            </a:r>
            <a:endParaRPr 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Protozoos: 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Toxoplasma gondii,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Trypanosoma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cruzi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Leishmania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Helmintos: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Echinococcus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granulosus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Taenia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solium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Trichinella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spiralis</a:t>
            </a:r>
            <a:endParaRPr 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8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A34F07-DD57-4FAD-BEFC-41EEE4928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24928"/>
            <a:ext cx="8534400" cy="1507067"/>
          </a:xfrm>
        </p:spPr>
        <p:txBody>
          <a:bodyPr/>
          <a:lstStyle/>
          <a:p>
            <a:pPr algn="ctr"/>
            <a:r>
              <a:rPr lang="es-E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ETIOLOGIA</a:t>
            </a:r>
            <a:br>
              <a:rPr lang="es-E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u="sng" cap="none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 Infecciosas</a:t>
            </a:r>
            <a:endParaRPr lang="es-AR" u="sng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369EF41-7031-4269-8297-307D4B7BBD62}"/>
              </a:ext>
            </a:extLst>
          </p:cNvPr>
          <p:cNvSpPr/>
          <p:nvPr/>
        </p:nvSpPr>
        <p:spPr>
          <a:xfrm>
            <a:off x="684211" y="2031995"/>
            <a:ext cx="1014281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Enfermedades sistémicas autoinmunes: 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artritis reumatoide, lupus eritematoso sistémico, enfermedad de Kawasaki, sarcoidosis,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granulomatosis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Wegener, síndrome de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Churg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-Strauss, polimiositis, dermatomiositis, miastenia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gravis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enfermedad inflamatoria intestinal, miocarditis de células gigantes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Alérgenos: Vacunas: 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toxoide tetánico, vacuna de la viruela, (Covid 19 pocos casos evaluar riego – beneficio).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Fármacos: 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penicilina, cefalosporinas, sulfamidas, tetraciclinas, diuréticos de asa, tiazidas, litio, antidepresivos tricíclicos, clozapina, metildopa.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Fármacos y drogas: 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catecolaminas, cocaína, etanol, anfetaminas, ciclofosfamida, antraciclinas, 5-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fluorouracilo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trastuzumab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Metales pesados y agentes físicos: </a:t>
            </a: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hierro, cobre, arsénico, plomo, radioterapia.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Hormonas: 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tirotoxicosis, feocromocitoma</a:t>
            </a:r>
          </a:p>
        </p:txBody>
      </p:sp>
    </p:spTree>
    <p:extLst>
      <p:ext uri="{BB962C8B-B14F-4D97-AF65-F5344CB8AC3E}">
        <p14:creationId xmlns:p14="http://schemas.microsoft.com/office/powerpoint/2010/main" val="4146130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63BAB-900F-4689-B984-D182965C8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736964"/>
            <a:ext cx="8534400" cy="1507067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clasificación</a:t>
            </a:r>
            <a:endParaRPr lang="es-A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306EDF3-D98D-441B-8BA8-79763FAF2807}"/>
              </a:ext>
            </a:extLst>
          </p:cNvPr>
          <p:cNvSpPr/>
          <p:nvPr/>
        </p:nvSpPr>
        <p:spPr>
          <a:xfrm>
            <a:off x="684211" y="1974574"/>
            <a:ext cx="85343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Existen varias formas de clasificación de las miocarditis: </a:t>
            </a:r>
          </a:p>
          <a:p>
            <a:endParaRPr lang="es-E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Etiopatogenia de la misma.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Hallazgos histopatológicos de la biopsia </a:t>
            </a:r>
            <a:r>
              <a:rPr lang="es-ES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endomiocárdica</a:t>
            </a: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teniendo o no en cuenta la </a:t>
            </a:r>
            <a:r>
              <a:rPr lang="es-ES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inmunohistología</a:t>
            </a:r>
            <a:endParaRPr lang="es-E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Sintomatología y semiología (síndromes clínicos)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Presentación </a:t>
            </a:r>
            <a:r>
              <a:rPr lang="es-ES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clinicopatológica</a:t>
            </a: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(aguda, fulminante, crónica activa y crónica persistente). </a:t>
            </a:r>
            <a:endParaRPr 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553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D3284C-87CB-4B5D-8DB2-C82FEAD75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11676"/>
            <a:ext cx="8534400" cy="1507067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clínica</a:t>
            </a:r>
            <a:endParaRPr lang="es-A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819DC53-6F1B-47E9-8319-D5081F5CB2B3}"/>
              </a:ext>
            </a:extLst>
          </p:cNvPr>
          <p:cNvSpPr/>
          <p:nvPr/>
        </p:nvSpPr>
        <p:spPr>
          <a:xfrm>
            <a:off x="684212" y="2199863"/>
            <a:ext cx="8534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forma de presentación de esta patología tiene un espectro muy amplio, abarcando desde formas asintomáticas hasta formas fulminantes con desarrollo de shock cardiogénico.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Dolor torácico,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palpitaciones,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síntomas y signos de insuficiencia cardíaca,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Bradi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 taquiarritmias auriculares o ventriculares,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shock cardiogénico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Fiebre o febrícula con síndrome constitucional en caso de infección vírica,</a:t>
            </a:r>
            <a:endParaRPr lang="es-AR" sz="20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403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73540C-F42A-45E2-9CCB-F2E16678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71919"/>
            <a:ext cx="8534400" cy="1507067"/>
          </a:xfrm>
        </p:spPr>
        <p:txBody>
          <a:bodyPr/>
          <a:lstStyle/>
          <a:p>
            <a:pPr algn="ctr"/>
            <a:r>
              <a:rPr lang="es-E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diagnostico</a:t>
            </a:r>
            <a:endParaRPr lang="es-AR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3695884-E82D-461F-A8C7-BC6A4828A8B1}"/>
              </a:ext>
            </a:extLst>
          </p:cNvPr>
          <p:cNvSpPr/>
          <p:nvPr/>
        </p:nvSpPr>
        <p:spPr>
          <a:xfrm>
            <a:off x="1364974" y="1978986"/>
            <a:ext cx="816333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altLang="es-AR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Laboratorio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altLang="es-AR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Radiografía de Tórax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altLang="es-AR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Electrocardiograma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altLang="es-AR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Ecocardiograma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altLang="es-AR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RMN cardíaca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altLang="es-AR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Medicina nuclear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altLang="es-AR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Biopsia </a:t>
            </a:r>
            <a:r>
              <a:rPr lang="es-ES" altLang="es-AR" sz="28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endomiocárdica</a:t>
            </a:r>
            <a:endParaRPr lang="es-ES" altLang="es-AR" sz="2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764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51E9D5-6B5B-4E98-950F-B285ECACC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32163"/>
            <a:ext cx="8534400" cy="1507067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laboratorio</a:t>
            </a:r>
            <a:endParaRPr lang="es-A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212AA8A-ABC3-4190-9724-AA801ACECE05}"/>
              </a:ext>
            </a:extLst>
          </p:cNvPr>
          <p:cNvSpPr/>
          <p:nvPr/>
        </p:nvSpPr>
        <p:spPr>
          <a:xfrm>
            <a:off x="1537252" y="1709530"/>
            <a:ext cx="7885044" cy="4827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Leucocitosis y ERS aumentada.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Aumento de la fracción MB de la creatina </a:t>
            </a:r>
            <a:r>
              <a:rPr lang="es-ES" alt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kinasa</a:t>
            </a: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Aumento de los niveles de Troponina I y T cardíacas. Esta tiene baja sensibilidad (34 %) pero alta especificidad (89 %).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Niveles en suero de Troponina cardíaca de 0,052 ng/ml. son un apropiado punto de corte para el diagnóstico.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Hemocultivos en caso de sospecha de infección bacteriana.</a:t>
            </a:r>
          </a:p>
          <a:p>
            <a:pPr>
              <a:lnSpc>
                <a:spcPct val="80000"/>
              </a:lnSpc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Detección de Ag específicos mediante PCR en muestras de biopsia para identificar algunos agentes causales (</a:t>
            </a:r>
            <a:r>
              <a:rPr lang="es-ES" altLang="es-AR" sz="2400" i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T. </a:t>
            </a:r>
            <a:r>
              <a:rPr lang="es-ES" altLang="es-AR" sz="2400" i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cruzi</a:t>
            </a: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CMV).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543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83D82-978F-481A-9819-C00F863D4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24928"/>
            <a:ext cx="8534400" cy="1507067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Radiografía de tórax</a:t>
            </a:r>
            <a:endParaRPr lang="es-AR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A3BE25F-8088-4DDF-8DD4-02D5C4BE069D}"/>
              </a:ext>
            </a:extLst>
          </p:cNvPr>
          <p:cNvSpPr/>
          <p:nvPr/>
        </p:nvSpPr>
        <p:spPr>
          <a:xfrm>
            <a:off x="3048000" y="2274838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Puede haber cardiomegalia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Edema de pulmón por insuficiencia cardíaca congestiva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Derrame pleural e infiltrado intersticial.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 tamaño cardíaco puede ser normal al principio de la enfermedad</a:t>
            </a:r>
          </a:p>
        </p:txBody>
      </p:sp>
    </p:spTree>
    <p:extLst>
      <p:ext uri="{BB962C8B-B14F-4D97-AF65-F5344CB8AC3E}">
        <p14:creationId xmlns:p14="http://schemas.microsoft.com/office/powerpoint/2010/main" val="451898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1E478-86F9-4FD0-AE1A-1DD77A15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51428"/>
            <a:ext cx="8534400" cy="1507067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electrocardiograma</a:t>
            </a:r>
            <a:endParaRPr lang="es-A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EF3B932-F80A-41AA-A67B-5AF7046C5A9E}"/>
              </a:ext>
            </a:extLst>
          </p:cNvPr>
          <p:cNvSpPr/>
          <p:nvPr/>
        </p:nvSpPr>
        <p:spPr>
          <a:xfrm>
            <a:off x="1311965" y="2610679"/>
            <a:ext cx="88259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Taquicardia sinusal.</a:t>
            </a:r>
          </a:p>
          <a:p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Complejos QRS de bajo voltaje.</a:t>
            </a:r>
          </a:p>
          <a:p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Elevaciones del segmento ST y ondas T menores o invertidas.</a:t>
            </a:r>
          </a:p>
          <a:p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Arritmias auriculares o ventriculares.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769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A18A05-6A20-482F-B859-00D117A0B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4597"/>
            <a:ext cx="8534400" cy="1507067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ecocardiograma</a:t>
            </a:r>
            <a:endParaRPr lang="es-A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D250737-06FB-4E1C-85F1-5D82DB4BE5B0}"/>
              </a:ext>
            </a:extLst>
          </p:cNvPr>
          <p:cNvSpPr/>
          <p:nvPr/>
        </p:nvSpPr>
        <p:spPr>
          <a:xfrm>
            <a:off x="821634" y="1541664"/>
            <a:ext cx="987286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Muestra el grado de compromiso de la función ventricular y el tamaño de las cavidades cardíacas.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Habitualmente hay dilatación de las cavidades, y pobre contractilidad miocárdica.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 una técnica sensible para demostrar disfunción asociada a miocarditis, incluyendo disfunción ventricular izquierda, disminución de la fracción de eyección, y anormalidades localizadas o globales de movilidad de la pared.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Excluye anormalidades valvulares, coronarias, o pericárdicas.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repite el estudio para seguimiento del curso de miocarditis, o para documentar resolución o desarrollo de cardiomiopatía crónica.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pérdida de función ventricular derecha es un fuerte predictor de muerte o de necesidad de trasplante cardíaco.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22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909FF-2A80-49C1-B4E5-169C0210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91192"/>
            <a:ext cx="8534400" cy="1507067"/>
          </a:xfrm>
        </p:spPr>
        <p:txBody>
          <a:bodyPr/>
          <a:lstStyle/>
          <a:p>
            <a:pPr algn="ctr"/>
            <a:r>
              <a:rPr lang="es-ES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Rmn</a:t>
            </a:r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cardíaca</a:t>
            </a:r>
            <a:endParaRPr lang="es-A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DDC06C6-459E-431F-A9C7-886137B26016}"/>
              </a:ext>
            </a:extLst>
          </p:cNvPr>
          <p:cNvSpPr/>
          <p:nvPr/>
        </p:nvSpPr>
        <p:spPr>
          <a:xfrm>
            <a:off x="1152939" y="2098259"/>
            <a:ext cx="887895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esta usando con mayor frecuencia ante sospecha de miocarditis aguda.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Detecta edema miocárdico focal.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Puede ser usada para localizar sitios para biopsia </a:t>
            </a:r>
            <a:r>
              <a:rPr lang="es-ES" alt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endomiocárdica</a:t>
            </a: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Idealmente, esta prueba diagnóstica deberá indicarse con la mayor precocidad posible, debido a que la sensibilidad y especificidad disminuyen progresivamente a medida que pasa el tiempo desde el inicio de los síntomas.</a:t>
            </a: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617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57C778-8123-4087-8BE6-45CC92737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-31663"/>
            <a:ext cx="8534400" cy="1507067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Medicina nuclear</a:t>
            </a:r>
            <a:endParaRPr lang="es-A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96B654F-8DB6-47E3-8C06-A2FED684C956}"/>
              </a:ext>
            </a:extLst>
          </p:cNvPr>
          <p:cNvSpPr/>
          <p:nvPr/>
        </p:nvSpPr>
        <p:spPr>
          <a:xfrm>
            <a:off x="92765" y="1378226"/>
            <a:ext cx="1168841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Las técnicas de medicina nuclear no son de uso rutinario para el diagnóstico de miocarditis, pero pueden aportar información complementaria como, por ejemplo, para el diagnóstico diferencial entre inflamación aguda y crónica. </a:t>
            </a:r>
          </a:p>
          <a:p>
            <a:endParaRPr lang="es-E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También pueden servir como guía para la realización de biopsia </a:t>
            </a:r>
            <a:r>
              <a:rPr lang="es-ES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endomiocárdica</a:t>
            </a: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</a:p>
          <a:p>
            <a:endParaRPr lang="es-E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especial utilidad resultan en el diagnóstico de la sarcoidosis cardíaca, donde puede utilizarse la gammagrafía con galio-67 o la tomografía por emisión de positrones (PET) con 18-fluorodeoxiglucosa tanto para el diagnóstico en fase aguda como para la monitorización de la evolución. </a:t>
            </a:r>
          </a:p>
          <a:p>
            <a:endParaRPr lang="es-E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un estudio prospectivo reciente se comparó la PET con la RM para el diagnóstico de miocarditis, estableciéndose una buena concordancia entre ambas en lo que respecta a precisión diagnóstica.</a:t>
            </a:r>
            <a:endParaRPr 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932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DB66C-73DC-457A-97D9-ADF04969D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04442"/>
            <a:ext cx="8534400" cy="1507067"/>
          </a:xfrm>
        </p:spPr>
        <p:txBody>
          <a:bodyPr/>
          <a:lstStyle/>
          <a:p>
            <a:pPr algn="ctr"/>
            <a:r>
              <a:rPr lang="es-ES" altLang="es-A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Biopsia </a:t>
            </a:r>
            <a:r>
              <a:rPr lang="es-ES" altLang="es-AR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Endomiocárdica</a:t>
            </a:r>
            <a:endParaRPr lang="es-A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9CA0B27-A3EC-4421-846A-106B553501E9}"/>
              </a:ext>
            </a:extLst>
          </p:cNvPr>
          <p:cNvSpPr/>
          <p:nvPr/>
        </p:nvSpPr>
        <p:spPr>
          <a:xfrm>
            <a:off x="397565" y="1961323"/>
            <a:ext cx="105884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 el “</a:t>
            </a:r>
            <a:r>
              <a:rPr lang="es-ES" altLang="es-AR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gold</a:t>
            </a: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standard” del diagnóstico.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Rendimiento variable (10-100 %), y depende del observador y del material obtenido.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Debido a que la inflamación puede ser focal, enviar varias muestras.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Complicaciones poco frecuentes (6 %). Perforación miocárdica.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alt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alt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 aislamiento de un organismo causal (enterovirus), de tejido miocárdico en un paciente con miocarditis clínica establece el diagnóstico y la causa (cultivo viral o PCR).</a:t>
            </a:r>
          </a:p>
        </p:txBody>
      </p:sp>
    </p:spTree>
    <p:extLst>
      <p:ext uri="{BB962C8B-B14F-4D97-AF65-F5344CB8AC3E}">
        <p14:creationId xmlns:p14="http://schemas.microsoft.com/office/powerpoint/2010/main" val="550412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99A819-30F6-42A1-98B4-0632C7CDA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51432"/>
            <a:ext cx="8534400" cy="1507067"/>
          </a:xfrm>
        </p:spPr>
        <p:txBody>
          <a:bodyPr/>
          <a:lstStyle/>
          <a:p>
            <a:pPr algn="ctr"/>
            <a:r>
              <a:rPr lang="es-ES" altLang="es-A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Biopsia </a:t>
            </a:r>
            <a:r>
              <a:rPr lang="es-ES" altLang="es-AR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Endomiocárdica</a:t>
            </a:r>
            <a:br>
              <a:rPr lang="es-ES" altLang="es-A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altLang="es-AR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Indicaciones</a:t>
            </a:r>
            <a:endParaRPr lang="es-A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0D1EBB0-99D5-42D4-8FA2-F7EDEA5E9BC3}"/>
              </a:ext>
            </a:extLst>
          </p:cNvPr>
          <p:cNvSpPr/>
          <p:nvPr/>
        </p:nvSpPr>
        <p:spPr>
          <a:xfrm>
            <a:off x="887894" y="2283410"/>
            <a:ext cx="93560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Paciente con insuficiencia cardíaca de etiología desconocida, de menos de dos semanas de evolución, con ventrículo normal o dilatado y compromiso hemodinámico.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Paciente con insuficiencia cardíaca de etiología desconocida, de 2 semanas a 3 meses de evolución, con ventrículo izquierdo dilatado y arritmias de nueva aparición (arritmias ventriculares, bloqueo auriculoventricular de segundo grado </a:t>
            </a:r>
            <a:r>
              <a:rPr lang="es-ES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Mobitz</a:t>
            </a: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II o de tercer grado).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Falta de respuesta al tratamiento durante 1 a 2 semanas. </a:t>
            </a:r>
            <a:endParaRPr 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062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1EBD2-0136-4085-90A3-8B69D4EFF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14109"/>
            <a:ext cx="8534400" cy="1507067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tratamiento</a:t>
            </a:r>
            <a:endParaRPr lang="es-A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A2A4019-8E21-4CA3-8EFD-B77C0190F38E}"/>
              </a:ext>
            </a:extLst>
          </p:cNvPr>
          <p:cNvSpPr/>
          <p:nvPr/>
        </p:nvSpPr>
        <p:spPr>
          <a:xfrm>
            <a:off x="516835" y="1504633"/>
            <a:ext cx="113041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Medidas generales: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Paciente estable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Monitorización hemodinámica y electrocardiográfica, Seguimiento clínico, analítico, electrocardiográfico y ecocardiográfico Reposo en la fase aguda y relativo durante seis meses.</a:t>
            </a:r>
          </a:p>
          <a:p>
            <a:pPr marL="457200" indent="-457200">
              <a:buAutoNum type="arabicPeriod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Paciente inestable hemodinámicamente: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Soporte vasoactivo, Soporte respiratorio con ventilación mecánica invasiva o no invasiva Asistencia ventricular,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oxigenador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por membrana extracorpórea (ECMO), trasplante cardíaco.</a:t>
            </a:r>
          </a:p>
          <a:p>
            <a:pPr marL="457200" indent="-457200">
              <a:buAutoNum type="arabicPeriod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Arritmias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Fármacos antiarrítmicos, Cardioversión eléctrica Indicación de marcapasos, terapia de resincronización o desfibrilador implantable diferida tras proceso agudo. Excepción sarcoidosis cardíaca y miocarditis de células gigantes </a:t>
            </a:r>
          </a:p>
          <a:p>
            <a:pPr marL="457200" indent="-457200">
              <a:buAutoNum type="arabicPeriod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Tratamiento de insuficiencia cardíaca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Diuréticos: torasemida, Betabloqueantes: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carvedilol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Calcioantagonistas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amlodipino, Sistema renina angiotensina aldosterona: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captopril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losartán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olmesartán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eplerenona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Tratamiento inmunomodulador :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Inmunoglobulinas intravenosas , Inmunoadsorción: eliminación de anticuerpos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cardiodepresores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± IgG.</a:t>
            </a:r>
          </a:p>
          <a:p>
            <a:pPr marL="457200" indent="-457200">
              <a:buAutoNum type="arabicPeriod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Tratamiento antiviral: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según etiología.</a:t>
            </a:r>
          </a:p>
          <a:p>
            <a:pPr marL="457200" indent="-457200">
              <a:buAutoNum type="arabicPeriod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Tratamiento inmunosupresor: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Corticoides solos, con azatioprina o ciclosporina</a:t>
            </a:r>
          </a:p>
        </p:txBody>
      </p:sp>
    </p:spTree>
    <p:extLst>
      <p:ext uri="{BB962C8B-B14F-4D97-AF65-F5344CB8AC3E}">
        <p14:creationId xmlns:p14="http://schemas.microsoft.com/office/powerpoint/2010/main" val="3656696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989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726E8E-6BB2-4417-A2B8-C636E7125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675466"/>
            <a:ext cx="8534400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es-ES" sz="60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Enfermedades del pericardio</a:t>
            </a:r>
            <a:endParaRPr lang="es-AR" sz="60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741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96114-77A1-4B4D-87A6-D5DECC127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98423"/>
            <a:ext cx="8534400" cy="1507067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  <a:endParaRPr lang="es-A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684DD6B-BB92-49C9-B20E-3DE446230AE1}"/>
              </a:ext>
            </a:extLst>
          </p:cNvPr>
          <p:cNvSpPr/>
          <p:nvPr/>
        </p:nvSpPr>
        <p:spPr>
          <a:xfrm>
            <a:off x="1033670" y="2388127"/>
            <a:ext cx="86536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 pericardio es un saco que tiene dos hojas, una visceral serosa (también llamada epicardio) y otra parietal fibrosa, lo que condiciona un espacio virtual en cuyo interior se encuentra el liquido pericárdico (15-50ml); entre sus funciones esta la de lubricar el corazón (disminuyendo la fricción con los movimientos), función de barrera con estructuras adyacentes y proteger contra las infecciones.</a:t>
            </a:r>
            <a:endParaRPr 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97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39A88-4A33-4E77-B3A9-8D1CF2BE5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77939"/>
            <a:ext cx="8534400" cy="1507067"/>
          </a:xfrm>
        </p:spPr>
        <p:txBody>
          <a:bodyPr/>
          <a:lstStyle/>
          <a:p>
            <a:pPr algn="ctr"/>
            <a:r>
              <a:rPr lang="es-E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Clasificación</a:t>
            </a:r>
            <a:br>
              <a:rPr lang="es-E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Síndromes Pericárdicos</a:t>
            </a:r>
            <a:endParaRPr lang="es-AR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FB488C0-8F7B-4B2B-BDAC-904167C66C38}"/>
              </a:ext>
            </a:extLst>
          </p:cNvPr>
          <p:cNvSpPr/>
          <p:nvPr/>
        </p:nvSpPr>
        <p:spPr>
          <a:xfrm>
            <a:off x="344557" y="1978834"/>
            <a:ext cx="1170166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Pericarditis aguda </a:t>
            </a: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aparece rápidamente (&lt;6 semanas)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menudo </a:t>
            </a:r>
            <a:r>
              <a:rPr lang="es-ES" sz="2000" u="sng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derrame pericárdico</a:t>
            </a: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Puede afectar el miocardio epicardio (miopericarditis).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Los efectos hemodinámicos adversos y los trastornos del ritmo son inusuales, aunque en ciertos casos se produce un </a:t>
            </a:r>
            <a:r>
              <a:rPr lang="es-ES" sz="2000" u="sng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taponamiento cardíaco</a:t>
            </a: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enfermedad aguda puede resolverse por completo (hasta el 30% de los casos agudos) o volverse subaguda o crónica.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Característica destacada es el </a:t>
            </a:r>
            <a:r>
              <a:rPr lang="es-ES" sz="2000" u="sng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derrame.</a:t>
            </a:r>
          </a:p>
          <a:p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2) Pericarditis subaguda </a:t>
            </a: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produce semanas a meses después de un evento desencadenante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3) Pericarditis crónica </a:t>
            </a: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define como la pericarditis que persiste &gt; 6 meses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4) Derrame pericárdico </a:t>
            </a: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 la acumulación de líquido en el pericardio. El líquido puede ser seroso (en ocasiones fibrina), serohemático, hemático, purulento o quiloso.</a:t>
            </a:r>
          </a:p>
        </p:txBody>
      </p:sp>
    </p:spTree>
    <p:extLst>
      <p:ext uri="{BB962C8B-B14F-4D97-AF65-F5344CB8AC3E}">
        <p14:creationId xmlns:p14="http://schemas.microsoft.com/office/powerpoint/2010/main" val="1376057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EEC1E-0443-4067-92BE-B14916E7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77937"/>
            <a:ext cx="8534400" cy="1507067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Síndromes Pericárdicos</a:t>
            </a:r>
            <a:endParaRPr lang="es-AR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7F164A6-3F93-4F05-BD80-ADC7C4BC3DFF}"/>
              </a:ext>
            </a:extLst>
          </p:cNvPr>
          <p:cNvSpPr/>
          <p:nvPr/>
        </p:nvSpPr>
        <p:spPr>
          <a:xfrm>
            <a:off x="503583" y="2003026"/>
            <a:ext cx="1146313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5) Taponamiento cardíaco </a:t>
            </a: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produce cuando un gran derrame pericárdico compromete el llenado cardíaco y reduce el gasto cardíaco, lo que puede a su vez provocar shock y muerte del paciente.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 derrame tabicado puede causar un taponamiento localizado en el lado derecho o izquierdo del corazón.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veces, la pericarditis causa un engrosamiento y un endurecimiento significativo del pericardio (pericarditis constrictiva).</a:t>
            </a:r>
          </a:p>
          <a:p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6) Pericarditis constrictiva, </a:t>
            </a:r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que ahora es menos común que en el pasado, se debe a un marcado engrosamiento inflamatorio y fibrótico del pericardio.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Pericarditis constrictiva crónica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que suele requerir pericardiectomía como tratamiento definitivo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Pericarditis constrictiva subaguda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(etapa temprana), que se desarrolla semanas a meses después de una lesión desencadenante y es tratada inicialmente con terapia médica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pericarditis constrictiva transitoria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(típicamente subaguda) es la que se resuelve espontáneamente o tras la terapia médica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Pericarditis con derrame-constrictiva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caracterizada por constricción pericárdica que involucra el pericardio visceral con derrame pericárdico significativo que a veces requiere tratamiento para taponamiento cardíaco</a:t>
            </a:r>
          </a:p>
          <a:p>
            <a:endParaRPr lang="es-AR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303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D0C338-6624-4C1F-A767-6044EEDB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39397"/>
            <a:ext cx="8534400" cy="1507067"/>
          </a:xfrm>
        </p:spPr>
        <p:txBody>
          <a:bodyPr/>
          <a:lstStyle/>
          <a:p>
            <a:pPr algn="ctr"/>
            <a:r>
              <a:rPr lang="es-E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etiología</a:t>
            </a:r>
            <a:endParaRPr lang="es-AR" b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B9C1FEC-AC13-4EAF-8C53-63F07F6AA4F5}"/>
              </a:ext>
            </a:extLst>
          </p:cNvPr>
          <p:cNvSpPr/>
          <p:nvPr/>
        </p:nvSpPr>
        <p:spPr>
          <a:xfrm>
            <a:off x="437323" y="1727328"/>
            <a:ext cx="107475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Infecciones víricas: </a:t>
            </a:r>
            <a:r>
              <a:rPr lang="es-ES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echovirus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virus de la gripe,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coxackievirus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HIV.</a:t>
            </a:r>
          </a:p>
          <a:p>
            <a:endParaRPr lang="es-AR" sz="20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Bacterianas: </a:t>
            </a:r>
            <a:r>
              <a:rPr lang="en-U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Pneumococcus, Streptococcus, Staphylococcus,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Haemophilus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Mycobacterium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Legionella.</a:t>
            </a:r>
          </a:p>
          <a:p>
            <a:endParaRPr lang="es-AR" sz="20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Traumáticas: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traumatismos externos, penetrantes, invasivos ( postquirúrgica)</a:t>
            </a:r>
          </a:p>
          <a:p>
            <a:endParaRPr lang="es-AR" sz="20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Fármacos: </a:t>
            </a:r>
            <a:r>
              <a:rPr lang="pt-B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procainamida</a:t>
            </a:r>
            <a:r>
              <a:rPr lang="pt-B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hidralazina</a:t>
            </a:r>
            <a:r>
              <a:rPr lang="pt-B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fenitoina</a:t>
            </a:r>
            <a:r>
              <a:rPr lang="pt-B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isoniacida</a:t>
            </a:r>
            <a:r>
              <a:rPr lang="pt-B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Anticoagulantes</a:t>
            </a:r>
          </a:p>
          <a:p>
            <a:endParaRPr lang="es-AR" sz="20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Metastásica: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mesotelioma, cáncer de pulmón, cáncer de mama, linfoma, melanoma.</a:t>
            </a:r>
          </a:p>
          <a:p>
            <a:endParaRPr lang="es-AR" sz="20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Secundaria</a:t>
            </a:r>
            <a:r>
              <a:rPr lang="es-ES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vasculares (disección aórtica </a:t>
            </a:r>
            <a:r>
              <a:rPr lang="es-ES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ó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rotura de otra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arteria, secundaria a un infarto de miocardio), mixedema,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nefropatías (con síndrome nefrótico </a:t>
            </a:r>
            <a:r>
              <a:rPr lang="es-ES" sz="20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ó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la insuficiencia renal),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enfermedades autoinmunes (lupus sistémico, esclerodermia, dermatomiositis, artritis reumatoide, vasculitis sistémicas).</a:t>
            </a:r>
          </a:p>
        </p:txBody>
      </p:sp>
    </p:spTree>
    <p:extLst>
      <p:ext uri="{BB962C8B-B14F-4D97-AF65-F5344CB8AC3E}">
        <p14:creationId xmlns:p14="http://schemas.microsoft.com/office/powerpoint/2010/main" val="3855346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BEA2E1-7256-4985-9150-6893ECB47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38181"/>
            <a:ext cx="8534400" cy="1507067"/>
          </a:xfrm>
        </p:spPr>
        <p:txBody>
          <a:bodyPr/>
          <a:lstStyle/>
          <a:p>
            <a:pPr algn="ctr"/>
            <a:r>
              <a:rPr lang="es-E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clínica</a:t>
            </a:r>
            <a:endParaRPr lang="es-AR" b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5F15179-E6F7-4E90-9C14-B7C8165F3DBE}"/>
              </a:ext>
            </a:extLst>
          </p:cNvPr>
          <p:cNvSpPr/>
          <p:nvPr/>
        </p:nvSpPr>
        <p:spPr>
          <a:xfrm>
            <a:off x="490330" y="2125175"/>
            <a:ext cx="1078727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Periodo prodrómico: </a:t>
            </a:r>
            <a:r>
              <a:rPr lang="es-ES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Puede recogerse antecedente de enfermedad vírica. Fiebre, mal estado general y mialgia,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disnea, tos, expectoración,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ronquera, escalofríos, debilidad, pérdida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peso.</a:t>
            </a:r>
          </a:p>
          <a:p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P</a:t>
            </a:r>
            <a:r>
              <a:rPr lang="es-ES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ero en los pacientes ancianos puede </a:t>
            </a:r>
            <a:r>
              <a:rPr lang="es-AR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 aparecer la fiebre.</a:t>
            </a:r>
          </a:p>
          <a:p>
            <a:endParaRPr lang="es-AR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Dolor torácico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(85-90%), típicamente agudo,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nivel retroesternal o en hemitórax izquierdo.</a:t>
            </a:r>
            <a:r>
              <a:rPr lang="es-AR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endParaRPr lang="es-AR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Roce pericárdico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(&lt; 33%); se define como un sonido superficial de chirrido (secundario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 roce de las hojas pericárdicas inflamadas)</a:t>
            </a:r>
            <a:r>
              <a:rPr lang="es-ES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endParaRPr lang="es-ES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Cambios electrocardiográficos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(hasta el 60%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los casos)</a:t>
            </a:r>
            <a:r>
              <a:rPr lang="es-ES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endParaRPr lang="es-ES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Derrame pericárdico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(hasta el 60% de los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casos, generalmente leve).</a:t>
            </a:r>
          </a:p>
        </p:txBody>
      </p:sp>
    </p:spTree>
    <p:extLst>
      <p:ext uri="{BB962C8B-B14F-4D97-AF65-F5344CB8AC3E}">
        <p14:creationId xmlns:p14="http://schemas.microsoft.com/office/powerpoint/2010/main" val="1011824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7697B-6A3D-477B-8845-DFFF26CF9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77937"/>
            <a:ext cx="8534400" cy="1507067"/>
          </a:xfrm>
        </p:spPr>
        <p:txBody>
          <a:bodyPr/>
          <a:lstStyle/>
          <a:p>
            <a:pPr algn="ctr"/>
            <a:r>
              <a:rPr lang="es-E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diagnostico</a:t>
            </a:r>
            <a:endParaRPr lang="es-AR" b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D0360EC-7433-4509-B233-636D6B793322}"/>
              </a:ext>
            </a:extLst>
          </p:cNvPr>
          <p:cNvSpPr/>
          <p:nvPr/>
        </p:nvSpPr>
        <p:spPr>
          <a:xfrm>
            <a:off x="106017" y="1942214"/>
            <a:ext cx="11728174" cy="4655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Laboratorio: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Leucocitosis, elevación de CK, MB, TSH, PPD, serologías virales, colagenograma, eritrosedimentacion (VSG) aumentada, PCR aumentada (confirmatoria y para el seguimiento). Serologías virales, ASTO, </a:t>
            </a:r>
            <a:r>
              <a:rPr lang="es-AR" sz="2000" dirty="0" err="1">
                <a:solidFill>
                  <a:schemeClr val="bg1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Toxo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, Función hepática y renal, Anticuerpos Antinucleares (ANA y Anti- DNA).</a:t>
            </a:r>
            <a:r>
              <a:rPr lang="es-AR" sz="2000" dirty="0"/>
              <a:t>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Troponina.</a:t>
            </a:r>
            <a:r>
              <a:rPr lang="es-AR" dirty="0"/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Hemocultivos . BAAR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ECG: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Elevación difusa del segmento ST con concavidad superior y/o depresión del segmento PR.</a:t>
            </a:r>
            <a:r>
              <a:rPr lang="es-ES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Radiografía de tórax: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Puede mostrar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signos de derrame pericárdico o enfermedad causal (tuberculosis, neoplasia).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Ecocardiograma-Doppler.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Tomografía computada (TC):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Modalidad más precisa para evaluar la medición del grosor pericárdico y la más sensible para detectar calcificaciones pericárdicas.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Resonancia Magnética (RNM):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Modalidad más completa, permite una evaluación morfológica del pericardio junto con una evaluación de los parámetros hemodinámicos.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Pericardioscopia.</a:t>
            </a:r>
            <a:endParaRPr lang="es-AR" sz="2000" b="1" dirty="0">
              <a:solidFill>
                <a:schemeClr val="bg1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Pericardiocentesis: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solo si sospecha de pericarditis purulenta o taponamiento cardíaco (terapéutico).</a:t>
            </a:r>
            <a:endParaRPr lang="es-AR" sz="2000" b="1" dirty="0">
              <a:solidFill>
                <a:schemeClr val="bg1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352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218F8-0493-4176-A856-44A63394F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04441"/>
            <a:ext cx="8534400" cy="1507067"/>
          </a:xfrm>
        </p:spPr>
        <p:txBody>
          <a:bodyPr/>
          <a:lstStyle/>
          <a:p>
            <a:pPr algn="ctr"/>
            <a:r>
              <a:rPr lang="es-E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Diagnostico</a:t>
            </a:r>
            <a:br>
              <a:rPr lang="es-E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estudio de liquido Pericárdico</a:t>
            </a:r>
            <a:endParaRPr lang="es-AR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C3846EB-08D0-4702-9D53-6D3BEAC5D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613663"/>
              </p:ext>
            </p:extLst>
          </p:nvPr>
        </p:nvGraphicFramePr>
        <p:xfrm>
          <a:off x="998330" y="2292625"/>
          <a:ext cx="8127999" cy="3354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4946546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59309081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60029777"/>
                    </a:ext>
                  </a:extLst>
                </a:gridCol>
              </a:tblGrid>
              <a:tr h="388145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TRASUDADO</a:t>
                      </a:r>
                      <a:endParaRPr lang="es-AR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EXUDADO</a:t>
                      </a:r>
                      <a:endParaRPr lang="es-AR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14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DENSIDAD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1003 -1019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&gt;1020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24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PROTEINAS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&lt; 20 Gr/dl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&gt; 20 Gr/dl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6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LDH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&lt; 200 UI/l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&gt; 200 UI/l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65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PH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&gt; 7.3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&lt; 7.3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89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LEUCOCITOS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&lt; 1000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&gt; 1000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23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GLUCOSA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= sérica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&lt; 60 mg/dl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9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ASPECTO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Claro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Turbio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05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FIBRINÓGENO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No coagula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Coagula</a:t>
                      </a:r>
                      <a:endParaRPr lang="es-AR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669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257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D1B9F6-D0DD-4EEB-A3C5-69CA4BC86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51432"/>
            <a:ext cx="8534400" cy="1507067"/>
          </a:xfrm>
        </p:spPr>
        <p:txBody>
          <a:bodyPr/>
          <a:lstStyle/>
          <a:p>
            <a:pPr algn="ctr"/>
            <a:r>
              <a:rPr lang="es-E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Diagnostico</a:t>
            </a:r>
            <a:br>
              <a:rPr lang="es-E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estudio de liquido Pericárdico</a:t>
            </a:r>
            <a:endParaRPr lang="es-AR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EE21860-A3F4-47C9-95ED-7A50CC0A02C8}"/>
              </a:ext>
            </a:extLst>
          </p:cNvPr>
          <p:cNvSpPr/>
          <p:nvPr/>
        </p:nvSpPr>
        <p:spPr>
          <a:xfrm>
            <a:off x="684212" y="2690335"/>
            <a:ext cx="100500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LDH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marcador de inflamación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ADA: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ante la sospecha de un derrame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tuberculoso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TSH, T3, T4L: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 descartar hipotiroidismo asociado.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Bacteriología del líquido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Cultivos (aerobios, anaerobios,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micobacterias y hongos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Tinción de Gram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 detectar la presencia de bacterias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iopsia Pericárdica.</a:t>
            </a:r>
          </a:p>
        </p:txBody>
      </p:sp>
    </p:spTree>
    <p:extLst>
      <p:ext uri="{BB962C8B-B14F-4D97-AF65-F5344CB8AC3E}">
        <p14:creationId xmlns:p14="http://schemas.microsoft.com/office/powerpoint/2010/main" val="2175616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B833B-F5A1-4203-8FB9-C39E58FF2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77937"/>
            <a:ext cx="8534400" cy="1507067"/>
          </a:xfrm>
        </p:spPr>
        <p:txBody>
          <a:bodyPr/>
          <a:lstStyle/>
          <a:p>
            <a:pPr algn="ctr"/>
            <a:r>
              <a:rPr lang="es-E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tratamiento</a:t>
            </a:r>
            <a:endParaRPr lang="es-AR" b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D2BD3BB-E9D2-4D29-B453-D0A31A2D3680}"/>
              </a:ext>
            </a:extLst>
          </p:cNvPr>
          <p:cNvSpPr/>
          <p:nvPr/>
        </p:nvSpPr>
        <p:spPr>
          <a:xfrm>
            <a:off x="225287" y="2164140"/>
            <a:ext cx="10774017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i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Reposo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en cama y butaca durante el brote inflamatorio.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000" i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Antiinflamatorios no esteroideos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(aspirina, paracetamol, indometacina, ibuprofeno).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000" i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Colchicina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en la pericarditis idiopática recidivante.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i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Corticoides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(sólo se administrarán en casos muy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excepcionales).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000" i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Fármacos inmunosupresores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i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Pericardiectomía </a:t>
            </a:r>
            <a:r>
              <a:rPr lang="es-E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la pericarditis idiopática recidivante (sólo se considerará en casos muy excepcionales).</a:t>
            </a:r>
            <a:r>
              <a:rPr lang="es-AR" sz="2000" i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Terapia antimicrobiana</a:t>
            </a:r>
            <a:r>
              <a:rPr lang="es-AR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AR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Dirigida al agente etiológico, usado en pericarditis purulenta.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Pericardiocentesis y drenaje pericárdico</a:t>
            </a:r>
            <a:endParaRPr lang="es-AR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93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6DE0A-46C1-4687-BD44-F51DC6603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675466"/>
            <a:ext cx="8534400" cy="1507067"/>
          </a:xfrm>
        </p:spPr>
        <p:txBody>
          <a:bodyPr/>
          <a:lstStyle/>
          <a:p>
            <a:pPr algn="ctr"/>
            <a:r>
              <a:rPr lang="es-ES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Muchas gracias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4089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742</TotalTime>
  <Words>2169</Words>
  <Application>Microsoft Office PowerPoint</Application>
  <PresentationFormat>Panorámica</PresentationFormat>
  <Paragraphs>220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Century Gothic</vt:lpstr>
      <vt:lpstr>Comic Sans MS</vt:lpstr>
      <vt:lpstr>Times New Roman</vt:lpstr>
      <vt:lpstr>Wingdings</vt:lpstr>
      <vt:lpstr>Wingdings 3</vt:lpstr>
      <vt:lpstr>Sector</vt:lpstr>
      <vt:lpstr>MIOCARDITIS y Enfermedades del pericardio</vt:lpstr>
      <vt:lpstr>MIOCARDITIS</vt:lpstr>
      <vt:lpstr>MIOCARDITIS</vt:lpstr>
      <vt:lpstr>Etiopatogenia </vt:lpstr>
      <vt:lpstr>ETIOLOGIA infecciosas</vt:lpstr>
      <vt:lpstr>ETIOLOGIA No Infecciosas</vt:lpstr>
      <vt:lpstr>clasificación</vt:lpstr>
      <vt:lpstr>clínica</vt:lpstr>
      <vt:lpstr>diagnostico</vt:lpstr>
      <vt:lpstr>laboratorio</vt:lpstr>
      <vt:lpstr>Radiografía de tórax</vt:lpstr>
      <vt:lpstr>electrocardiograma</vt:lpstr>
      <vt:lpstr>ecocardiograma</vt:lpstr>
      <vt:lpstr>Rmn cardíaca</vt:lpstr>
      <vt:lpstr>Medicina nuclear</vt:lpstr>
      <vt:lpstr>Biopsia Endomiocárdica</vt:lpstr>
      <vt:lpstr>Biopsia Endomiocárdica Indicaciones</vt:lpstr>
      <vt:lpstr>tratamiento</vt:lpstr>
      <vt:lpstr>Presentación de PowerPoint</vt:lpstr>
      <vt:lpstr>Enfermedades del pericardio</vt:lpstr>
      <vt:lpstr>introducción</vt:lpstr>
      <vt:lpstr>Clasificación Síndromes Pericárdicos</vt:lpstr>
      <vt:lpstr>Síndromes Pericárdicos</vt:lpstr>
      <vt:lpstr>etiología</vt:lpstr>
      <vt:lpstr>clínica</vt:lpstr>
      <vt:lpstr>diagnostico</vt:lpstr>
      <vt:lpstr>Diagnostico estudio de liquido Pericárdico</vt:lpstr>
      <vt:lpstr>Diagnostico estudio de liquido Pericárdico</vt:lpstr>
      <vt:lpstr>tratamiento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Raya</dc:creator>
  <cp:lastModifiedBy>Luis Raya</cp:lastModifiedBy>
  <cp:revision>47</cp:revision>
  <dcterms:created xsi:type="dcterms:W3CDTF">2023-08-09T21:31:23Z</dcterms:created>
  <dcterms:modified xsi:type="dcterms:W3CDTF">2023-08-11T03:33:56Z</dcterms:modified>
</cp:coreProperties>
</file>