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3" r:id="rId8"/>
    <p:sldId id="264" r:id="rId9"/>
    <p:sldId id="266" r:id="rId10"/>
    <p:sldId id="267" r:id="rId11"/>
    <p:sldId id="268" r:id="rId12"/>
    <p:sldId id="269" r:id="rId13"/>
    <p:sldId id="270" r:id="rId14"/>
    <p:sldId id="277" r:id="rId15"/>
    <p:sldId id="271" r:id="rId16"/>
    <p:sldId id="272" r:id="rId17"/>
    <p:sldId id="273" r:id="rId18"/>
    <p:sldId id="274" r:id="rId19"/>
    <p:sldId id="276" r:id="rId20"/>
    <p:sldId id="275" r:id="rId21"/>
    <p:sldId id="278" r:id="rId22"/>
    <p:sldId id="279" r:id="rId23"/>
    <p:sldId id="280" r:id="rId24"/>
    <p:sldId id="281" r:id="rId25"/>
    <p:sldId id="282" r:id="rId26"/>
    <p:sldId id="296" r:id="rId27"/>
    <p:sldId id="297" r:id="rId28"/>
    <p:sldId id="298" r:id="rId29"/>
    <p:sldId id="299" r:id="rId30"/>
    <p:sldId id="287" r:id="rId31"/>
    <p:sldId id="283" r:id="rId32"/>
    <p:sldId id="284" r:id="rId33"/>
    <p:sldId id="285" r:id="rId34"/>
    <p:sldId id="286" r:id="rId35"/>
    <p:sldId id="290" r:id="rId36"/>
    <p:sldId id="294" r:id="rId37"/>
    <p:sldId id="291" r:id="rId38"/>
    <p:sldId id="288" r:id="rId39"/>
    <p:sldId id="289" r:id="rId40"/>
    <p:sldId id="300"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86" d="100"/>
          <a:sy n="86" d="100"/>
        </p:scale>
        <p:origin x="485" y="58"/>
      </p:cViewPr>
      <p:guideLst>
        <p:guide orient="horz" pos="2137"/>
        <p:guide pos="3817"/>
      </p:guideLst>
    </p:cSldViewPr>
  </p:slideViewPr>
  <p:notesTextViewPr>
    <p:cViewPr>
      <p:scale>
        <a:sx n="1" d="1"/>
        <a:sy n="1" d="1"/>
      </p:scale>
      <p:origin x="0" y="0"/>
    </p:cViewPr>
  </p:notesTextViewPr>
  <p:sorterViewPr>
    <p:cViewPr>
      <p:scale>
        <a:sx n="100" d="100"/>
        <a:sy n="100" d="100"/>
      </p:scale>
      <p:origin x="0" y="-586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8/30/2023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‹Nº›</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8/30/2023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8/30/2023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8/30/2023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8/30/2023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8/30/2023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8/30/2023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8/30/2023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s-ES" smtClean="0"/>
              <a:t>Haga clic para modificar el estilo de título del patrón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8/30/2023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8/30/2023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8/30/2023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8/30/2023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8/30/2023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s-ES" smtClean="0"/>
              <a:t>Haga clic para modificar el estilo de título del patrón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8/30/2023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s-ES" smtClean="0"/>
              <a:t>Haga clic para modificar el estilo de título del patrón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8/30/2023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8/30/2023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AR" dirty="0" smtClean="0"/>
              <a:t>Meningitis Bacteriana</a:t>
            </a:r>
            <a:endParaRPr lang="es-AR" dirty="0"/>
          </a:p>
        </p:txBody>
      </p:sp>
      <p:sp>
        <p:nvSpPr>
          <p:cNvPr id="3" name="Subtítulo 2"/>
          <p:cNvSpPr>
            <a:spLocks noGrp="1"/>
          </p:cNvSpPr>
          <p:nvPr>
            <p:ph type="subTitle" idx="1"/>
          </p:nvPr>
        </p:nvSpPr>
        <p:spPr/>
        <p:txBody>
          <a:bodyPr/>
          <a:lstStyle/>
          <a:p>
            <a:pPr algn="l"/>
            <a:r>
              <a:rPr lang="es-AR" dirty="0" smtClean="0"/>
              <a:t>Dr. Guillermo A. </a:t>
            </a:r>
            <a:r>
              <a:rPr lang="es-AR" dirty="0"/>
              <a:t>R</a:t>
            </a:r>
            <a:r>
              <a:rPr lang="es-AR" dirty="0" smtClean="0"/>
              <a:t>ecúpero</a:t>
            </a:r>
            <a:endParaRPr lang="es-AR" dirty="0"/>
          </a:p>
        </p:txBody>
      </p:sp>
    </p:spTree>
    <p:extLst>
      <p:ext uri="{BB962C8B-B14F-4D97-AF65-F5344CB8AC3E}">
        <p14:creationId xmlns:p14="http://schemas.microsoft.com/office/powerpoint/2010/main" val="335484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677156" y="640448"/>
            <a:ext cx="8837687" cy="5577104"/>
          </a:xfrm>
          <a:prstGeom prst="rect">
            <a:avLst/>
          </a:prstGeom>
        </p:spPr>
      </p:pic>
    </p:spTree>
    <p:extLst>
      <p:ext uri="{BB962C8B-B14F-4D97-AF65-F5344CB8AC3E}">
        <p14:creationId xmlns:p14="http://schemas.microsoft.com/office/powerpoint/2010/main" val="35003561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1295400" y="837385"/>
            <a:ext cx="9601200" cy="666750"/>
          </a:xfrm>
        </p:spPr>
        <p:txBody>
          <a:bodyPr>
            <a:normAutofit fontScale="90000"/>
          </a:bodyPr>
          <a:lstStyle/>
          <a:p>
            <a:r>
              <a:rPr lang="es-AR" dirty="0"/>
              <a:t>E</a:t>
            </a:r>
            <a:r>
              <a:rPr lang="es-AR" dirty="0" smtClean="0"/>
              <a:t>tiología</a:t>
            </a:r>
            <a:endParaRPr lang="es-AR" dirty="0"/>
          </a:p>
        </p:txBody>
      </p:sp>
      <p:pic>
        <p:nvPicPr>
          <p:cNvPr id="3" name="Imagen 2"/>
          <p:cNvPicPr>
            <a:picLocks noChangeAspect="1"/>
          </p:cNvPicPr>
          <p:nvPr/>
        </p:nvPicPr>
        <p:blipFill>
          <a:blip r:embed="rId2"/>
          <a:stretch>
            <a:fillRect/>
          </a:stretch>
        </p:blipFill>
        <p:spPr>
          <a:xfrm>
            <a:off x="2794475" y="1504135"/>
            <a:ext cx="6802452" cy="4673602"/>
          </a:xfrm>
          <a:prstGeom prst="rect">
            <a:avLst/>
          </a:prstGeom>
        </p:spPr>
      </p:pic>
    </p:spTree>
    <p:extLst>
      <p:ext uri="{BB962C8B-B14F-4D97-AF65-F5344CB8AC3E}">
        <p14:creationId xmlns:p14="http://schemas.microsoft.com/office/powerpoint/2010/main" val="40349176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866054" y="799833"/>
            <a:ext cx="8459892" cy="5318956"/>
          </a:xfrm>
          <a:prstGeom prst="rect">
            <a:avLst/>
          </a:prstGeom>
        </p:spPr>
      </p:pic>
    </p:spTree>
    <p:extLst>
      <p:ext uri="{BB962C8B-B14F-4D97-AF65-F5344CB8AC3E}">
        <p14:creationId xmlns:p14="http://schemas.microsoft.com/office/powerpoint/2010/main" val="1100453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538732" y="669038"/>
            <a:ext cx="9114535" cy="5446900"/>
          </a:xfrm>
          <a:prstGeom prst="rect">
            <a:avLst/>
          </a:prstGeom>
        </p:spPr>
      </p:pic>
    </p:spTree>
    <p:extLst>
      <p:ext uri="{BB962C8B-B14F-4D97-AF65-F5344CB8AC3E}">
        <p14:creationId xmlns:p14="http://schemas.microsoft.com/office/powerpoint/2010/main" val="1586174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185217" y="756623"/>
            <a:ext cx="9821565" cy="5543727"/>
          </a:xfrm>
          <a:prstGeom prst="rect">
            <a:avLst/>
          </a:prstGeom>
        </p:spPr>
      </p:pic>
    </p:spTree>
    <p:extLst>
      <p:ext uri="{BB962C8B-B14F-4D97-AF65-F5344CB8AC3E}">
        <p14:creationId xmlns:p14="http://schemas.microsoft.com/office/powerpoint/2010/main" val="80229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699233" y="815815"/>
            <a:ext cx="8793534" cy="5401962"/>
          </a:xfrm>
          <a:prstGeom prst="rect">
            <a:avLst/>
          </a:prstGeom>
        </p:spPr>
      </p:pic>
    </p:spTree>
    <p:extLst>
      <p:ext uri="{BB962C8B-B14F-4D97-AF65-F5344CB8AC3E}">
        <p14:creationId xmlns:p14="http://schemas.microsoft.com/office/powerpoint/2010/main" val="5508328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089099" y="686924"/>
            <a:ext cx="10013802" cy="5411128"/>
          </a:xfrm>
          <a:prstGeom prst="rect">
            <a:avLst/>
          </a:prstGeom>
        </p:spPr>
      </p:pic>
    </p:spTree>
    <p:extLst>
      <p:ext uri="{BB962C8B-B14F-4D97-AF65-F5344CB8AC3E}">
        <p14:creationId xmlns:p14="http://schemas.microsoft.com/office/powerpoint/2010/main" val="3068527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187100" y="615750"/>
            <a:ext cx="7817799" cy="5553476"/>
          </a:xfrm>
          <a:prstGeom prst="rect">
            <a:avLst/>
          </a:prstGeom>
        </p:spPr>
      </p:pic>
    </p:spTree>
    <p:extLst>
      <p:ext uri="{BB962C8B-B14F-4D97-AF65-F5344CB8AC3E}">
        <p14:creationId xmlns:p14="http://schemas.microsoft.com/office/powerpoint/2010/main" val="30160202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046904" y="681598"/>
            <a:ext cx="10098191" cy="5627735"/>
          </a:xfrm>
          <a:prstGeom prst="rect">
            <a:avLst/>
          </a:prstGeom>
        </p:spPr>
      </p:pic>
    </p:spTree>
    <p:extLst>
      <p:ext uri="{BB962C8B-B14F-4D97-AF65-F5344CB8AC3E}">
        <p14:creationId xmlns:p14="http://schemas.microsoft.com/office/powerpoint/2010/main" val="24117717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10294" y="546931"/>
            <a:ext cx="8771412" cy="5541478"/>
          </a:xfrm>
          <a:prstGeom prst="rect">
            <a:avLst/>
          </a:prstGeom>
        </p:spPr>
      </p:pic>
    </p:spTree>
    <p:extLst>
      <p:ext uri="{BB962C8B-B14F-4D97-AF65-F5344CB8AC3E}">
        <p14:creationId xmlns:p14="http://schemas.microsoft.com/office/powerpoint/2010/main" val="8062314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535555" y="700753"/>
            <a:ext cx="7120890" cy="4742917"/>
          </a:xfrm>
          <a:prstGeom prst="rect">
            <a:avLst/>
          </a:prstGeom>
        </p:spPr>
      </p:pic>
      <p:sp>
        <p:nvSpPr>
          <p:cNvPr id="3" name="Rectángulo 2"/>
          <p:cNvSpPr/>
          <p:nvPr/>
        </p:nvSpPr>
        <p:spPr>
          <a:xfrm>
            <a:off x="1016948" y="5375483"/>
            <a:ext cx="10203679" cy="646331"/>
          </a:xfrm>
          <a:prstGeom prst="rect">
            <a:avLst/>
          </a:prstGeom>
        </p:spPr>
        <p:txBody>
          <a:bodyPr wrap="square">
            <a:spAutoFit/>
          </a:bodyPr>
          <a:lstStyle/>
          <a:p>
            <a:r>
              <a:rPr lang="es-AR" dirty="0">
                <a:solidFill>
                  <a:srgbClr val="202124"/>
                </a:solidFill>
                <a:latin typeface="arial" panose="020B0604020202020204" pitchFamily="34" charset="0"/>
              </a:rPr>
              <a:t>El principal </a:t>
            </a:r>
            <a:r>
              <a:rPr lang="es-AR" b="1" dirty="0" smtClean="0">
                <a:solidFill>
                  <a:srgbClr val="202124"/>
                </a:solidFill>
                <a:latin typeface="arial" panose="020B0604020202020204" pitchFamily="34" charset="0"/>
              </a:rPr>
              <a:t>factor </a:t>
            </a:r>
            <a:r>
              <a:rPr lang="es-AR" b="1" dirty="0">
                <a:solidFill>
                  <a:srgbClr val="202124"/>
                </a:solidFill>
                <a:latin typeface="arial" panose="020B0604020202020204" pitchFamily="34" charset="0"/>
              </a:rPr>
              <a:t>de </a:t>
            </a:r>
            <a:r>
              <a:rPr lang="es-AR" b="1" dirty="0" smtClean="0">
                <a:solidFill>
                  <a:srgbClr val="202124"/>
                </a:solidFill>
                <a:latin typeface="arial" panose="020B0604020202020204" pitchFamily="34" charset="0"/>
              </a:rPr>
              <a:t>riesgo</a:t>
            </a:r>
            <a:r>
              <a:rPr lang="es-AR" b="1" dirty="0">
                <a:solidFill>
                  <a:srgbClr val="202124"/>
                </a:solidFill>
                <a:latin typeface="arial" panose="020B0604020202020204" pitchFamily="34" charset="0"/>
              </a:rPr>
              <a:t> </a:t>
            </a:r>
            <a:r>
              <a:rPr lang="es-AR" b="1" dirty="0" smtClean="0">
                <a:solidFill>
                  <a:srgbClr val="202124"/>
                </a:solidFill>
                <a:latin typeface="arial" panose="020B0604020202020204" pitchFamily="34" charset="0"/>
              </a:rPr>
              <a:t>para Listeria es </a:t>
            </a:r>
            <a:r>
              <a:rPr lang="es-AR" dirty="0">
                <a:solidFill>
                  <a:srgbClr val="202124"/>
                </a:solidFill>
                <a:latin typeface="arial" panose="020B0604020202020204" pitchFamily="34" charset="0"/>
              </a:rPr>
              <a:t>inmunidad celular </a:t>
            </a:r>
            <a:r>
              <a:rPr lang="es-AR" dirty="0" smtClean="0">
                <a:solidFill>
                  <a:srgbClr val="202124"/>
                </a:solidFill>
                <a:latin typeface="arial" panose="020B0604020202020204" pitchFamily="34" charset="0"/>
              </a:rPr>
              <a:t>alterada, </a:t>
            </a:r>
            <a:r>
              <a:rPr lang="es-AR" dirty="0">
                <a:solidFill>
                  <a:srgbClr val="202124"/>
                </a:solidFill>
                <a:latin typeface="arial" panose="020B0604020202020204" pitchFamily="34" charset="0"/>
              </a:rPr>
              <a:t>pacientes embarazadas, </a:t>
            </a:r>
            <a:r>
              <a:rPr lang="es-AR" dirty="0" smtClean="0">
                <a:solidFill>
                  <a:srgbClr val="202124"/>
                </a:solidFill>
                <a:latin typeface="arial" panose="020B0604020202020204" pitchFamily="34" charset="0"/>
              </a:rPr>
              <a:t>neonatos, pacientes con</a:t>
            </a:r>
            <a:r>
              <a:rPr lang="es-AR" dirty="0">
                <a:solidFill>
                  <a:srgbClr val="202124"/>
                </a:solidFill>
                <a:latin typeface="arial" panose="020B0604020202020204" pitchFamily="34" charset="0"/>
              </a:rPr>
              <a:t>  inmunosupresión crónica, VIH, mayores de 60 años, </a:t>
            </a:r>
            <a:r>
              <a:rPr lang="es-AR" dirty="0" smtClean="0">
                <a:solidFill>
                  <a:srgbClr val="202124"/>
                </a:solidFill>
                <a:latin typeface="arial" panose="020B0604020202020204" pitchFamily="34" charset="0"/>
              </a:rPr>
              <a:t>cáncer</a:t>
            </a:r>
            <a:r>
              <a:rPr lang="es-AR" dirty="0">
                <a:solidFill>
                  <a:srgbClr val="202124"/>
                </a:solidFill>
                <a:latin typeface="arial" panose="020B0604020202020204" pitchFamily="34" charset="0"/>
              </a:rPr>
              <a:t>.</a:t>
            </a:r>
            <a:endParaRPr lang="es-AR" dirty="0"/>
          </a:p>
        </p:txBody>
      </p:sp>
    </p:spTree>
    <p:extLst>
      <p:ext uri="{BB962C8B-B14F-4D97-AF65-F5344CB8AC3E}">
        <p14:creationId xmlns:p14="http://schemas.microsoft.com/office/powerpoint/2010/main" val="18403667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Corticoides</a:t>
            </a:r>
            <a:endParaRPr lang="es-AR" dirty="0"/>
          </a:p>
        </p:txBody>
      </p:sp>
      <p:pic>
        <p:nvPicPr>
          <p:cNvPr id="4" name="Marcador de contenido 3"/>
          <p:cNvPicPr>
            <a:picLocks noGrp="1" noChangeAspect="1"/>
          </p:cNvPicPr>
          <p:nvPr>
            <p:ph idx="1"/>
          </p:nvPr>
        </p:nvPicPr>
        <p:blipFill>
          <a:blip r:embed="rId2"/>
          <a:stretch>
            <a:fillRect/>
          </a:stretch>
        </p:blipFill>
        <p:spPr>
          <a:xfrm>
            <a:off x="1295398" y="2667509"/>
            <a:ext cx="9601200" cy="1918463"/>
          </a:xfrm>
          <a:prstGeom prst="rect">
            <a:avLst/>
          </a:prstGeom>
        </p:spPr>
      </p:pic>
    </p:spTree>
    <p:extLst>
      <p:ext uri="{BB962C8B-B14F-4D97-AF65-F5344CB8AC3E}">
        <p14:creationId xmlns:p14="http://schemas.microsoft.com/office/powerpoint/2010/main" val="8932348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674833" y="764017"/>
            <a:ext cx="6715124" cy="5256941"/>
          </a:xfrm>
          <a:prstGeom prst="rect">
            <a:avLst/>
          </a:prstGeom>
        </p:spPr>
      </p:pic>
    </p:spTree>
    <p:extLst>
      <p:ext uri="{BB962C8B-B14F-4D97-AF65-F5344CB8AC3E}">
        <p14:creationId xmlns:p14="http://schemas.microsoft.com/office/powerpoint/2010/main" val="4381659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0" y="588963"/>
            <a:ext cx="9601200" cy="1303337"/>
          </a:xfrm>
        </p:spPr>
        <p:txBody>
          <a:bodyPr>
            <a:normAutofit/>
          </a:bodyPr>
          <a:lstStyle/>
          <a:p>
            <a:r>
              <a:rPr lang="es-AR" sz="4000" dirty="0" smtClean="0"/>
              <a:t>                  Cuando </a:t>
            </a:r>
            <a:r>
              <a:rPr lang="es-AR" sz="4000" dirty="0" err="1" smtClean="0"/>
              <a:t>repunzar</a:t>
            </a:r>
            <a:endParaRPr lang="es-AR" sz="4000" dirty="0"/>
          </a:p>
        </p:txBody>
      </p:sp>
      <p:pic>
        <p:nvPicPr>
          <p:cNvPr id="6" name="Marcador de contenido 5"/>
          <p:cNvPicPr>
            <a:picLocks noGrp="1" noChangeAspect="1"/>
          </p:cNvPicPr>
          <p:nvPr>
            <p:ph idx="4294967295"/>
          </p:nvPr>
        </p:nvPicPr>
        <p:blipFill>
          <a:blip r:embed="rId2"/>
          <a:stretch>
            <a:fillRect/>
          </a:stretch>
        </p:blipFill>
        <p:spPr>
          <a:xfrm>
            <a:off x="2503918" y="1591788"/>
            <a:ext cx="7418549" cy="4656086"/>
          </a:xfrm>
          <a:prstGeom prst="rect">
            <a:avLst/>
          </a:prstGeom>
        </p:spPr>
      </p:pic>
    </p:spTree>
    <p:extLst>
      <p:ext uri="{BB962C8B-B14F-4D97-AF65-F5344CB8AC3E}">
        <p14:creationId xmlns:p14="http://schemas.microsoft.com/office/powerpoint/2010/main" val="24089310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366904" y="627651"/>
            <a:ext cx="9458191" cy="5529673"/>
          </a:xfrm>
          <a:prstGeom prst="rect">
            <a:avLst/>
          </a:prstGeom>
        </p:spPr>
      </p:pic>
    </p:spTree>
    <p:extLst>
      <p:ext uri="{BB962C8B-B14F-4D97-AF65-F5344CB8AC3E}">
        <p14:creationId xmlns:p14="http://schemas.microsoft.com/office/powerpoint/2010/main" val="11793912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968893" y="677545"/>
            <a:ext cx="8254214" cy="5566617"/>
          </a:xfrm>
          <a:prstGeom prst="rect">
            <a:avLst/>
          </a:prstGeom>
        </p:spPr>
      </p:pic>
    </p:spTree>
    <p:extLst>
      <p:ext uri="{BB962C8B-B14F-4D97-AF65-F5344CB8AC3E}">
        <p14:creationId xmlns:p14="http://schemas.microsoft.com/office/powerpoint/2010/main" val="3481357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978301" y="798370"/>
            <a:ext cx="8235398" cy="5332697"/>
          </a:xfrm>
          <a:prstGeom prst="rect">
            <a:avLst/>
          </a:prstGeom>
        </p:spPr>
      </p:pic>
    </p:spTree>
    <p:extLst>
      <p:ext uri="{BB962C8B-B14F-4D97-AF65-F5344CB8AC3E}">
        <p14:creationId xmlns:p14="http://schemas.microsoft.com/office/powerpoint/2010/main" val="15967596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139994" y="931803"/>
            <a:ext cx="9861184" cy="4084578"/>
          </a:xfrm>
          <a:prstGeom prst="rect">
            <a:avLst/>
          </a:prstGeom>
        </p:spPr>
      </p:pic>
    </p:spTree>
    <p:extLst>
      <p:ext uri="{BB962C8B-B14F-4D97-AF65-F5344CB8AC3E}">
        <p14:creationId xmlns:p14="http://schemas.microsoft.com/office/powerpoint/2010/main" val="33401798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024593" y="723707"/>
            <a:ext cx="8142813" cy="5337561"/>
          </a:xfrm>
          <a:prstGeom prst="rect">
            <a:avLst/>
          </a:prstGeom>
        </p:spPr>
      </p:pic>
    </p:spTree>
    <p:extLst>
      <p:ext uri="{BB962C8B-B14F-4D97-AF65-F5344CB8AC3E}">
        <p14:creationId xmlns:p14="http://schemas.microsoft.com/office/powerpoint/2010/main" val="37404191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95402" y="2588741"/>
            <a:ext cx="9601196" cy="1303867"/>
          </a:xfrm>
        </p:spPr>
        <p:txBody>
          <a:bodyPr/>
          <a:lstStyle/>
          <a:p>
            <a:r>
              <a:rPr lang="es-AR" dirty="0" smtClean="0"/>
              <a:t>Consideraciones PK/PD</a:t>
            </a:r>
            <a:endParaRPr lang="es-AR" dirty="0"/>
          </a:p>
        </p:txBody>
      </p:sp>
    </p:spTree>
    <p:extLst>
      <p:ext uri="{BB962C8B-B14F-4D97-AF65-F5344CB8AC3E}">
        <p14:creationId xmlns:p14="http://schemas.microsoft.com/office/powerpoint/2010/main" val="23067359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087969" y="757891"/>
            <a:ext cx="8016061" cy="5269194"/>
          </a:xfrm>
          <a:prstGeom prst="rect">
            <a:avLst/>
          </a:prstGeom>
        </p:spPr>
      </p:pic>
    </p:spTree>
    <p:extLst>
      <p:ext uri="{BB962C8B-B14F-4D97-AF65-F5344CB8AC3E}">
        <p14:creationId xmlns:p14="http://schemas.microsoft.com/office/powerpoint/2010/main" val="30887121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46482" y="888762"/>
            <a:ext cx="9426012" cy="4770537"/>
          </a:xfrm>
          <a:prstGeom prst="rect">
            <a:avLst/>
          </a:prstGeom>
        </p:spPr>
        <p:txBody>
          <a:bodyPr wrap="square">
            <a:spAutoFit/>
          </a:bodyPr>
          <a:lstStyle/>
          <a:p>
            <a:endParaRPr lang="es-AR" sz="2000" dirty="0">
              <a:solidFill>
                <a:srgbClr val="000000"/>
              </a:solidFill>
              <a:latin typeface="Arial" panose="020B0604020202020204" pitchFamily="34" charset="0"/>
            </a:endParaRPr>
          </a:p>
          <a:p>
            <a:pPr algn="ctr"/>
            <a:r>
              <a:rPr lang="es-AR" sz="2000" dirty="0">
                <a:solidFill>
                  <a:srgbClr val="000000"/>
                </a:solidFill>
                <a:latin typeface="Arial" panose="020B0604020202020204" pitchFamily="34" charset="0"/>
              </a:rPr>
              <a:t> </a:t>
            </a:r>
            <a:r>
              <a:rPr lang="es-AR" sz="3200" b="1" dirty="0">
                <a:solidFill>
                  <a:srgbClr val="000000"/>
                </a:solidFill>
              </a:rPr>
              <a:t>La barrera hemato-encefálica (BHE) </a:t>
            </a:r>
            <a:endParaRPr lang="es-AR" sz="3200" dirty="0" smtClean="0">
              <a:solidFill>
                <a:srgbClr val="000000"/>
              </a:solidFill>
            </a:endParaRPr>
          </a:p>
          <a:p>
            <a:r>
              <a:rPr lang="es-AR" b="1" dirty="0">
                <a:solidFill>
                  <a:srgbClr val="000000"/>
                </a:solidFill>
              </a:rPr>
              <a:t>El medio interno del SNC se encuentra aislado de la circulación sanguínea a través de la BHE, que puede definirse como una </a:t>
            </a:r>
            <a:r>
              <a:rPr lang="es-AR" b="1" dirty="0">
                <a:solidFill>
                  <a:srgbClr val="0070C0"/>
                </a:solidFill>
              </a:rPr>
              <a:t>propiedad funcional de los vasos sanguíneos del SNC </a:t>
            </a:r>
            <a:r>
              <a:rPr lang="es-AR" b="1" dirty="0">
                <a:solidFill>
                  <a:srgbClr val="000000"/>
                </a:solidFill>
              </a:rPr>
              <a:t>por la que se limita el intercambio libre de solutos entre el plasma sanguíneo y el tejido nervioso: excepto el agua, gases solubles y pequeñas moléculas liposolubles </a:t>
            </a:r>
          </a:p>
          <a:p>
            <a:r>
              <a:rPr lang="es-AR" b="1" dirty="0" smtClean="0"/>
              <a:t>Varias </a:t>
            </a:r>
            <a:r>
              <a:rPr lang="es-AR" b="1" dirty="0"/>
              <a:t>características diferencian esta estructura capilar de la existente en el resto del árbol vascular: </a:t>
            </a:r>
          </a:p>
          <a:p>
            <a:r>
              <a:rPr lang="es-AR" b="1" dirty="0" smtClean="0"/>
              <a:t>1.La </a:t>
            </a:r>
            <a:r>
              <a:rPr lang="es-AR" b="1" dirty="0"/>
              <a:t>presencia de un sellado intercelular del endotelio a través de </a:t>
            </a:r>
            <a:r>
              <a:rPr lang="es-AR" b="1" i="1" dirty="0"/>
              <a:t>“uniones estrechas” </a:t>
            </a:r>
            <a:r>
              <a:rPr lang="es-AR" b="1" dirty="0"/>
              <a:t>que impiden cualquier comunicación directa entre los espacios intravascular y extracelular </a:t>
            </a:r>
            <a:r>
              <a:rPr lang="es-AR" b="1" dirty="0" smtClean="0"/>
              <a:t>cerebral.</a:t>
            </a:r>
          </a:p>
          <a:p>
            <a:endParaRPr lang="es-AR" b="1" dirty="0" smtClean="0"/>
          </a:p>
          <a:p>
            <a:r>
              <a:rPr lang="es-AR" b="1" dirty="0" smtClean="0"/>
              <a:t>2. La </a:t>
            </a:r>
            <a:r>
              <a:rPr lang="es-AR" b="1" dirty="0"/>
              <a:t>ausencia de fenestraciones en las células </a:t>
            </a:r>
            <a:r>
              <a:rPr lang="es-AR" b="1" dirty="0" smtClean="0"/>
              <a:t>endoteliales.</a:t>
            </a:r>
          </a:p>
          <a:p>
            <a:endParaRPr lang="es-AR" b="1" dirty="0" smtClean="0"/>
          </a:p>
          <a:p>
            <a:r>
              <a:rPr lang="es-AR" b="1" dirty="0" smtClean="0"/>
              <a:t>3. </a:t>
            </a:r>
            <a:r>
              <a:rPr lang="es-AR" b="1" dirty="0"/>
              <a:t>L</a:t>
            </a:r>
            <a:r>
              <a:rPr lang="es-AR" b="1" dirty="0" smtClean="0"/>
              <a:t>a </a:t>
            </a:r>
            <a:r>
              <a:rPr lang="es-AR" b="1" dirty="0"/>
              <a:t>carencia relativa de vesículas de endocitosis intraendoteliales para la internalización de moléculas </a:t>
            </a:r>
            <a:r>
              <a:rPr lang="es-AR" b="1" dirty="0" smtClean="0"/>
              <a:t>solubles</a:t>
            </a:r>
            <a:r>
              <a:rPr lang="es-AR" b="1" dirty="0"/>
              <a:t>.</a:t>
            </a:r>
          </a:p>
        </p:txBody>
      </p:sp>
    </p:spTree>
    <p:extLst>
      <p:ext uri="{BB962C8B-B14F-4D97-AF65-F5344CB8AC3E}">
        <p14:creationId xmlns:p14="http://schemas.microsoft.com/office/powerpoint/2010/main" val="2588761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71671" y="1166843"/>
            <a:ext cx="10485689" cy="3970318"/>
          </a:xfrm>
          <a:prstGeom prst="rect">
            <a:avLst/>
          </a:prstGeom>
        </p:spPr>
        <p:txBody>
          <a:bodyPr wrap="square">
            <a:spAutoFit/>
          </a:bodyPr>
          <a:lstStyle/>
          <a:p>
            <a:pPr algn="ctr"/>
            <a:r>
              <a:rPr lang="es-AR" b="1" dirty="0">
                <a:solidFill>
                  <a:srgbClr val="000000"/>
                </a:solidFill>
                <a:latin typeface="Arial" panose="020B0604020202020204" pitchFamily="34" charset="0"/>
              </a:rPr>
              <a:t>Penetración de anti-infecciosos en el LCR y el tejido cerebral en ausencia de inflamación meníngea </a:t>
            </a:r>
            <a:endParaRPr lang="es-AR" dirty="0">
              <a:solidFill>
                <a:srgbClr val="000000"/>
              </a:solidFill>
              <a:latin typeface="Arial" panose="020B0604020202020204" pitchFamily="34" charset="0"/>
            </a:endParaRPr>
          </a:p>
          <a:p>
            <a:r>
              <a:rPr lang="es-AR" dirty="0">
                <a:solidFill>
                  <a:srgbClr val="000000"/>
                </a:solidFill>
                <a:latin typeface="Arial" panose="020B0604020202020204" pitchFamily="34" charset="0"/>
              </a:rPr>
              <a:t>La entrada de fármacos, incluidos los antibióticos, en el LCR y en el espacio extracelular del cerebro se rige por los siguientes factores: </a:t>
            </a:r>
            <a:endParaRPr lang="es-AR" dirty="0" smtClean="0">
              <a:solidFill>
                <a:srgbClr val="000000"/>
              </a:solidFill>
              <a:latin typeface="Arial" panose="020B0604020202020204" pitchFamily="34" charset="0"/>
            </a:endParaRPr>
          </a:p>
          <a:p>
            <a:pPr marL="342900" indent="-342900">
              <a:buAutoNum type="arabicPeriod"/>
            </a:pPr>
            <a:r>
              <a:rPr lang="es-AR" dirty="0" smtClean="0">
                <a:solidFill>
                  <a:srgbClr val="000000"/>
                </a:solidFill>
                <a:latin typeface="Arial" panose="020B0604020202020204" pitchFamily="34" charset="0"/>
              </a:rPr>
              <a:t>Tamaño molecular.</a:t>
            </a:r>
          </a:p>
          <a:p>
            <a:endParaRPr lang="es-AR" dirty="0" smtClean="0">
              <a:solidFill>
                <a:srgbClr val="000000"/>
              </a:solidFill>
              <a:latin typeface="Arial" panose="020B0604020202020204" pitchFamily="34" charset="0"/>
            </a:endParaRPr>
          </a:p>
          <a:p>
            <a:r>
              <a:rPr lang="es-AR" dirty="0" smtClean="0">
                <a:solidFill>
                  <a:srgbClr val="000000"/>
                </a:solidFill>
                <a:latin typeface="Arial" panose="020B0604020202020204" pitchFamily="34" charset="0"/>
              </a:rPr>
              <a:t>2. </a:t>
            </a:r>
            <a:r>
              <a:rPr lang="es-AR" dirty="0">
                <a:solidFill>
                  <a:srgbClr val="000000"/>
                </a:solidFill>
                <a:latin typeface="Arial" panose="020B0604020202020204" pitchFamily="34" charset="0"/>
              </a:rPr>
              <a:t>L</a:t>
            </a:r>
            <a:r>
              <a:rPr lang="es-AR" dirty="0" smtClean="0">
                <a:solidFill>
                  <a:srgbClr val="000000"/>
                </a:solidFill>
                <a:latin typeface="Arial" panose="020B0604020202020204" pitchFamily="34" charset="0"/>
              </a:rPr>
              <a:t>ipofilicidad</a:t>
            </a:r>
            <a:r>
              <a:rPr lang="es-AR" dirty="0">
                <a:solidFill>
                  <a:srgbClr val="000000"/>
                </a:solidFill>
                <a:latin typeface="Arial" panose="020B0604020202020204" pitchFamily="34" charset="0"/>
              </a:rPr>
              <a:t>: aumenta su capacidad para penetrar estas </a:t>
            </a:r>
            <a:r>
              <a:rPr lang="es-AR" dirty="0" smtClean="0">
                <a:solidFill>
                  <a:srgbClr val="000000"/>
                </a:solidFill>
                <a:latin typeface="Arial" panose="020B0604020202020204" pitchFamily="34" charset="0"/>
              </a:rPr>
              <a:t>membranas.</a:t>
            </a:r>
          </a:p>
          <a:p>
            <a:endParaRPr lang="es-AR" dirty="0" smtClean="0">
              <a:solidFill>
                <a:srgbClr val="000000"/>
              </a:solidFill>
              <a:latin typeface="Arial" panose="020B0604020202020204" pitchFamily="34" charset="0"/>
            </a:endParaRPr>
          </a:p>
          <a:p>
            <a:r>
              <a:rPr lang="es-AR" dirty="0" smtClean="0">
                <a:solidFill>
                  <a:srgbClr val="000000"/>
                </a:solidFill>
                <a:latin typeface="Arial" panose="020B0604020202020204" pitchFamily="34" charset="0"/>
              </a:rPr>
              <a:t>3. Unión </a:t>
            </a:r>
            <a:r>
              <a:rPr lang="es-AR" dirty="0">
                <a:solidFill>
                  <a:srgbClr val="000000"/>
                </a:solidFill>
                <a:latin typeface="Arial" panose="020B0604020202020204" pitchFamily="34" charset="0"/>
              </a:rPr>
              <a:t>a proteínas plasmáticas: se acepta que en presencia de una barrera intacta, sólo la fracción plasmática no unida puede penetrar </a:t>
            </a:r>
            <a:r>
              <a:rPr lang="es-AR" dirty="0" smtClean="0">
                <a:solidFill>
                  <a:srgbClr val="000000"/>
                </a:solidFill>
                <a:latin typeface="Arial" panose="020B0604020202020204" pitchFamily="34" charset="0"/>
              </a:rPr>
              <a:t>libremente.</a:t>
            </a:r>
          </a:p>
          <a:p>
            <a:endParaRPr lang="es-AR" dirty="0" smtClean="0">
              <a:solidFill>
                <a:srgbClr val="000000"/>
              </a:solidFill>
              <a:latin typeface="Arial" panose="020B0604020202020204" pitchFamily="34" charset="0"/>
            </a:endParaRPr>
          </a:p>
          <a:p>
            <a:r>
              <a:rPr lang="es-AR" dirty="0" smtClean="0">
                <a:solidFill>
                  <a:srgbClr val="000000"/>
                </a:solidFill>
                <a:latin typeface="Arial" panose="020B0604020202020204" pitchFamily="34" charset="0"/>
              </a:rPr>
              <a:t>4. Transporte </a:t>
            </a:r>
            <a:r>
              <a:rPr lang="es-AR" dirty="0">
                <a:solidFill>
                  <a:srgbClr val="000000"/>
                </a:solidFill>
                <a:latin typeface="Arial" panose="020B0604020202020204" pitchFamily="34" charset="0"/>
              </a:rPr>
              <a:t>activo: las concentraciones en LCR y la relación ABC</a:t>
            </a:r>
            <a:r>
              <a:rPr lang="es-AR" sz="1100" dirty="0">
                <a:solidFill>
                  <a:srgbClr val="000000"/>
                </a:solidFill>
                <a:latin typeface="Arial" panose="020B0604020202020204" pitchFamily="34" charset="0"/>
              </a:rPr>
              <a:t>LCR </a:t>
            </a:r>
            <a:r>
              <a:rPr lang="es-AR" dirty="0">
                <a:solidFill>
                  <a:srgbClr val="000000"/>
                </a:solidFill>
                <a:latin typeface="Arial" panose="020B0604020202020204" pitchFamily="34" charset="0"/>
              </a:rPr>
              <a:t>/ ABC</a:t>
            </a:r>
            <a:r>
              <a:rPr lang="es-AR" sz="1100" dirty="0">
                <a:solidFill>
                  <a:srgbClr val="000000"/>
                </a:solidFill>
                <a:latin typeface="Arial" panose="020B0604020202020204" pitchFamily="34" charset="0"/>
              </a:rPr>
              <a:t>suero </a:t>
            </a:r>
            <a:r>
              <a:rPr lang="es-AR" dirty="0">
                <a:solidFill>
                  <a:srgbClr val="000000"/>
                </a:solidFill>
                <a:latin typeface="Arial" panose="020B0604020202020204" pitchFamily="34" charset="0"/>
              </a:rPr>
              <a:t>dependen no solo de sus propiedades fisicoquímicas sino también de su afinidad diferencial con los sistemas de transporte, que actúan como bombas de eflujo: glicoproteína P (</a:t>
            </a:r>
            <a:r>
              <a:rPr lang="es-AR" dirty="0" err="1">
                <a:solidFill>
                  <a:srgbClr val="000000"/>
                </a:solidFill>
                <a:latin typeface="Arial" panose="020B0604020202020204" pitchFamily="34" charset="0"/>
              </a:rPr>
              <a:t>gp</a:t>
            </a:r>
            <a:r>
              <a:rPr lang="es-AR" dirty="0">
                <a:solidFill>
                  <a:srgbClr val="000000"/>
                </a:solidFill>
                <a:latin typeface="Arial" panose="020B0604020202020204" pitchFamily="34" charset="0"/>
              </a:rPr>
              <a:t>-P</a:t>
            </a:r>
            <a:r>
              <a:rPr lang="es-AR" dirty="0" smtClean="0">
                <a:solidFill>
                  <a:srgbClr val="000000"/>
                </a:solidFill>
                <a:latin typeface="Arial" panose="020B0604020202020204" pitchFamily="34" charset="0"/>
              </a:rPr>
              <a:t>).</a:t>
            </a:r>
            <a:endParaRPr lang="es-AR" dirty="0"/>
          </a:p>
        </p:txBody>
      </p:sp>
    </p:spTree>
    <p:extLst>
      <p:ext uri="{BB962C8B-B14F-4D97-AF65-F5344CB8AC3E}">
        <p14:creationId xmlns:p14="http://schemas.microsoft.com/office/powerpoint/2010/main" val="1109267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16950" y="591721"/>
            <a:ext cx="10220770" cy="5601533"/>
          </a:xfrm>
          <a:prstGeom prst="rect">
            <a:avLst/>
          </a:prstGeom>
        </p:spPr>
        <p:txBody>
          <a:bodyPr wrap="square">
            <a:spAutoFit/>
          </a:bodyPr>
          <a:lstStyle/>
          <a:p>
            <a:pPr algn="ctr"/>
            <a:r>
              <a:rPr lang="es-AR" b="1" dirty="0">
                <a:solidFill>
                  <a:srgbClr val="000000"/>
                </a:solidFill>
              </a:rPr>
              <a:t>Penetración de anti-infecciosos en el LCR y el tejido cerebral en presencia de inflamación meníngea </a:t>
            </a:r>
          </a:p>
          <a:p>
            <a:endParaRPr lang="es-AR" sz="2000" dirty="0" smtClean="0">
              <a:solidFill>
                <a:srgbClr val="000000"/>
              </a:solidFill>
            </a:endParaRPr>
          </a:p>
          <a:p>
            <a:r>
              <a:rPr lang="es-AR" sz="2000" b="1" dirty="0" smtClean="0">
                <a:solidFill>
                  <a:srgbClr val="000000"/>
                </a:solidFill>
              </a:rPr>
              <a:t>En </a:t>
            </a:r>
            <a:r>
              <a:rPr lang="es-AR" sz="2000" b="1" dirty="0">
                <a:solidFill>
                  <a:srgbClr val="000000"/>
                </a:solidFill>
              </a:rPr>
              <a:t>la meningitis bacteriana, coexisten tres situaciones</a:t>
            </a:r>
            <a:r>
              <a:rPr lang="es-AR" sz="2000" b="1" dirty="0" smtClean="0">
                <a:solidFill>
                  <a:srgbClr val="000000"/>
                </a:solidFill>
              </a:rPr>
              <a:t>:</a:t>
            </a:r>
          </a:p>
          <a:p>
            <a:r>
              <a:rPr lang="es-AR" sz="2000" b="1" dirty="0" smtClean="0">
                <a:solidFill>
                  <a:srgbClr val="000000"/>
                </a:solidFill>
              </a:rPr>
              <a:t> </a:t>
            </a:r>
          </a:p>
          <a:p>
            <a:r>
              <a:rPr lang="es-AR" sz="2000" b="1" dirty="0" smtClean="0">
                <a:solidFill>
                  <a:srgbClr val="000000"/>
                </a:solidFill>
              </a:rPr>
              <a:t>1. La </a:t>
            </a:r>
            <a:r>
              <a:rPr lang="es-AR" sz="2000" b="1" dirty="0">
                <a:solidFill>
                  <a:srgbClr val="000000"/>
                </a:solidFill>
              </a:rPr>
              <a:t>BHE filtra por la apertura de las uniones estrechas intercelulares de las paredes de los </a:t>
            </a:r>
            <a:r>
              <a:rPr lang="es-AR" sz="2000" b="1" dirty="0" smtClean="0">
                <a:solidFill>
                  <a:srgbClr val="000000"/>
                </a:solidFill>
              </a:rPr>
              <a:t>vasos.</a:t>
            </a:r>
          </a:p>
          <a:p>
            <a:endParaRPr lang="es-AR" sz="2000" b="1" dirty="0" smtClean="0">
              <a:solidFill>
                <a:srgbClr val="000000"/>
              </a:solidFill>
            </a:endParaRPr>
          </a:p>
          <a:p>
            <a:r>
              <a:rPr lang="es-AR" sz="2000" b="1" dirty="0" smtClean="0"/>
              <a:t>2. La </a:t>
            </a:r>
            <a:r>
              <a:rPr lang="es-AR" sz="2000" b="1" dirty="0"/>
              <a:t>resistencia a la salida del LCR aumenta, lo que lleva a una reducción moderada de la producción y las tasas de absorción del </a:t>
            </a:r>
            <a:r>
              <a:rPr lang="es-AR" sz="2000" b="1" dirty="0" smtClean="0"/>
              <a:t>LCR.</a:t>
            </a:r>
          </a:p>
          <a:p>
            <a:endParaRPr lang="es-AR" sz="2000" b="1" dirty="0"/>
          </a:p>
          <a:p>
            <a:r>
              <a:rPr lang="es-AR" sz="2000" b="1" dirty="0" smtClean="0"/>
              <a:t>3. La </a:t>
            </a:r>
            <a:r>
              <a:rPr lang="es-AR" sz="2000" b="1" dirty="0"/>
              <a:t>actividad de </a:t>
            </a:r>
            <a:r>
              <a:rPr lang="es-AR" sz="2000" b="1" i="1" dirty="0"/>
              <a:t>la </a:t>
            </a:r>
            <a:r>
              <a:rPr lang="es-AR" sz="2000" b="1" i="1" dirty="0" smtClean="0"/>
              <a:t>gp-P* </a:t>
            </a:r>
            <a:r>
              <a:rPr lang="es-AR" sz="2000" b="1" dirty="0" smtClean="0"/>
              <a:t>puede </a:t>
            </a:r>
            <a:r>
              <a:rPr lang="es-AR" sz="2000" b="1" dirty="0"/>
              <a:t>ser inhibida por las citoquinas proinflamatorias. Estos tres mecanismos conducen de forma sinérgica a un aumento de las concentraciones en LCR. Bajo las condiciones de una alteración severa de la BHE, las propiedades fisicoquímicas de los fármacos pierden importancia, y esto repercute en mayor medida en moléculas hidrófilas (p. Ej., β-lactámicos, aminoglucósidos y glicopéptidos). </a:t>
            </a:r>
            <a:r>
              <a:rPr lang="es-AR" sz="2000" b="1" dirty="0" smtClean="0">
                <a:solidFill>
                  <a:srgbClr val="000000"/>
                </a:solidFill>
              </a:rPr>
              <a:t> </a:t>
            </a:r>
          </a:p>
          <a:p>
            <a:endParaRPr lang="es-AR" sz="2000" b="1" dirty="0">
              <a:solidFill>
                <a:srgbClr val="000000"/>
              </a:solidFill>
            </a:endParaRPr>
          </a:p>
          <a:p>
            <a:r>
              <a:rPr lang="es-AR" sz="2000" b="1" i="1" dirty="0" smtClean="0"/>
              <a:t>*La</a:t>
            </a:r>
            <a:r>
              <a:rPr lang="es-AR" sz="2000" b="1" i="1" dirty="0"/>
              <a:t> P-gp es una </a:t>
            </a:r>
            <a:r>
              <a:rPr lang="es-AR" sz="2000" b="1" i="1" dirty="0" err="1"/>
              <a:t>glucoproteína</a:t>
            </a:r>
            <a:r>
              <a:rPr lang="es-AR" sz="2000" b="1" i="1" dirty="0"/>
              <a:t> muy importante en la membrana celular ya que expulsa gran cantidad de sustancias al exterior de la célula.</a:t>
            </a:r>
          </a:p>
        </p:txBody>
      </p:sp>
    </p:spTree>
    <p:extLst>
      <p:ext uri="{BB962C8B-B14F-4D97-AF65-F5344CB8AC3E}">
        <p14:creationId xmlns:p14="http://schemas.microsoft.com/office/powerpoint/2010/main" val="2555957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a:buFontTx/>
              <a:buNone/>
            </a:pPr>
            <a:r>
              <a:rPr lang="es-AR" dirty="0" smtClean="0"/>
              <a:t>    </a:t>
            </a:r>
            <a:r>
              <a:rPr lang="es-AR" sz="3200" b="1" dirty="0" smtClean="0">
                <a:latin typeface="Calibri" panose="020F0502020204030204" pitchFamily="34" charset="0"/>
              </a:rPr>
              <a:t>Los </a:t>
            </a:r>
            <a:r>
              <a:rPr lang="es-AR" sz="3200" b="1" dirty="0">
                <a:latin typeface="Calibri" panose="020F0502020204030204" pitchFamily="34" charset="0"/>
              </a:rPr>
              <a:t>antimicrobianos intratecales son una alternativa terapéutica en </a:t>
            </a:r>
            <a:r>
              <a:rPr lang="es-AR" sz="3200" b="1" dirty="0" smtClean="0">
                <a:latin typeface="Calibri" panose="020F0502020204030204" pitchFamily="34" charset="0"/>
              </a:rPr>
              <a:t>aquellos pacientes </a:t>
            </a:r>
            <a:r>
              <a:rPr lang="es-AR" sz="3200" b="1" dirty="0">
                <a:latin typeface="Calibri" panose="020F0502020204030204" pitchFamily="34" charset="0"/>
              </a:rPr>
              <a:t>afectados por infecciones del SNC por agentes resistentes y en los cuales existe una baja penetración de antibióticos activos a través de </a:t>
            </a:r>
            <a:r>
              <a:rPr lang="es-AR" sz="3200" b="1" dirty="0" smtClean="0">
                <a:latin typeface="Calibri" panose="020F0502020204030204" pitchFamily="34" charset="0"/>
              </a:rPr>
              <a:t>la barrera </a:t>
            </a:r>
            <a:r>
              <a:rPr lang="es-AR" sz="3200" b="1" dirty="0">
                <a:latin typeface="Calibri" panose="020F0502020204030204" pitchFamily="34" charset="0"/>
              </a:rPr>
              <a:t>hematoencefálica.</a:t>
            </a:r>
            <a:endParaRPr lang="es-ES" sz="3200" b="1" dirty="0">
              <a:latin typeface="Calibri" panose="020F0502020204030204" pitchFamily="34" charset="0"/>
            </a:endParaRPr>
          </a:p>
        </p:txBody>
      </p:sp>
      <p:sp>
        <p:nvSpPr>
          <p:cNvPr id="5" name="Título 4"/>
          <p:cNvSpPr>
            <a:spLocks noGrp="1"/>
          </p:cNvSpPr>
          <p:nvPr>
            <p:ph type="title"/>
          </p:nvPr>
        </p:nvSpPr>
        <p:spPr/>
        <p:txBody>
          <a:bodyPr>
            <a:normAutofit/>
          </a:bodyPr>
          <a:lstStyle/>
          <a:p>
            <a:r>
              <a:rPr lang="es-AR" sz="2400" b="1" dirty="0" smtClean="0">
                <a:latin typeface="Calibri" panose="020F0502020204030204" pitchFamily="34" charset="0"/>
              </a:rPr>
              <a:t>CONCLUSIONES SOBRE EL USO DE ANTIMICROBIANOS INTRATECALES</a:t>
            </a:r>
            <a:endParaRPr lang="es-AR" sz="2400" b="1" dirty="0">
              <a:latin typeface="Calibri" panose="020F0502020204030204" pitchFamily="34" charset="0"/>
            </a:endParaRPr>
          </a:p>
        </p:txBody>
      </p:sp>
    </p:spTree>
    <p:extLst>
      <p:ext uri="{BB962C8B-B14F-4D97-AF65-F5344CB8AC3E}">
        <p14:creationId xmlns:p14="http://schemas.microsoft.com/office/powerpoint/2010/main" val="10016313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latin typeface="Calibri" panose="020F0502020204030204" pitchFamily="34" charset="0"/>
              </a:rPr>
              <a:t>ATB INTRAVENTRICULAR</a:t>
            </a:r>
            <a:endParaRPr lang="es-AR" b="1" dirty="0">
              <a:latin typeface="Calibri" panose="020F0502020204030204" pitchFamily="34" charset="0"/>
            </a:endParaRPr>
          </a:p>
        </p:txBody>
      </p:sp>
      <p:sp>
        <p:nvSpPr>
          <p:cNvPr id="3" name="Marcador de contenido 2"/>
          <p:cNvSpPr>
            <a:spLocks noGrp="1"/>
          </p:cNvSpPr>
          <p:nvPr>
            <p:ph idx="1"/>
          </p:nvPr>
        </p:nvSpPr>
        <p:spPr/>
        <p:txBody>
          <a:bodyPr>
            <a:normAutofit fontScale="92500" lnSpcReduction="10000"/>
          </a:bodyPr>
          <a:lstStyle/>
          <a:p>
            <a:pPr>
              <a:lnSpc>
                <a:spcPct val="80000"/>
              </a:lnSpc>
            </a:pPr>
            <a:r>
              <a:rPr lang="es-AR" b="1" dirty="0">
                <a:latin typeface="Calibri" panose="020F0502020204030204" pitchFamily="34" charset="0"/>
              </a:rPr>
              <a:t>Las indicaciones potenciales de antimicrobianos intraventriculares incluyen aquellos pacientes con infecciones del SNC (infección o ventriculitis) por alguna de las siguientes situaciones: </a:t>
            </a:r>
          </a:p>
          <a:p>
            <a:pPr>
              <a:lnSpc>
                <a:spcPct val="80000"/>
              </a:lnSpc>
              <a:buFontTx/>
              <a:buNone/>
            </a:pPr>
            <a:r>
              <a:rPr lang="es-AR" b="1" dirty="0">
                <a:latin typeface="Calibri" panose="020F0502020204030204" pitchFamily="34" charset="0"/>
              </a:rPr>
              <a:t>	Bacilos Gram negativos resistentes a cefalosporinas de tercera o cuarta generación y a </a:t>
            </a:r>
            <a:r>
              <a:rPr lang="es-AR" b="1" dirty="0" smtClean="0">
                <a:latin typeface="Calibri" panose="020F0502020204030204" pitchFamily="34" charset="0"/>
              </a:rPr>
              <a:t>Meropenem.</a:t>
            </a:r>
            <a:endParaRPr lang="es-AR" b="1" dirty="0">
              <a:latin typeface="Calibri" panose="020F0502020204030204" pitchFamily="34" charset="0"/>
            </a:endParaRPr>
          </a:p>
          <a:p>
            <a:pPr>
              <a:lnSpc>
                <a:spcPct val="80000"/>
              </a:lnSpc>
              <a:buFontTx/>
              <a:buNone/>
            </a:pPr>
            <a:r>
              <a:rPr lang="es-AR" b="1" dirty="0">
                <a:latin typeface="Calibri" panose="020F0502020204030204" pitchFamily="34" charset="0"/>
              </a:rPr>
              <a:t> 	Cocos Gram positivos resistentes a β-lactámicos. Pacientes sin una respuesta apropiada a un tratamiento sistémico con un fármaco </a:t>
            </a:r>
            <a:r>
              <a:rPr lang="es-AR" b="1" dirty="0" smtClean="0">
                <a:latin typeface="Calibri" panose="020F0502020204030204" pitchFamily="34" charset="0"/>
              </a:rPr>
              <a:t>activo. </a:t>
            </a:r>
            <a:endParaRPr lang="es-AR" b="1" dirty="0">
              <a:latin typeface="Calibri" panose="020F0502020204030204" pitchFamily="34" charset="0"/>
            </a:endParaRPr>
          </a:p>
          <a:p>
            <a:pPr>
              <a:lnSpc>
                <a:spcPct val="80000"/>
              </a:lnSpc>
              <a:buFontTx/>
              <a:buNone/>
            </a:pPr>
            <a:r>
              <a:rPr lang="es-AR" b="1" dirty="0">
                <a:latin typeface="Calibri" panose="020F0502020204030204" pitchFamily="34" charset="0"/>
              </a:rPr>
              <a:t>	Pacientes en los que no se ha conseguido esterilizar el LCR a pesar de una terapia sistémica prolongada. Potencialmente podrían considerarse en todos aquellos casos donde no se pueda retirar o reemplazar el catéter de drenaje ventricular.</a:t>
            </a:r>
            <a:endParaRPr lang="es-AR" b="1" dirty="0">
              <a:latin typeface="Calibri" panose="020F0502020204030204" pitchFamily="34" charset="0"/>
            </a:endParaRPr>
          </a:p>
        </p:txBody>
      </p:sp>
    </p:spTree>
    <p:extLst>
      <p:ext uri="{BB962C8B-B14F-4D97-AF65-F5344CB8AC3E}">
        <p14:creationId xmlns:p14="http://schemas.microsoft.com/office/powerpoint/2010/main" val="1211962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083076" y="758128"/>
            <a:ext cx="10218198" cy="4776692"/>
          </a:xfrm>
          <a:prstGeom prst="rect">
            <a:avLst/>
          </a:prstGeom>
        </p:spPr>
        <p:txBody>
          <a:bodyPr wrap="square">
            <a:spAutoFit/>
          </a:bodyPr>
          <a:lstStyle/>
          <a:p>
            <a:pPr>
              <a:lnSpc>
                <a:spcPct val="80000"/>
              </a:lnSpc>
            </a:pPr>
            <a:r>
              <a:rPr lang="es-AR" sz="2000" b="1" dirty="0">
                <a:latin typeface="Calibri" panose="020F0502020204030204" pitchFamily="34" charset="0"/>
              </a:rPr>
              <a:t>En la mayor parte de los casos, estos antimicrobianos son: gentamicina, amikacina y </a:t>
            </a:r>
            <a:r>
              <a:rPr lang="es-AR" sz="2000" b="1" dirty="0" smtClean="0">
                <a:latin typeface="Calibri" panose="020F0502020204030204" pitchFamily="34" charset="0"/>
              </a:rPr>
              <a:t>vancomicina</a:t>
            </a:r>
          </a:p>
          <a:p>
            <a:pPr>
              <a:lnSpc>
                <a:spcPct val="80000"/>
              </a:lnSpc>
            </a:pPr>
            <a:endParaRPr lang="es-AR" sz="2000" b="1" dirty="0">
              <a:latin typeface="Calibri" panose="020F0502020204030204" pitchFamily="34" charset="0"/>
            </a:endParaRPr>
          </a:p>
          <a:p>
            <a:pPr>
              <a:lnSpc>
                <a:spcPct val="80000"/>
              </a:lnSpc>
            </a:pPr>
            <a:r>
              <a:rPr lang="es-AR" sz="2000" b="1" dirty="0">
                <a:latin typeface="Calibri" panose="020F0502020204030204" pitchFamily="34" charset="0"/>
              </a:rPr>
              <a:t>Las dosis de estos antimicrobianos deben ser apropiadas para optimizar su efecto bactericida. La vida media prolongada de ellos en el LCR permite una administración diaria</a:t>
            </a:r>
            <a:r>
              <a:rPr lang="es-AR" sz="2000" b="1" dirty="0" smtClean="0">
                <a:latin typeface="Calibri" panose="020F0502020204030204" pitchFamily="34" charset="0"/>
              </a:rPr>
              <a:t>.</a:t>
            </a:r>
          </a:p>
          <a:p>
            <a:pPr>
              <a:lnSpc>
                <a:spcPct val="80000"/>
              </a:lnSpc>
            </a:pPr>
            <a:endParaRPr lang="es-AR" sz="2000" b="1" dirty="0">
              <a:latin typeface="Calibri" panose="020F0502020204030204" pitchFamily="34" charset="0"/>
            </a:endParaRPr>
          </a:p>
          <a:p>
            <a:pPr>
              <a:lnSpc>
                <a:spcPct val="80000"/>
              </a:lnSpc>
            </a:pPr>
            <a:r>
              <a:rPr lang="es-AR" sz="2000" b="1" dirty="0">
                <a:latin typeface="Calibri" panose="020F0502020204030204" pitchFamily="34" charset="0"/>
              </a:rPr>
              <a:t>Las mayores concentraciones de estos antimicrobianos se obtiene al usar la vía intraventricular en comparación a la aplicación </a:t>
            </a:r>
            <a:r>
              <a:rPr lang="es-AR" sz="2000" b="1" dirty="0" err="1">
                <a:latin typeface="Calibri" panose="020F0502020204030204" pitchFamily="34" charset="0"/>
              </a:rPr>
              <a:t>intralumbar</a:t>
            </a:r>
            <a:r>
              <a:rPr lang="es-AR" sz="2000" b="1" dirty="0">
                <a:latin typeface="Calibri" panose="020F0502020204030204" pitchFamily="34" charset="0"/>
              </a:rPr>
              <a:t>. Cada vez que sea posible se debe utilizar esta vía</a:t>
            </a:r>
            <a:r>
              <a:rPr lang="es-AR" sz="2000" b="1" dirty="0" smtClean="0">
                <a:latin typeface="Calibri" panose="020F0502020204030204" pitchFamily="34" charset="0"/>
              </a:rPr>
              <a:t>.</a:t>
            </a:r>
          </a:p>
          <a:p>
            <a:pPr>
              <a:lnSpc>
                <a:spcPct val="80000"/>
              </a:lnSpc>
            </a:pPr>
            <a:endParaRPr lang="es-AR" sz="2000" b="1" dirty="0">
              <a:latin typeface="Calibri" panose="020F0502020204030204" pitchFamily="34" charset="0"/>
            </a:endParaRPr>
          </a:p>
          <a:p>
            <a:pPr>
              <a:lnSpc>
                <a:spcPct val="80000"/>
              </a:lnSpc>
            </a:pPr>
            <a:r>
              <a:rPr lang="es-AR" sz="2000" b="1" dirty="0">
                <a:latin typeface="Calibri" panose="020F0502020204030204" pitchFamily="34" charset="0"/>
              </a:rPr>
              <a:t>La aplicación intraventricular de antimicrobianos se puede efectuar mediante un drenaje ventricular externo en uso o mediante un reservorio</a:t>
            </a:r>
            <a:r>
              <a:rPr lang="es-AR" sz="2000" b="1" dirty="0" smtClean="0">
                <a:latin typeface="Calibri" panose="020F0502020204030204" pitchFamily="34" charset="0"/>
              </a:rPr>
              <a:t>.</a:t>
            </a:r>
          </a:p>
          <a:p>
            <a:pPr>
              <a:lnSpc>
                <a:spcPct val="80000"/>
              </a:lnSpc>
            </a:pPr>
            <a:endParaRPr lang="es-AR" sz="2000" b="1" dirty="0" smtClean="0">
              <a:latin typeface="Calibri" panose="020F0502020204030204" pitchFamily="34" charset="0"/>
            </a:endParaRPr>
          </a:p>
          <a:p>
            <a:pPr>
              <a:lnSpc>
                <a:spcPct val="80000"/>
              </a:lnSpc>
            </a:pPr>
            <a:r>
              <a:rPr lang="es-AR" sz="2000" b="1" dirty="0" smtClean="0">
                <a:latin typeface="Calibri" panose="020F0502020204030204" pitchFamily="34" charset="0"/>
              </a:rPr>
              <a:t>No </a:t>
            </a:r>
            <a:r>
              <a:rPr lang="es-AR" sz="2000" b="1" dirty="0">
                <a:latin typeface="Calibri" panose="020F0502020204030204" pitchFamily="34" charset="0"/>
              </a:rPr>
              <a:t>hay información clara sobre la duración de este tratamiento, aunque habitualmente se efectúa hasta obtener unos 3 </a:t>
            </a:r>
            <a:r>
              <a:rPr lang="es-AR" sz="2000" b="1" dirty="0" err="1">
                <a:latin typeface="Calibri" panose="020F0502020204030204" pitchFamily="34" charset="0"/>
              </a:rPr>
              <a:t>ó</a:t>
            </a:r>
            <a:r>
              <a:rPr lang="es-AR" sz="2000" b="1" dirty="0">
                <a:latin typeface="Calibri" panose="020F0502020204030204" pitchFamily="34" charset="0"/>
              </a:rPr>
              <a:t> 4 cultivos consecutivos </a:t>
            </a:r>
            <a:r>
              <a:rPr lang="es-AR" sz="2000" b="1" dirty="0" smtClean="0">
                <a:latin typeface="Calibri" panose="020F0502020204030204" pitchFamily="34" charset="0"/>
              </a:rPr>
              <a:t>negativos </a:t>
            </a:r>
            <a:r>
              <a:rPr lang="es-AR" sz="2000" b="1" dirty="0">
                <a:latin typeface="Calibri" panose="020F0502020204030204" pitchFamily="34" charset="0"/>
              </a:rPr>
              <a:t>de LCR. Tampoco existe claridad sobre la necesidad de una terapia sistémica asociada en ausencia de infección diseminada</a:t>
            </a:r>
            <a:r>
              <a:rPr lang="es-AR" sz="2000" b="1" dirty="0" smtClean="0">
                <a:latin typeface="Calibri" panose="020F0502020204030204" pitchFamily="34" charset="0"/>
              </a:rPr>
              <a:t>.</a:t>
            </a:r>
          </a:p>
          <a:p>
            <a:pPr>
              <a:lnSpc>
                <a:spcPct val="80000"/>
              </a:lnSpc>
            </a:pPr>
            <a:endParaRPr lang="es-AR" sz="2000" b="1" dirty="0">
              <a:latin typeface="Calibri" panose="020F0502020204030204" pitchFamily="34" charset="0"/>
            </a:endParaRPr>
          </a:p>
          <a:p>
            <a:pPr>
              <a:lnSpc>
                <a:spcPct val="80000"/>
              </a:lnSpc>
            </a:pPr>
            <a:r>
              <a:rPr lang="es-AR" sz="2000" b="1" dirty="0" smtClean="0">
                <a:latin typeface="Calibri" panose="020F0502020204030204" pitchFamily="34" charset="0"/>
              </a:rPr>
              <a:t>Cada </a:t>
            </a:r>
            <a:r>
              <a:rPr lang="es-AR" sz="2000" b="1" dirty="0">
                <a:latin typeface="Calibri" panose="020F0502020204030204" pitchFamily="34" charset="0"/>
              </a:rPr>
              <a:t>vez que sea posible, se debe plantear el retiro y/o reemplazo del drenaje ventricular </a:t>
            </a:r>
            <a:r>
              <a:rPr lang="es-AR" sz="2000" b="1" dirty="0" smtClean="0">
                <a:latin typeface="Calibri" panose="020F0502020204030204" pitchFamily="34" charset="0"/>
              </a:rPr>
              <a:t>involucrado.</a:t>
            </a:r>
            <a:endParaRPr lang="es-ES" sz="2000" b="1" dirty="0">
              <a:latin typeface="Calibri" panose="020F0502020204030204" pitchFamily="34" charset="0"/>
            </a:endParaRPr>
          </a:p>
        </p:txBody>
      </p:sp>
    </p:spTree>
    <p:extLst>
      <p:ext uri="{BB962C8B-B14F-4D97-AF65-F5344CB8AC3E}">
        <p14:creationId xmlns:p14="http://schemas.microsoft.com/office/powerpoint/2010/main" val="3510173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AR" b="1" dirty="0" smtClean="0">
                <a:latin typeface="Calibri" panose="020F0502020204030204" pitchFamily="34" charset="0"/>
              </a:rPr>
              <a:t>DOSIS</a:t>
            </a:r>
            <a:endParaRPr lang="es-AR" b="1" dirty="0">
              <a:latin typeface="Calibri" panose="020F0502020204030204" pitchFamily="34" charset="0"/>
            </a:endParaRPr>
          </a:p>
        </p:txBody>
      </p:sp>
      <p:sp>
        <p:nvSpPr>
          <p:cNvPr id="4" name="Marcador de contenido 3"/>
          <p:cNvSpPr>
            <a:spLocks noGrp="1"/>
          </p:cNvSpPr>
          <p:nvPr>
            <p:ph idx="1"/>
          </p:nvPr>
        </p:nvSpPr>
        <p:spPr/>
        <p:txBody>
          <a:bodyPr>
            <a:normAutofit/>
          </a:bodyPr>
          <a:lstStyle/>
          <a:p>
            <a:pPr marL="0" indent="0" algn="ctr">
              <a:buNone/>
            </a:pPr>
            <a:r>
              <a:rPr lang="es-AR" sz="2800" b="1" dirty="0">
                <a:latin typeface="Calibri" panose="020F0502020204030204" pitchFamily="34" charset="0"/>
              </a:rPr>
              <a:t>Dosis y diluciones de antimicrobianos de uso </a:t>
            </a:r>
            <a:r>
              <a:rPr lang="es-AR" sz="2800" b="1" dirty="0" smtClean="0">
                <a:latin typeface="Calibri" panose="020F0502020204030204" pitchFamily="34" charset="0"/>
              </a:rPr>
              <a:t>intraventricular</a:t>
            </a:r>
            <a:endParaRPr lang="es-AR" sz="2800" b="1" dirty="0">
              <a:latin typeface="Calibri" panose="020F0502020204030204" pitchFamily="34" charset="0"/>
            </a:endParaRPr>
          </a:p>
          <a:p>
            <a:r>
              <a:rPr lang="es-AR" sz="2800" b="1" dirty="0">
                <a:latin typeface="Calibri" panose="020F0502020204030204" pitchFamily="34" charset="0"/>
              </a:rPr>
              <a:t>Gentamicina Infecciones por bacilos Gram negativos </a:t>
            </a:r>
            <a:r>
              <a:rPr lang="es-AR" sz="2800" b="1" dirty="0" smtClean="0">
                <a:latin typeface="Calibri" panose="020F0502020204030204" pitchFamily="34" charset="0"/>
              </a:rPr>
              <a:t>resistentes: 2-5 </a:t>
            </a:r>
            <a:r>
              <a:rPr lang="es-AR" sz="2800" b="1" dirty="0">
                <a:latin typeface="Calibri" panose="020F0502020204030204" pitchFamily="34" charset="0"/>
              </a:rPr>
              <a:t>mg cada 24 h; 2 </a:t>
            </a:r>
            <a:r>
              <a:rPr lang="es-AR" sz="2800" b="1" dirty="0" smtClean="0">
                <a:latin typeface="Calibri" panose="020F0502020204030204" pitchFamily="34" charset="0"/>
              </a:rPr>
              <a:t>mg/ml</a:t>
            </a:r>
            <a:endParaRPr lang="es-AR" sz="2800" b="1" dirty="0">
              <a:latin typeface="Calibri" panose="020F0502020204030204" pitchFamily="34" charset="0"/>
            </a:endParaRPr>
          </a:p>
          <a:p>
            <a:r>
              <a:rPr lang="es-AR" sz="2800" b="1" dirty="0">
                <a:latin typeface="Calibri" panose="020F0502020204030204" pitchFamily="34" charset="0"/>
              </a:rPr>
              <a:t>Amikacina Idem 30 mg cada 24 h; 10 </a:t>
            </a:r>
            <a:r>
              <a:rPr lang="es-AR" sz="2800" b="1" dirty="0" smtClean="0">
                <a:latin typeface="Calibri" panose="020F0502020204030204" pitchFamily="34" charset="0"/>
              </a:rPr>
              <a:t>mg/ml</a:t>
            </a:r>
            <a:endParaRPr lang="es-AR" sz="2800" b="1" dirty="0">
              <a:latin typeface="Calibri" panose="020F0502020204030204" pitchFamily="34" charset="0"/>
            </a:endParaRPr>
          </a:p>
          <a:p>
            <a:r>
              <a:rPr lang="es-AR" sz="2800" b="1" dirty="0">
                <a:latin typeface="Calibri" panose="020F0502020204030204" pitchFamily="34" charset="0"/>
              </a:rPr>
              <a:t>Vancomicina Infecciones por estafilococos 20 mg cada 24 h; 10 </a:t>
            </a:r>
            <a:r>
              <a:rPr lang="es-AR" sz="2800" b="1" dirty="0" smtClean="0">
                <a:latin typeface="Calibri" panose="020F0502020204030204" pitchFamily="34" charset="0"/>
              </a:rPr>
              <a:t>mg/ml</a:t>
            </a:r>
            <a:endParaRPr lang="es-AR" sz="2800" b="1" dirty="0">
              <a:latin typeface="Calibri" panose="020F0502020204030204" pitchFamily="34" charset="0"/>
            </a:endParaRPr>
          </a:p>
        </p:txBody>
      </p:sp>
    </p:spTree>
    <p:extLst>
      <p:ext uri="{BB962C8B-B14F-4D97-AF65-F5344CB8AC3E}">
        <p14:creationId xmlns:p14="http://schemas.microsoft.com/office/powerpoint/2010/main" val="40990705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89406" y="2868742"/>
            <a:ext cx="9601196" cy="1303867"/>
          </a:xfrm>
        </p:spPr>
        <p:txBody>
          <a:bodyPr>
            <a:normAutofit fontScale="90000"/>
          </a:bodyPr>
          <a:lstStyle/>
          <a:p>
            <a:r>
              <a:rPr lang="es-AR" b="1" dirty="0" smtClean="0"/>
              <a:t>El principal recurso para lograr índices PK/PD adecuados de los antibacterianos en meningitis, es usar </a:t>
            </a:r>
            <a:r>
              <a:rPr lang="es-AR" b="1" dirty="0" smtClean="0">
                <a:solidFill>
                  <a:srgbClr val="0070C0"/>
                </a:solidFill>
              </a:rPr>
              <a:t>dosis elevadas</a:t>
            </a:r>
            <a:endParaRPr lang="es-AR" b="1" dirty="0">
              <a:solidFill>
                <a:srgbClr val="0070C0"/>
              </a:solidFill>
            </a:endParaRPr>
          </a:p>
        </p:txBody>
      </p:sp>
    </p:spTree>
    <p:extLst>
      <p:ext uri="{BB962C8B-B14F-4D97-AF65-F5344CB8AC3E}">
        <p14:creationId xmlns:p14="http://schemas.microsoft.com/office/powerpoint/2010/main" val="381587495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150550" y="704467"/>
            <a:ext cx="6096000" cy="646331"/>
          </a:xfrm>
          <a:prstGeom prst="rect">
            <a:avLst/>
          </a:prstGeom>
        </p:spPr>
        <p:txBody>
          <a:bodyPr>
            <a:spAutoFit/>
          </a:bodyPr>
          <a:lstStyle/>
          <a:p>
            <a:r>
              <a:rPr lang="es-AR" b="1" dirty="0">
                <a:solidFill>
                  <a:srgbClr val="000000"/>
                </a:solidFill>
                <a:latin typeface="Arial" panose="020B0604020202020204" pitchFamily="34" charset="0"/>
              </a:rPr>
              <a:t>Propiedades generales de los anti-infecciosos relacionados con la penetración en el SNC </a:t>
            </a:r>
            <a:endParaRPr lang="es-AR" dirty="0"/>
          </a:p>
        </p:txBody>
      </p:sp>
      <p:sp>
        <p:nvSpPr>
          <p:cNvPr id="3" name="Rectángulo 2"/>
          <p:cNvSpPr/>
          <p:nvPr/>
        </p:nvSpPr>
        <p:spPr>
          <a:xfrm>
            <a:off x="914400" y="1028343"/>
            <a:ext cx="10374594" cy="4524315"/>
          </a:xfrm>
          <a:prstGeom prst="rect">
            <a:avLst/>
          </a:prstGeom>
        </p:spPr>
        <p:txBody>
          <a:bodyPr wrap="square">
            <a:spAutoFit/>
          </a:bodyPr>
          <a:lstStyle/>
          <a:p>
            <a:endParaRPr lang="es-AR" b="1" dirty="0" smtClean="0">
              <a:solidFill>
                <a:srgbClr val="000000"/>
              </a:solidFill>
              <a:latin typeface="Arial" panose="020B0604020202020204" pitchFamily="34" charset="0"/>
            </a:endParaRPr>
          </a:p>
          <a:p>
            <a:r>
              <a:rPr lang="el-GR" b="1" dirty="0" smtClean="0">
                <a:solidFill>
                  <a:srgbClr val="000000"/>
                </a:solidFill>
                <a:latin typeface="Arial" panose="020B0604020202020204" pitchFamily="34" charset="0"/>
              </a:rPr>
              <a:t>β-</a:t>
            </a:r>
            <a:r>
              <a:rPr lang="es-AR" b="1" dirty="0">
                <a:solidFill>
                  <a:srgbClr val="000000"/>
                </a:solidFill>
                <a:latin typeface="Arial" panose="020B0604020202020204" pitchFamily="34" charset="0"/>
              </a:rPr>
              <a:t>lactámicos </a:t>
            </a:r>
            <a:endParaRPr lang="es-AR" b="1" dirty="0" smtClean="0">
              <a:solidFill>
                <a:srgbClr val="000000"/>
              </a:solidFill>
              <a:latin typeface="Arial" panose="020B0604020202020204" pitchFamily="34" charset="0"/>
            </a:endParaRPr>
          </a:p>
          <a:p>
            <a:endParaRPr lang="es-AR" b="1" dirty="0">
              <a:solidFill>
                <a:srgbClr val="000000"/>
              </a:solidFill>
              <a:latin typeface="Arial" panose="020B0604020202020204" pitchFamily="34" charset="0"/>
            </a:endParaRPr>
          </a:p>
          <a:p>
            <a:r>
              <a:rPr lang="es-AR" b="1" dirty="0">
                <a:solidFill>
                  <a:srgbClr val="000000"/>
                </a:solidFill>
                <a:latin typeface="Arial" panose="020B0604020202020204" pitchFamily="34" charset="0"/>
              </a:rPr>
              <a:t>Las </a:t>
            </a:r>
            <a:r>
              <a:rPr lang="es-AR" b="1" dirty="0" smtClean="0">
                <a:solidFill>
                  <a:srgbClr val="000000"/>
                </a:solidFill>
                <a:latin typeface="Arial" panose="020B0604020202020204" pitchFamily="34" charset="0"/>
              </a:rPr>
              <a:t>β-</a:t>
            </a:r>
            <a:r>
              <a:rPr lang="es-AR" b="1" dirty="0" err="1" smtClean="0">
                <a:solidFill>
                  <a:srgbClr val="000000"/>
                </a:solidFill>
                <a:latin typeface="Arial" panose="020B0604020202020204" pitchFamily="34" charset="0"/>
              </a:rPr>
              <a:t>lactamicos</a:t>
            </a:r>
            <a:r>
              <a:rPr lang="es-AR" b="1" dirty="0" smtClean="0">
                <a:solidFill>
                  <a:srgbClr val="000000"/>
                </a:solidFill>
                <a:latin typeface="Arial" panose="020B0604020202020204" pitchFamily="34" charset="0"/>
              </a:rPr>
              <a:t> </a:t>
            </a:r>
            <a:r>
              <a:rPr lang="es-AR" b="1" dirty="0">
                <a:solidFill>
                  <a:srgbClr val="000000"/>
                </a:solidFill>
                <a:latin typeface="Arial" panose="020B0604020202020204" pitchFamily="34" charset="0"/>
              </a:rPr>
              <a:t>son compuestos hidrófilos, con una unión a proteínas plasmáticas que oscila entre 0 y 95%. </a:t>
            </a:r>
            <a:endParaRPr lang="es-AR" b="1" dirty="0" smtClean="0">
              <a:solidFill>
                <a:srgbClr val="000000"/>
              </a:solidFill>
              <a:latin typeface="Arial" panose="020B0604020202020204" pitchFamily="34" charset="0"/>
            </a:endParaRPr>
          </a:p>
          <a:p>
            <a:r>
              <a:rPr lang="es-AR" b="1" dirty="0" smtClean="0">
                <a:solidFill>
                  <a:srgbClr val="000000"/>
                </a:solidFill>
                <a:latin typeface="Arial" panose="020B0604020202020204" pitchFamily="34" charset="0"/>
              </a:rPr>
              <a:t>Su </a:t>
            </a:r>
            <a:r>
              <a:rPr lang="es-AR" b="1" dirty="0">
                <a:solidFill>
                  <a:srgbClr val="000000"/>
                </a:solidFill>
                <a:latin typeface="Arial" panose="020B0604020202020204" pitchFamily="34" charset="0"/>
              </a:rPr>
              <a:t>afinidad por las bombas de salida de fármacos varía de fuerte (por ejemplo, </a:t>
            </a:r>
            <a:r>
              <a:rPr lang="es-AR" b="1" dirty="0" err="1">
                <a:solidFill>
                  <a:srgbClr val="000000"/>
                </a:solidFill>
                <a:latin typeface="Arial" panose="020B0604020202020204" pitchFamily="34" charset="0"/>
              </a:rPr>
              <a:t>cefalotina</a:t>
            </a:r>
            <a:r>
              <a:rPr lang="es-AR" b="1" dirty="0">
                <a:solidFill>
                  <a:srgbClr val="000000"/>
                </a:solidFill>
                <a:latin typeface="Arial" panose="020B0604020202020204" pitchFamily="34" charset="0"/>
              </a:rPr>
              <a:t>) a casi ausente (por ejemplo, ceftriaxona). </a:t>
            </a:r>
            <a:endParaRPr lang="es-AR" b="1" dirty="0" smtClean="0">
              <a:solidFill>
                <a:srgbClr val="000000"/>
              </a:solidFill>
              <a:latin typeface="Arial" panose="020B0604020202020204" pitchFamily="34" charset="0"/>
            </a:endParaRPr>
          </a:p>
          <a:p>
            <a:endParaRPr lang="es-AR" b="1" dirty="0">
              <a:solidFill>
                <a:srgbClr val="000000"/>
              </a:solidFill>
              <a:latin typeface="Arial" panose="020B0604020202020204" pitchFamily="34" charset="0"/>
            </a:endParaRPr>
          </a:p>
          <a:p>
            <a:r>
              <a:rPr lang="es-AR" b="1" dirty="0" smtClean="0">
                <a:solidFill>
                  <a:srgbClr val="000000"/>
                </a:solidFill>
                <a:latin typeface="Arial" panose="020B0604020202020204" pitchFamily="34" charset="0"/>
              </a:rPr>
              <a:t>Según </a:t>
            </a:r>
            <a:r>
              <a:rPr lang="es-AR" b="1" dirty="0">
                <a:solidFill>
                  <a:srgbClr val="000000"/>
                </a:solidFill>
                <a:latin typeface="Arial" panose="020B0604020202020204" pitchFamily="34" charset="0"/>
              </a:rPr>
              <a:t>la relación ABC</a:t>
            </a:r>
            <a:r>
              <a:rPr lang="es-AR" sz="1100" b="1" dirty="0">
                <a:solidFill>
                  <a:srgbClr val="000000"/>
                </a:solidFill>
                <a:latin typeface="Arial" panose="020B0604020202020204" pitchFamily="34" charset="0"/>
              </a:rPr>
              <a:t>LCR </a:t>
            </a:r>
            <a:r>
              <a:rPr lang="es-AR" b="1" dirty="0">
                <a:solidFill>
                  <a:srgbClr val="000000"/>
                </a:solidFill>
                <a:latin typeface="Arial" panose="020B0604020202020204" pitchFamily="34" charset="0"/>
              </a:rPr>
              <a:t>/ ABC</a:t>
            </a:r>
            <a:r>
              <a:rPr lang="es-AR" sz="1100" b="1" dirty="0">
                <a:solidFill>
                  <a:srgbClr val="000000"/>
                </a:solidFill>
                <a:latin typeface="Arial" panose="020B0604020202020204" pitchFamily="34" charset="0"/>
              </a:rPr>
              <a:t>suero</a:t>
            </a:r>
            <a:r>
              <a:rPr lang="es-AR" b="1" dirty="0">
                <a:solidFill>
                  <a:srgbClr val="000000"/>
                </a:solidFill>
                <a:latin typeface="Arial" panose="020B0604020202020204" pitchFamily="34" charset="0"/>
              </a:rPr>
              <a:t>, la penetración de todos los antibióticos β-lactámicos en el LCR en ausencia de inflamación meníngea es generalmente inferior a 0,15, es decir, relativamente pobre. Se caracteriza por un alto nivel de actividad contra patógenos susceptibles y una toxicidad relativamente </a:t>
            </a:r>
            <a:r>
              <a:rPr lang="es-AR" b="1" dirty="0" smtClean="0">
                <a:solidFill>
                  <a:srgbClr val="000000"/>
                </a:solidFill>
                <a:latin typeface="Arial" panose="020B0604020202020204" pitchFamily="34" charset="0"/>
              </a:rPr>
              <a:t>baja.</a:t>
            </a:r>
          </a:p>
          <a:p>
            <a:endParaRPr lang="es-AR" b="1" dirty="0" smtClean="0">
              <a:solidFill>
                <a:srgbClr val="000000"/>
              </a:solidFill>
              <a:latin typeface="Arial" panose="020B0604020202020204" pitchFamily="34" charset="0"/>
            </a:endParaRPr>
          </a:p>
          <a:p>
            <a:r>
              <a:rPr lang="es-AR" b="1" dirty="0" smtClean="0">
                <a:solidFill>
                  <a:srgbClr val="000000"/>
                </a:solidFill>
                <a:latin typeface="Arial" panose="020B0604020202020204" pitchFamily="34" charset="0"/>
              </a:rPr>
              <a:t>En </a:t>
            </a:r>
            <a:r>
              <a:rPr lang="es-AR" b="1" dirty="0">
                <a:solidFill>
                  <a:srgbClr val="000000"/>
                </a:solidFill>
                <a:latin typeface="Arial" panose="020B0604020202020204" pitchFamily="34" charset="0"/>
              </a:rPr>
              <a:t>presencia de patógenos moderadamente susceptibles, la dosis diaria de varios antibióticos β-lactámicos puede aumentarse sin una alta tasa de efectos secundarios graves, y de esta forma “forzar” la entrada al SNC. </a:t>
            </a:r>
          </a:p>
        </p:txBody>
      </p:sp>
    </p:spTree>
    <p:extLst>
      <p:ext uri="{BB962C8B-B14F-4D97-AF65-F5344CB8AC3E}">
        <p14:creationId xmlns:p14="http://schemas.microsoft.com/office/powerpoint/2010/main" val="13053502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74221" y="936683"/>
            <a:ext cx="10101129" cy="4801314"/>
          </a:xfrm>
          <a:prstGeom prst="rect">
            <a:avLst/>
          </a:prstGeom>
        </p:spPr>
        <p:txBody>
          <a:bodyPr wrap="square">
            <a:spAutoFit/>
          </a:bodyPr>
          <a:lstStyle/>
          <a:p>
            <a:pPr algn="ctr"/>
            <a:r>
              <a:rPr lang="es-AR" b="1" dirty="0" smtClean="0">
                <a:solidFill>
                  <a:srgbClr val="000000"/>
                </a:solidFill>
              </a:rPr>
              <a:t>Cloranfenicol</a:t>
            </a:r>
          </a:p>
          <a:p>
            <a:pPr algn="ctr"/>
            <a:r>
              <a:rPr lang="es-AR" b="1" dirty="0" smtClean="0">
                <a:solidFill>
                  <a:srgbClr val="000000"/>
                </a:solidFill>
              </a:rPr>
              <a:t> </a:t>
            </a:r>
            <a:endParaRPr lang="es-AR" b="1" dirty="0">
              <a:solidFill>
                <a:srgbClr val="000000"/>
              </a:solidFill>
            </a:endParaRPr>
          </a:p>
          <a:p>
            <a:r>
              <a:rPr lang="es-AR" b="1" dirty="0">
                <a:solidFill>
                  <a:srgbClr val="000000"/>
                </a:solidFill>
              </a:rPr>
              <a:t>Entra fácilmente en el LCR. En los países industrializados, el uso de cloranfenicol se ha restringido debido al riesgo de inducción de anemia aplásica. Pero, sigue siendo un valioso recurso antibiótico para pacientes con alergia a los antibióticos </a:t>
            </a:r>
            <a:r>
              <a:rPr lang="es-AR" b="1" dirty="0" smtClean="0">
                <a:solidFill>
                  <a:srgbClr val="000000"/>
                </a:solidFill>
              </a:rPr>
              <a:t>β-lactámicos.</a:t>
            </a:r>
          </a:p>
          <a:p>
            <a:pPr algn="ctr"/>
            <a:endParaRPr lang="es-AR" b="1" dirty="0" smtClean="0"/>
          </a:p>
          <a:p>
            <a:pPr algn="ctr"/>
            <a:r>
              <a:rPr lang="es-AR" b="1" dirty="0" smtClean="0"/>
              <a:t>Fosfomicina </a:t>
            </a:r>
          </a:p>
          <a:p>
            <a:pPr algn="ctr"/>
            <a:endParaRPr lang="es-AR" b="1" dirty="0"/>
          </a:p>
          <a:p>
            <a:r>
              <a:rPr lang="es-AR" b="1" dirty="0"/>
              <a:t>Es un compuesto </a:t>
            </a:r>
            <a:r>
              <a:rPr lang="es-AR" b="1" dirty="0" err="1"/>
              <a:t>hidrofílico</a:t>
            </a:r>
            <a:r>
              <a:rPr lang="es-AR" b="1" dirty="0"/>
              <a:t>, muy pequeño, que no se metaboliza ni se une a proteínas. Su baja masa molecular le permite ingresar al SNC en presencia y ausencia de inflamación meníngea más fácilmente que los antibióticos β-lactámicos. </a:t>
            </a:r>
            <a:r>
              <a:rPr lang="es-AR" b="1" dirty="0" smtClean="0">
                <a:solidFill>
                  <a:srgbClr val="000000"/>
                </a:solidFill>
              </a:rPr>
              <a:t> </a:t>
            </a:r>
          </a:p>
          <a:p>
            <a:endParaRPr lang="es-AR" b="1" dirty="0">
              <a:solidFill>
                <a:srgbClr val="000000"/>
              </a:solidFill>
            </a:endParaRPr>
          </a:p>
          <a:p>
            <a:pPr algn="ctr"/>
            <a:r>
              <a:rPr lang="es-AR" b="1" dirty="0" err="1"/>
              <a:t>Oxazolidinonas</a:t>
            </a:r>
            <a:r>
              <a:rPr lang="es-AR" b="1" dirty="0"/>
              <a:t> </a:t>
            </a:r>
            <a:endParaRPr lang="es-AR" b="1" dirty="0" smtClean="0"/>
          </a:p>
          <a:p>
            <a:pPr algn="ctr"/>
            <a:endParaRPr lang="es-AR" b="1" dirty="0"/>
          </a:p>
          <a:p>
            <a:r>
              <a:rPr lang="es-AR" b="1" dirty="0"/>
              <a:t>Tiene propiedades </a:t>
            </a:r>
            <a:r>
              <a:rPr lang="es-AR" b="1" dirty="0" err="1"/>
              <a:t>anfipáticas</a:t>
            </a:r>
            <a:r>
              <a:rPr lang="es-AR" b="1" dirty="0"/>
              <a:t>, y entra fácilmente en el LCR con una relación ABCLCR / ABCsuero cercana a 1. Se ha empleado con éxito para infecciones del SNC causadas por organismos </a:t>
            </a:r>
            <a:r>
              <a:rPr lang="es-AR" b="1" dirty="0" err="1"/>
              <a:t>multirresistentes</a:t>
            </a:r>
            <a:r>
              <a:rPr lang="es-AR" b="1" dirty="0"/>
              <a:t>. </a:t>
            </a:r>
          </a:p>
        </p:txBody>
      </p:sp>
    </p:spTree>
    <p:extLst>
      <p:ext uri="{BB962C8B-B14F-4D97-AF65-F5344CB8AC3E}">
        <p14:creationId xmlns:p14="http://schemas.microsoft.com/office/powerpoint/2010/main" val="39379622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87865" y="820574"/>
            <a:ext cx="9562744" cy="4524315"/>
          </a:xfrm>
          <a:prstGeom prst="rect">
            <a:avLst/>
          </a:prstGeom>
        </p:spPr>
        <p:txBody>
          <a:bodyPr wrap="square">
            <a:spAutoFit/>
          </a:bodyPr>
          <a:lstStyle/>
          <a:p>
            <a:pPr algn="ctr"/>
            <a:r>
              <a:rPr lang="es-AR" b="1" dirty="0">
                <a:solidFill>
                  <a:srgbClr val="000000"/>
                </a:solidFill>
              </a:rPr>
              <a:t>Metronidazol </a:t>
            </a:r>
            <a:endParaRPr lang="es-AR" b="1" dirty="0" smtClean="0">
              <a:solidFill>
                <a:srgbClr val="000000"/>
              </a:solidFill>
            </a:endParaRPr>
          </a:p>
          <a:p>
            <a:pPr algn="ctr"/>
            <a:endParaRPr lang="es-AR" b="1" dirty="0">
              <a:solidFill>
                <a:srgbClr val="000000"/>
              </a:solidFill>
            </a:endParaRPr>
          </a:p>
          <a:p>
            <a:r>
              <a:rPr lang="es-AR" b="1" dirty="0">
                <a:solidFill>
                  <a:srgbClr val="000000"/>
                </a:solidFill>
              </a:rPr>
              <a:t>Pequeño compuesto lipófilo. Datos sobre la entrada en el LCR humano y el absceso cerebral abonan su penetración a través de la BHE. </a:t>
            </a:r>
            <a:endParaRPr lang="es-AR" b="1" dirty="0" smtClean="0">
              <a:solidFill>
                <a:srgbClr val="000000"/>
              </a:solidFill>
            </a:endParaRPr>
          </a:p>
          <a:p>
            <a:endParaRPr lang="es-AR" b="1" dirty="0" smtClean="0">
              <a:solidFill>
                <a:srgbClr val="000000"/>
              </a:solidFill>
            </a:endParaRPr>
          </a:p>
          <a:p>
            <a:pPr algn="ctr"/>
            <a:r>
              <a:rPr lang="es-AR" b="1" dirty="0" err="1" smtClean="0"/>
              <a:t>Rifamicinas</a:t>
            </a:r>
            <a:r>
              <a:rPr lang="es-AR" b="1" dirty="0" smtClean="0"/>
              <a:t> </a:t>
            </a:r>
          </a:p>
          <a:p>
            <a:r>
              <a:rPr lang="es-AR" b="1" dirty="0" smtClean="0"/>
              <a:t>Son </a:t>
            </a:r>
            <a:r>
              <a:rPr lang="es-AR" b="1" dirty="0"/>
              <a:t>compuestos lipófilos con una gran masa molecular y una tasa de unión a proteínas de aproximadamente el 80%: su penetración en el LCR es moderada. Las concentraciones de </a:t>
            </a:r>
            <a:r>
              <a:rPr lang="es-AR" b="1" dirty="0" err="1"/>
              <a:t>rifamicinas</a:t>
            </a:r>
            <a:r>
              <a:rPr lang="es-AR" b="1" dirty="0"/>
              <a:t> en el LCR son casi independientes del estado de la BHE, como consecuencia de su </a:t>
            </a:r>
            <a:r>
              <a:rPr lang="es-AR" b="1" dirty="0" err="1"/>
              <a:t>lipofilicidad</a:t>
            </a:r>
            <a:r>
              <a:rPr lang="es-AR" b="1" dirty="0"/>
              <a:t>. </a:t>
            </a:r>
          </a:p>
          <a:p>
            <a:endParaRPr lang="es-AR" b="1" dirty="0" smtClean="0"/>
          </a:p>
          <a:p>
            <a:pPr algn="ctr"/>
            <a:r>
              <a:rPr lang="es-AR" b="1" dirty="0" smtClean="0"/>
              <a:t>Sulfonamidas </a:t>
            </a:r>
            <a:r>
              <a:rPr lang="es-AR" b="1" dirty="0"/>
              <a:t>y </a:t>
            </a:r>
            <a:r>
              <a:rPr lang="es-AR" b="1" dirty="0" err="1"/>
              <a:t>Trimetoprima</a:t>
            </a:r>
            <a:r>
              <a:rPr lang="es-AR" b="1" dirty="0"/>
              <a:t> </a:t>
            </a:r>
            <a:endParaRPr lang="es-AR" b="1" dirty="0" smtClean="0"/>
          </a:p>
          <a:p>
            <a:pPr algn="ctr"/>
            <a:endParaRPr lang="es-AR" b="1" dirty="0"/>
          </a:p>
          <a:p>
            <a:r>
              <a:rPr lang="es-AR" b="1" dirty="0"/>
              <a:t>Son pequeños antibióticos lipofílicos. Su penetración es mayor que la de los β-lactámicos y los aminoglucósidos. En dosis altas, estos agentes han calificado para el tratamiento de infecciones del SNC causadas por bacterias susceptibles, pero también por hongos y parásitos. </a:t>
            </a:r>
          </a:p>
        </p:txBody>
      </p:sp>
    </p:spTree>
    <p:extLst>
      <p:ext uri="{BB962C8B-B14F-4D97-AF65-F5344CB8AC3E}">
        <p14:creationId xmlns:p14="http://schemas.microsoft.com/office/powerpoint/2010/main" val="19581430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13503" y="752535"/>
            <a:ext cx="9887483" cy="3693319"/>
          </a:xfrm>
          <a:prstGeom prst="rect">
            <a:avLst/>
          </a:prstGeom>
        </p:spPr>
        <p:txBody>
          <a:bodyPr wrap="square">
            <a:spAutoFit/>
          </a:bodyPr>
          <a:lstStyle/>
          <a:p>
            <a:pPr algn="ctr"/>
            <a:r>
              <a:rPr lang="es-AR" b="1" dirty="0" smtClean="0"/>
              <a:t>Glicopéptidos</a:t>
            </a:r>
          </a:p>
          <a:p>
            <a:pPr algn="ctr"/>
            <a:r>
              <a:rPr lang="es-AR" b="1" dirty="0" smtClean="0"/>
              <a:t> </a:t>
            </a:r>
            <a:endParaRPr lang="es-AR" b="1" dirty="0"/>
          </a:p>
          <a:p>
            <a:r>
              <a:rPr lang="es-AR" b="1" dirty="0"/>
              <a:t>Son antibióticos hidrófilos con una masa molecular muy alta. Su tasa de unión a proteínas plasmáticas varía entre &lt;50% (vancomicina) y aproximadamente 90% (</a:t>
            </a:r>
            <a:r>
              <a:rPr lang="es-AR" b="1" dirty="0" err="1"/>
              <a:t>teicoplanina</a:t>
            </a:r>
            <a:r>
              <a:rPr lang="es-AR" b="1" dirty="0"/>
              <a:t>). La toxicidad es suficientemente considerable como para limitar el aumento de la dosis sistémica. En pacientes con meninges inflamadas, se alcanzan concentraciones bactericidas de vancomicina en el LCR contra patógenos susceptibles con dosis intravenosas elevadas. </a:t>
            </a:r>
          </a:p>
          <a:p>
            <a:pPr algn="ctr"/>
            <a:endParaRPr lang="es-AR" b="1" dirty="0" smtClean="0"/>
          </a:p>
          <a:p>
            <a:pPr algn="ctr"/>
            <a:r>
              <a:rPr lang="es-AR" b="1" dirty="0" smtClean="0"/>
              <a:t>Daptomicina </a:t>
            </a:r>
          </a:p>
          <a:p>
            <a:pPr algn="ctr"/>
            <a:endParaRPr lang="es-AR" b="1" dirty="0"/>
          </a:p>
          <a:p>
            <a:r>
              <a:rPr lang="es-AR" b="1" dirty="0"/>
              <a:t>Los datos PK son escasos, pero ha sido informado el tratamiento exitoso de ventriculitis con administración intratecal y también con administración sistémica en algunos reportes de casos. Se considera una penetración del 6% y actividad bactericida. </a:t>
            </a:r>
          </a:p>
        </p:txBody>
      </p:sp>
    </p:spTree>
    <p:extLst>
      <p:ext uri="{BB962C8B-B14F-4D97-AF65-F5344CB8AC3E}">
        <p14:creationId xmlns:p14="http://schemas.microsoft.com/office/powerpoint/2010/main" val="39760260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43230" y="2836569"/>
            <a:ext cx="9601196" cy="1303867"/>
          </a:xfrm>
        </p:spPr>
        <p:txBody>
          <a:bodyPr/>
          <a:lstStyle/>
          <a:p>
            <a:r>
              <a:rPr lang="es-AR" dirty="0" smtClean="0"/>
              <a:t>Consideraciones sobre la evolución</a:t>
            </a:r>
            <a:endParaRPr lang="es-AR" dirty="0"/>
          </a:p>
        </p:txBody>
      </p:sp>
    </p:spTree>
    <p:extLst>
      <p:ext uri="{BB962C8B-B14F-4D97-AF65-F5344CB8AC3E}">
        <p14:creationId xmlns:p14="http://schemas.microsoft.com/office/powerpoint/2010/main" val="34452942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2065205" y="494605"/>
            <a:ext cx="8239125" cy="1068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s-ES_tradnl" sz="3600" b="1" dirty="0">
                <a:solidFill>
                  <a:schemeClr val="tx2"/>
                </a:solidFill>
                <a:latin typeface="Verdana" panose="020B0604030504040204" pitchFamily="34" charset="0"/>
              </a:rPr>
              <a:t>Meningitis</a:t>
            </a:r>
            <a:endParaRPr lang="es-ES_tradnl" sz="2800" b="1" dirty="0">
              <a:solidFill>
                <a:schemeClr val="tx2"/>
              </a:solidFill>
              <a:latin typeface="Verdana" panose="020B0604030504040204" pitchFamily="34" charset="0"/>
            </a:endParaRPr>
          </a:p>
          <a:p>
            <a:pPr algn="ctr" eaLnBrk="0" hangingPunct="0"/>
            <a:r>
              <a:rPr lang="es-ES_tradnl" sz="2800" b="1" dirty="0">
                <a:solidFill>
                  <a:schemeClr val="tx2"/>
                </a:solidFill>
                <a:latin typeface="Verdana" panose="020B0604030504040204" pitchFamily="34" charset="0"/>
              </a:rPr>
              <a:t>Causas de fiebre durante el tratamiento</a:t>
            </a:r>
            <a:r>
              <a:rPr lang="es-ES_tradnl" sz="2400" dirty="0">
                <a:solidFill>
                  <a:schemeClr val="tx2"/>
                </a:solidFill>
                <a:latin typeface="Times New Roman" panose="02020603050405020304" pitchFamily="18" charset="0"/>
              </a:rPr>
              <a:t> </a:t>
            </a:r>
          </a:p>
        </p:txBody>
      </p:sp>
      <p:sp>
        <p:nvSpPr>
          <p:cNvPr id="77827" name="Text Box 3"/>
          <p:cNvSpPr txBox="1">
            <a:spLocks noChangeArrowheads="1"/>
          </p:cNvSpPr>
          <p:nvPr/>
        </p:nvSpPr>
        <p:spPr bwMode="auto">
          <a:xfrm>
            <a:off x="3719514" y="1971675"/>
            <a:ext cx="6048375"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buClr>
                <a:schemeClr val="hlink"/>
              </a:buClr>
              <a:buFont typeface="Wingdings" panose="05000000000000000000" pitchFamily="2" charset="2"/>
              <a:buChar char="ü"/>
            </a:pPr>
            <a:r>
              <a:rPr lang="es-ES_tradnl" sz="2400" b="1" dirty="0">
                <a:latin typeface="Verdana" panose="020B0604030504040204" pitchFamily="34" charset="0"/>
              </a:rPr>
              <a:t> Colecciones </a:t>
            </a:r>
            <a:r>
              <a:rPr lang="es-ES_tradnl" sz="2400" b="1" dirty="0" err="1">
                <a:latin typeface="Verdana" panose="020B0604030504040204" pitchFamily="34" charset="0"/>
              </a:rPr>
              <a:t>subdurales</a:t>
            </a:r>
            <a:endParaRPr lang="es-ES_tradnl" sz="2400" b="1" dirty="0">
              <a:latin typeface="Verdana" panose="020B0604030504040204" pitchFamily="34" charset="0"/>
            </a:endParaRPr>
          </a:p>
          <a:p>
            <a:pPr eaLnBrk="0" hangingPunct="0">
              <a:buClr>
                <a:srgbClr val="00FF00"/>
              </a:buClr>
              <a:buFontTx/>
              <a:buChar char="#"/>
            </a:pPr>
            <a:endParaRPr lang="es-ES_tradnl" sz="2400" b="1" dirty="0">
              <a:latin typeface="Verdana" panose="020B0604030504040204" pitchFamily="34" charset="0"/>
            </a:endParaRPr>
          </a:p>
          <a:p>
            <a:pPr eaLnBrk="0" hangingPunct="0">
              <a:buClr>
                <a:schemeClr val="hlink"/>
              </a:buClr>
              <a:buFont typeface="Wingdings" panose="05000000000000000000" pitchFamily="2" charset="2"/>
              <a:buChar char="ü"/>
            </a:pPr>
            <a:r>
              <a:rPr lang="es-ES_tradnl" sz="2400" b="1" dirty="0">
                <a:latin typeface="Verdana" panose="020B0604030504040204" pitchFamily="34" charset="0"/>
              </a:rPr>
              <a:t> Infecciones intrahospitalarias</a:t>
            </a:r>
          </a:p>
          <a:p>
            <a:pPr eaLnBrk="0" hangingPunct="0">
              <a:buClr>
                <a:srgbClr val="00FF00"/>
              </a:buClr>
              <a:buFontTx/>
              <a:buChar char="#"/>
            </a:pPr>
            <a:endParaRPr lang="es-ES_tradnl" sz="2400" b="1" dirty="0">
              <a:latin typeface="Verdana" panose="020B0604030504040204" pitchFamily="34" charset="0"/>
            </a:endParaRPr>
          </a:p>
          <a:p>
            <a:pPr eaLnBrk="0" hangingPunct="0">
              <a:buClr>
                <a:schemeClr val="hlink"/>
              </a:buClr>
              <a:buFont typeface="Wingdings" panose="05000000000000000000" pitchFamily="2" charset="2"/>
              <a:buChar char="ü"/>
            </a:pPr>
            <a:r>
              <a:rPr lang="es-ES_tradnl" sz="2400" b="1" dirty="0">
                <a:latin typeface="Verdana" panose="020B0604030504040204" pitchFamily="34" charset="0"/>
              </a:rPr>
              <a:t> Catéteres</a:t>
            </a:r>
          </a:p>
          <a:p>
            <a:pPr eaLnBrk="0" hangingPunct="0">
              <a:buClr>
                <a:srgbClr val="00FF00"/>
              </a:buClr>
              <a:buFontTx/>
              <a:buChar char="#"/>
            </a:pPr>
            <a:endParaRPr lang="es-ES_tradnl" sz="2400" b="1" dirty="0">
              <a:latin typeface="Verdana" panose="020B0604030504040204" pitchFamily="34" charset="0"/>
            </a:endParaRPr>
          </a:p>
          <a:p>
            <a:pPr eaLnBrk="0" hangingPunct="0">
              <a:buClr>
                <a:schemeClr val="hlink"/>
              </a:buClr>
              <a:buFont typeface="Wingdings" panose="05000000000000000000" pitchFamily="2" charset="2"/>
              <a:buChar char="ü"/>
            </a:pPr>
            <a:r>
              <a:rPr lang="es-ES_tradnl" sz="2400" b="1" dirty="0">
                <a:latin typeface="Verdana" panose="020B0604030504040204" pitchFamily="34" charset="0"/>
              </a:rPr>
              <a:t>Fiebre por drogas</a:t>
            </a:r>
          </a:p>
          <a:p>
            <a:pPr eaLnBrk="0" hangingPunct="0">
              <a:buClr>
                <a:srgbClr val="00FF00"/>
              </a:buClr>
              <a:buFontTx/>
              <a:buChar char="#"/>
            </a:pPr>
            <a:endParaRPr lang="es-ES_tradnl" sz="2400" b="1" dirty="0">
              <a:latin typeface="Verdana" panose="020B0604030504040204" pitchFamily="34" charset="0"/>
            </a:endParaRPr>
          </a:p>
          <a:p>
            <a:pPr eaLnBrk="0" hangingPunct="0">
              <a:buClr>
                <a:schemeClr val="hlink"/>
              </a:buClr>
              <a:buFont typeface="Wingdings" panose="05000000000000000000" pitchFamily="2" charset="2"/>
              <a:buChar char="ü"/>
            </a:pPr>
            <a:r>
              <a:rPr lang="es-ES_tradnl" sz="2400" b="1" dirty="0">
                <a:latin typeface="Verdana" panose="020B0604030504040204" pitchFamily="34" charset="0"/>
              </a:rPr>
              <a:t>Otro foco: neumonía, artritis</a:t>
            </a:r>
          </a:p>
          <a:p>
            <a:pPr eaLnBrk="0" hangingPunct="0">
              <a:buClr>
                <a:srgbClr val="00FF00"/>
              </a:buClr>
              <a:buFontTx/>
              <a:buChar char="#"/>
            </a:pPr>
            <a:endParaRPr lang="es-ES_tradnl" sz="2400" b="1" dirty="0">
              <a:latin typeface="Verdana" panose="020B0604030504040204" pitchFamily="34" charset="0"/>
            </a:endParaRPr>
          </a:p>
          <a:p>
            <a:pPr eaLnBrk="0" hangingPunct="0">
              <a:buClr>
                <a:schemeClr val="hlink"/>
              </a:buClr>
              <a:buFont typeface="Wingdings" panose="05000000000000000000" pitchFamily="2" charset="2"/>
              <a:buChar char="ü"/>
            </a:pPr>
            <a:r>
              <a:rPr lang="es-ES_tradnl" sz="2400" b="1" dirty="0">
                <a:latin typeface="Verdana" panose="020B0604030504040204" pitchFamily="34" charset="0"/>
              </a:rPr>
              <a:t>Absceso cerebral</a:t>
            </a:r>
          </a:p>
        </p:txBody>
      </p:sp>
      <p:sp>
        <p:nvSpPr>
          <p:cNvPr id="77828" name="Line 4"/>
          <p:cNvSpPr>
            <a:spLocks noChangeShapeType="1"/>
          </p:cNvSpPr>
          <p:nvPr/>
        </p:nvSpPr>
        <p:spPr bwMode="auto">
          <a:xfrm>
            <a:off x="1524000" y="1752600"/>
            <a:ext cx="9144000" cy="0"/>
          </a:xfrm>
          <a:prstGeom prst="line">
            <a:avLst/>
          </a:prstGeom>
          <a:noFill/>
          <a:ln w="762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Tree>
    <p:extLst>
      <p:ext uri="{BB962C8B-B14F-4D97-AF65-F5344CB8AC3E}">
        <p14:creationId xmlns:p14="http://schemas.microsoft.com/office/powerpoint/2010/main" val="32197519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782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782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782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782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782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2"/>
          <p:cNvSpPr txBox="1">
            <a:spLocks noChangeArrowheads="1"/>
          </p:cNvSpPr>
          <p:nvPr/>
        </p:nvSpPr>
        <p:spPr bwMode="auto">
          <a:xfrm>
            <a:off x="1209749" y="351475"/>
            <a:ext cx="9993787" cy="608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wrap="square">
            <a:spAutoFit/>
          </a:bodyPr>
          <a:lstStyle/>
          <a:p>
            <a:pPr eaLnBrk="0" hangingPunct="0"/>
            <a:endParaRPr lang="es-ES_tradnl" sz="3600" b="1" dirty="0">
              <a:solidFill>
                <a:schemeClr val="tx2"/>
              </a:solidFill>
            </a:endParaRPr>
          </a:p>
          <a:p>
            <a:pPr eaLnBrk="0" hangingPunct="0"/>
            <a:r>
              <a:rPr lang="es-ES_tradnl" sz="3600" b="1" dirty="0" smtClean="0">
                <a:solidFill>
                  <a:schemeClr val="tx2"/>
                </a:solidFill>
              </a:rPr>
              <a:t>¿ Se </a:t>
            </a:r>
            <a:r>
              <a:rPr lang="es-ES_tradnl" sz="3600" b="1" dirty="0">
                <a:solidFill>
                  <a:schemeClr val="tx2"/>
                </a:solidFill>
              </a:rPr>
              <a:t>debe repetir la punción lumbar </a:t>
            </a:r>
            <a:r>
              <a:rPr lang="es-ES_tradnl" sz="3200" b="1" dirty="0">
                <a:solidFill>
                  <a:schemeClr val="tx2"/>
                </a:solidFill>
              </a:rPr>
              <a:t>?</a:t>
            </a:r>
          </a:p>
          <a:p>
            <a:pPr eaLnBrk="0" hangingPunct="0"/>
            <a:endParaRPr lang="es-ES_tradnl" sz="3200" b="1" dirty="0"/>
          </a:p>
          <a:p>
            <a:pPr algn="just" eaLnBrk="0" hangingPunct="0">
              <a:buClr>
                <a:schemeClr val="hlink"/>
              </a:buClr>
              <a:buFont typeface="Wingdings" panose="05000000000000000000" pitchFamily="2" charset="2"/>
              <a:buChar char="ü"/>
            </a:pPr>
            <a:r>
              <a:rPr lang="es-ES_tradnl" sz="2400" b="1" dirty="0"/>
              <a:t> Luego de una primera PL normal ante sospecha       </a:t>
            </a:r>
          </a:p>
          <a:p>
            <a:pPr algn="just" eaLnBrk="0" hangingPunct="0">
              <a:buClr>
                <a:srgbClr val="FF5050"/>
              </a:buClr>
              <a:buFont typeface="Wingdings" panose="05000000000000000000" pitchFamily="2" charset="2"/>
              <a:buNone/>
            </a:pPr>
            <a:r>
              <a:rPr lang="es-ES_tradnl" sz="2400" b="1" dirty="0"/>
              <a:t>    de meningitis</a:t>
            </a:r>
          </a:p>
          <a:p>
            <a:pPr algn="just" eaLnBrk="0" hangingPunct="0">
              <a:buClr>
                <a:srgbClr val="FF5050"/>
              </a:buClr>
              <a:buFont typeface="Wingdings" panose="05000000000000000000" pitchFamily="2" charset="2"/>
              <a:buNone/>
            </a:pPr>
            <a:endParaRPr lang="es-ES_tradnl" sz="2400" b="1" dirty="0"/>
          </a:p>
          <a:p>
            <a:pPr algn="just" eaLnBrk="0" hangingPunct="0">
              <a:buClr>
                <a:schemeClr val="hlink"/>
              </a:buClr>
              <a:buFont typeface="Wingdings" panose="05000000000000000000" pitchFamily="2" charset="2"/>
              <a:buChar char="ü"/>
            </a:pPr>
            <a:r>
              <a:rPr lang="es-ES_tradnl" sz="2400" b="1" dirty="0"/>
              <a:t> Meningitis en niños</a:t>
            </a:r>
          </a:p>
          <a:p>
            <a:pPr algn="just" eaLnBrk="0" hangingPunct="0">
              <a:buClr>
                <a:srgbClr val="FF5050"/>
              </a:buClr>
              <a:buFont typeface="Wingdings" panose="05000000000000000000" pitchFamily="2" charset="2"/>
              <a:buChar char="ü"/>
            </a:pPr>
            <a:endParaRPr lang="es-ES_tradnl" sz="2400" b="1" dirty="0"/>
          </a:p>
          <a:p>
            <a:pPr algn="just" eaLnBrk="0" hangingPunct="0">
              <a:buClr>
                <a:schemeClr val="hlink"/>
              </a:buClr>
              <a:buFont typeface="Wingdings" panose="05000000000000000000" pitchFamily="2" charset="2"/>
              <a:buChar char="ü"/>
            </a:pPr>
            <a:r>
              <a:rPr lang="es-ES_tradnl" sz="2400" b="1" dirty="0"/>
              <a:t> Meningitis por microorganismos resistentes        </a:t>
            </a:r>
          </a:p>
          <a:p>
            <a:pPr algn="just" eaLnBrk="0" hangingPunct="0">
              <a:buClr>
                <a:srgbClr val="FF5050"/>
              </a:buClr>
              <a:buFont typeface="Wingdings" panose="05000000000000000000" pitchFamily="2" charset="2"/>
              <a:buChar char="ü"/>
            </a:pPr>
            <a:endParaRPr lang="es-ES_tradnl" sz="2400" b="1" dirty="0"/>
          </a:p>
          <a:p>
            <a:pPr algn="just" eaLnBrk="0" hangingPunct="0">
              <a:buClr>
                <a:schemeClr val="hlink"/>
              </a:buClr>
              <a:buFont typeface="Wingdings" panose="05000000000000000000" pitchFamily="2" charset="2"/>
              <a:buChar char="ü"/>
            </a:pPr>
            <a:r>
              <a:rPr lang="es-ES_tradnl" sz="2400" b="1" dirty="0"/>
              <a:t> Falta de respuesta a las 48 hs.</a:t>
            </a:r>
          </a:p>
          <a:p>
            <a:pPr algn="just" eaLnBrk="0" hangingPunct="0">
              <a:buClr>
                <a:srgbClr val="FF5050"/>
              </a:buClr>
              <a:buFont typeface="Wingdings" panose="05000000000000000000" pitchFamily="2" charset="2"/>
              <a:buChar char="ü"/>
            </a:pPr>
            <a:endParaRPr lang="es-ES_tradnl" sz="2400" b="1" dirty="0"/>
          </a:p>
          <a:p>
            <a:pPr algn="just" eaLnBrk="0" hangingPunct="0">
              <a:buClr>
                <a:schemeClr val="hlink"/>
              </a:buClr>
              <a:buFont typeface="Wingdings" panose="05000000000000000000" pitchFamily="2" charset="2"/>
              <a:buChar char="ü"/>
            </a:pPr>
            <a:r>
              <a:rPr lang="es-ES_tradnl" sz="2400" b="1" dirty="0"/>
              <a:t> En adultos con meningitis por bacilos gram</a:t>
            </a:r>
          </a:p>
          <a:p>
            <a:pPr algn="just" eaLnBrk="0" hangingPunct="0">
              <a:buClr>
                <a:schemeClr val="hlink"/>
              </a:buClr>
              <a:buFont typeface="Wingdings" panose="05000000000000000000" pitchFamily="2" charset="2"/>
              <a:buNone/>
            </a:pPr>
            <a:r>
              <a:rPr lang="es-ES_tradnl" sz="2400" b="1" dirty="0"/>
              <a:t>    negativos            </a:t>
            </a:r>
          </a:p>
          <a:p>
            <a:pPr eaLnBrk="0" hangingPunct="0">
              <a:buClr>
                <a:srgbClr val="FF5050"/>
              </a:buClr>
              <a:buFont typeface="Wingdings" panose="05000000000000000000" pitchFamily="2" charset="2"/>
              <a:buNone/>
            </a:pPr>
            <a:r>
              <a:rPr lang="es-ES_tradnl" sz="2400" b="1" dirty="0"/>
              <a:t>    </a:t>
            </a:r>
          </a:p>
        </p:txBody>
      </p:sp>
    </p:spTree>
    <p:extLst>
      <p:ext uri="{BB962C8B-B14F-4D97-AF65-F5344CB8AC3E}">
        <p14:creationId xmlns:p14="http://schemas.microsoft.com/office/powerpoint/2010/main" val="31253663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473326" y="755179"/>
            <a:ext cx="7172324" cy="5274617"/>
          </a:xfrm>
          <a:prstGeom prst="rect">
            <a:avLst/>
          </a:prstGeom>
        </p:spPr>
      </p:pic>
    </p:spTree>
    <p:extLst>
      <p:ext uri="{BB962C8B-B14F-4D97-AF65-F5344CB8AC3E}">
        <p14:creationId xmlns:p14="http://schemas.microsoft.com/office/powerpoint/2010/main" val="31852575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502344" y="854579"/>
            <a:ext cx="7114287" cy="5348228"/>
          </a:xfrm>
          <a:prstGeom prst="rect">
            <a:avLst/>
          </a:prstGeom>
        </p:spPr>
      </p:pic>
    </p:spTree>
    <p:extLst>
      <p:ext uri="{BB962C8B-B14F-4D97-AF65-F5344CB8AC3E}">
        <p14:creationId xmlns:p14="http://schemas.microsoft.com/office/powerpoint/2010/main" val="40969030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607032" y="4509120"/>
            <a:ext cx="6974762" cy="1551743"/>
          </a:xfrm>
          <a:prstGeom prst="rect">
            <a:avLst/>
          </a:prstGeom>
        </p:spPr>
      </p:pic>
      <p:pic>
        <p:nvPicPr>
          <p:cNvPr id="3" name="Imagen 2"/>
          <p:cNvPicPr>
            <a:picLocks noChangeAspect="1"/>
          </p:cNvPicPr>
          <p:nvPr/>
        </p:nvPicPr>
        <p:blipFill>
          <a:blip r:embed="rId3"/>
          <a:stretch>
            <a:fillRect/>
          </a:stretch>
        </p:blipFill>
        <p:spPr>
          <a:xfrm>
            <a:off x="3247873" y="1193076"/>
            <a:ext cx="5693079" cy="2926163"/>
          </a:xfrm>
          <a:prstGeom prst="rect">
            <a:avLst/>
          </a:prstGeom>
        </p:spPr>
      </p:pic>
    </p:spTree>
    <p:extLst>
      <p:ext uri="{BB962C8B-B14F-4D97-AF65-F5344CB8AC3E}">
        <p14:creationId xmlns:p14="http://schemas.microsoft.com/office/powerpoint/2010/main" val="1044963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ánico">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167</TotalTime>
  <Words>1315</Words>
  <Application>Microsoft Office PowerPoint</Application>
  <PresentationFormat>Panorámica</PresentationFormat>
  <Paragraphs>127</Paragraphs>
  <Slides>40</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40</vt:i4>
      </vt:variant>
    </vt:vector>
  </HeadingPairs>
  <TitlesOfParts>
    <vt:vector size="48" baseType="lpstr">
      <vt:lpstr>Arial</vt:lpstr>
      <vt:lpstr>Arial</vt:lpstr>
      <vt:lpstr>Calibri</vt:lpstr>
      <vt:lpstr>Garamond</vt:lpstr>
      <vt:lpstr>Times New Roman</vt:lpstr>
      <vt:lpstr>Verdana</vt:lpstr>
      <vt:lpstr>Wingdings</vt:lpstr>
      <vt:lpstr>Orgánico</vt:lpstr>
      <vt:lpstr>Meningitis Bacteriana</vt:lpstr>
      <vt:lpstr>Presentación de PowerPoint</vt:lpstr>
      <vt:lpstr>Etiología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Corticoides</vt:lpstr>
      <vt:lpstr>Presentación de PowerPoint</vt:lpstr>
      <vt:lpstr>                  Cuando repunzar</vt:lpstr>
      <vt:lpstr>Presentación de PowerPoint</vt:lpstr>
      <vt:lpstr>Presentación de PowerPoint</vt:lpstr>
      <vt:lpstr>Presentación de PowerPoint</vt:lpstr>
      <vt:lpstr>Presentación de PowerPoint</vt:lpstr>
      <vt:lpstr>Presentación de PowerPoint</vt:lpstr>
      <vt:lpstr>Consideraciones PK/PD</vt:lpstr>
      <vt:lpstr>Presentación de PowerPoint</vt:lpstr>
      <vt:lpstr>Presentación de PowerPoint</vt:lpstr>
      <vt:lpstr>Presentación de PowerPoint</vt:lpstr>
      <vt:lpstr>Presentación de PowerPoint</vt:lpstr>
      <vt:lpstr>CONCLUSIONES SOBRE EL USO DE ANTIMICROBIANOS INTRATECALES</vt:lpstr>
      <vt:lpstr>ATB INTRAVENTRICULAR</vt:lpstr>
      <vt:lpstr>Presentación de PowerPoint</vt:lpstr>
      <vt:lpstr>DOSIS</vt:lpstr>
      <vt:lpstr>El principal recurso para lograr índices PK/PD adecuados de los antibacterianos en meningitis, es usar dosis elevadas</vt:lpstr>
      <vt:lpstr>Presentación de PowerPoint</vt:lpstr>
      <vt:lpstr>Presentación de PowerPoint</vt:lpstr>
      <vt:lpstr>Presentación de PowerPoint</vt:lpstr>
      <vt:lpstr>Presentación de PowerPoint</vt:lpstr>
      <vt:lpstr>Consideraciones sobre la evolución</vt:lpstr>
      <vt:lpstr>Presentación de PowerPoint</vt:lpstr>
      <vt:lpstr>Presentación de PowerPoint</vt:lpstr>
      <vt:lpstr>Presentación de PowerPoint</vt:lpstr>
      <vt:lpstr>Presentación de PowerPoint</vt:lpstr>
      <vt:lpstr>Presentación de PowerPoint</vt:lpstr>
    </vt:vector>
  </TitlesOfParts>
  <Company>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Meningitis Bacteriana</dc:title>
  <dc:creator>Full name</dc:creator>
  <cp:lastModifiedBy>Dr G. Recúpero</cp:lastModifiedBy>
  <cp:revision>33</cp:revision>
  <dcterms:created xsi:type="dcterms:W3CDTF">2021-10-29T00:01:09Z</dcterms:created>
  <dcterms:modified xsi:type="dcterms:W3CDTF">2023-08-30T19:48:12Z</dcterms:modified>
</cp:coreProperties>
</file>