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3" r:id="rId8"/>
    <p:sldId id="261"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9/10/2023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9/10/2023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9/10/2023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9/10/2023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9/10/2023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9/10/2023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9/10/2023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9/10/2023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9/10/2023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9/10/2023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9/10/2023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9/10/2023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0F327A-DF47-A82A-87AF-2494DEDBD269}"/>
              </a:ext>
            </a:extLst>
          </p:cNvPr>
          <p:cNvSpPr>
            <a:spLocks noGrp="1"/>
          </p:cNvSpPr>
          <p:nvPr>
            <p:ph type="ctrTitle"/>
          </p:nvPr>
        </p:nvSpPr>
        <p:spPr/>
        <p:txBody>
          <a:bodyPr/>
          <a:lstStyle/>
          <a:p>
            <a:r>
              <a:rPr lang="es-US"/>
              <a:t>Caso clínico </a:t>
            </a:r>
          </a:p>
        </p:txBody>
      </p:sp>
      <p:sp>
        <p:nvSpPr>
          <p:cNvPr id="3" name="Subtítulo 2">
            <a:extLst>
              <a:ext uri="{FF2B5EF4-FFF2-40B4-BE49-F238E27FC236}">
                <a16:creationId xmlns:a16="http://schemas.microsoft.com/office/drawing/2014/main" id="{D46B1491-4A57-F0A4-A5B4-B46EBE0D5575}"/>
              </a:ext>
            </a:extLst>
          </p:cNvPr>
          <p:cNvSpPr>
            <a:spLocks noGrp="1"/>
          </p:cNvSpPr>
          <p:nvPr>
            <p:ph type="subTitle" idx="1"/>
          </p:nvPr>
        </p:nvSpPr>
        <p:spPr/>
        <p:txBody>
          <a:bodyPr/>
          <a:lstStyle/>
          <a:p>
            <a:r>
              <a:rPr lang="es-US" dirty="0"/>
              <a:t>Diplomatura en infectología – </a:t>
            </a:r>
            <a:r>
              <a:rPr lang="es-US" dirty="0" smtClean="0"/>
              <a:t>2023</a:t>
            </a:r>
          </a:p>
          <a:p>
            <a:r>
              <a:rPr lang="es-US" dirty="0" smtClean="0"/>
              <a:t>SERVICIO DE CLÍNICA MEDICA HOSPITAL CENTRO DE SALUD</a:t>
            </a:r>
            <a:endParaRPr lang="es-US" dirty="0"/>
          </a:p>
        </p:txBody>
      </p:sp>
    </p:spTree>
    <p:extLst>
      <p:ext uri="{BB962C8B-B14F-4D97-AF65-F5344CB8AC3E}">
        <p14:creationId xmlns:p14="http://schemas.microsoft.com/office/powerpoint/2010/main" val="1054139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C767C-43D0-7712-B44C-C78F0AC23854}"/>
              </a:ext>
            </a:extLst>
          </p:cNvPr>
          <p:cNvSpPr>
            <a:spLocks noGrp="1"/>
          </p:cNvSpPr>
          <p:nvPr>
            <p:ph type="title"/>
          </p:nvPr>
        </p:nvSpPr>
        <p:spPr/>
        <p:txBody>
          <a:bodyPr/>
          <a:lstStyle/>
          <a:p>
            <a:r>
              <a:rPr lang="es-US"/>
              <a:t>Mujer de 16 años – agosto 2023</a:t>
            </a:r>
          </a:p>
        </p:txBody>
      </p:sp>
      <p:sp>
        <p:nvSpPr>
          <p:cNvPr id="3" name="Marcador de contenido 2">
            <a:extLst>
              <a:ext uri="{FF2B5EF4-FFF2-40B4-BE49-F238E27FC236}">
                <a16:creationId xmlns:a16="http://schemas.microsoft.com/office/drawing/2014/main" id="{2ACAB5DD-8DFC-F614-9EEF-BE86CC9F77F2}"/>
              </a:ext>
            </a:extLst>
          </p:cNvPr>
          <p:cNvSpPr>
            <a:spLocks noGrp="1"/>
          </p:cNvSpPr>
          <p:nvPr>
            <p:ph idx="1"/>
          </p:nvPr>
        </p:nvSpPr>
        <p:spPr/>
        <p:txBody>
          <a:bodyPr/>
          <a:lstStyle/>
          <a:p>
            <a:r>
              <a:rPr lang="es-US"/>
              <a:t>Motivo de consulta: </a:t>
            </a:r>
          </a:p>
          <a:p>
            <a:pPr lvl="1"/>
            <a:r>
              <a:rPr lang="es-US"/>
              <a:t>Fiebre</a:t>
            </a:r>
          </a:p>
          <a:p>
            <a:pPr lvl="1"/>
            <a:r>
              <a:rPr lang="es-US"/>
              <a:t>Desorientada en tiempo y espacio</a:t>
            </a:r>
          </a:p>
          <a:p>
            <a:pPr lvl="1"/>
            <a:r>
              <a:rPr lang="es-US"/>
              <a:t>Deshidratada</a:t>
            </a:r>
          </a:p>
          <a:p>
            <a:r>
              <a:rPr lang="es-US"/>
              <a:t>Antecedentes de enfermedad actual:</a:t>
            </a:r>
          </a:p>
          <a:p>
            <a:pPr lvl="1"/>
            <a:r>
              <a:rPr lang="es-US"/>
              <a:t>Adicción a drogas ilícitas</a:t>
            </a:r>
          </a:p>
          <a:p>
            <a:pPr lvl="1"/>
            <a:r>
              <a:rPr lang="es-US"/>
              <a:t>Promiscuidad (?)</a:t>
            </a:r>
          </a:p>
          <a:p>
            <a:r>
              <a:rPr lang="es-US"/>
              <a:t>Antecedentes personales:</a:t>
            </a:r>
          </a:p>
          <a:p>
            <a:pPr lvl="1"/>
            <a:r>
              <a:rPr lang="es-US"/>
              <a:t>Niega diagnóstico de enfermedades previas, G1P1C0Abo0</a:t>
            </a:r>
          </a:p>
        </p:txBody>
      </p:sp>
    </p:spTree>
    <p:extLst>
      <p:ext uri="{BB962C8B-B14F-4D97-AF65-F5344CB8AC3E}">
        <p14:creationId xmlns:p14="http://schemas.microsoft.com/office/powerpoint/2010/main" val="635898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9E7263-44CF-F32D-9C4B-6CFD248F2A01}"/>
              </a:ext>
            </a:extLst>
          </p:cNvPr>
          <p:cNvSpPr>
            <a:spLocks noGrp="1"/>
          </p:cNvSpPr>
          <p:nvPr>
            <p:ph type="title"/>
          </p:nvPr>
        </p:nvSpPr>
        <p:spPr/>
        <p:txBody>
          <a:bodyPr/>
          <a:lstStyle/>
          <a:p>
            <a:r>
              <a:rPr lang="es-US"/>
              <a:t>Hospital de Monteros</a:t>
            </a:r>
          </a:p>
        </p:txBody>
      </p:sp>
      <p:sp>
        <p:nvSpPr>
          <p:cNvPr id="3" name="Marcador de contenido 2">
            <a:extLst>
              <a:ext uri="{FF2B5EF4-FFF2-40B4-BE49-F238E27FC236}">
                <a16:creationId xmlns:a16="http://schemas.microsoft.com/office/drawing/2014/main" id="{61D3361B-973C-1FCD-8D6D-A7FC4F3B15EF}"/>
              </a:ext>
            </a:extLst>
          </p:cNvPr>
          <p:cNvSpPr>
            <a:spLocks noGrp="1"/>
          </p:cNvSpPr>
          <p:nvPr>
            <p:ph idx="1"/>
          </p:nvPr>
        </p:nvSpPr>
        <p:spPr/>
        <p:txBody>
          <a:bodyPr>
            <a:normAutofit lnSpcReduction="10000"/>
          </a:bodyPr>
          <a:lstStyle/>
          <a:p>
            <a:r>
              <a:rPr lang="es-US"/>
              <a:t>Examen físico: mal estado general, Glasgow 14/15, febril (38°C), mucosas secas, fauces eritematisas, hipertrofia en amígdalas más  puntillado blanquecino. TA normal, con FC110 x min. Trabajo respiratorio aumentado FR 32, con roncus y rales húmedos diseminados en ambos campos pulmonares, con requerimiento de oxígeno (86% aa). Abdomen con dolor difuso mal localizado, sin reacción peritoneal.</a:t>
            </a:r>
          </a:p>
          <a:p>
            <a:r>
              <a:rPr lang="es-US"/>
              <a:t>Se solicita laboratorio, se inicia oxígeno terapia, se coloca vía periférica para hidratación y se realiza profilaxis post exposición a ETS, se solicita serología virales (VHB, HIV, VHC, VDRL)</a:t>
            </a:r>
          </a:p>
          <a:p>
            <a:r>
              <a:rPr lang="es-US"/>
              <a:t>Laboratorio: Hto 34%, Hb 11.1, GB 600, Plaq 31000, Glu 94, U 73, Cr 0.53, BT 1.63 (BI 1.4) GOT 209, GPT 54, GGT 47, VDRL reactivo 64 dils, HIV no reactivo</a:t>
            </a:r>
          </a:p>
        </p:txBody>
      </p:sp>
    </p:spTree>
    <p:extLst>
      <p:ext uri="{BB962C8B-B14F-4D97-AF65-F5344CB8AC3E}">
        <p14:creationId xmlns:p14="http://schemas.microsoft.com/office/powerpoint/2010/main" val="3832468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47C9F-7830-D386-EF71-D8530429ACE5}"/>
              </a:ext>
            </a:extLst>
          </p:cNvPr>
          <p:cNvSpPr>
            <a:spLocks noGrp="1"/>
          </p:cNvSpPr>
          <p:nvPr>
            <p:ph type="title"/>
          </p:nvPr>
        </p:nvSpPr>
        <p:spPr/>
        <p:txBody>
          <a:bodyPr/>
          <a:lstStyle/>
          <a:p>
            <a:r>
              <a:rPr lang="es-US"/>
              <a:t>Hospital Centro de Salud</a:t>
            </a:r>
          </a:p>
        </p:txBody>
      </p:sp>
      <p:sp>
        <p:nvSpPr>
          <p:cNvPr id="3" name="Marcador de contenido 2">
            <a:extLst>
              <a:ext uri="{FF2B5EF4-FFF2-40B4-BE49-F238E27FC236}">
                <a16:creationId xmlns:a16="http://schemas.microsoft.com/office/drawing/2014/main" id="{77FF8051-1190-1F4B-46C7-990FADF6DCED}"/>
              </a:ext>
            </a:extLst>
          </p:cNvPr>
          <p:cNvSpPr>
            <a:spLocks noGrp="1"/>
          </p:cNvSpPr>
          <p:nvPr>
            <p:ph idx="1"/>
          </p:nvPr>
        </p:nvSpPr>
        <p:spPr/>
        <p:txBody>
          <a:bodyPr/>
          <a:lstStyle/>
          <a:p>
            <a:r>
              <a:rPr lang="es-US"/>
              <a:t>Ingresa a UTIM, al examen físico destaca la respuesta lenta al interrogatorio, vesículas pequeñas en labios (herpes?), Ap. Resp comprometido, TA normal con taquicardia sinusal.</a:t>
            </a:r>
          </a:p>
          <a:p>
            <a:r>
              <a:rPr lang="es-US"/>
              <a:t>TAC de tórax:</a:t>
            </a:r>
          </a:p>
          <a:p>
            <a:endParaRPr lang="es-US"/>
          </a:p>
        </p:txBody>
      </p:sp>
      <p:pic>
        <p:nvPicPr>
          <p:cNvPr id="4" name="Imagen 4">
            <a:extLst>
              <a:ext uri="{FF2B5EF4-FFF2-40B4-BE49-F238E27FC236}">
                <a16:creationId xmlns:a16="http://schemas.microsoft.com/office/drawing/2014/main" id="{B9CCB110-A88B-D739-FEDB-B3B6E7620740}"/>
              </a:ext>
            </a:extLst>
          </p:cNvPr>
          <p:cNvPicPr>
            <a:picLocks noChangeAspect="1"/>
          </p:cNvPicPr>
          <p:nvPr/>
        </p:nvPicPr>
        <p:blipFill>
          <a:blip r:embed="rId2"/>
          <a:stretch>
            <a:fillRect/>
          </a:stretch>
        </p:blipFill>
        <p:spPr>
          <a:xfrm>
            <a:off x="1576972" y="3752703"/>
            <a:ext cx="3769101" cy="2830244"/>
          </a:xfrm>
          <a:prstGeom prst="rect">
            <a:avLst/>
          </a:prstGeom>
        </p:spPr>
      </p:pic>
      <p:pic>
        <p:nvPicPr>
          <p:cNvPr id="5" name="Imagen 5">
            <a:extLst>
              <a:ext uri="{FF2B5EF4-FFF2-40B4-BE49-F238E27FC236}">
                <a16:creationId xmlns:a16="http://schemas.microsoft.com/office/drawing/2014/main" id="{595CF98D-E21A-9BFD-6B5E-A79534BFC801}"/>
              </a:ext>
            </a:extLst>
          </p:cNvPr>
          <p:cNvPicPr>
            <a:picLocks noChangeAspect="1"/>
          </p:cNvPicPr>
          <p:nvPr/>
        </p:nvPicPr>
        <p:blipFill>
          <a:blip r:embed="rId3"/>
          <a:stretch>
            <a:fillRect/>
          </a:stretch>
        </p:blipFill>
        <p:spPr>
          <a:xfrm>
            <a:off x="5576582" y="3752703"/>
            <a:ext cx="4124433" cy="2830244"/>
          </a:xfrm>
          <a:prstGeom prst="rect">
            <a:avLst/>
          </a:prstGeom>
        </p:spPr>
      </p:pic>
    </p:spTree>
    <p:extLst>
      <p:ext uri="{BB962C8B-B14F-4D97-AF65-F5344CB8AC3E}">
        <p14:creationId xmlns:p14="http://schemas.microsoft.com/office/powerpoint/2010/main" val="2884980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DF1E08-566A-0E32-C7FF-F73A7D01F996}"/>
              </a:ext>
            </a:extLst>
          </p:cNvPr>
          <p:cNvSpPr>
            <a:spLocks noGrp="1"/>
          </p:cNvSpPr>
          <p:nvPr>
            <p:ph type="title"/>
          </p:nvPr>
        </p:nvSpPr>
        <p:spPr/>
        <p:txBody>
          <a:bodyPr/>
          <a:lstStyle/>
          <a:p>
            <a:endParaRPr lang="es-US"/>
          </a:p>
        </p:txBody>
      </p:sp>
      <p:sp>
        <p:nvSpPr>
          <p:cNvPr id="3" name="Marcador de contenido 2">
            <a:extLst>
              <a:ext uri="{FF2B5EF4-FFF2-40B4-BE49-F238E27FC236}">
                <a16:creationId xmlns:a16="http://schemas.microsoft.com/office/drawing/2014/main" id="{4E2BEC03-C860-2038-5472-88545D13BCF9}"/>
              </a:ext>
            </a:extLst>
          </p:cNvPr>
          <p:cNvSpPr>
            <a:spLocks noGrp="1"/>
          </p:cNvSpPr>
          <p:nvPr>
            <p:ph idx="1"/>
          </p:nvPr>
        </p:nvSpPr>
        <p:spPr/>
        <p:txBody>
          <a:bodyPr/>
          <a:lstStyle/>
          <a:p>
            <a:r>
              <a:rPr lang="es-US"/>
              <a:t>TC de cerebro: Pequeña burbuja aérea en situación basal izq.  Marcado incremento del espesor de las mucosas que recubre a las distintas cavidades neumáticas, resto del estudio sp</a:t>
            </a:r>
          </a:p>
          <a:p>
            <a:r>
              <a:rPr lang="es-US"/>
              <a:t>Se toma muestra de HC x 3, UC, LCR, FBC con toma de AT por no poder obtener esputo, se solicita ecocardiograma, panel respiratorio, se repiten serologías virales</a:t>
            </a:r>
          </a:p>
          <a:p>
            <a:r>
              <a:rPr lang="es-US"/>
              <a:t>Se inicia de forma empírica: ceftriaxona, bactrim, vancomicina, aciclovir, se agrega oseltamivir</a:t>
            </a:r>
          </a:p>
          <a:p>
            <a:endParaRPr lang="es-US"/>
          </a:p>
        </p:txBody>
      </p:sp>
    </p:spTree>
    <p:extLst>
      <p:ext uri="{BB962C8B-B14F-4D97-AF65-F5344CB8AC3E}">
        <p14:creationId xmlns:p14="http://schemas.microsoft.com/office/powerpoint/2010/main" val="1876171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9A2EA5-4C9B-4900-CD8F-1CBD06093F74}"/>
              </a:ext>
            </a:extLst>
          </p:cNvPr>
          <p:cNvSpPr>
            <a:spLocks noGrp="1"/>
          </p:cNvSpPr>
          <p:nvPr>
            <p:ph type="title"/>
          </p:nvPr>
        </p:nvSpPr>
        <p:spPr/>
        <p:txBody>
          <a:bodyPr/>
          <a:lstStyle/>
          <a:p>
            <a:endParaRPr lang="es-US"/>
          </a:p>
        </p:txBody>
      </p:sp>
      <p:sp>
        <p:nvSpPr>
          <p:cNvPr id="3" name="Marcador de contenido 2">
            <a:extLst>
              <a:ext uri="{FF2B5EF4-FFF2-40B4-BE49-F238E27FC236}">
                <a16:creationId xmlns:a16="http://schemas.microsoft.com/office/drawing/2014/main" id="{BA82AAAF-1DFF-F0D4-69F6-0432FCDC88DA}"/>
              </a:ext>
            </a:extLst>
          </p:cNvPr>
          <p:cNvSpPr>
            <a:spLocks noGrp="1"/>
          </p:cNvSpPr>
          <p:nvPr>
            <p:ph idx="1"/>
          </p:nvPr>
        </p:nvSpPr>
        <p:spPr/>
        <p:txBody>
          <a:bodyPr/>
          <a:lstStyle/>
          <a:p>
            <a:r>
              <a:rPr lang="es-US"/>
              <a:t>Durante su evolución, 48 hr posterior al ingreso, progresa el deterioro del sensorio, con requerimiento medidas de sujeción, sv, SNE, más tratamiento psiquiátrico por probable sd. De abstinencia. Sin rigidez de nuca.</a:t>
            </a:r>
          </a:p>
          <a:p>
            <a:r>
              <a:rPr lang="es-US"/>
              <a:t>Sin requerimiento de inotrópicos</a:t>
            </a:r>
          </a:p>
          <a:p>
            <a:r>
              <a:rPr lang="es-US"/>
              <a:t>Bajo requerimiento de oxígeno</a:t>
            </a:r>
          </a:p>
          <a:p>
            <a:r>
              <a:rPr lang="es-US"/>
              <a:t>Laboratorios de control con persistente leucopenia, plaquetopenia, se agrega coagulopatia e hiponatremia</a:t>
            </a:r>
          </a:p>
          <a:p>
            <a:endParaRPr lang="es-US"/>
          </a:p>
        </p:txBody>
      </p:sp>
    </p:spTree>
    <p:extLst>
      <p:ext uri="{BB962C8B-B14F-4D97-AF65-F5344CB8AC3E}">
        <p14:creationId xmlns:p14="http://schemas.microsoft.com/office/powerpoint/2010/main" val="2751807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73E02B-236B-5C31-78A0-2C9F926637E4}"/>
              </a:ext>
            </a:extLst>
          </p:cNvPr>
          <p:cNvSpPr>
            <a:spLocks noGrp="1"/>
          </p:cNvSpPr>
          <p:nvPr>
            <p:ph type="title"/>
          </p:nvPr>
        </p:nvSpPr>
        <p:spPr/>
        <p:txBody>
          <a:bodyPr/>
          <a:lstStyle/>
          <a:p>
            <a:endParaRPr lang="es-US"/>
          </a:p>
        </p:txBody>
      </p:sp>
      <p:sp>
        <p:nvSpPr>
          <p:cNvPr id="3" name="Marcador de contenido 2">
            <a:extLst>
              <a:ext uri="{FF2B5EF4-FFF2-40B4-BE49-F238E27FC236}">
                <a16:creationId xmlns:a16="http://schemas.microsoft.com/office/drawing/2014/main" id="{1B86941F-20A9-5BE1-D3F8-4925A45C3E53}"/>
              </a:ext>
            </a:extLst>
          </p:cNvPr>
          <p:cNvSpPr>
            <a:spLocks noGrp="1"/>
          </p:cNvSpPr>
          <p:nvPr>
            <p:ph idx="1"/>
          </p:nvPr>
        </p:nvSpPr>
        <p:spPr/>
        <p:txBody>
          <a:bodyPr/>
          <a:lstStyle/>
          <a:p>
            <a:r>
              <a:rPr lang="es-US"/>
              <a:t>Durante su evolución también se solicita: perfil reumatológico básico (negativo) CMV (IgG positivo) VEB (IgG positivo)</a:t>
            </a:r>
          </a:p>
        </p:txBody>
      </p:sp>
    </p:spTree>
    <p:extLst>
      <p:ext uri="{BB962C8B-B14F-4D97-AF65-F5344CB8AC3E}">
        <p14:creationId xmlns:p14="http://schemas.microsoft.com/office/powerpoint/2010/main" val="3627343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B7B27-21B4-E8E5-63F1-5EF1B7B45575}"/>
              </a:ext>
            </a:extLst>
          </p:cNvPr>
          <p:cNvSpPr>
            <a:spLocks noGrp="1"/>
          </p:cNvSpPr>
          <p:nvPr>
            <p:ph type="title"/>
          </p:nvPr>
        </p:nvSpPr>
        <p:spPr/>
        <p:txBody>
          <a:bodyPr/>
          <a:lstStyle/>
          <a:p>
            <a:r>
              <a:rPr lang="es-US"/>
              <a:t>Resultados</a:t>
            </a:r>
          </a:p>
        </p:txBody>
      </p:sp>
      <p:sp>
        <p:nvSpPr>
          <p:cNvPr id="3" name="Marcador de contenido 2">
            <a:extLst>
              <a:ext uri="{FF2B5EF4-FFF2-40B4-BE49-F238E27FC236}">
                <a16:creationId xmlns:a16="http://schemas.microsoft.com/office/drawing/2014/main" id="{A1CEAC6C-1E71-DF07-C57B-ACF4DF990260}"/>
              </a:ext>
            </a:extLst>
          </p:cNvPr>
          <p:cNvSpPr>
            <a:spLocks noGrp="1"/>
          </p:cNvSpPr>
          <p:nvPr>
            <p:ph idx="1"/>
          </p:nvPr>
        </p:nvSpPr>
        <p:spPr/>
        <p:txBody>
          <a:bodyPr/>
          <a:lstStyle/>
          <a:p>
            <a:r>
              <a:rPr lang="es-US"/>
              <a:t>HC x 3: 1/3 positivo para staphylococcus hominis (contaminación)</a:t>
            </a:r>
          </a:p>
          <a:p>
            <a:r>
              <a:rPr lang="es-US"/>
              <a:t>UC: negativo </a:t>
            </a:r>
          </a:p>
          <a:p>
            <a:r>
              <a:rPr lang="es-US"/>
              <a:t>Panel respiratorio: negativo</a:t>
            </a:r>
          </a:p>
          <a:p>
            <a:r>
              <a:rPr lang="es-US"/>
              <a:t>AT: negativo para gérmenes comunes, BAAR y micológico.</a:t>
            </a:r>
          </a:p>
          <a:p>
            <a:r>
              <a:rPr lang="es-US"/>
              <a:t>LCR: durante la PL, líquido opalescente, con presión normal (estimativa) con exámen físico químico: de aspecto turbio, color rojizo, presenta coágulo, sangre contiene, no sé puede realizar examen citológico por presencia de coágulo, glucosa de 63, proteínas de 0.02, LDH 24. Con resultado de cultivos solo positivo prueba treponemica, resto negativo </a:t>
            </a:r>
          </a:p>
        </p:txBody>
      </p:sp>
    </p:spTree>
    <p:extLst>
      <p:ext uri="{BB962C8B-B14F-4D97-AF65-F5344CB8AC3E}">
        <p14:creationId xmlns:p14="http://schemas.microsoft.com/office/powerpoint/2010/main" val="3728440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0C6A02-BDB1-0B5F-F0B5-3D690723BED3}"/>
              </a:ext>
            </a:extLst>
          </p:cNvPr>
          <p:cNvSpPr>
            <a:spLocks noGrp="1"/>
          </p:cNvSpPr>
          <p:nvPr>
            <p:ph type="title"/>
          </p:nvPr>
        </p:nvSpPr>
        <p:spPr/>
        <p:txBody>
          <a:bodyPr/>
          <a:lstStyle/>
          <a:p>
            <a:r>
              <a:rPr lang="es-US"/>
              <a:t>Con resultado de LCR positivo para sífilis </a:t>
            </a:r>
          </a:p>
        </p:txBody>
      </p:sp>
      <p:sp>
        <p:nvSpPr>
          <p:cNvPr id="3" name="Marcador de contenido 2">
            <a:extLst>
              <a:ext uri="{FF2B5EF4-FFF2-40B4-BE49-F238E27FC236}">
                <a16:creationId xmlns:a16="http://schemas.microsoft.com/office/drawing/2014/main" id="{FEA505B6-D096-62F8-6289-A6EDF77B7EB4}"/>
              </a:ext>
            </a:extLst>
          </p:cNvPr>
          <p:cNvSpPr>
            <a:spLocks noGrp="1"/>
          </p:cNvSpPr>
          <p:nvPr>
            <p:ph idx="1"/>
          </p:nvPr>
        </p:nvSpPr>
        <p:spPr/>
        <p:txBody>
          <a:bodyPr/>
          <a:lstStyle/>
          <a:p>
            <a:r>
              <a:rPr lang="es-US"/>
              <a:t>Se agrega al tratamiento Penicilina G sódica 3 millones de UI cada 4 horas con BIC, ev durante 14 días.</a:t>
            </a:r>
          </a:p>
          <a:p>
            <a:r>
              <a:rPr lang="es-US"/>
              <a:t>Una vez que los cultivos de las demás muestras biológicas cerraron negativas, se suspende esquema antibiótico iniciado de forma empírica. </a:t>
            </a:r>
          </a:p>
        </p:txBody>
      </p:sp>
    </p:spTree>
    <p:extLst>
      <p:ext uri="{BB962C8B-B14F-4D97-AF65-F5344CB8AC3E}">
        <p14:creationId xmlns:p14="http://schemas.microsoft.com/office/powerpoint/2010/main" val="1213246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BE638B-6970-5F3E-EFD3-FEA90948FB70}"/>
              </a:ext>
            </a:extLst>
          </p:cNvPr>
          <p:cNvSpPr>
            <a:spLocks noGrp="1"/>
          </p:cNvSpPr>
          <p:nvPr>
            <p:ph type="title"/>
          </p:nvPr>
        </p:nvSpPr>
        <p:spPr/>
        <p:txBody>
          <a:bodyPr/>
          <a:lstStyle/>
          <a:p>
            <a:endParaRPr lang="es-US"/>
          </a:p>
        </p:txBody>
      </p:sp>
      <p:sp>
        <p:nvSpPr>
          <p:cNvPr id="3" name="Marcador de contenido 2">
            <a:extLst>
              <a:ext uri="{FF2B5EF4-FFF2-40B4-BE49-F238E27FC236}">
                <a16:creationId xmlns:a16="http://schemas.microsoft.com/office/drawing/2014/main" id="{2B3BE8D9-3512-D4A6-254B-B7D80E125746}"/>
              </a:ext>
            </a:extLst>
          </p:cNvPr>
          <p:cNvSpPr>
            <a:spLocks noGrp="1"/>
          </p:cNvSpPr>
          <p:nvPr>
            <p:ph idx="1"/>
          </p:nvPr>
        </p:nvSpPr>
        <p:spPr/>
        <p:txBody>
          <a:bodyPr/>
          <a:lstStyle/>
          <a:p>
            <a:r>
              <a:rPr lang="es-US"/>
              <a:t>Posterior al inicio del tratamiento con Penicilina ev, presenta marcada mejoría del estado de conciencia, hasta la recuperación completa. </a:t>
            </a:r>
          </a:p>
          <a:p>
            <a:r>
              <a:rPr lang="es-US"/>
              <a:t>Una vez completado los 14 días de tratamiento se da el alta hospitalaria. </a:t>
            </a:r>
          </a:p>
        </p:txBody>
      </p:sp>
    </p:spTree>
    <p:extLst>
      <p:ext uri="{BB962C8B-B14F-4D97-AF65-F5344CB8AC3E}">
        <p14:creationId xmlns:p14="http://schemas.microsoft.com/office/powerpoint/2010/main" val="936033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9B46AB-35FE-A295-FC43-9FCE46543986}"/>
              </a:ext>
            </a:extLst>
          </p:cNvPr>
          <p:cNvSpPr>
            <a:spLocks noGrp="1"/>
          </p:cNvSpPr>
          <p:nvPr>
            <p:ph type="title"/>
          </p:nvPr>
        </p:nvSpPr>
        <p:spPr>
          <a:xfrm>
            <a:off x="1245116" y="2970986"/>
            <a:ext cx="8730157" cy="1613240"/>
          </a:xfrm>
        </p:spPr>
        <p:txBody>
          <a:bodyPr/>
          <a:lstStyle/>
          <a:p>
            <a:pPr algn="ctr"/>
            <a:r>
              <a:rPr lang="es-US" b="1"/>
              <a:t>Muchas gracias por su atención</a:t>
            </a:r>
            <a:r>
              <a:rPr lang="es-US"/>
              <a:t> </a:t>
            </a:r>
          </a:p>
        </p:txBody>
      </p:sp>
    </p:spTree>
    <p:extLst>
      <p:ext uri="{BB962C8B-B14F-4D97-AF65-F5344CB8AC3E}">
        <p14:creationId xmlns:p14="http://schemas.microsoft.com/office/powerpoint/2010/main" val="8444140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1</TotalTime>
  <Words>609</Words>
  <Application>Microsoft Office PowerPoint</Application>
  <PresentationFormat>Panorámica</PresentationFormat>
  <Paragraphs>40</Paragraphs>
  <Slides>11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Century Gothic</vt:lpstr>
      <vt:lpstr>Wingdings 3</vt:lpstr>
      <vt:lpstr>Ion</vt:lpstr>
      <vt:lpstr>Caso clínico </vt:lpstr>
      <vt:lpstr>Mujer de 16 años – agosto 2023</vt:lpstr>
      <vt:lpstr>Hospital de Monteros</vt:lpstr>
      <vt:lpstr>Hospital Centro de Salud</vt:lpstr>
      <vt:lpstr>Presentación de PowerPoint</vt:lpstr>
      <vt:lpstr>Presentación de PowerPoint</vt:lpstr>
      <vt:lpstr>Presentación de PowerPoint</vt:lpstr>
      <vt:lpstr>Resultados</vt:lpstr>
      <vt:lpstr>Con resultado de LCR positivo para sífilis </vt:lpstr>
      <vt:lpstr>Presentación de PowerPoint</vt:lpstr>
      <vt:lpstr>Muchas gracias por su atención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Caso clínico</dc:title>
  <dc:creator>lucyag.lg@gmail.com</dc:creator>
  <cp:lastModifiedBy>Usuario</cp:lastModifiedBy>
  <cp:revision>3</cp:revision>
  <dcterms:created xsi:type="dcterms:W3CDTF">2023-09-05T12:40:37Z</dcterms:created>
  <dcterms:modified xsi:type="dcterms:W3CDTF">2023-09-10T22:07:05Z</dcterms:modified>
</cp:coreProperties>
</file>