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8" r:id="rId4"/>
    <p:sldId id="258" r:id="rId5"/>
    <p:sldId id="276" r:id="rId6"/>
    <p:sldId id="277" r:id="rId7"/>
    <p:sldId id="260" r:id="rId8"/>
    <p:sldId id="261" r:id="rId9"/>
    <p:sldId id="262" r:id="rId10"/>
    <p:sldId id="278" r:id="rId11"/>
    <p:sldId id="279" r:id="rId12"/>
    <p:sldId id="280" r:id="rId13"/>
    <p:sldId id="281" r:id="rId14"/>
    <p:sldId id="282" r:id="rId15"/>
    <p:sldId id="283" r:id="rId16"/>
    <p:sldId id="363" r:id="rId17"/>
    <p:sldId id="439" r:id="rId18"/>
    <p:sldId id="440" r:id="rId19"/>
    <p:sldId id="364" r:id="rId20"/>
    <p:sldId id="365" r:id="rId21"/>
    <p:sldId id="366" r:id="rId22"/>
    <p:sldId id="367" r:id="rId23"/>
    <p:sldId id="368" r:id="rId24"/>
    <p:sldId id="264" r:id="rId25"/>
    <p:sldId id="284" r:id="rId26"/>
    <p:sldId id="285" r:id="rId27"/>
    <p:sldId id="286" r:id="rId28"/>
    <p:sldId id="287" r:id="rId29"/>
    <p:sldId id="265" r:id="rId30"/>
    <p:sldId id="289" r:id="rId31"/>
    <p:sldId id="44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7" name="Date Placeholder 6"/>
          <p:cNvSpPr>
            <a:spLocks noGrp="1"/>
          </p:cNvSpPr>
          <p:nvPr>
            <p:ph type="dt" sz="half" idx="10"/>
          </p:nvPr>
        </p:nvSpPr>
        <p:spPr/>
        <p:txBody>
          <a:bodyPr/>
          <a:lstStyle/>
          <a:p>
            <a:fld id="{1160EA64-D806-43AC-9DF2-F8C432F32B4C}"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11/9/2023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7" name="Date Placeholder 6"/>
          <p:cNvSpPr>
            <a:spLocks noGrp="1"/>
          </p:cNvSpPr>
          <p:nvPr>
            <p:ph type="dt" sz="half" idx="10"/>
          </p:nvPr>
        </p:nvSpPr>
        <p:spPr/>
        <p:txBody>
          <a:bodyPr/>
          <a:lstStyle/>
          <a:p>
            <a:fld id="{4F7D4976-E339-4826-83B7-FBD03F55ECF8}"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‹Nº›</a:t>
            </a:fld>
            <a:endParaRPr lang="en-US" dirty="0"/>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9" name="Date Placeholder 8"/>
          <p:cNvSpPr>
            <a:spLocks noGrp="1"/>
          </p:cNvSpPr>
          <p:nvPr>
            <p:ph type="dt" sz="half" idx="10"/>
          </p:nvPr>
        </p:nvSpPr>
        <p:spPr/>
        <p:txBody>
          <a:bodyPr/>
          <a:lstStyle/>
          <a:p>
            <a:fld id="{D1BE4249-C0D0-4B06-8692-E8BB871AF643}" type="datetimeFigureOut">
              <a:rPr lang="en-US" dirty="0"/>
              <a:t>11/9/2023</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11/9/2023</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Carlito"/>
                <a:cs typeface="Carlito"/>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126994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11/9/2023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75CC7AC0-2C02-4A6A-BEC2-B20D954F0365}"/>
              </a:ext>
            </a:extLst>
          </p:cNvPr>
          <p:cNvSpPr txBox="1">
            <a:spLocks/>
          </p:cNvSpPr>
          <p:nvPr/>
        </p:nvSpPr>
        <p:spPr>
          <a:xfrm>
            <a:off x="2678892" y="2388819"/>
            <a:ext cx="6571124" cy="936154"/>
          </a:xfrm>
          <a:prstGeom prst="rect">
            <a:avLst/>
          </a:prstGeom>
        </p:spPr>
        <p:txBody>
          <a:bodyPr vert="horz" wrap="square" lIns="0" tIns="12700" rIns="0" bIns="0" rtlCol="0">
            <a:spAutoFit/>
          </a:bodyPr>
          <a:lstStyle>
            <a:lvl1pPr>
              <a:defRPr sz="3200" b="1" i="0">
                <a:solidFill>
                  <a:schemeClr val="tx1"/>
                </a:solidFill>
                <a:latin typeface="Carlito"/>
                <a:ea typeface="+mj-ea"/>
                <a:cs typeface="Carlito"/>
              </a:defRPr>
            </a:lvl1pPr>
          </a:lstStyle>
          <a:p>
            <a:pPr marL="12700" algn="ctr" defTabSz="914400">
              <a:spcBef>
                <a:spcPts val="100"/>
              </a:spcBef>
            </a:pPr>
            <a:r>
              <a:rPr lang="es-AR" sz="6000" b="0" kern="0" spc="-360" dirty="0">
                <a:latin typeface="Arial" panose="020B0604020202020204" pitchFamily="34" charset="0"/>
                <a:cs typeface="Arial" panose="020B0604020202020204" pitchFamily="34" charset="0"/>
              </a:rPr>
              <a:t>ARTRITIS</a:t>
            </a:r>
            <a:r>
              <a:rPr lang="es-AR" sz="6000" b="0" kern="0" spc="-630" dirty="0">
                <a:latin typeface="Arial" panose="020B0604020202020204" pitchFamily="34" charset="0"/>
                <a:cs typeface="Arial" panose="020B0604020202020204" pitchFamily="34" charset="0"/>
              </a:rPr>
              <a:t> </a:t>
            </a:r>
            <a:r>
              <a:rPr lang="es-AR" sz="6000" b="0" kern="0" spc="-340" dirty="0">
                <a:latin typeface="Arial" panose="020B0604020202020204" pitchFamily="34" charset="0"/>
                <a:cs typeface="Arial" panose="020B0604020202020204" pitchFamily="34" charset="0"/>
              </a:rPr>
              <a:t>SÉPTICA</a:t>
            </a:r>
            <a:endParaRPr lang="es-AR" sz="6000" kern="0" dirty="0">
              <a:latin typeface="Arial" panose="020B060402020202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369D4ED0-2F8E-4E13-8683-90497EC809EB}"/>
              </a:ext>
            </a:extLst>
          </p:cNvPr>
          <p:cNvSpPr/>
          <p:nvPr/>
        </p:nvSpPr>
        <p:spPr>
          <a:xfrm>
            <a:off x="2602192" y="3694907"/>
            <a:ext cx="7144905" cy="523220"/>
          </a:xfrm>
          <a:prstGeom prst="rect">
            <a:avLst/>
          </a:prstGeom>
        </p:spPr>
        <p:txBody>
          <a:bodyPr wrap="none">
            <a:spAutoFit/>
          </a:bodyPr>
          <a:lstStyle/>
          <a:p>
            <a:pPr algn="ctr"/>
            <a:r>
              <a:rPr lang="es-AR" sz="2800" dirty="0">
                <a:latin typeface="Arial" panose="020B0604020202020204" pitchFamily="34" charset="0"/>
                <a:cs typeface="Arial" panose="020B0604020202020204" pitchFamily="34" charset="0"/>
              </a:rPr>
              <a:t>Diplomatura de Infectología Cuarta Cohorte</a:t>
            </a:r>
          </a:p>
        </p:txBody>
      </p:sp>
    </p:spTree>
    <p:extLst>
      <p:ext uri="{BB962C8B-B14F-4D97-AF65-F5344CB8AC3E}">
        <p14:creationId xmlns:p14="http://schemas.microsoft.com/office/powerpoint/2010/main" val="219871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9D0CAC35-F25A-4B61-84AA-CE9CA7C00DEE}"/>
              </a:ext>
            </a:extLst>
          </p:cNvPr>
          <p:cNvSpPr txBox="1">
            <a:spLocks/>
          </p:cNvSpPr>
          <p:nvPr/>
        </p:nvSpPr>
        <p:spPr>
          <a:xfrm>
            <a:off x="823061" y="918209"/>
            <a:ext cx="3968750" cy="391160"/>
          </a:xfrm>
          <a:prstGeom prst="rect">
            <a:avLst/>
          </a:prstGeom>
        </p:spPr>
        <p:txBody>
          <a:bodyPr vert="horz" wrap="square" lIns="0" tIns="12700" rIns="0" bIns="0" rtlCol="0">
            <a:spAutoFit/>
          </a:bodyPr>
          <a:lstStyle>
            <a:lvl1pPr>
              <a:defRPr sz="3200" b="1" i="0">
                <a:solidFill>
                  <a:schemeClr val="tx1"/>
                </a:solidFill>
                <a:latin typeface="Carlito"/>
                <a:ea typeface="+mj-ea"/>
                <a:cs typeface="Carlito"/>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AR" sz="2400" b="1" i="0" u="none" strike="noStrike" kern="0" cap="none" spc="-5" normalizeH="0" baseline="0" noProof="0" dirty="0">
                <a:ln>
                  <a:noFill/>
                </a:ln>
                <a:effectLst/>
                <a:uLnTx/>
                <a:uFillTx/>
                <a:latin typeface="Carlito"/>
                <a:ea typeface="+mj-ea"/>
              </a:rPr>
              <a:t>DEFINICION </a:t>
            </a:r>
            <a:r>
              <a:rPr kumimoji="0" lang="es-AR" sz="2400" b="1" i="0" u="none" strike="noStrike" kern="0" cap="none" spc="0" normalizeH="0" baseline="0" noProof="0" dirty="0">
                <a:ln>
                  <a:noFill/>
                </a:ln>
                <a:effectLst/>
                <a:uLnTx/>
                <a:uFillTx/>
                <a:latin typeface="Carlito"/>
                <a:ea typeface="+mj-ea"/>
              </a:rPr>
              <a:t>: </a:t>
            </a:r>
            <a:r>
              <a:rPr kumimoji="0" lang="es-AR" sz="2400" b="1" i="0" u="none" strike="noStrike" kern="0" cap="none" spc="-10" normalizeH="0" baseline="0" noProof="0" dirty="0">
                <a:ln>
                  <a:noFill/>
                </a:ln>
                <a:effectLst/>
                <a:uLnTx/>
                <a:uFillTx/>
                <a:latin typeface="Carlito"/>
                <a:ea typeface="+mj-ea"/>
              </a:rPr>
              <a:t>ARTRITIS</a:t>
            </a:r>
            <a:r>
              <a:rPr kumimoji="0" lang="es-AR" sz="2400" b="1" i="0" u="none" strike="noStrike" kern="0" cap="none" spc="-90" normalizeH="0" baseline="0" noProof="0" dirty="0">
                <a:ln>
                  <a:noFill/>
                </a:ln>
                <a:effectLst/>
                <a:uLnTx/>
                <a:uFillTx/>
                <a:latin typeface="Carlito"/>
                <a:ea typeface="+mj-ea"/>
              </a:rPr>
              <a:t> </a:t>
            </a:r>
            <a:r>
              <a:rPr kumimoji="0" lang="es-AR" sz="2400" b="1" i="0" u="none" strike="noStrike" kern="0" cap="none" spc="-5" normalizeH="0" baseline="0" noProof="0" dirty="0">
                <a:ln>
                  <a:noFill/>
                </a:ln>
                <a:effectLst/>
                <a:uLnTx/>
                <a:uFillTx/>
                <a:latin typeface="Carlito"/>
                <a:ea typeface="+mj-ea"/>
              </a:rPr>
              <a:t>SEPTICA</a:t>
            </a:r>
            <a:endParaRPr kumimoji="0" lang="es-AR" sz="2400" b="1" i="0" u="none" strike="noStrike" kern="0" cap="none" spc="0" normalizeH="0" baseline="0" noProof="0" dirty="0">
              <a:ln>
                <a:noFill/>
              </a:ln>
              <a:effectLst/>
              <a:uLnTx/>
              <a:uFillTx/>
              <a:latin typeface="Carlito"/>
              <a:ea typeface="+mj-ea"/>
            </a:endParaRPr>
          </a:p>
        </p:txBody>
      </p:sp>
      <p:sp>
        <p:nvSpPr>
          <p:cNvPr id="6" name="object 3">
            <a:extLst>
              <a:ext uri="{FF2B5EF4-FFF2-40B4-BE49-F238E27FC236}">
                <a16:creationId xmlns:a16="http://schemas.microsoft.com/office/drawing/2014/main" id="{971F6C76-4147-4DBF-A0ED-E72690DC3C4E}"/>
              </a:ext>
            </a:extLst>
          </p:cNvPr>
          <p:cNvSpPr txBox="1"/>
          <p:nvPr/>
        </p:nvSpPr>
        <p:spPr>
          <a:xfrm>
            <a:off x="749300" y="1542669"/>
            <a:ext cx="10018395" cy="959485"/>
          </a:xfrm>
          <a:prstGeom prst="rect">
            <a:avLst/>
          </a:prstGeom>
        </p:spPr>
        <p:txBody>
          <a:bodyPr vert="horz" wrap="square" lIns="0" tIns="13335" rIns="0" bIns="0" rtlCol="0">
            <a:spAutoFit/>
          </a:bodyPr>
          <a:lstStyle/>
          <a:p>
            <a:pPr marL="12700">
              <a:lnSpc>
                <a:spcPct val="100000"/>
              </a:lnSpc>
              <a:spcBef>
                <a:spcPts val="105"/>
              </a:spcBef>
            </a:pPr>
            <a:r>
              <a:rPr sz="2000" dirty="0">
                <a:latin typeface="Arial"/>
                <a:cs typeface="Arial"/>
              </a:rPr>
              <a:t>Infección de una articulación usualmente causada por bacterias, hongos o</a:t>
            </a:r>
            <a:r>
              <a:rPr sz="2000" spc="-190" dirty="0">
                <a:latin typeface="Arial"/>
                <a:cs typeface="Arial"/>
              </a:rPr>
              <a:t> </a:t>
            </a:r>
            <a:r>
              <a:rPr sz="2000" dirty="0">
                <a:latin typeface="Arial"/>
                <a:cs typeface="Arial"/>
              </a:rPr>
              <a:t>micobacterias</a:t>
            </a:r>
          </a:p>
          <a:p>
            <a:pPr>
              <a:lnSpc>
                <a:spcPct val="100000"/>
              </a:lnSpc>
              <a:spcBef>
                <a:spcPts val="15"/>
              </a:spcBef>
            </a:pPr>
            <a:endParaRPr sz="2200" dirty="0">
              <a:latin typeface="Arial"/>
              <a:cs typeface="Arial"/>
            </a:endParaRPr>
          </a:p>
          <a:p>
            <a:pPr marL="417830" algn="ctr">
              <a:lnSpc>
                <a:spcPct val="100000"/>
              </a:lnSpc>
            </a:pPr>
            <a:r>
              <a:rPr sz="2000" b="1" spc="-35" dirty="0">
                <a:latin typeface="Arial"/>
                <a:cs typeface="Arial"/>
              </a:rPr>
              <a:t>PATOGENIA</a:t>
            </a:r>
            <a:endParaRPr sz="2000" dirty="0">
              <a:latin typeface="Arial"/>
              <a:cs typeface="Arial"/>
            </a:endParaRPr>
          </a:p>
        </p:txBody>
      </p:sp>
      <p:sp>
        <p:nvSpPr>
          <p:cNvPr id="7" name="object 65">
            <a:extLst>
              <a:ext uri="{FF2B5EF4-FFF2-40B4-BE49-F238E27FC236}">
                <a16:creationId xmlns:a16="http://schemas.microsoft.com/office/drawing/2014/main" id="{AC8473A8-8557-4D7F-A684-E1512DF0B462}"/>
              </a:ext>
            </a:extLst>
          </p:cNvPr>
          <p:cNvSpPr txBox="1"/>
          <p:nvPr/>
        </p:nvSpPr>
        <p:spPr>
          <a:xfrm>
            <a:off x="1463941" y="2596184"/>
            <a:ext cx="4702175" cy="3244543"/>
          </a:xfrm>
          <a:prstGeom prst="rect">
            <a:avLst/>
          </a:prstGeom>
        </p:spPr>
        <p:txBody>
          <a:bodyPr vert="horz" wrap="square" lIns="0" tIns="12065" rIns="0" bIns="0" rtlCol="0">
            <a:spAutoFit/>
          </a:bodyPr>
          <a:lstStyle/>
          <a:p>
            <a:pPr marL="355600" indent="-342900">
              <a:lnSpc>
                <a:spcPct val="100000"/>
              </a:lnSpc>
              <a:spcBef>
                <a:spcPts val="95"/>
              </a:spcBef>
              <a:buFont typeface="Wingdings" panose="05000000000000000000" pitchFamily="2" charset="2"/>
              <a:buChar char="Ø"/>
            </a:pPr>
            <a:r>
              <a:rPr sz="2000" b="1" u="sng" spc="-5" dirty="0">
                <a:latin typeface="Arial"/>
                <a:cs typeface="Arial"/>
              </a:rPr>
              <a:t>No</a:t>
            </a:r>
            <a:r>
              <a:rPr sz="2000" b="1" u="sng" dirty="0">
                <a:latin typeface="Arial"/>
                <a:cs typeface="Arial"/>
              </a:rPr>
              <a:t> </a:t>
            </a:r>
            <a:r>
              <a:rPr sz="2000" b="1" u="sng" spc="-5" dirty="0">
                <a:latin typeface="Arial"/>
                <a:cs typeface="Arial"/>
              </a:rPr>
              <a:t>gonocócica</a:t>
            </a:r>
            <a:endParaRPr sz="2000" u="sng" dirty="0">
              <a:latin typeface="Arial"/>
              <a:cs typeface="Arial"/>
            </a:endParaRPr>
          </a:p>
          <a:p>
            <a:pPr marL="355600" indent="-343535">
              <a:lnSpc>
                <a:spcPct val="100000"/>
              </a:lnSpc>
              <a:buChar char="•"/>
              <a:tabLst>
                <a:tab pos="354965" algn="l"/>
                <a:tab pos="356235" algn="l"/>
              </a:tabLst>
            </a:pPr>
            <a:r>
              <a:rPr sz="2000" dirty="0">
                <a:latin typeface="Arial"/>
                <a:cs typeface="Arial"/>
              </a:rPr>
              <a:t>Hematógena</a:t>
            </a:r>
            <a:r>
              <a:rPr lang="es-ES" sz="2000" dirty="0">
                <a:latin typeface="Arial"/>
                <a:cs typeface="Arial"/>
              </a:rPr>
              <a:t> – 72%</a:t>
            </a:r>
            <a:endParaRPr sz="2000" dirty="0">
              <a:latin typeface="Arial"/>
              <a:cs typeface="Arial"/>
            </a:endParaRPr>
          </a:p>
          <a:p>
            <a:pPr marL="355600" indent="-343535">
              <a:lnSpc>
                <a:spcPct val="100000"/>
              </a:lnSpc>
              <a:buChar char="•"/>
              <a:tabLst>
                <a:tab pos="354965" algn="l"/>
                <a:tab pos="356235" algn="l"/>
              </a:tabLst>
            </a:pPr>
            <a:r>
              <a:rPr sz="2000" spc="-5" dirty="0">
                <a:latin typeface="Arial"/>
                <a:cs typeface="Arial"/>
              </a:rPr>
              <a:t>Por</a:t>
            </a:r>
            <a:r>
              <a:rPr sz="2000" dirty="0">
                <a:latin typeface="Arial"/>
                <a:cs typeface="Arial"/>
              </a:rPr>
              <a:t> </a:t>
            </a:r>
            <a:r>
              <a:rPr sz="2000" spc="-5" dirty="0">
                <a:latin typeface="Arial"/>
                <a:cs typeface="Arial"/>
              </a:rPr>
              <a:t>contigüidad</a:t>
            </a:r>
            <a:endParaRPr sz="2000" dirty="0">
              <a:latin typeface="Arial"/>
              <a:cs typeface="Arial"/>
            </a:endParaRPr>
          </a:p>
          <a:p>
            <a:pPr marL="355600" indent="-343535">
              <a:lnSpc>
                <a:spcPts val="3354"/>
              </a:lnSpc>
              <a:spcBef>
                <a:spcPts val="10"/>
              </a:spcBef>
              <a:buChar char="•"/>
              <a:tabLst>
                <a:tab pos="354965" algn="l"/>
                <a:tab pos="356235" algn="l"/>
              </a:tabLst>
            </a:pPr>
            <a:r>
              <a:rPr sz="2000" spc="-5" dirty="0">
                <a:latin typeface="Arial"/>
                <a:cs typeface="Arial"/>
              </a:rPr>
              <a:t>Por </a:t>
            </a:r>
            <a:r>
              <a:rPr sz="2000" dirty="0">
                <a:latin typeface="Arial"/>
                <a:cs typeface="Arial"/>
              </a:rPr>
              <a:t>invasión</a:t>
            </a:r>
            <a:r>
              <a:rPr sz="2000" spc="5" dirty="0">
                <a:latin typeface="Arial"/>
                <a:cs typeface="Arial"/>
              </a:rPr>
              <a:t> </a:t>
            </a:r>
            <a:r>
              <a:rPr sz="2000" spc="-5" dirty="0">
                <a:latin typeface="Arial"/>
                <a:cs typeface="Arial"/>
              </a:rPr>
              <a:t>directa</a:t>
            </a:r>
            <a:endParaRPr sz="2000" dirty="0">
              <a:latin typeface="Arial"/>
              <a:cs typeface="Arial"/>
            </a:endParaRPr>
          </a:p>
          <a:p>
            <a:pPr marL="756285" lvl="1" indent="-287655">
              <a:lnSpc>
                <a:spcPts val="2875"/>
              </a:lnSpc>
              <a:buChar char="–"/>
              <a:tabLst>
                <a:tab pos="756920" algn="l"/>
              </a:tabLst>
            </a:pPr>
            <a:r>
              <a:rPr sz="2000" spc="-5" dirty="0">
                <a:latin typeface="Arial"/>
                <a:cs typeface="Arial"/>
              </a:rPr>
              <a:t>Post-quirúrgica</a:t>
            </a:r>
            <a:endParaRPr sz="2000" dirty="0">
              <a:latin typeface="Arial"/>
              <a:cs typeface="Arial"/>
            </a:endParaRPr>
          </a:p>
          <a:p>
            <a:pPr marL="756285" lvl="1" indent="-287655">
              <a:lnSpc>
                <a:spcPts val="2875"/>
              </a:lnSpc>
              <a:buChar char="–"/>
              <a:tabLst>
                <a:tab pos="756920" algn="l"/>
              </a:tabLst>
            </a:pPr>
            <a:r>
              <a:rPr sz="2000" spc="-5" dirty="0">
                <a:latin typeface="Arial"/>
                <a:cs typeface="Arial"/>
              </a:rPr>
              <a:t>Post-artroscópica</a:t>
            </a:r>
            <a:endParaRPr sz="2000" dirty="0">
              <a:latin typeface="Arial"/>
              <a:cs typeface="Arial"/>
            </a:endParaRPr>
          </a:p>
          <a:p>
            <a:pPr marL="756285" lvl="1" indent="-287655">
              <a:lnSpc>
                <a:spcPts val="2875"/>
              </a:lnSpc>
              <a:buChar char="–"/>
              <a:tabLst>
                <a:tab pos="756920" algn="l"/>
              </a:tabLst>
            </a:pPr>
            <a:r>
              <a:rPr sz="2000" spc="-5" dirty="0">
                <a:latin typeface="Arial"/>
                <a:cs typeface="Arial"/>
              </a:rPr>
              <a:t>Post-inyección</a:t>
            </a:r>
            <a:r>
              <a:rPr sz="2000" spc="-10" dirty="0">
                <a:latin typeface="Arial"/>
                <a:cs typeface="Arial"/>
              </a:rPr>
              <a:t> </a:t>
            </a:r>
            <a:r>
              <a:rPr sz="2000" spc="-5" dirty="0">
                <a:latin typeface="Arial"/>
                <a:cs typeface="Arial"/>
              </a:rPr>
              <a:t>intraarticular</a:t>
            </a:r>
            <a:endParaRPr sz="2000" dirty="0">
              <a:latin typeface="Arial"/>
              <a:cs typeface="Arial"/>
            </a:endParaRPr>
          </a:p>
          <a:p>
            <a:pPr marL="756285" lvl="1" indent="-287655">
              <a:lnSpc>
                <a:spcPts val="2880"/>
              </a:lnSpc>
              <a:buChar char="–"/>
              <a:tabLst>
                <a:tab pos="756920" algn="l"/>
              </a:tabLst>
            </a:pPr>
            <a:r>
              <a:rPr sz="2000" spc="-5" dirty="0">
                <a:latin typeface="Arial"/>
                <a:cs typeface="Arial"/>
              </a:rPr>
              <a:t>Post-traumatismo</a:t>
            </a:r>
            <a:r>
              <a:rPr sz="2000" spc="-30" dirty="0">
                <a:latin typeface="Arial"/>
                <a:cs typeface="Arial"/>
              </a:rPr>
              <a:t> </a:t>
            </a:r>
            <a:r>
              <a:rPr sz="2000" spc="-5" dirty="0">
                <a:latin typeface="Arial"/>
                <a:cs typeface="Arial"/>
              </a:rPr>
              <a:t>penetrante</a:t>
            </a:r>
            <a:endParaRPr sz="2000" dirty="0">
              <a:latin typeface="Arial"/>
              <a:cs typeface="Arial"/>
            </a:endParaRPr>
          </a:p>
          <a:p>
            <a:pPr marL="355600" indent="-342900">
              <a:lnSpc>
                <a:spcPts val="3360"/>
              </a:lnSpc>
              <a:buFont typeface="Wingdings" panose="05000000000000000000" pitchFamily="2" charset="2"/>
              <a:buChar char="Ø"/>
            </a:pPr>
            <a:r>
              <a:rPr sz="2000" b="1" u="sng" spc="-5" dirty="0">
                <a:latin typeface="Arial"/>
                <a:cs typeface="Arial"/>
              </a:rPr>
              <a:t>Gonocócica</a:t>
            </a:r>
            <a:endParaRPr sz="2000" u="sng" dirty="0">
              <a:latin typeface="Arial"/>
              <a:cs typeface="Arial"/>
            </a:endParaRPr>
          </a:p>
        </p:txBody>
      </p:sp>
    </p:spTree>
    <p:extLst>
      <p:ext uri="{BB962C8B-B14F-4D97-AF65-F5344CB8AC3E}">
        <p14:creationId xmlns:p14="http://schemas.microsoft.com/office/powerpoint/2010/main" val="1810810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58639" y="1630705"/>
            <a:ext cx="7676350" cy="138313"/>
            <a:chOff x="1118497" y="1796795"/>
            <a:chExt cx="8458200" cy="152400"/>
          </a:xfrm>
        </p:grpSpPr>
        <p:sp>
          <p:nvSpPr>
            <p:cNvPr id="3" name="object 3"/>
            <p:cNvSpPr/>
            <p:nvPr/>
          </p:nvSpPr>
          <p:spPr>
            <a:xfrm>
              <a:off x="1118489" y="1796795"/>
              <a:ext cx="329565" cy="152400"/>
            </a:xfrm>
            <a:custGeom>
              <a:avLst/>
              <a:gdLst/>
              <a:ahLst/>
              <a:cxnLst/>
              <a:rect l="l" t="t" r="r" b="b"/>
              <a:pathLst>
                <a:path w="329565" h="152400">
                  <a:moveTo>
                    <a:pt x="329184" y="0"/>
                  </a:moveTo>
                  <a:lnTo>
                    <a:pt x="219456" y="0"/>
                  </a:lnTo>
                  <a:lnTo>
                    <a:pt x="109728" y="0"/>
                  </a:lnTo>
                  <a:lnTo>
                    <a:pt x="0" y="0"/>
                  </a:lnTo>
                  <a:lnTo>
                    <a:pt x="0" y="152400"/>
                  </a:lnTo>
                  <a:lnTo>
                    <a:pt x="109728" y="152400"/>
                  </a:lnTo>
                  <a:lnTo>
                    <a:pt x="219456" y="152400"/>
                  </a:lnTo>
                  <a:lnTo>
                    <a:pt x="329184" y="152400"/>
                  </a:lnTo>
                  <a:lnTo>
                    <a:pt x="329184" y="0"/>
                  </a:lnTo>
                  <a:close/>
                </a:path>
              </a:pathLst>
            </a:custGeom>
            <a:solidFill>
              <a:srgbClr val="7F0000"/>
            </a:solidFill>
          </p:spPr>
          <p:txBody>
            <a:bodyPr wrap="square" lIns="0" tIns="0" rIns="0" bIns="0" rtlCol="0"/>
            <a:lstStyle/>
            <a:p>
              <a:endParaRPr sz="1634"/>
            </a:p>
          </p:txBody>
        </p:sp>
        <p:sp>
          <p:nvSpPr>
            <p:cNvPr id="4" name="object 4"/>
            <p:cNvSpPr/>
            <p:nvPr/>
          </p:nvSpPr>
          <p:spPr>
            <a:xfrm>
              <a:off x="1447673" y="1796795"/>
              <a:ext cx="219710" cy="152400"/>
            </a:xfrm>
            <a:custGeom>
              <a:avLst/>
              <a:gdLst/>
              <a:ahLst/>
              <a:cxnLst/>
              <a:rect l="l" t="t" r="r" b="b"/>
              <a:pathLst>
                <a:path w="219710" h="152400">
                  <a:moveTo>
                    <a:pt x="219456" y="0"/>
                  </a:moveTo>
                  <a:lnTo>
                    <a:pt x="109728" y="0"/>
                  </a:lnTo>
                  <a:lnTo>
                    <a:pt x="0" y="0"/>
                  </a:lnTo>
                  <a:lnTo>
                    <a:pt x="0" y="152400"/>
                  </a:lnTo>
                  <a:lnTo>
                    <a:pt x="109728" y="152400"/>
                  </a:lnTo>
                  <a:lnTo>
                    <a:pt x="219456" y="152400"/>
                  </a:lnTo>
                  <a:lnTo>
                    <a:pt x="219456" y="0"/>
                  </a:lnTo>
                  <a:close/>
                </a:path>
              </a:pathLst>
            </a:custGeom>
            <a:solidFill>
              <a:srgbClr val="810000"/>
            </a:solidFill>
          </p:spPr>
          <p:txBody>
            <a:bodyPr wrap="square" lIns="0" tIns="0" rIns="0" bIns="0" rtlCol="0"/>
            <a:lstStyle/>
            <a:p>
              <a:endParaRPr sz="1634"/>
            </a:p>
          </p:txBody>
        </p:sp>
        <p:sp>
          <p:nvSpPr>
            <p:cNvPr id="5" name="object 5"/>
            <p:cNvSpPr/>
            <p:nvPr/>
          </p:nvSpPr>
          <p:spPr>
            <a:xfrm>
              <a:off x="1667129" y="1796795"/>
              <a:ext cx="220979" cy="152400"/>
            </a:xfrm>
            <a:custGeom>
              <a:avLst/>
              <a:gdLst/>
              <a:ahLst/>
              <a:cxnLst/>
              <a:rect l="l" t="t" r="r" b="b"/>
              <a:pathLst>
                <a:path w="220980" h="152400">
                  <a:moveTo>
                    <a:pt x="220980" y="0"/>
                  </a:moveTo>
                  <a:lnTo>
                    <a:pt x="109728" y="0"/>
                  </a:lnTo>
                  <a:lnTo>
                    <a:pt x="0" y="0"/>
                  </a:lnTo>
                  <a:lnTo>
                    <a:pt x="0" y="152400"/>
                  </a:lnTo>
                  <a:lnTo>
                    <a:pt x="109728" y="152400"/>
                  </a:lnTo>
                  <a:lnTo>
                    <a:pt x="220980" y="152400"/>
                  </a:lnTo>
                  <a:lnTo>
                    <a:pt x="220980" y="0"/>
                  </a:lnTo>
                  <a:close/>
                </a:path>
              </a:pathLst>
            </a:custGeom>
            <a:solidFill>
              <a:srgbClr val="820000"/>
            </a:solidFill>
          </p:spPr>
          <p:txBody>
            <a:bodyPr wrap="square" lIns="0" tIns="0" rIns="0" bIns="0" rtlCol="0"/>
            <a:lstStyle/>
            <a:p>
              <a:endParaRPr sz="1634"/>
            </a:p>
          </p:txBody>
        </p:sp>
        <p:sp>
          <p:nvSpPr>
            <p:cNvPr id="6" name="object 6"/>
            <p:cNvSpPr/>
            <p:nvPr/>
          </p:nvSpPr>
          <p:spPr>
            <a:xfrm>
              <a:off x="1888109" y="1796795"/>
              <a:ext cx="219710" cy="152400"/>
            </a:xfrm>
            <a:custGeom>
              <a:avLst/>
              <a:gdLst/>
              <a:ahLst/>
              <a:cxnLst/>
              <a:rect l="l" t="t" r="r" b="b"/>
              <a:pathLst>
                <a:path w="219710" h="152400">
                  <a:moveTo>
                    <a:pt x="219456" y="0"/>
                  </a:moveTo>
                  <a:lnTo>
                    <a:pt x="109728" y="0"/>
                  </a:lnTo>
                  <a:lnTo>
                    <a:pt x="0" y="0"/>
                  </a:lnTo>
                  <a:lnTo>
                    <a:pt x="0" y="152400"/>
                  </a:lnTo>
                  <a:lnTo>
                    <a:pt x="109728" y="152400"/>
                  </a:lnTo>
                  <a:lnTo>
                    <a:pt x="219456" y="152400"/>
                  </a:lnTo>
                  <a:lnTo>
                    <a:pt x="219456" y="0"/>
                  </a:lnTo>
                  <a:close/>
                </a:path>
              </a:pathLst>
            </a:custGeom>
            <a:solidFill>
              <a:srgbClr val="830000"/>
            </a:solidFill>
          </p:spPr>
          <p:txBody>
            <a:bodyPr wrap="square" lIns="0" tIns="0" rIns="0" bIns="0" rtlCol="0"/>
            <a:lstStyle/>
            <a:p>
              <a:endParaRPr sz="1634"/>
            </a:p>
          </p:txBody>
        </p:sp>
        <p:sp>
          <p:nvSpPr>
            <p:cNvPr id="7" name="object 7"/>
            <p:cNvSpPr/>
            <p:nvPr/>
          </p:nvSpPr>
          <p:spPr>
            <a:xfrm>
              <a:off x="2107565" y="1796795"/>
              <a:ext cx="219710" cy="152400"/>
            </a:xfrm>
            <a:custGeom>
              <a:avLst/>
              <a:gdLst/>
              <a:ahLst/>
              <a:cxnLst/>
              <a:rect l="l" t="t" r="r" b="b"/>
              <a:pathLst>
                <a:path w="219710" h="152400">
                  <a:moveTo>
                    <a:pt x="219456" y="0"/>
                  </a:moveTo>
                  <a:lnTo>
                    <a:pt x="109728" y="0"/>
                  </a:lnTo>
                  <a:lnTo>
                    <a:pt x="0" y="0"/>
                  </a:lnTo>
                  <a:lnTo>
                    <a:pt x="0" y="152400"/>
                  </a:lnTo>
                  <a:lnTo>
                    <a:pt x="109728" y="152400"/>
                  </a:lnTo>
                  <a:lnTo>
                    <a:pt x="219456" y="152400"/>
                  </a:lnTo>
                  <a:lnTo>
                    <a:pt x="219456" y="0"/>
                  </a:lnTo>
                  <a:close/>
                </a:path>
              </a:pathLst>
            </a:custGeom>
            <a:solidFill>
              <a:srgbClr val="840000"/>
            </a:solidFill>
          </p:spPr>
          <p:txBody>
            <a:bodyPr wrap="square" lIns="0" tIns="0" rIns="0" bIns="0" rtlCol="0"/>
            <a:lstStyle/>
            <a:p>
              <a:endParaRPr sz="1634"/>
            </a:p>
          </p:txBody>
        </p:sp>
        <p:sp>
          <p:nvSpPr>
            <p:cNvPr id="8" name="object 8"/>
            <p:cNvSpPr/>
            <p:nvPr/>
          </p:nvSpPr>
          <p:spPr>
            <a:xfrm>
              <a:off x="2327026"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50000"/>
            </a:solidFill>
          </p:spPr>
          <p:txBody>
            <a:bodyPr wrap="square" lIns="0" tIns="0" rIns="0" bIns="0" rtlCol="0"/>
            <a:lstStyle/>
            <a:p>
              <a:endParaRPr sz="1634"/>
            </a:p>
          </p:txBody>
        </p:sp>
        <p:sp>
          <p:nvSpPr>
            <p:cNvPr id="9" name="object 9"/>
            <p:cNvSpPr/>
            <p:nvPr/>
          </p:nvSpPr>
          <p:spPr>
            <a:xfrm>
              <a:off x="2436754"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60000"/>
            </a:solidFill>
          </p:spPr>
          <p:txBody>
            <a:bodyPr wrap="square" lIns="0" tIns="0" rIns="0" bIns="0" rtlCol="0"/>
            <a:lstStyle/>
            <a:p>
              <a:endParaRPr sz="1634"/>
            </a:p>
          </p:txBody>
        </p:sp>
        <p:sp>
          <p:nvSpPr>
            <p:cNvPr id="10" name="object 10"/>
            <p:cNvSpPr/>
            <p:nvPr/>
          </p:nvSpPr>
          <p:spPr>
            <a:xfrm>
              <a:off x="2546482"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70000"/>
            </a:solidFill>
          </p:spPr>
          <p:txBody>
            <a:bodyPr wrap="square" lIns="0" tIns="0" rIns="0" bIns="0" rtlCol="0"/>
            <a:lstStyle/>
            <a:p>
              <a:endParaRPr sz="1634"/>
            </a:p>
          </p:txBody>
        </p:sp>
        <p:sp>
          <p:nvSpPr>
            <p:cNvPr id="11" name="object 11"/>
            <p:cNvSpPr/>
            <p:nvPr/>
          </p:nvSpPr>
          <p:spPr>
            <a:xfrm>
              <a:off x="2656210"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80000"/>
            </a:solidFill>
          </p:spPr>
          <p:txBody>
            <a:bodyPr wrap="square" lIns="0" tIns="0" rIns="0" bIns="0" rtlCol="0"/>
            <a:lstStyle/>
            <a:p>
              <a:endParaRPr sz="1634"/>
            </a:p>
          </p:txBody>
        </p:sp>
        <p:sp>
          <p:nvSpPr>
            <p:cNvPr id="12" name="object 12"/>
            <p:cNvSpPr/>
            <p:nvPr/>
          </p:nvSpPr>
          <p:spPr>
            <a:xfrm>
              <a:off x="2765938"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90000"/>
            </a:solidFill>
          </p:spPr>
          <p:txBody>
            <a:bodyPr wrap="square" lIns="0" tIns="0" rIns="0" bIns="0" rtlCol="0"/>
            <a:lstStyle/>
            <a:p>
              <a:endParaRPr sz="1634"/>
            </a:p>
          </p:txBody>
        </p:sp>
        <p:sp>
          <p:nvSpPr>
            <p:cNvPr id="13" name="object 13"/>
            <p:cNvSpPr/>
            <p:nvPr/>
          </p:nvSpPr>
          <p:spPr>
            <a:xfrm>
              <a:off x="2875666"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A0000"/>
            </a:solidFill>
          </p:spPr>
          <p:txBody>
            <a:bodyPr wrap="square" lIns="0" tIns="0" rIns="0" bIns="0" rtlCol="0"/>
            <a:lstStyle/>
            <a:p>
              <a:endParaRPr sz="1634"/>
            </a:p>
          </p:txBody>
        </p:sp>
        <p:sp>
          <p:nvSpPr>
            <p:cNvPr id="14" name="object 14"/>
            <p:cNvSpPr/>
            <p:nvPr/>
          </p:nvSpPr>
          <p:spPr>
            <a:xfrm>
              <a:off x="2985394"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B0000"/>
            </a:solidFill>
          </p:spPr>
          <p:txBody>
            <a:bodyPr wrap="square" lIns="0" tIns="0" rIns="0" bIns="0" rtlCol="0"/>
            <a:lstStyle/>
            <a:p>
              <a:endParaRPr sz="1634"/>
            </a:p>
          </p:txBody>
        </p:sp>
        <p:sp>
          <p:nvSpPr>
            <p:cNvPr id="15" name="object 15"/>
            <p:cNvSpPr/>
            <p:nvPr/>
          </p:nvSpPr>
          <p:spPr>
            <a:xfrm>
              <a:off x="3095122" y="1796795"/>
              <a:ext cx="109855" cy="152400"/>
            </a:xfrm>
            <a:custGeom>
              <a:avLst/>
              <a:gdLst/>
              <a:ahLst/>
              <a:cxnLst/>
              <a:rect l="l" t="t" r="r" b="b"/>
              <a:pathLst>
                <a:path w="109855" h="152400">
                  <a:moveTo>
                    <a:pt x="109727" y="152399"/>
                  </a:moveTo>
                  <a:lnTo>
                    <a:pt x="109727" y="0"/>
                  </a:lnTo>
                  <a:lnTo>
                    <a:pt x="0" y="0"/>
                  </a:lnTo>
                  <a:lnTo>
                    <a:pt x="0" y="152399"/>
                  </a:lnTo>
                  <a:lnTo>
                    <a:pt x="109727" y="152399"/>
                  </a:lnTo>
                  <a:close/>
                </a:path>
              </a:pathLst>
            </a:custGeom>
            <a:solidFill>
              <a:srgbClr val="8C0000"/>
            </a:solidFill>
          </p:spPr>
          <p:txBody>
            <a:bodyPr wrap="square" lIns="0" tIns="0" rIns="0" bIns="0" rtlCol="0"/>
            <a:lstStyle/>
            <a:p>
              <a:endParaRPr sz="1634"/>
            </a:p>
          </p:txBody>
        </p:sp>
        <p:sp>
          <p:nvSpPr>
            <p:cNvPr id="16" name="object 16"/>
            <p:cNvSpPr/>
            <p:nvPr/>
          </p:nvSpPr>
          <p:spPr>
            <a:xfrm>
              <a:off x="3204850" y="1796795"/>
              <a:ext cx="111760" cy="152400"/>
            </a:xfrm>
            <a:custGeom>
              <a:avLst/>
              <a:gdLst/>
              <a:ahLst/>
              <a:cxnLst/>
              <a:rect l="l" t="t" r="r" b="b"/>
              <a:pathLst>
                <a:path w="111760" h="152400">
                  <a:moveTo>
                    <a:pt x="111251" y="152399"/>
                  </a:moveTo>
                  <a:lnTo>
                    <a:pt x="111251" y="0"/>
                  </a:lnTo>
                  <a:lnTo>
                    <a:pt x="0" y="0"/>
                  </a:lnTo>
                  <a:lnTo>
                    <a:pt x="0" y="152399"/>
                  </a:lnTo>
                  <a:lnTo>
                    <a:pt x="111251" y="152399"/>
                  </a:lnTo>
                  <a:close/>
                </a:path>
              </a:pathLst>
            </a:custGeom>
            <a:solidFill>
              <a:srgbClr val="8D0000"/>
            </a:solidFill>
          </p:spPr>
          <p:txBody>
            <a:bodyPr wrap="square" lIns="0" tIns="0" rIns="0" bIns="0" rtlCol="0"/>
            <a:lstStyle/>
            <a:p>
              <a:endParaRPr sz="1634"/>
            </a:p>
          </p:txBody>
        </p:sp>
        <p:sp>
          <p:nvSpPr>
            <p:cNvPr id="17" name="object 17"/>
            <p:cNvSpPr/>
            <p:nvPr/>
          </p:nvSpPr>
          <p:spPr>
            <a:xfrm>
              <a:off x="3316101"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8E0000"/>
            </a:solidFill>
          </p:spPr>
          <p:txBody>
            <a:bodyPr wrap="square" lIns="0" tIns="0" rIns="0" bIns="0" rtlCol="0"/>
            <a:lstStyle/>
            <a:p>
              <a:endParaRPr sz="1634"/>
            </a:p>
          </p:txBody>
        </p:sp>
        <p:sp>
          <p:nvSpPr>
            <p:cNvPr id="18" name="object 18"/>
            <p:cNvSpPr/>
            <p:nvPr/>
          </p:nvSpPr>
          <p:spPr>
            <a:xfrm>
              <a:off x="3425829"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00000"/>
            </a:solidFill>
          </p:spPr>
          <p:txBody>
            <a:bodyPr wrap="square" lIns="0" tIns="0" rIns="0" bIns="0" rtlCol="0"/>
            <a:lstStyle/>
            <a:p>
              <a:endParaRPr sz="1634"/>
            </a:p>
          </p:txBody>
        </p:sp>
        <p:sp>
          <p:nvSpPr>
            <p:cNvPr id="19" name="object 19"/>
            <p:cNvSpPr/>
            <p:nvPr/>
          </p:nvSpPr>
          <p:spPr>
            <a:xfrm>
              <a:off x="3535558"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10000"/>
            </a:solidFill>
          </p:spPr>
          <p:txBody>
            <a:bodyPr wrap="square" lIns="0" tIns="0" rIns="0" bIns="0" rtlCol="0"/>
            <a:lstStyle/>
            <a:p>
              <a:endParaRPr sz="1634"/>
            </a:p>
          </p:txBody>
        </p:sp>
        <p:sp>
          <p:nvSpPr>
            <p:cNvPr id="20" name="object 20"/>
            <p:cNvSpPr/>
            <p:nvPr/>
          </p:nvSpPr>
          <p:spPr>
            <a:xfrm>
              <a:off x="3645286"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20000"/>
            </a:solidFill>
          </p:spPr>
          <p:txBody>
            <a:bodyPr wrap="square" lIns="0" tIns="0" rIns="0" bIns="0" rtlCol="0"/>
            <a:lstStyle/>
            <a:p>
              <a:endParaRPr sz="1634"/>
            </a:p>
          </p:txBody>
        </p:sp>
        <p:sp>
          <p:nvSpPr>
            <p:cNvPr id="21" name="object 21"/>
            <p:cNvSpPr/>
            <p:nvPr/>
          </p:nvSpPr>
          <p:spPr>
            <a:xfrm>
              <a:off x="3755014"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40000"/>
            </a:solidFill>
          </p:spPr>
          <p:txBody>
            <a:bodyPr wrap="square" lIns="0" tIns="0" rIns="0" bIns="0" rtlCol="0"/>
            <a:lstStyle/>
            <a:p>
              <a:endParaRPr sz="1634"/>
            </a:p>
          </p:txBody>
        </p:sp>
        <p:sp>
          <p:nvSpPr>
            <p:cNvPr id="22" name="object 22"/>
            <p:cNvSpPr/>
            <p:nvPr/>
          </p:nvSpPr>
          <p:spPr>
            <a:xfrm>
              <a:off x="3864742"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50000"/>
            </a:solidFill>
          </p:spPr>
          <p:txBody>
            <a:bodyPr wrap="square" lIns="0" tIns="0" rIns="0" bIns="0" rtlCol="0"/>
            <a:lstStyle/>
            <a:p>
              <a:endParaRPr sz="1634"/>
            </a:p>
          </p:txBody>
        </p:sp>
        <p:sp>
          <p:nvSpPr>
            <p:cNvPr id="23" name="object 23"/>
            <p:cNvSpPr/>
            <p:nvPr/>
          </p:nvSpPr>
          <p:spPr>
            <a:xfrm>
              <a:off x="3974470"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70000"/>
            </a:solidFill>
          </p:spPr>
          <p:txBody>
            <a:bodyPr wrap="square" lIns="0" tIns="0" rIns="0" bIns="0" rtlCol="0"/>
            <a:lstStyle/>
            <a:p>
              <a:endParaRPr sz="1634"/>
            </a:p>
          </p:txBody>
        </p:sp>
        <p:sp>
          <p:nvSpPr>
            <p:cNvPr id="24" name="object 24"/>
            <p:cNvSpPr/>
            <p:nvPr/>
          </p:nvSpPr>
          <p:spPr>
            <a:xfrm>
              <a:off x="4084198"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80000"/>
            </a:solidFill>
          </p:spPr>
          <p:txBody>
            <a:bodyPr wrap="square" lIns="0" tIns="0" rIns="0" bIns="0" rtlCol="0"/>
            <a:lstStyle/>
            <a:p>
              <a:endParaRPr sz="1634"/>
            </a:p>
          </p:txBody>
        </p:sp>
        <p:sp>
          <p:nvSpPr>
            <p:cNvPr id="25" name="object 25"/>
            <p:cNvSpPr/>
            <p:nvPr/>
          </p:nvSpPr>
          <p:spPr>
            <a:xfrm>
              <a:off x="4193926"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90000"/>
            </a:solidFill>
          </p:spPr>
          <p:txBody>
            <a:bodyPr wrap="square" lIns="0" tIns="0" rIns="0" bIns="0" rtlCol="0"/>
            <a:lstStyle/>
            <a:p>
              <a:endParaRPr sz="1634"/>
            </a:p>
          </p:txBody>
        </p:sp>
        <p:sp>
          <p:nvSpPr>
            <p:cNvPr id="26" name="object 26"/>
            <p:cNvSpPr/>
            <p:nvPr/>
          </p:nvSpPr>
          <p:spPr>
            <a:xfrm>
              <a:off x="4303654"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B0000"/>
            </a:solidFill>
          </p:spPr>
          <p:txBody>
            <a:bodyPr wrap="square" lIns="0" tIns="0" rIns="0" bIns="0" rtlCol="0"/>
            <a:lstStyle/>
            <a:p>
              <a:endParaRPr sz="1634"/>
            </a:p>
          </p:txBody>
        </p:sp>
        <p:sp>
          <p:nvSpPr>
            <p:cNvPr id="27" name="object 27"/>
            <p:cNvSpPr/>
            <p:nvPr/>
          </p:nvSpPr>
          <p:spPr>
            <a:xfrm>
              <a:off x="4413382"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D0000"/>
            </a:solidFill>
          </p:spPr>
          <p:txBody>
            <a:bodyPr wrap="square" lIns="0" tIns="0" rIns="0" bIns="0" rtlCol="0"/>
            <a:lstStyle/>
            <a:p>
              <a:endParaRPr sz="1634"/>
            </a:p>
          </p:txBody>
        </p:sp>
        <p:sp>
          <p:nvSpPr>
            <p:cNvPr id="28" name="object 28"/>
            <p:cNvSpPr/>
            <p:nvPr/>
          </p:nvSpPr>
          <p:spPr>
            <a:xfrm>
              <a:off x="4523109"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9E0000"/>
            </a:solidFill>
          </p:spPr>
          <p:txBody>
            <a:bodyPr wrap="square" lIns="0" tIns="0" rIns="0" bIns="0" rtlCol="0"/>
            <a:lstStyle/>
            <a:p>
              <a:endParaRPr sz="1634"/>
            </a:p>
          </p:txBody>
        </p:sp>
        <p:sp>
          <p:nvSpPr>
            <p:cNvPr id="29" name="object 29"/>
            <p:cNvSpPr/>
            <p:nvPr/>
          </p:nvSpPr>
          <p:spPr>
            <a:xfrm>
              <a:off x="4632838" y="1796795"/>
              <a:ext cx="111760" cy="152400"/>
            </a:xfrm>
            <a:custGeom>
              <a:avLst/>
              <a:gdLst/>
              <a:ahLst/>
              <a:cxnLst/>
              <a:rect l="l" t="t" r="r" b="b"/>
              <a:pathLst>
                <a:path w="111760" h="152400">
                  <a:moveTo>
                    <a:pt x="111251" y="152399"/>
                  </a:moveTo>
                  <a:lnTo>
                    <a:pt x="111251" y="0"/>
                  </a:lnTo>
                  <a:lnTo>
                    <a:pt x="0" y="0"/>
                  </a:lnTo>
                  <a:lnTo>
                    <a:pt x="0" y="152399"/>
                  </a:lnTo>
                  <a:lnTo>
                    <a:pt x="111251" y="152399"/>
                  </a:lnTo>
                  <a:close/>
                </a:path>
              </a:pathLst>
            </a:custGeom>
            <a:solidFill>
              <a:srgbClr val="A00000"/>
            </a:solidFill>
          </p:spPr>
          <p:txBody>
            <a:bodyPr wrap="square" lIns="0" tIns="0" rIns="0" bIns="0" rtlCol="0"/>
            <a:lstStyle/>
            <a:p>
              <a:endParaRPr sz="1634"/>
            </a:p>
          </p:txBody>
        </p:sp>
        <p:sp>
          <p:nvSpPr>
            <p:cNvPr id="30" name="object 30"/>
            <p:cNvSpPr/>
            <p:nvPr/>
          </p:nvSpPr>
          <p:spPr>
            <a:xfrm>
              <a:off x="4744090"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20000"/>
            </a:solidFill>
          </p:spPr>
          <p:txBody>
            <a:bodyPr wrap="square" lIns="0" tIns="0" rIns="0" bIns="0" rtlCol="0"/>
            <a:lstStyle/>
            <a:p>
              <a:endParaRPr sz="1634"/>
            </a:p>
          </p:txBody>
        </p:sp>
        <p:sp>
          <p:nvSpPr>
            <p:cNvPr id="31" name="object 31"/>
            <p:cNvSpPr/>
            <p:nvPr/>
          </p:nvSpPr>
          <p:spPr>
            <a:xfrm>
              <a:off x="4853817"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30000"/>
            </a:solidFill>
          </p:spPr>
          <p:txBody>
            <a:bodyPr wrap="square" lIns="0" tIns="0" rIns="0" bIns="0" rtlCol="0"/>
            <a:lstStyle/>
            <a:p>
              <a:endParaRPr sz="1634"/>
            </a:p>
          </p:txBody>
        </p:sp>
        <p:sp>
          <p:nvSpPr>
            <p:cNvPr id="32" name="object 32"/>
            <p:cNvSpPr/>
            <p:nvPr/>
          </p:nvSpPr>
          <p:spPr>
            <a:xfrm>
              <a:off x="4963546"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50000"/>
            </a:solidFill>
          </p:spPr>
          <p:txBody>
            <a:bodyPr wrap="square" lIns="0" tIns="0" rIns="0" bIns="0" rtlCol="0"/>
            <a:lstStyle/>
            <a:p>
              <a:endParaRPr sz="1634"/>
            </a:p>
          </p:txBody>
        </p:sp>
        <p:sp>
          <p:nvSpPr>
            <p:cNvPr id="33" name="object 33"/>
            <p:cNvSpPr/>
            <p:nvPr/>
          </p:nvSpPr>
          <p:spPr>
            <a:xfrm>
              <a:off x="5073273"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70000"/>
            </a:solidFill>
          </p:spPr>
          <p:txBody>
            <a:bodyPr wrap="square" lIns="0" tIns="0" rIns="0" bIns="0" rtlCol="0"/>
            <a:lstStyle/>
            <a:p>
              <a:endParaRPr sz="1634"/>
            </a:p>
          </p:txBody>
        </p:sp>
        <p:sp>
          <p:nvSpPr>
            <p:cNvPr id="34" name="object 34"/>
            <p:cNvSpPr/>
            <p:nvPr/>
          </p:nvSpPr>
          <p:spPr>
            <a:xfrm>
              <a:off x="5183002"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80000"/>
            </a:solidFill>
          </p:spPr>
          <p:txBody>
            <a:bodyPr wrap="square" lIns="0" tIns="0" rIns="0" bIns="0" rtlCol="0"/>
            <a:lstStyle/>
            <a:p>
              <a:endParaRPr sz="1634"/>
            </a:p>
          </p:txBody>
        </p:sp>
        <p:sp>
          <p:nvSpPr>
            <p:cNvPr id="35" name="object 35"/>
            <p:cNvSpPr/>
            <p:nvPr/>
          </p:nvSpPr>
          <p:spPr>
            <a:xfrm>
              <a:off x="5292729"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A0000"/>
            </a:solidFill>
          </p:spPr>
          <p:txBody>
            <a:bodyPr wrap="square" lIns="0" tIns="0" rIns="0" bIns="0" rtlCol="0"/>
            <a:lstStyle/>
            <a:p>
              <a:endParaRPr sz="1634"/>
            </a:p>
          </p:txBody>
        </p:sp>
        <p:sp>
          <p:nvSpPr>
            <p:cNvPr id="36" name="object 36"/>
            <p:cNvSpPr/>
            <p:nvPr/>
          </p:nvSpPr>
          <p:spPr>
            <a:xfrm>
              <a:off x="5402458"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B0000"/>
            </a:solidFill>
          </p:spPr>
          <p:txBody>
            <a:bodyPr wrap="square" lIns="0" tIns="0" rIns="0" bIns="0" rtlCol="0"/>
            <a:lstStyle/>
            <a:p>
              <a:endParaRPr sz="1634"/>
            </a:p>
          </p:txBody>
        </p:sp>
        <p:sp>
          <p:nvSpPr>
            <p:cNvPr id="37" name="object 37"/>
            <p:cNvSpPr/>
            <p:nvPr/>
          </p:nvSpPr>
          <p:spPr>
            <a:xfrm>
              <a:off x="5512185"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D0000"/>
            </a:solidFill>
          </p:spPr>
          <p:txBody>
            <a:bodyPr wrap="square" lIns="0" tIns="0" rIns="0" bIns="0" rtlCol="0"/>
            <a:lstStyle/>
            <a:p>
              <a:endParaRPr sz="1634"/>
            </a:p>
          </p:txBody>
        </p:sp>
        <p:sp>
          <p:nvSpPr>
            <p:cNvPr id="38" name="object 38"/>
            <p:cNvSpPr/>
            <p:nvPr/>
          </p:nvSpPr>
          <p:spPr>
            <a:xfrm>
              <a:off x="5621914"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AE0000"/>
            </a:solidFill>
          </p:spPr>
          <p:txBody>
            <a:bodyPr wrap="square" lIns="0" tIns="0" rIns="0" bIns="0" rtlCol="0"/>
            <a:lstStyle/>
            <a:p>
              <a:endParaRPr sz="1634"/>
            </a:p>
          </p:txBody>
        </p:sp>
        <p:sp>
          <p:nvSpPr>
            <p:cNvPr id="39" name="object 39"/>
            <p:cNvSpPr/>
            <p:nvPr/>
          </p:nvSpPr>
          <p:spPr>
            <a:xfrm>
              <a:off x="5731641"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00000"/>
            </a:solidFill>
          </p:spPr>
          <p:txBody>
            <a:bodyPr wrap="square" lIns="0" tIns="0" rIns="0" bIns="0" rtlCol="0"/>
            <a:lstStyle/>
            <a:p>
              <a:endParaRPr sz="1634"/>
            </a:p>
          </p:txBody>
        </p:sp>
        <p:sp>
          <p:nvSpPr>
            <p:cNvPr id="40" name="object 40"/>
            <p:cNvSpPr/>
            <p:nvPr/>
          </p:nvSpPr>
          <p:spPr>
            <a:xfrm>
              <a:off x="5841370"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20000"/>
            </a:solidFill>
          </p:spPr>
          <p:txBody>
            <a:bodyPr wrap="square" lIns="0" tIns="0" rIns="0" bIns="0" rtlCol="0"/>
            <a:lstStyle/>
            <a:p>
              <a:endParaRPr sz="1634"/>
            </a:p>
          </p:txBody>
        </p:sp>
        <p:sp>
          <p:nvSpPr>
            <p:cNvPr id="41" name="object 41"/>
            <p:cNvSpPr/>
            <p:nvPr/>
          </p:nvSpPr>
          <p:spPr>
            <a:xfrm>
              <a:off x="5951097" y="1796795"/>
              <a:ext cx="111760" cy="152400"/>
            </a:xfrm>
            <a:custGeom>
              <a:avLst/>
              <a:gdLst/>
              <a:ahLst/>
              <a:cxnLst/>
              <a:rect l="l" t="t" r="r" b="b"/>
              <a:pathLst>
                <a:path w="111760" h="152400">
                  <a:moveTo>
                    <a:pt x="111251" y="152399"/>
                  </a:moveTo>
                  <a:lnTo>
                    <a:pt x="111251" y="0"/>
                  </a:lnTo>
                  <a:lnTo>
                    <a:pt x="0" y="0"/>
                  </a:lnTo>
                  <a:lnTo>
                    <a:pt x="0" y="152399"/>
                  </a:lnTo>
                  <a:lnTo>
                    <a:pt x="111251" y="152399"/>
                  </a:lnTo>
                  <a:close/>
                </a:path>
              </a:pathLst>
            </a:custGeom>
            <a:solidFill>
              <a:srgbClr val="B30000"/>
            </a:solidFill>
          </p:spPr>
          <p:txBody>
            <a:bodyPr wrap="square" lIns="0" tIns="0" rIns="0" bIns="0" rtlCol="0"/>
            <a:lstStyle/>
            <a:p>
              <a:endParaRPr sz="1634"/>
            </a:p>
          </p:txBody>
        </p:sp>
        <p:sp>
          <p:nvSpPr>
            <p:cNvPr id="42" name="object 42"/>
            <p:cNvSpPr/>
            <p:nvPr/>
          </p:nvSpPr>
          <p:spPr>
            <a:xfrm>
              <a:off x="6062350"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50000"/>
            </a:solidFill>
          </p:spPr>
          <p:txBody>
            <a:bodyPr wrap="square" lIns="0" tIns="0" rIns="0" bIns="0" rtlCol="0"/>
            <a:lstStyle/>
            <a:p>
              <a:endParaRPr sz="1634"/>
            </a:p>
          </p:txBody>
        </p:sp>
        <p:sp>
          <p:nvSpPr>
            <p:cNvPr id="43" name="object 43"/>
            <p:cNvSpPr/>
            <p:nvPr/>
          </p:nvSpPr>
          <p:spPr>
            <a:xfrm>
              <a:off x="6172077"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60000"/>
            </a:solidFill>
          </p:spPr>
          <p:txBody>
            <a:bodyPr wrap="square" lIns="0" tIns="0" rIns="0" bIns="0" rtlCol="0"/>
            <a:lstStyle/>
            <a:p>
              <a:endParaRPr sz="1634"/>
            </a:p>
          </p:txBody>
        </p:sp>
        <p:sp>
          <p:nvSpPr>
            <p:cNvPr id="44" name="object 44"/>
            <p:cNvSpPr/>
            <p:nvPr/>
          </p:nvSpPr>
          <p:spPr>
            <a:xfrm>
              <a:off x="6281806"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70000"/>
            </a:solidFill>
          </p:spPr>
          <p:txBody>
            <a:bodyPr wrap="square" lIns="0" tIns="0" rIns="0" bIns="0" rtlCol="0"/>
            <a:lstStyle/>
            <a:p>
              <a:endParaRPr sz="1634"/>
            </a:p>
          </p:txBody>
        </p:sp>
        <p:sp>
          <p:nvSpPr>
            <p:cNvPr id="45" name="object 45"/>
            <p:cNvSpPr/>
            <p:nvPr/>
          </p:nvSpPr>
          <p:spPr>
            <a:xfrm>
              <a:off x="6391533"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90000"/>
            </a:solidFill>
          </p:spPr>
          <p:txBody>
            <a:bodyPr wrap="square" lIns="0" tIns="0" rIns="0" bIns="0" rtlCol="0"/>
            <a:lstStyle/>
            <a:p>
              <a:endParaRPr sz="1634"/>
            </a:p>
          </p:txBody>
        </p:sp>
        <p:sp>
          <p:nvSpPr>
            <p:cNvPr id="46" name="object 46"/>
            <p:cNvSpPr/>
            <p:nvPr/>
          </p:nvSpPr>
          <p:spPr>
            <a:xfrm>
              <a:off x="6501261"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A0000"/>
            </a:solidFill>
          </p:spPr>
          <p:txBody>
            <a:bodyPr wrap="square" lIns="0" tIns="0" rIns="0" bIns="0" rtlCol="0"/>
            <a:lstStyle/>
            <a:p>
              <a:endParaRPr sz="1634"/>
            </a:p>
          </p:txBody>
        </p:sp>
        <p:sp>
          <p:nvSpPr>
            <p:cNvPr id="47" name="object 47"/>
            <p:cNvSpPr/>
            <p:nvPr/>
          </p:nvSpPr>
          <p:spPr>
            <a:xfrm>
              <a:off x="6610989"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B0000"/>
            </a:solidFill>
          </p:spPr>
          <p:txBody>
            <a:bodyPr wrap="square" lIns="0" tIns="0" rIns="0" bIns="0" rtlCol="0"/>
            <a:lstStyle/>
            <a:p>
              <a:endParaRPr sz="1634"/>
            </a:p>
          </p:txBody>
        </p:sp>
        <p:sp>
          <p:nvSpPr>
            <p:cNvPr id="48" name="object 48"/>
            <p:cNvSpPr/>
            <p:nvPr/>
          </p:nvSpPr>
          <p:spPr>
            <a:xfrm>
              <a:off x="6720717"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C0000"/>
            </a:solidFill>
          </p:spPr>
          <p:txBody>
            <a:bodyPr wrap="square" lIns="0" tIns="0" rIns="0" bIns="0" rtlCol="0"/>
            <a:lstStyle/>
            <a:p>
              <a:endParaRPr sz="1634"/>
            </a:p>
          </p:txBody>
        </p:sp>
        <p:sp>
          <p:nvSpPr>
            <p:cNvPr id="49" name="object 49"/>
            <p:cNvSpPr/>
            <p:nvPr/>
          </p:nvSpPr>
          <p:spPr>
            <a:xfrm>
              <a:off x="6830445"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D0000"/>
            </a:solidFill>
          </p:spPr>
          <p:txBody>
            <a:bodyPr wrap="square" lIns="0" tIns="0" rIns="0" bIns="0" rtlCol="0"/>
            <a:lstStyle/>
            <a:p>
              <a:endParaRPr sz="1634"/>
            </a:p>
          </p:txBody>
        </p:sp>
        <p:sp>
          <p:nvSpPr>
            <p:cNvPr id="50" name="object 50"/>
            <p:cNvSpPr/>
            <p:nvPr/>
          </p:nvSpPr>
          <p:spPr>
            <a:xfrm>
              <a:off x="6940173"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BE0000"/>
            </a:solidFill>
          </p:spPr>
          <p:txBody>
            <a:bodyPr wrap="square" lIns="0" tIns="0" rIns="0" bIns="0" rtlCol="0"/>
            <a:lstStyle/>
            <a:p>
              <a:endParaRPr sz="1634"/>
            </a:p>
          </p:txBody>
        </p:sp>
        <p:sp>
          <p:nvSpPr>
            <p:cNvPr id="51" name="object 51"/>
            <p:cNvSpPr/>
            <p:nvPr/>
          </p:nvSpPr>
          <p:spPr>
            <a:xfrm>
              <a:off x="7049902"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C00000"/>
            </a:solidFill>
          </p:spPr>
          <p:txBody>
            <a:bodyPr wrap="square" lIns="0" tIns="0" rIns="0" bIns="0" rtlCol="0"/>
            <a:lstStyle/>
            <a:p>
              <a:endParaRPr sz="1634"/>
            </a:p>
          </p:txBody>
        </p:sp>
        <p:sp>
          <p:nvSpPr>
            <p:cNvPr id="52" name="object 52"/>
            <p:cNvSpPr/>
            <p:nvPr/>
          </p:nvSpPr>
          <p:spPr>
            <a:xfrm>
              <a:off x="7159625" y="1796795"/>
              <a:ext cx="219710" cy="152400"/>
            </a:xfrm>
            <a:custGeom>
              <a:avLst/>
              <a:gdLst/>
              <a:ahLst/>
              <a:cxnLst/>
              <a:rect l="l" t="t" r="r" b="b"/>
              <a:pathLst>
                <a:path w="219709" h="152400">
                  <a:moveTo>
                    <a:pt x="219456" y="0"/>
                  </a:moveTo>
                  <a:lnTo>
                    <a:pt x="109728" y="0"/>
                  </a:lnTo>
                  <a:lnTo>
                    <a:pt x="0" y="0"/>
                  </a:lnTo>
                  <a:lnTo>
                    <a:pt x="0" y="152400"/>
                  </a:lnTo>
                  <a:lnTo>
                    <a:pt x="109728" y="152400"/>
                  </a:lnTo>
                  <a:lnTo>
                    <a:pt x="219456" y="152400"/>
                  </a:lnTo>
                  <a:lnTo>
                    <a:pt x="219456" y="0"/>
                  </a:lnTo>
                  <a:close/>
                </a:path>
              </a:pathLst>
            </a:custGeom>
            <a:solidFill>
              <a:srgbClr val="C10000"/>
            </a:solidFill>
          </p:spPr>
          <p:txBody>
            <a:bodyPr wrap="square" lIns="0" tIns="0" rIns="0" bIns="0" rtlCol="0"/>
            <a:lstStyle/>
            <a:p>
              <a:endParaRPr sz="1634"/>
            </a:p>
          </p:txBody>
        </p:sp>
        <p:sp>
          <p:nvSpPr>
            <p:cNvPr id="53" name="object 53"/>
            <p:cNvSpPr/>
            <p:nvPr/>
          </p:nvSpPr>
          <p:spPr>
            <a:xfrm>
              <a:off x="7379085" y="1796795"/>
              <a:ext cx="111760" cy="152400"/>
            </a:xfrm>
            <a:custGeom>
              <a:avLst/>
              <a:gdLst/>
              <a:ahLst/>
              <a:cxnLst/>
              <a:rect l="l" t="t" r="r" b="b"/>
              <a:pathLst>
                <a:path w="111759" h="152400">
                  <a:moveTo>
                    <a:pt x="111251" y="152399"/>
                  </a:moveTo>
                  <a:lnTo>
                    <a:pt x="111251" y="0"/>
                  </a:lnTo>
                  <a:lnTo>
                    <a:pt x="0" y="0"/>
                  </a:lnTo>
                  <a:lnTo>
                    <a:pt x="0" y="152399"/>
                  </a:lnTo>
                  <a:lnTo>
                    <a:pt x="111251" y="152399"/>
                  </a:lnTo>
                  <a:close/>
                </a:path>
              </a:pathLst>
            </a:custGeom>
            <a:solidFill>
              <a:srgbClr val="C20000"/>
            </a:solidFill>
          </p:spPr>
          <p:txBody>
            <a:bodyPr wrap="square" lIns="0" tIns="0" rIns="0" bIns="0" rtlCol="0"/>
            <a:lstStyle/>
            <a:p>
              <a:endParaRPr sz="1634"/>
            </a:p>
          </p:txBody>
        </p:sp>
        <p:sp>
          <p:nvSpPr>
            <p:cNvPr id="54" name="object 54"/>
            <p:cNvSpPr/>
            <p:nvPr/>
          </p:nvSpPr>
          <p:spPr>
            <a:xfrm>
              <a:off x="7490338"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C30000"/>
            </a:solidFill>
          </p:spPr>
          <p:txBody>
            <a:bodyPr wrap="square" lIns="0" tIns="0" rIns="0" bIns="0" rtlCol="0"/>
            <a:lstStyle/>
            <a:p>
              <a:endParaRPr sz="1634"/>
            </a:p>
          </p:txBody>
        </p:sp>
        <p:sp>
          <p:nvSpPr>
            <p:cNvPr id="55" name="object 55"/>
            <p:cNvSpPr/>
            <p:nvPr/>
          </p:nvSpPr>
          <p:spPr>
            <a:xfrm>
              <a:off x="7600065"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C40000"/>
            </a:solidFill>
          </p:spPr>
          <p:txBody>
            <a:bodyPr wrap="square" lIns="0" tIns="0" rIns="0" bIns="0" rtlCol="0"/>
            <a:lstStyle/>
            <a:p>
              <a:endParaRPr sz="1634"/>
            </a:p>
          </p:txBody>
        </p:sp>
        <p:sp>
          <p:nvSpPr>
            <p:cNvPr id="56" name="object 56"/>
            <p:cNvSpPr/>
            <p:nvPr/>
          </p:nvSpPr>
          <p:spPr>
            <a:xfrm>
              <a:off x="7709789" y="1796795"/>
              <a:ext cx="219710" cy="152400"/>
            </a:xfrm>
            <a:custGeom>
              <a:avLst/>
              <a:gdLst/>
              <a:ahLst/>
              <a:cxnLst/>
              <a:rect l="l" t="t" r="r" b="b"/>
              <a:pathLst>
                <a:path w="219709" h="152400">
                  <a:moveTo>
                    <a:pt x="219456" y="0"/>
                  </a:moveTo>
                  <a:lnTo>
                    <a:pt x="109728" y="0"/>
                  </a:lnTo>
                  <a:lnTo>
                    <a:pt x="0" y="0"/>
                  </a:lnTo>
                  <a:lnTo>
                    <a:pt x="0" y="152400"/>
                  </a:lnTo>
                  <a:lnTo>
                    <a:pt x="109728" y="152400"/>
                  </a:lnTo>
                  <a:lnTo>
                    <a:pt x="219456" y="152400"/>
                  </a:lnTo>
                  <a:lnTo>
                    <a:pt x="219456" y="0"/>
                  </a:lnTo>
                  <a:close/>
                </a:path>
              </a:pathLst>
            </a:custGeom>
            <a:solidFill>
              <a:srgbClr val="C50000"/>
            </a:solidFill>
          </p:spPr>
          <p:txBody>
            <a:bodyPr wrap="square" lIns="0" tIns="0" rIns="0" bIns="0" rtlCol="0"/>
            <a:lstStyle/>
            <a:p>
              <a:endParaRPr sz="1634"/>
            </a:p>
          </p:txBody>
        </p:sp>
        <p:sp>
          <p:nvSpPr>
            <p:cNvPr id="57" name="object 57"/>
            <p:cNvSpPr/>
            <p:nvPr/>
          </p:nvSpPr>
          <p:spPr>
            <a:xfrm>
              <a:off x="7929249"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C60000"/>
            </a:solidFill>
          </p:spPr>
          <p:txBody>
            <a:bodyPr wrap="square" lIns="0" tIns="0" rIns="0" bIns="0" rtlCol="0"/>
            <a:lstStyle/>
            <a:p>
              <a:endParaRPr sz="1634"/>
            </a:p>
          </p:txBody>
        </p:sp>
        <p:sp>
          <p:nvSpPr>
            <p:cNvPr id="58" name="object 58"/>
            <p:cNvSpPr/>
            <p:nvPr/>
          </p:nvSpPr>
          <p:spPr>
            <a:xfrm>
              <a:off x="8038973" y="1796795"/>
              <a:ext cx="219710" cy="152400"/>
            </a:xfrm>
            <a:custGeom>
              <a:avLst/>
              <a:gdLst/>
              <a:ahLst/>
              <a:cxnLst/>
              <a:rect l="l" t="t" r="r" b="b"/>
              <a:pathLst>
                <a:path w="219709" h="152400">
                  <a:moveTo>
                    <a:pt x="219456" y="0"/>
                  </a:moveTo>
                  <a:lnTo>
                    <a:pt x="109728" y="0"/>
                  </a:lnTo>
                  <a:lnTo>
                    <a:pt x="0" y="0"/>
                  </a:lnTo>
                  <a:lnTo>
                    <a:pt x="0" y="152400"/>
                  </a:lnTo>
                  <a:lnTo>
                    <a:pt x="109728" y="152400"/>
                  </a:lnTo>
                  <a:lnTo>
                    <a:pt x="219456" y="152400"/>
                  </a:lnTo>
                  <a:lnTo>
                    <a:pt x="219456" y="0"/>
                  </a:lnTo>
                  <a:close/>
                </a:path>
              </a:pathLst>
            </a:custGeom>
            <a:solidFill>
              <a:srgbClr val="C70000"/>
            </a:solidFill>
          </p:spPr>
          <p:txBody>
            <a:bodyPr wrap="square" lIns="0" tIns="0" rIns="0" bIns="0" rtlCol="0"/>
            <a:lstStyle/>
            <a:p>
              <a:endParaRPr sz="1634"/>
            </a:p>
          </p:txBody>
        </p:sp>
        <p:sp>
          <p:nvSpPr>
            <p:cNvPr id="59" name="object 59"/>
            <p:cNvSpPr/>
            <p:nvPr/>
          </p:nvSpPr>
          <p:spPr>
            <a:xfrm>
              <a:off x="8258429" y="1796795"/>
              <a:ext cx="219710" cy="152400"/>
            </a:xfrm>
            <a:custGeom>
              <a:avLst/>
              <a:gdLst/>
              <a:ahLst/>
              <a:cxnLst/>
              <a:rect l="l" t="t" r="r" b="b"/>
              <a:pathLst>
                <a:path w="219709" h="152400">
                  <a:moveTo>
                    <a:pt x="219456" y="0"/>
                  </a:moveTo>
                  <a:lnTo>
                    <a:pt x="109728" y="0"/>
                  </a:lnTo>
                  <a:lnTo>
                    <a:pt x="0" y="0"/>
                  </a:lnTo>
                  <a:lnTo>
                    <a:pt x="0" y="152400"/>
                  </a:lnTo>
                  <a:lnTo>
                    <a:pt x="109728" y="152400"/>
                  </a:lnTo>
                  <a:lnTo>
                    <a:pt x="219456" y="152400"/>
                  </a:lnTo>
                  <a:lnTo>
                    <a:pt x="219456" y="0"/>
                  </a:lnTo>
                  <a:close/>
                </a:path>
              </a:pathLst>
            </a:custGeom>
            <a:solidFill>
              <a:srgbClr val="C80000"/>
            </a:solidFill>
          </p:spPr>
          <p:txBody>
            <a:bodyPr wrap="square" lIns="0" tIns="0" rIns="0" bIns="0" rtlCol="0"/>
            <a:lstStyle/>
            <a:p>
              <a:endParaRPr sz="1634"/>
            </a:p>
          </p:txBody>
        </p:sp>
        <p:sp>
          <p:nvSpPr>
            <p:cNvPr id="60" name="object 60"/>
            <p:cNvSpPr/>
            <p:nvPr/>
          </p:nvSpPr>
          <p:spPr>
            <a:xfrm>
              <a:off x="8477885" y="1796795"/>
              <a:ext cx="219710" cy="152400"/>
            </a:xfrm>
            <a:custGeom>
              <a:avLst/>
              <a:gdLst/>
              <a:ahLst/>
              <a:cxnLst/>
              <a:rect l="l" t="t" r="r" b="b"/>
              <a:pathLst>
                <a:path w="219709" h="152400">
                  <a:moveTo>
                    <a:pt x="219456" y="0"/>
                  </a:moveTo>
                  <a:lnTo>
                    <a:pt x="109728" y="0"/>
                  </a:lnTo>
                  <a:lnTo>
                    <a:pt x="0" y="0"/>
                  </a:lnTo>
                  <a:lnTo>
                    <a:pt x="0" y="152400"/>
                  </a:lnTo>
                  <a:lnTo>
                    <a:pt x="109728" y="152400"/>
                  </a:lnTo>
                  <a:lnTo>
                    <a:pt x="219456" y="152400"/>
                  </a:lnTo>
                  <a:lnTo>
                    <a:pt x="219456" y="0"/>
                  </a:lnTo>
                  <a:close/>
                </a:path>
              </a:pathLst>
            </a:custGeom>
            <a:solidFill>
              <a:srgbClr val="C90000"/>
            </a:solidFill>
          </p:spPr>
          <p:txBody>
            <a:bodyPr wrap="square" lIns="0" tIns="0" rIns="0" bIns="0" rtlCol="0"/>
            <a:lstStyle/>
            <a:p>
              <a:endParaRPr sz="1634"/>
            </a:p>
          </p:txBody>
        </p:sp>
        <p:sp>
          <p:nvSpPr>
            <p:cNvPr id="61" name="object 61"/>
            <p:cNvSpPr/>
            <p:nvPr/>
          </p:nvSpPr>
          <p:spPr>
            <a:xfrm>
              <a:off x="8697341" y="1796795"/>
              <a:ext cx="330835" cy="152400"/>
            </a:xfrm>
            <a:custGeom>
              <a:avLst/>
              <a:gdLst/>
              <a:ahLst/>
              <a:cxnLst/>
              <a:rect l="l" t="t" r="r" b="b"/>
              <a:pathLst>
                <a:path w="330834" h="152400">
                  <a:moveTo>
                    <a:pt x="330708" y="0"/>
                  </a:moveTo>
                  <a:lnTo>
                    <a:pt x="220980" y="0"/>
                  </a:lnTo>
                  <a:lnTo>
                    <a:pt x="109728" y="0"/>
                  </a:lnTo>
                  <a:lnTo>
                    <a:pt x="0" y="0"/>
                  </a:lnTo>
                  <a:lnTo>
                    <a:pt x="0" y="152400"/>
                  </a:lnTo>
                  <a:lnTo>
                    <a:pt x="109728" y="152400"/>
                  </a:lnTo>
                  <a:lnTo>
                    <a:pt x="220980" y="152400"/>
                  </a:lnTo>
                  <a:lnTo>
                    <a:pt x="330708" y="152400"/>
                  </a:lnTo>
                  <a:lnTo>
                    <a:pt x="330708" y="0"/>
                  </a:lnTo>
                  <a:close/>
                </a:path>
              </a:pathLst>
            </a:custGeom>
            <a:solidFill>
              <a:srgbClr val="CA0000"/>
            </a:solidFill>
          </p:spPr>
          <p:txBody>
            <a:bodyPr wrap="square" lIns="0" tIns="0" rIns="0" bIns="0" rtlCol="0"/>
            <a:lstStyle/>
            <a:p>
              <a:endParaRPr sz="1634"/>
            </a:p>
          </p:txBody>
        </p:sp>
        <p:sp>
          <p:nvSpPr>
            <p:cNvPr id="62" name="object 62"/>
            <p:cNvSpPr/>
            <p:nvPr/>
          </p:nvSpPr>
          <p:spPr>
            <a:xfrm>
              <a:off x="9028049" y="1796795"/>
              <a:ext cx="439420" cy="152400"/>
            </a:xfrm>
            <a:custGeom>
              <a:avLst/>
              <a:gdLst/>
              <a:ahLst/>
              <a:cxnLst/>
              <a:rect l="l" t="t" r="r" b="b"/>
              <a:pathLst>
                <a:path w="439420" h="152400">
                  <a:moveTo>
                    <a:pt x="438912" y="0"/>
                  </a:moveTo>
                  <a:lnTo>
                    <a:pt x="329184" y="0"/>
                  </a:lnTo>
                  <a:lnTo>
                    <a:pt x="219456" y="0"/>
                  </a:lnTo>
                  <a:lnTo>
                    <a:pt x="109728" y="0"/>
                  </a:lnTo>
                  <a:lnTo>
                    <a:pt x="0" y="0"/>
                  </a:lnTo>
                  <a:lnTo>
                    <a:pt x="0" y="152400"/>
                  </a:lnTo>
                  <a:lnTo>
                    <a:pt x="109728" y="152400"/>
                  </a:lnTo>
                  <a:lnTo>
                    <a:pt x="219456" y="152400"/>
                  </a:lnTo>
                  <a:lnTo>
                    <a:pt x="329184" y="152400"/>
                  </a:lnTo>
                  <a:lnTo>
                    <a:pt x="438912" y="152400"/>
                  </a:lnTo>
                  <a:lnTo>
                    <a:pt x="438912" y="0"/>
                  </a:lnTo>
                  <a:close/>
                </a:path>
              </a:pathLst>
            </a:custGeom>
            <a:solidFill>
              <a:srgbClr val="CB0000"/>
            </a:solidFill>
          </p:spPr>
          <p:txBody>
            <a:bodyPr wrap="square" lIns="0" tIns="0" rIns="0" bIns="0" rtlCol="0"/>
            <a:lstStyle/>
            <a:p>
              <a:endParaRPr sz="1634"/>
            </a:p>
          </p:txBody>
        </p:sp>
        <p:sp>
          <p:nvSpPr>
            <p:cNvPr id="63" name="object 63"/>
            <p:cNvSpPr/>
            <p:nvPr/>
          </p:nvSpPr>
          <p:spPr>
            <a:xfrm>
              <a:off x="9466965" y="1796795"/>
              <a:ext cx="109855" cy="152400"/>
            </a:xfrm>
            <a:custGeom>
              <a:avLst/>
              <a:gdLst/>
              <a:ahLst/>
              <a:cxnLst/>
              <a:rect l="l" t="t" r="r" b="b"/>
              <a:pathLst>
                <a:path w="109854" h="152400">
                  <a:moveTo>
                    <a:pt x="109727" y="152399"/>
                  </a:moveTo>
                  <a:lnTo>
                    <a:pt x="109727" y="0"/>
                  </a:lnTo>
                  <a:lnTo>
                    <a:pt x="0" y="0"/>
                  </a:lnTo>
                  <a:lnTo>
                    <a:pt x="0" y="152399"/>
                  </a:lnTo>
                  <a:lnTo>
                    <a:pt x="109727" y="152399"/>
                  </a:lnTo>
                  <a:close/>
                </a:path>
              </a:pathLst>
            </a:custGeom>
            <a:solidFill>
              <a:srgbClr val="CC0000"/>
            </a:solidFill>
          </p:spPr>
          <p:txBody>
            <a:bodyPr wrap="square" lIns="0" tIns="0" rIns="0" bIns="0" rtlCol="0"/>
            <a:lstStyle/>
            <a:p>
              <a:endParaRPr sz="1634"/>
            </a:p>
          </p:txBody>
        </p:sp>
      </p:grpSp>
      <p:sp>
        <p:nvSpPr>
          <p:cNvPr id="64" name="object 64"/>
          <p:cNvSpPr txBox="1"/>
          <p:nvPr/>
        </p:nvSpPr>
        <p:spPr>
          <a:xfrm>
            <a:off x="2978789" y="2132319"/>
            <a:ext cx="6421163" cy="569671"/>
          </a:xfrm>
          <a:prstGeom prst="rect">
            <a:avLst/>
          </a:prstGeom>
        </p:spPr>
        <p:txBody>
          <a:bodyPr vert="horz" wrap="square" lIns="0" tIns="10950" rIns="0" bIns="0" rtlCol="0">
            <a:spAutoFit/>
          </a:bodyPr>
          <a:lstStyle/>
          <a:p>
            <a:pPr marL="11527">
              <a:spcBef>
                <a:spcPts val="86"/>
              </a:spcBef>
            </a:pPr>
            <a:r>
              <a:rPr sz="3630" b="1" spc="-5" dirty="0">
                <a:latin typeface="Arial"/>
                <a:cs typeface="Arial"/>
              </a:rPr>
              <a:t>URGENCIA</a:t>
            </a:r>
            <a:r>
              <a:rPr sz="3630" b="1" spc="-32" dirty="0">
                <a:latin typeface="Arial"/>
                <a:cs typeface="Arial"/>
              </a:rPr>
              <a:t> </a:t>
            </a:r>
            <a:r>
              <a:rPr sz="3630" b="1" spc="-9" dirty="0">
                <a:latin typeface="Arial"/>
                <a:cs typeface="Arial"/>
              </a:rPr>
              <a:t>INFECTOLÓGICA</a:t>
            </a:r>
            <a:endParaRPr sz="3630" dirty="0">
              <a:latin typeface="Arial"/>
              <a:cs typeface="Arial"/>
            </a:endParaRPr>
          </a:p>
        </p:txBody>
      </p:sp>
      <p:sp>
        <p:nvSpPr>
          <p:cNvPr id="65" name="object 65"/>
          <p:cNvSpPr txBox="1">
            <a:spLocks noGrp="1"/>
          </p:cNvSpPr>
          <p:nvPr>
            <p:ph type="title"/>
          </p:nvPr>
        </p:nvSpPr>
        <p:spPr>
          <a:xfrm>
            <a:off x="4312121" y="305601"/>
            <a:ext cx="3509682" cy="1186479"/>
          </a:xfrm>
          <a:prstGeom prst="rect">
            <a:avLst/>
          </a:prstGeom>
        </p:spPr>
        <p:txBody>
          <a:bodyPr vert="horz" wrap="square" lIns="0" tIns="68580" rIns="0" bIns="0" rtlCol="0" anchor="ctr">
            <a:spAutoFit/>
          </a:bodyPr>
          <a:lstStyle/>
          <a:p>
            <a:pPr>
              <a:lnSpc>
                <a:spcPct val="100000"/>
              </a:lnSpc>
              <a:spcBef>
                <a:spcPts val="540"/>
              </a:spcBef>
            </a:pPr>
            <a:r>
              <a:rPr sz="3630" spc="-5" dirty="0" err="1"/>
              <a:t>Artritis</a:t>
            </a:r>
            <a:br>
              <a:rPr lang="es-ES" sz="3630" spc="-5" dirty="0"/>
            </a:br>
            <a:r>
              <a:rPr lang="es-AR" sz="3630" spc="-5" dirty="0"/>
              <a:t>SEPTICA</a:t>
            </a:r>
            <a:endParaRPr sz="3267" dirty="0"/>
          </a:p>
        </p:txBody>
      </p:sp>
      <p:sp>
        <p:nvSpPr>
          <p:cNvPr id="66" name="object 66"/>
          <p:cNvSpPr txBox="1"/>
          <p:nvPr/>
        </p:nvSpPr>
        <p:spPr>
          <a:xfrm>
            <a:off x="3919316" y="4898569"/>
            <a:ext cx="4356271" cy="1017170"/>
          </a:xfrm>
          <a:prstGeom prst="rect">
            <a:avLst/>
          </a:prstGeom>
        </p:spPr>
        <p:txBody>
          <a:bodyPr vert="horz" wrap="square" lIns="0" tIns="11526" rIns="0" bIns="0" rtlCol="0">
            <a:spAutoFit/>
          </a:bodyPr>
          <a:lstStyle/>
          <a:p>
            <a:pPr marL="937681" marR="4611" indent="-926732">
              <a:spcBef>
                <a:spcPts val="91"/>
              </a:spcBef>
            </a:pPr>
            <a:r>
              <a:rPr sz="3267" b="1" spc="-5" dirty="0">
                <a:solidFill>
                  <a:srgbClr val="323299"/>
                </a:solidFill>
                <a:latin typeface="Arial"/>
                <a:cs typeface="Arial"/>
              </a:rPr>
              <a:t>Pérdida de función de  la</a:t>
            </a:r>
            <a:r>
              <a:rPr sz="3267" b="1" spc="-14" dirty="0">
                <a:solidFill>
                  <a:srgbClr val="323299"/>
                </a:solidFill>
                <a:latin typeface="Arial"/>
                <a:cs typeface="Arial"/>
              </a:rPr>
              <a:t> </a:t>
            </a:r>
            <a:r>
              <a:rPr sz="3267" b="1" spc="-5" dirty="0">
                <a:solidFill>
                  <a:srgbClr val="323299"/>
                </a:solidFill>
                <a:latin typeface="Arial"/>
                <a:cs typeface="Arial"/>
              </a:rPr>
              <a:t>articulación</a:t>
            </a:r>
            <a:endParaRPr sz="3267" dirty="0">
              <a:latin typeface="Arial"/>
              <a:cs typeface="Arial"/>
            </a:endParaRPr>
          </a:p>
        </p:txBody>
      </p:sp>
      <p:grpSp>
        <p:nvGrpSpPr>
          <p:cNvPr id="67" name="object 67"/>
          <p:cNvGrpSpPr/>
          <p:nvPr/>
        </p:nvGrpSpPr>
        <p:grpSpPr>
          <a:xfrm>
            <a:off x="5623091" y="3000691"/>
            <a:ext cx="886930" cy="1547949"/>
            <a:chOff x="4825624" y="3306317"/>
            <a:chExt cx="977265" cy="1705610"/>
          </a:xfrm>
        </p:grpSpPr>
        <p:sp>
          <p:nvSpPr>
            <p:cNvPr id="68" name="object 68"/>
            <p:cNvSpPr/>
            <p:nvPr/>
          </p:nvSpPr>
          <p:spPr>
            <a:xfrm>
              <a:off x="4840102" y="3320795"/>
              <a:ext cx="948055" cy="1676400"/>
            </a:xfrm>
            <a:custGeom>
              <a:avLst/>
              <a:gdLst/>
              <a:ahLst/>
              <a:cxnLst/>
              <a:rect l="l" t="t" r="r" b="b"/>
              <a:pathLst>
                <a:path w="948054" h="1676400">
                  <a:moveTo>
                    <a:pt x="947927" y="1257299"/>
                  </a:moveTo>
                  <a:lnTo>
                    <a:pt x="710183" y="1257299"/>
                  </a:lnTo>
                  <a:lnTo>
                    <a:pt x="710183" y="0"/>
                  </a:lnTo>
                  <a:lnTo>
                    <a:pt x="236219" y="0"/>
                  </a:lnTo>
                  <a:lnTo>
                    <a:pt x="236219" y="1257299"/>
                  </a:lnTo>
                  <a:lnTo>
                    <a:pt x="0" y="1257299"/>
                  </a:lnTo>
                  <a:lnTo>
                    <a:pt x="473963" y="1676399"/>
                  </a:lnTo>
                  <a:lnTo>
                    <a:pt x="947927" y="1257299"/>
                  </a:lnTo>
                  <a:close/>
                </a:path>
              </a:pathLst>
            </a:custGeom>
            <a:solidFill>
              <a:srgbClr val="323299"/>
            </a:solidFill>
          </p:spPr>
          <p:txBody>
            <a:bodyPr wrap="square" lIns="0" tIns="0" rIns="0" bIns="0" rtlCol="0"/>
            <a:lstStyle/>
            <a:p>
              <a:endParaRPr sz="1634"/>
            </a:p>
          </p:txBody>
        </p:sp>
        <p:sp>
          <p:nvSpPr>
            <p:cNvPr id="69" name="object 69"/>
            <p:cNvSpPr/>
            <p:nvPr/>
          </p:nvSpPr>
          <p:spPr>
            <a:xfrm>
              <a:off x="4840102" y="3320795"/>
              <a:ext cx="948055" cy="1676400"/>
            </a:xfrm>
            <a:custGeom>
              <a:avLst/>
              <a:gdLst/>
              <a:ahLst/>
              <a:cxnLst/>
              <a:rect l="l" t="t" r="r" b="b"/>
              <a:pathLst>
                <a:path w="948054" h="1676400">
                  <a:moveTo>
                    <a:pt x="0" y="1257299"/>
                  </a:moveTo>
                  <a:lnTo>
                    <a:pt x="236219" y="1257299"/>
                  </a:lnTo>
                  <a:lnTo>
                    <a:pt x="236219" y="0"/>
                  </a:lnTo>
                  <a:lnTo>
                    <a:pt x="710183" y="0"/>
                  </a:lnTo>
                  <a:lnTo>
                    <a:pt x="710183" y="1257299"/>
                  </a:lnTo>
                  <a:lnTo>
                    <a:pt x="947927" y="1257299"/>
                  </a:lnTo>
                  <a:lnTo>
                    <a:pt x="473963" y="1676399"/>
                  </a:lnTo>
                  <a:lnTo>
                    <a:pt x="0" y="1257299"/>
                  </a:lnTo>
                  <a:close/>
                </a:path>
              </a:pathLst>
            </a:custGeom>
            <a:ln w="28955">
              <a:solidFill>
                <a:srgbClr val="FFFF00"/>
              </a:solidFill>
            </a:ln>
          </p:spPr>
          <p:txBody>
            <a:bodyPr wrap="square" lIns="0" tIns="0" rIns="0" bIns="0" rtlCol="0"/>
            <a:lstStyle/>
            <a:p>
              <a:endParaRPr sz="1634"/>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79575D60-6D58-41D1-87B5-C6003F56FD88}"/>
              </a:ext>
            </a:extLst>
          </p:cNvPr>
          <p:cNvSpPr txBox="1">
            <a:spLocks/>
          </p:cNvSpPr>
          <p:nvPr/>
        </p:nvSpPr>
        <p:spPr>
          <a:xfrm>
            <a:off x="1011427" y="1027557"/>
            <a:ext cx="5906208" cy="475130"/>
          </a:xfrm>
          <a:prstGeom prst="rect">
            <a:avLst/>
          </a:prstGeom>
        </p:spPr>
        <p:txBody>
          <a:bodyPr vert="horz" wrap="square" lIns="0" tIns="13335" rIns="0" bIns="0" rtlCol="0">
            <a:spAutoFit/>
          </a:bodyPr>
          <a:lstStyle>
            <a:lvl1pPr>
              <a:defRPr sz="3200" b="1" i="0">
                <a:solidFill>
                  <a:schemeClr val="tx1"/>
                </a:solidFill>
                <a:latin typeface="Carlito"/>
                <a:ea typeface="+mj-ea"/>
                <a:cs typeface="Carlito"/>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AR" sz="3000" i="0" u="sng" strike="noStrike" kern="0" cap="none" spc="-45" normalizeH="0" baseline="0" noProof="0" dirty="0">
                <a:ln>
                  <a:noFill/>
                </a:ln>
                <a:effectLst/>
                <a:uLnTx/>
                <a:uFillTx/>
                <a:latin typeface="Arial" panose="020B0604020202020204" pitchFamily="34" charset="0"/>
                <a:cs typeface="Arial" panose="020B0604020202020204" pitchFamily="34" charset="0"/>
              </a:rPr>
              <a:t>FACTORES </a:t>
            </a:r>
            <a:r>
              <a:rPr kumimoji="0" lang="es-AR" sz="3000" i="0" u="sng" strike="noStrike" kern="0" cap="none" spc="-5" normalizeH="0" baseline="0" noProof="0" dirty="0">
                <a:ln>
                  <a:noFill/>
                </a:ln>
                <a:effectLst/>
                <a:uLnTx/>
                <a:uFillTx/>
                <a:latin typeface="Arial" panose="020B0604020202020204" pitchFamily="34" charset="0"/>
                <a:cs typeface="Arial" panose="020B0604020202020204" pitchFamily="34" charset="0"/>
              </a:rPr>
              <a:t>PREDISPONENTES</a:t>
            </a:r>
          </a:p>
        </p:txBody>
      </p:sp>
      <p:sp>
        <p:nvSpPr>
          <p:cNvPr id="4" name="object 2">
            <a:extLst>
              <a:ext uri="{FF2B5EF4-FFF2-40B4-BE49-F238E27FC236}">
                <a16:creationId xmlns:a16="http://schemas.microsoft.com/office/drawing/2014/main" id="{2910D878-E471-4AB6-97EF-A296643379DC}"/>
              </a:ext>
            </a:extLst>
          </p:cNvPr>
          <p:cNvSpPr txBox="1"/>
          <p:nvPr/>
        </p:nvSpPr>
        <p:spPr>
          <a:xfrm>
            <a:off x="950772" y="1728698"/>
            <a:ext cx="7115809" cy="3865802"/>
          </a:xfrm>
          <a:prstGeom prst="rect">
            <a:avLst/>
          </a:prstGeom>
        </p:spPr>
        <p:txBody>
          <a:bodyPr vert="horz" wrap="square" lIns="0" tIns="46355" rIns="0" bIns="0" rtlCol="0">
            <a:spAutoFit/>
          </a:bodyPr>
          <a:lstStyle/>
          <a:p>
            <a:pPr marL="354965" indent="-342900">
              <a:lnSpc>
                <a:spcPct val="100000"/>
              </a:lnSpc>
              <a:spcBef>
                <a:spcPts val="365"/>
              </a:spcBef>
              <a:buFont typeface="Symbol"/>
              <a:buChar char=""/>
              <a:tabLst>
                <a:tab pos="354965" algn="l"/>
                <a:tab pos="355600" algn="l"/>
              </a:tabLst>
            </a:pPr>
            <a:r>
              <a:rPr sz="2800" spc="-15" dirty="0">
                <a:latin typeface="Arial" panose="020B0604020202020204" pitchFamily="34" charset="0"/>
                <a:cs typeface="Arial" panose="020B0604020202020204" pitchFamily="34" charset="0"/>
              </a:rPr>
              <a:t>Edad </a:t>
            </a:r>
            <a:r>
              <a:rPr sz="2800" spc="-5" dirty="0">
                <a:latin typeface="Arial" panose="020B0604020202020204" pitchFamily="34" charset="0"/>
                <a:cs typeface="Arial" panose="020B0604020202020204" pitchFamily="34" charset="0"/>
              </a:rPr>
              <a:t>&gt;80</a:t>
            </a:r>
            <a:r>
              <a:rPr sz="2800" spc="15"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años</a:t>
            </a:r>
          </a:p>
          <a:p>
            <a:pPr marL="354965" indent="-342900">
              <a:lnSpc>
                <a:spcPct val="100000"/>
              </a:lnSpc>
              <a:spcBef>
                <a:spcPts val="265"/>
              </a:spcBef>
              <a:buFont typeface="Symbol"/>
              <a:buChar char=""/>
              <a:tabLst>
                <a:tab pos="354965" algn="l"/>
                <a:tab pos="355600" algn="l"/>
              </a:tabLst>
            </a:pPr>
            <a:r>
              <a:rPr sz="2800" spc="-30" dirty="0">
                <a:latin typeface="Arial" panose="020B0604020202020204" pitchFamily="34" charset="0"/>
                <a:cs typeface="Arial" panose="020B0604020202020204" pitchFamily="34" charset="0"/>
              </a:rPr>
              <a:t>DBT</a:t>
            </a:r>
            <a:r>
              <a:rPr sz="2800" spc="-10" dirty="0">
                <a:latin typeface="Arial" panose="020B0604020202020204" pitchFamily="34" charset="0"/>
                <a:cs typeface="Arial" panose="020B0604020202020204" pitchFamily="34" charset="0"/>
              </a:rPr>
              <a:t> (Diabetes)</a:t>
            </a:r>
            <a:endParaRPr sz="2800" dirty="0">
              <a:latin typeface="Arial" panose="020B0604020202020204" pitchFamily="34" charset="0"/>
              <a:cs typeface="Arial" panose="020B0604020202020204" pitchFamily="34" charset="0"/>
            </a:endParaRPr>
          </a:p>
          <a:p>
            <a:pPr marL="354965" indent="-342900">
              <a:lnSpc>
                <a:spcPct val="100000"/>
              </a:lnSpc>
              <a:spcBef>
                <a:spcPts val="275"/>
              </a:spcBef>
              <a:buFont typeface="Symbol"/>
              <a:buChar char=""/>
              <a:tabLst>
                <a:tab pos="354965" algn="l"/>
                <a:tab pos="355600" algn="l"/>
              </a:tabLst>
            </a:pPr>
            <a:r>
              <a:rPr sz="2800" dirty="0">
                <a:latin typeface="Arial" panose="020B0604020202020204" pitchFamily="34" charset="0"/>
                <a:cs typeface="Arial" panose="020B0604020202020204" pitchFamily="34" charset="0"/>
              </a:rPr>
              <a:t>AR </a:t>
            </a:r>
            <a:r>
              <a:rPr sz="2800" spc="-5" dirty="0">
                <a:latin typeface="Arial" panose="020B0604020202020204" pitchFamily="34" charset="0"/>
                <a:cs typeface="Arial" panose="020B0604020202020204" pitchFamily="34" charset="0"/>
              </a:rPr>
              <a:t>(Artritis </a:t>
            </a:r>
            <a:r>
              <a:rPr sz="2800" spc="-15" dirty="0">
                <a:latin typeface="Arial" panose="020B0604020202020204" pitchFamily="34" charset="0"/>
                <a:cs typeface="Arial" panose="020B0604020202020204" pitchFamily="34" charset="0"/>
              </a:rPr>
              <a:t>Reumatoidea)</a:t>
            </a:r>
            <a:endParaRPr sz="2800" dirty="0">
              <a:latin typeface="Arial" panose="020B0604020202020204" pitchFamily="34" charset="0"/>
              <a:cs typeface="Arial" panose="020B0604020202020204" pitchFamily="34" charset="0"/>
            </a:endParaRPr>
          </a:p>
          <a:p>
            <a:pPr marL="354965" indent="-342900">
              <a:lnSpc>
                <a:spcPct val="100000"/>
              </a:lnSpc>
              <a:spcBef>
                <a:spcPts val="265"/>
              </a:spcBef>
              <a:buFont typeface="Symbol"/>
              <a:buChar char=""/>
              <a:tabLst>
                <a:tab pos="354965" algn="l"/>
                <a:tab pos="355600" algn="l"/>
              </a:tabLst>
            </a:pPr>
            <a:r>
              <a:rPr sz="2800" spc="-5" dirty="0">
                <a:latin typeface="Arial" panose="020B0604020202020204" pitchFamily="34" charset="0"/>
                <a:cs typeface="Arial" panose="020B0604020202020204" pitchFamily="34" charset="0"/>
              </a:rPr>
              <a:t>Presencia de </a:t>
            </a:r>
            <a:r>
              <a:rPr sz="2800" spc="-15" dirty="0">
                <a:latin typeface="Arial" panose="020B0604020202020204" pitchFamily="34" charset="0"/>
                <a:cs typeface="Arial" panose="020B0604020202020204" pitchFamily="34" charset="0"/>
              </a:rPr>
              <a:t>implante </a:t>
            </a:r>
            <a:r>
              <a:rPr sz="2800" dirty="0">
                <a:latin typeface="Arial" panose="020B0604020202020204" pitchFamily="34" charset="0"/>
                <a:cs typeface="Arial" panose="020B0604020202020204" pitchFamily="34" charset="0"/>
              </a:rPr>
              <a:t>articular</a:t>
            </a:r>
            <a:r>
              <a:rPr sz="2800" spc="-5" dirty="0">
                <a:latin typeface="Arial" panose="020B0604020202020204" pitchFamily="34" charset="0"/>
                <a:cs typeface="Arial" panose="020B0604020202020204" pitchFamily="34" charset="0"/>
              </a:rPr>
              <a:t> </a:t>
            </a:r>
            <a:r>
              <a:rPr sz="2800" spc="-15" dirty="0">
                <a:latin typeface="Arial" panose="020B0604020202020204" pitchFamily="34" charset="0"/>
                <a:cs typeface="Arial" panose="020B0604020202020204" pitchFamily="34" charset="0"/>
              </a:rPr>
              <a:t>protésico</a:t>
            </a:r>
            <a:endParaRPr sz="2800" dirty="0">
              <a:latin typeface="Arial" panose="020B0604020202020204" pitchFamily="34" charset="0"/>
              <a:cs typeface="Arial" panose="020B0604020202020204" pitchFamily="34" charset="0"/>
            </a:endParaRPr>
          </a:p>
          <a:p>
            <a:pPr marL="354965" indent="-342900">
              <a:lnSpc>
                <a:spcPct val="100000"/>
              </a:lnSpc>
              <a:spcBef>
                <a:spcPts val="280"/>
              </a:spcBef>
              <a:buFont typeface="Symbol"/>
              <a:buChar char=""/>
              <a:tabLst>
                <a:tab pos="354965" algn="l"/>
                <a:tab pos="355600" algn="l"/>
              </a:tabLst>
            </a:pPr>
            <a:r>
              <a:rPr sz="2800" spc="-20" dirty="0">
                <a:latin typeface="Arial" panose="020B0604020202020204" pitchFamily="34" charset="0"/>
                <a:cs typeface="Arial" panose="020B0604020202020204" pitchFamily="34" charset="0"/>
              </a:rPr>
              <a:t>Reciente </a:t>
            </a:r>
            <a:r>
              <a:rPr sz="2800" dirty="0">
                <a:latin typeface="Arial" panose="020B0604020202020204" pitchFamily="34" charset="0"/>
                <a:cs typeface="Arial" panose="020B0604020202020204" pitchFamily="34" charset="0"/>
              </a:rPr>
              <a:t>cirugía articular</a:t>
            </a:r>
          </a:p>
          <a:p>
            <a:pPr marL="354965" indent="-342900">
              <a:lnSpc>
                <a:spcPct val="100000"/>
              </a:lnSpc>
              <a:spcBef>
                <a:spcPts val="265"/>
              </a:spcBef>
              <a:buFont typeface="Symbol"/>
              <a:buChar char=""/>
              <a:tabLst>
                <a:tab pos="354965" algn="l"/>
                <a:tab pos="355600" algn="l"/>
              </a:tabLst>
            </a:pPr>
            <a:r>
              <a:rPr sz="2800" spc="-5" dirty="0">
                <a:latin typeface="Arial" panose="020B0604020202020204" pitchFamily="34" charset="0"/>
                <a:cs typeface="Arial" panose="020B0604020202020204" pitchFamily="34" charset="0"/>
              </a:rPr>
              <a:t>Lesiones </a:t>
            </a:r>
            <a:r>
              <a:rPr sz="2800" dirty="0">
                <a:latin typeface="Arial" panose="020B0604020202020204" pitchFamily="34" charset="0"/>
                <a:cs typeface="Arial" panose="020B0604020202020204" pitchFamily="34" charset="0"/>
              </a:rPr>
              <a:t>e </a:t>
            </a:r>
            <a:r>
              <a:rPr sz="2800" spc="-10" dirty="0">
                <a:latin typeface="Arial" panose="020B0604020202020204" pitchFamily="34" charset="0"/>
                <a:cs typeface="Arial" panose="020B0604020202020204" pitchFamily="34" charset="0"/>
              </a:rPr>
              <a:t>Infecciones</a:t>
            </a:r>
            <a:r>
              <a:rPr sz="2800" spc="-25" dirty="0">
                <a:latin typeface="Arial" panose="020B0604020202020204" pitchFamily="34" charset="0"/>
                <a:cs typeface="Arial" panose="020B0604020202020204" pitchFamily="34" charset="0"/>
              </a:rPr>
              <a:t> </a:t>
            </a:r>
            <a:r>
              <a:rPr sz="2800" spc="-5" dirty="0">
                <a:latin typeface="Arial" panose="020B0604020202020204" pitchFamily="34" charset="0"/>
                <a:cs typeface="Arial" panose="020B0604020202020204" pitchFamily="34" charset="0"/>
              </a:rPr>
              <a:t>cutáneas</a:t>
            </a:r>
            <a:endParaRPr sz="2800" dirty="0">
              <a:latin typeface="Arial" panose="020B0604020202020204" pitchFamily="34" charset="0"/>
              <a:cs typeface="Arial" panose="020B0604020202020204" pitchFamily="34" charset="0"/>
            </a:endParaRPr>
          </a:p>
          <a:p>
            <a:pPr marL="354965" indent="-342900">
              <a:lnSpc>
                <a:spcPct val="100000"/>
              </a:lnSpc>
              <a:spcBef>
                <a:spcPts val="265"/>
              </a:spcBef>
              <a:buFont typeface="Symbol"/>
              <a:buChar char=""/>
              <a:tabLst>
                <a:tab pos="354965" algn="l"/>
                <a:tab pos="355600" algn="l"/>
              </a:tabLst>
            </a:pPr>
            <a:r>
              <a:rPr sz="2800" spc="-5" dirty="0">
                <a:latin typeface="Arial" panose="020B0604020202020204" pitchFamily="34" charset="0"/>
                <a:cs typeface="Arial" panose="020B0604020202020204" pitchFamily="34" charset="0"/>
              </a:rPr>
              <a:t>Abuso </a:t>
            </a:r>
            <a:r>
              <a:rPr sz="2800" dirty="0">
                <a:latin typeface="Arial" panose="020B0604020202020204" pitchFamily="34" charset="0"/>
                <a:cs typeface="Arial" panose="020B0604020202020204" pitchFamily="34" charset="0"/>
              </a:rPr>
              <a:t>de </a:t>
            </a:r>
            <a:r>
              <a:rPr sz="2800" spc="-20" dirty="0">
                <a:latin typeface="Arial" panose="020B0604020202020204" pitchFamily="34" charset="0"/>
                <a:cs typeface="Arial" panose="020B0604020202020204" pitchFamily="34" charset="0"/>
              </a:rPr>
              <a:t>drogas </a:t>
            </a:r>
            <a:r>
              <a:rPr sz="2800" spc="-5" dirty="0">
                <a:latin typeface="Arial" panose="020B0604020202020204" pitchFamily="34" charset="0"/>
                <a:cs typeface="Arial" panose="020B0604020202020204" pitchFamily="34" charset="0"/>
              </a:rPr>
              <a:t>ev </a:t>
            </a:r>
            <a:r>
              <a:rPr sz="2800" spc="-185" dirty="0">
                <a:latin typeface="Arial" panose="020B0604020202020204" pitchFamily="34" charset="0"/>
                <a:cs typeface="Arial" panose="020B0604020202020204" pitchFamily="34" charset="0"/>
              </a:rPr>
              <a:t>–</a:t>
            </a:r>
            <a:r>
              <a:rPr sz="2800" spc="-229" dirty="0">
                <a:latin typeface="Arial" panose="020B0604020202020204" pitchFamily="34" charset="0"/>
                <a:cs typeface="Arial" panose="020B0604020202020204" pitchFamily="34" charset="0"/>
              </a:rPr>
              <a:t> </a:t>
            </a:r>
            <a:r>
              <a:rPr sz="2800" spc="-5" dirty="0">
                <a:latin typeface="Arial" panose="020B0604020202020204" pitchFamily="34" charset="0"/>
                <a:cs typeface="Arial" panose="020B0604020202020204" pitchFamily="34" charset="0"/>
              </a:rPr>
              <a:t>etilismo</a:t>
            </a:r>
            <a:endParaRPr sz="2800" dirty="0">
              <a:latin typeface="Arial" panose="020B0604020202020204" pitchFamily="34" charset="0"/>
              <a:cs typeface="Arial" panose="020B0604020202020204" pitchFamily="34" charset="0"/>
            </a:endParaRPr>
          </a:p>
          <a:p>
            <a:pPr marL="354965" indent="-342900">
              <a:lnSpc>
                <a:spcPct val="100000"/>
              </a:lnSpc>
              <a:spcBef>
                <a:spcPts val="1065"/>
              </a:spcBef>
              <a:buFont typeface="Symbol"/>
              <a:buChar char=""/>
              <a:tabLst>
                <a:tab pos="354965" algn="l"/>
                <a:tab pos="355600" algn="l"/>
              </a:tabLst>
            </a:pPr>
            <a:r>
              <a:rPr sz="2800" spc="-10" dirty="0">
                <a:latin typeface="Arial" panose="020B0604020202020204" pitchFamily="34" charset="0"/>
                <a:cs typeface="Arial" panose="020B0604020202020204" pitchFamily="34" charset="0"/>
              </a:rPr>
              <a:t>Previa inyección</a:t>
            </a:r>
            <a:r>
              <a:rPr sz="2800" spc="-65" dirty="0">
                <a:latin typeface="Arial" panose="020B0604020202020204" pitchFamily="34" charset="0"/>
                <a:cs typeface="Arial" panose="020B0604020202020204" pitchFamily="34" charset="0"/>
              </a:rPr>
              <a:t> </a:t>
            </a:r>
            <a:r>
              <a:rPr sz="2800" spc="-10" dirty="0">
                <a:latin typeface="Arial" panose="020B0604020202020204" pitchFamily="34" charset="0"/>
                <a:cs typeface="Arial" panose="020B0604020202020204" pitchFamily="34" charset="0"/>
              </a:rPr>
              <a:t>intraarticular</a:t>
            </a:r>
            <a:endParaRP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200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7485" y="969898"/>
            <a:ext cx="3835400" cy="5888355"/>
          </a:xfrm>
          <a:custGeom>
            <a:avLst/>
            <a:gdLst/>
            <a:ahLst/>
            <a:cxnLst/>
            <a:rect l="l" t="t" r="r" b="b"/>
            <a:pathLst>
              <a:path w="3835400" h="5888355">
                <a:moveTo>
                  <a:pt x="3835146" y="0"/>
                </a:moveTo>
                <a:lnTo>
                  <a:pt x="0" y="0"/>
                </a:lnTo>
                <a:lnTo>
                  <a:pt x="0" y="5888101"/>
                </a:lnTo>
                <a:lnTo>
                  <a:pt x="3835146" y="5888101"/>
                </a:lnTo>
                <a:lnTo>
                  <a:pt x="3835146" y="0"/>
                </a:lnTo>
                <a:close/>
              </a:path>
            </a:pathLst>
          </a:custGeom>
          <a:solidFill>
            <a:srgbClr val="BEBEBE"/>
          </a:solidFill>
        </p:spPr>
        <p:txBody>
          <a:bodyPr wrap="square" lIns="0" tIns="0" rIns="0" bIns="0" rtlCol="0"/>
          <a:lstStyle/>
          <a:p>
            <a:endParaRPr/>
          </a:p>
        </p:txBody>
      </p:sp>
      <p:sp>
        <p:nvSpPr>
          <p:cNvPr id="3" name="object 3"/>
          <p:cNvSpPr txBox="1"/>
          <p:nvPr/>
        </p:nvSpPr>
        <p:spPr>
          <a:xfrm>
            <a:off x="276250" y="923925"/>
            <a:ext cx="2792730" cy="647700"/>
          </a:xfrm>
          <a:prstGeom prst="rect">
            <a:avLst/>
          </a:prstGeom>
        </p:spPr>
        <p:txBody>
          <a:bodyPr vert="horz" wrap="square" lIns="0" tIns="48895" rIns="0" bIns="0" rtlCol="0">
            <a:spAutoFit/>
          </a:bodyPr>
          <a:lstStyle/>
          <a:p>
            <a:pPr marL="241300" indent="-228600">
              <a:lnSpc>
                <a:spcPct val="100000"/>
              </a:lnSpc>
              <a:spcBef>
                <a:spcPts val="385"/>
              </a:spcBef>
              <a:buFont typeface="Arial"/>
              <a:buChar char="•"/>
              <a:tabLst>
                <a:tab pos="240665" algn="l"/>
                <a:tab pos="241300" algn="l"/>
              </a:tabLst>
            </a:pPr>
            <a:r>
              <a:rPr sz="1800" b="1" i="1" u="heavy" spc="-10" dirty="0">
                <a:uFill>
                  <a:solidFill>
                    <a:srgbClr val="000000"/>
                  </a:solidFill>
                </a:uFill>
                <a:latin typeface="Carlito"/>
                <a:cs typeface="Carlito"/>
              </a:rPr>
              <a:t>Staphylococcus</a:t>
            </a:r>
            <a:r>
              <a:rPr sz="1800" spc="-10" dirty="0">
                <a:latin typeface="Carlito"/>
                <a:cs typeface="Carlito"/>
              </a:rPr>
              <a:t>:</a:t>
            </a:r>
            <a:endParaRPr sz="1800" dirty="0">
              <a:latin typeface="Carlito"/>
              <a:cs typeface="Carlito"/>
            </a:endParaRPr>
          </a:p>
          <a:p>
            <a:pPr marL="698500" lvl="1" indent="-228600">
              <a:lnSpc>
                <a:spcPct val="100000"/>
              </a:lnSpc>
              <a:spcBef>
                <a:spcPts val="290"/>
              </a:spcBef>
              <a:buFont typeface="Arial"/>
              <a:buChar char="•"/>
              <a:tabLst>
                <a:tab pos="697865" algn="l"/>
                <a:tab pos="698500" algn="l"/>
              </a:tabLst>
            </a:pPr>
            <a:r>
              <a:rPr sz="1800" i="1" u="heavy" spc="-15" dirty="0">
                <a:uFill>
                  <a:solidFill>
                    <a:srgbClr val="000000"/>
                  </a:solidFill>
                </a:uFill>
                <a:latin typeface="Carlito"/>
                <a:cs typeface="Carlito"/>
              </a:rPr>
              <a:t>Staphylococcus</a:t>
            </a:r>
            <a:r>
              <a:rPr sz="1800" i="1" u="heavy" spc="-20" dirty="0">
                <a:uFill>
                  <a:solidFill>
                    <a:srgbClr val="000000"/>
                  </a:solidFill>
                </a:uFill>
                <a:latin typeface="Carlito"/>
                <a:cs typeface="Carlito"/>
              </a:rPr>
              <a:t> </a:t>
            </a:r>
            <a:r>
              <a:rPr sz="1800" i="1" u="heavy" spc="-5" dirty="0">
                <a:uFill>
                  <a:solidFill>
                    <a:srgbClr val="000000"/>
                  </a:solidFill>
                </a:uFill>
                <a:latin typeface="Carlito"/>
                <a:cs typeface="Carlito"/>
              </a:rPr>
              <a:t>aureus</a:t>
            </a:r>
            <a:endParaRPr sz="1800" dirty="0">
              <a:latin typeface="Carlito"/>
              <a:cs typeface="Carlito"/>
            </a:endParaRPr>
          </a:p>
        </p:txBody>
      </p:sp>
      <p:sp>
        <p:nvSpPr>
          <p:cNvPr id="4" name="object 4"/>
          <p:cNvSpPr txBox="1"/>
          <p:nvPr/>
        </p:nvSpPr>
        <p:spPr>
          <a:xfrm>
            <a:off x="1190650" y="1547211"/>
            <a:ext cx="2359660" cy="1385570"/>
          </a:xfrm>
          <a:prstGeom prst="rect">
            <a:avLst/>
          </a:prstGeom>
        </p:spPr>
        <p:txBody>
          <a:bodyPr vert="horz" wrap="square" lIns="0" tIns="47625" rIns="0" bIns="0" rtlCol="0">
            <a:spAutoFit/>
          </a:bodyPr>
          <a:lstStyle/>
          <a:p>
            <a:pPr marL="240665" indent="-228600">
              <a:lnSpc>
                <a:spcPct val="100000"/>
              </a:lnSpc>
              <a:spcBef>
                <a:spcPts val="375"/>
              </a:spcBef>
              <a:buFont typeface="Arial"/>
              <a:buChar char="•"/>
              <a:tabLst>
                <a:tab pos="240665" algn="l"/>
                <a:tab pos="241300" algn="l"/>
              </a:tabLst>
            </a:pPr>
            <a:r>
              <a:rPr sz="1800" i="1" spc="-10" dirty="0">
                <a:latin typeface="Carlito"/>
                <a:cs typeface="Carlito"/>
              </a:rPr>
              <a:t>Meticilino</a:t>
            </a:r>
            <a:r>
              <a:rPr sz="1800" i="1" spc="20" dirty="0">
                <a:latin typeface="Carlito"/>
                <a:cs typeface="Carlito"/>
              </a:rPr>
              <a:t> </a:t>
            </a:r>
            <a:r>
              <a:rPr sz="1800" i="1" spc="-10" dirty="0">
                <a:latin typeface="Carlito"/>
                <a:cs typeface="Carlito"/>
              </a:rPr>
              <a:t>sensible</a:t>
            </a:r>
            <a:endParaRPr sz="1800" dirty="0">
              <a:latin typeface="Carlito"/>
              <a:cs typeface="Carlito"/>
            </a:endParaRPr>
          </a:p>
          <a:p>
            <a:pPr marL="240665" marR="5080" indent="-228600">
              <a:lnSpc>
                <a:spcPts val="1939"/>
              </a:lnSpc>
              <a:spcBef>
                <a:spcPts val="525"/>
              </a:spcBef>
              <a:buFont typeface="Arial"/>
              <a:buChar char="•"/>
              <a:tabLst>
                <a:tab pos="240665" algn="l"/>
                <a:tab pos="241300" algn="l"/>
              </a:tabLst>
            </a:pPr>
            <a:r>
              <a:rPr sz="1800" i="1" spc="-10" dirty="0">
                <a:latin typeface="Carlito"/>
                <a:cs typeface="Carlito"/>
              </a:rPr>
              <a:t>Meticilino resistente;  </a:t>
            </a:r>
            <a:r>
              <a:rPr sz="1800" i="1" spc="-5" dirty="0">
                <a:latin typeface="Carlito"/>
                <a:cs typeface="Carlito"/>
              </a:rPr>
              <a:t>(</a:t>
            </a:r>
            <a:r>
              <a:rPr sz="1800" spc="-5" dirty="0">
                <a:latin typeface="Carlito"/>
                <a:cs typeface="Carlito"/>
              </a:rPr>
              <a:t>aumento </a:t>
            </a:r>
            <a:r>
              <a:rPr sz="1800" spc="-10" dirty="0">
                <a:latin typeface="Carlito"/>
                <a:cs typeface="Carlito"/>
              </a:rPr>
              <a:t>creciente </a:t>
            </a:r>
            <a:r>
              <a:rPr sz="1800" spc="-5" dirty="0">
                <a:latin typeface="Carlito"/>
                <a:cs typeface="Carlito"/>
              </a:rPr>
              <a:t>de  incidencia </a:t>
            </a:r>
            <a:r>
              <a:rPr sz="1800" dirty="0">
                <a:latin typeface="Carlito"/>
                <a:cs typeface="Carlito"/>
              </a:rPr>
              <a:t>en la </a:t>
            </a:r>
            <a:r>
              <a:rPr sz="1800" spc="-5" dirty="0">
                <a:latin typeface="Carlito"/>
                <a:cs typeface="Carlito"/>
              </a:rPr>
              <a:t>última  década)</a:t>
            </a:r>
            <a:endParaRPr sz="1800" dirty="0">
              <a:latin typeface="Carlito"/>
              <a:cs typeface="Carlito"/>
            </a:endParaRPr>
          </a:p>
        </p:txBody>
      </p:sp>
      <p:sp>
        <p:nvSpPr>
          <p:cNvPr id="5" name="object 5"/>
          <p:cNvSpPr txBox="1"/>
          <p:nvPr/>
        </p:nvSpPr>
        <p:spPr>
          <a:xfrm>
            <a:off x="276250" y="2943605"/>
            <a:ext cx="3288665" cy="3912870"/>
          </a:xfrm>
          <a:prstGeom prst="rect">
            <a:avLst/>
          </a:prstGeom>
        </p:spPr>
        <p:txBody>
          <a:bodyPr vert="horz" wrap="square" lIns="0" tIns="43815" rIns="0" bIns="0" rtlCol="0">
            <a:spAutoFit/>
          </a:bodyPr>
          <a:lstStyle/>
          <a:p>
            <a:pPr marL="698500" marR="192405" indent="-228600">
              <a:lnSpc>
                <a:spcPts val="1939"/>
              </a:lnSpc>
              <a:spcBef>
                <a:spcPts val="345"/>
              </a:spcBef>
              <a:buFont typeface="Arial"/>
              <a:buChar char="•"/>
              <a:tabLst>
                <a:tab pos="697865" algn="l"/>
                <a:tab pos="698500" algn="l"/>
              </a:tabLst>
            </a:pPr>
            <a:r>
              <a:rPr sz="1800" i="1" u="heavy" spc="-15" dirty="0">
                <a:uFill>
                  <a:solidFill>
                    <a:srgbClr val="000000"/>
                  </a:solidFill>
                </a:uFill>
                <a:latin typeface="Carlito"/>
                <a:cs typeface="Carlito"/>
              </a:rPr>
              <a:t>Staphylococcus </a:t>
            </a:r>
            <a:r>
              <a:rPr sz="1800" i="1" u="heavy" spc="-10" dirty="0">
                <a:uFill>
                  <a:solidFill>
                    <a:srgbClr val="000000"/>
                  </a:solidFill>
                </a:uFill>
                <a:latin typeface="Carlito"/>
                <a:cs typeface="Carlito"/>
              </a:rPr>
              <a:t>coagulasa  negativos</a:t>
            </a:r>
            <a:endParaRPr sz="1800" dirty="0">
              <a:latin typeface="Carlito"/>
              <a:cs typeface="Carlito"/>
            </a:endParaRPr>
          </a:p>
          <a:p>
            <a:pPr marL="241300" indent="-228600">
              <a:lnSpc>
                <a:spcPct val="100000"/>
              </a:lnSpc>
              <a:spcBef>
                <a:spcPts val="760"/>
              </a:spcBef>
              <a:buFont typeface="Arial"/>
              <a:buChar char="•"/>
              <a:tabLst>
                <a:tab pos="240665" algn="l"/>
                <a:tab pos="241300" algn="l"/>
              </a:tabLst>
            </a:pPr>
            <a:r>
              <a:rPr sz="1800" i="1" u="heavy" spc="-10" dirty="0">
                <a:uFill>
                  <a:solidFill>
                    <a:srgbClr val="000000"/>
                  </a:solidFill>
                </a:uFill>
                <a:latin typeface="Carlito"/>
                <a:cs typeface="Carlito"/>
              </a:rPr>
              <a:t>Streptococcus</a:t>
            </a:r>
            <a:r>
              <a:rPr sz="1800" i="1" u="heavy" dirty="0">
                <a:uFill>
                  <a:solidFill>
                    <a:srgbClr val="000000"/>
                  </a:solidFill>
                </a:uFill>
                <a:latin typeface="Carlito"/>
                <a:cs typeface="Carlito"/>
              </a:rPr>
              <a:t> </a:t>
            </a:r>
            <a:r>
              <a:rPr sz="1800" i="1" u="heavy" spc="-5" dirty="0">
                <a:uFill>
                  <a:solidFill>
                    <a:srgbClr val="000000"/>
                  </a:solidFill>
                </a:uFill>
                <a:latin typeface="Carlito"/>
                <a:cs typeface="Carlito"/>
              </a:rPr>
              <a:t>spp</a:t>
            </a:r>
            <a:endParaRPr sz="1800" dirty="0">
              <a:latin typeface="Carlito"/>
              <a:cs typeface="Carlito"/>
            </a:endParaRPr>
          </a:p>
          <a:p>
            <a:pPr marL="241300" indent="-228600">
              <a:lnSpc>
                <a:spcPct val="100000"/>
              </a:lnSpc>
              <a:spcBef>
                <a:spcPts val="790"/>
              </a:spcBef>
              <a:buFont typeface="Arial"/>
              <a:buChar char="•"/>
              <a:tabLst>
                <a:tab pos="240665" algn="l"/>
                <a:tab pos="241300" algn="l"/>
              </a:tabLst>
            </a:pPr>
            <a:r>
              <a:rPr sz="1800" i="1" dirty="0">
                <a:latin typeface="Carlito"/>
                <a:cs typeface="Carlito"/>
              </a:rPr>
              <a:t>S</a:t>
            </a:r>
            <a:r>
              <a:rPr sz="1800" i="1" spc="-15" dirty="0">
                <a:latin typeface="Carlito"/>
                <a:cs typeface="Carlito"/>
              </a:rPr>
              <a:t> </a:t>
            </a:r>
            <a:r>
              <a:rPr sz="1800" i="1" spc="-10" dirty="0">
                <a:latin typeface="Carlito"/>
                <a:cs typeface="Carlito"/>
              </a:rPr>
              <a:t>agalactiae</a:t>
            </a:r>
            <a:endParaRPr sz="1800" dirty="0">
              <a:latin typeface="Carlito"/>
              <a:cs typeface="Carlito"/>
            </a:endParaRPr>
          </a:p>
          <a:p>
            <a:pPr marL="241300" indent="-228600">
              <a:lnSpc>
                <a:spcPct val="100000"/>
              </a:lnSpc>
              <a:spcBef>
                <a:spcPts val="780"/>
              </a:spcBef>
              <a:buFont typeface="Arial"/>
              <a:buChar char="•"/>
              <a:tabLst>
                <a:tab pos="240665" algn="l"/>
                <a:tab pos="241300" algn="l"/>
              </a:tabLst>
            </a:pPr>
            <a:r>
              <a:rPr sz="1800" i="1" dirty="0">
                <a:latin typeface="Carlito"/>
                <a:cs typeface="Carlito"/>
              </a:rPr>
              <a:t>S</a:t>
            </a:r>
            <a:r>
              <a:rPr sz="1800" i="1" spc="-15" dirty="0">
                <a:latin typeface="Carlito"/>
                <a:cs typeface="Carlito"/>
              </a:rPr>
              <a:t> </a:t>
            </a:r>
            <a:r>
              <a:rPr sz="1800" i="1" spc="-5" dirty="0">
                <a:latin typeface="Carlito"/>
                <a:cs typeface="Carlito"/>
              </a:rPr>
              <a:t>pneumoniae</a:t>
            </a:r>
            <a:endParaRPr sz="1800" dirty="0">
              <a:latin typeface="Carlito"/>
              <a:cs typeface="Carlito"/>
            </a:endParaRPr>
          </a:p>
          <a:p>
            <a:pPr marL="241300" indent="-228600">
              <a:lnSpc>
                <a:spcPct val="100000"/>
              </a:lnSpc>
              <a:spcBef>
                <a:spcPts val="780"/>
              </a:spcBef>
              <a:buFont typeface="Arial"/>
              <a:buChar char="•"/>
              <a:tabLst>
                <a:tab pos="240665" algn="l"/>
                <a:tab pos="241300" algn="l"/>
              </a:tabLst>
            </a:pPr>
            <a:r>
              <a:rPr sz="1800" i="1" dirty="0">
                <a:latin typeface="Carlito"/>
                <a:cs typeface="Carlito"/>
              </a:rPr>
              <a:t>S</a:t>
            </a:r>
            <a:r>
              <a:rPr sz="1800" i="1" spc="-15" dirty="0">
                <a:latin typeface="Carlito"/>
                <a:cs typeface="Carlito"/>
              </a:rPr>
              <a:t> </a:t>
            </a:r>
            <a:r>
              <a:rPr sz="1800" i="1" spc="-10" dirty="0">
                <a:latin typeface="Carlito"/>
                <a:cs typeface="Carlito"/>
              </a:rPr>
              <a:t>pyogenes</a:t>
            </a:r>
            <a:endParaRPr sz="1800" dirty="0">
              <a:latin typeface="Carlito"/>
              <a:cs typeface="Carlito"/>
            </a:endParaRPr>
          </a:p>
          <a:p>
            <a:pPr marL="241300" indent="-228600">
              <a:lnSpc>
                <a:spcPct val="100000"/>
              </a:lnSpc>
              <a:spcBef>
                <a:spcPts val="795"/>
              </a:spcBef>
              <a:buFont typeface="Arial"/>
              <a:buChar char="•"/>
              <a:tabLst>
                <a:tab pos="240665" algn="l"/>
                <a:tab pos="241300" algn="l"/>
              </a:tabLst>
            </a:pPr>
            <a:r>
              <a:rPr sz="1800" i="1" dirty="0">
                <a:latin typeface="Carlito"/>
                <a:cs typeface="Carlito"/>
              </a:rPr>
              <a:t>S </a:t>
            </a:r>
            <a:r>
              <a:rPr sz="1800" i="1" spc="-5" dirty="0">
                <a:latin typeface="Carlito"/>
                <a:cs typeface="Carlito"/>
              </a:rPr>
              <a:t>grupo</a:t>
            </a:r>
            <a:r>
              <a:rPr sz="1800" i="1" spc="-15" dirty="0">
                <a:latin typeface="Carlito"/>
                <a:cs typeface="Carlito"/>
              </a:rPr>
              <a:t> </a:t>
            </a:r>
            <a:r>
              <a:rPr sz="1800" i="1" spc="-10" dirty="0">
                <a:latin typeface="Carlito"/>
                <a:cs typeface="Carlito"/>
              </a:rPr>
              <a:t>anginosus</a:t>
            </a:r>
            <a:endParaRPr sz="1800" dirty="0">
              <a:latin typeface="Carlito"/>
              <a:cs typeface="Carlito"/>
            </a:endParaRPr>
          </a:p>
          <a:p>
            <a:pPr marL="241300" indent="-228600">
              <a:lnSpc>
                <a:spcPct val="100000"/>
              </a:lnSpc>
              <a:spcBef>
                <a:spcPts val="780"/>
              </a:spcBef>
              <a:buFont typeface="Arial"/>
              <a:buChar char="•"/>
              <a:tabLst>
                <a:tab pos="240665" algn="l"/>
                <a:tab pos="241300" algn="l"/>
              </a:tabLst>
            </a:pPr>
            <a:r>
              <a:rPr sz="1800" i="1" dirty="0">
                <a:latin typeface="Carlito"/>
                <a:cs typeface="Carlito"/>
              </a:rPr>
              <a:t>S</a:t>
            </a:r>
            <a:r>
              <a:rPr sz="1800" i="1" spc="-15" dirty="0">
                <a:latin typeface="Carlito"/>
                <a:cs typeface="Carlito"/>
              </a:rPr>
              <a:t> </a:t>
            </a:r>
            <a:r>
              <a:rPr sz="1800" i="1" spc="-5" dirty="0">
                <a:latin typeface="Carlito"/>
                <a:cs typeface="Carlito"/>
              </a:rPr>
              <a:t>bovis</a:t>
            </a:r>
            <a:endParaRPr sz="1800" dirty="0">
              <a:latin typeface="Carlito"/>
              <a:cs typeface="Carlito"/>
            </a:endParaRPr>
          </a:p>
          <a:p>
            <a:pPr marL="241300" indent="-228600">
              <a:lnSpc>
                <a:spcPct val="100000"/>
              </a:lnSpc>
              <a:spcBef>
                <a:spcPts val="780"/>
              </a:spcBef>
              <a:buFont typeface="Arial"/>
              <a:buChar char="•"/>
              <a:tabLst>
                <a:tab pos="240665" algn="l"/>
                <a:tab pos="241300" algn="l"/>
              </a:tabLst>
            </a:pPr>
            <a:r>
              <a:rPr sz="1800" i="1" spc="-5" dirty="0">
                <a:latin typeface="Carlito"/>
                <a:cs typeface="Carlito"/>
              </a:rPr>
              <a:t>Otros</a:t>
            </a:r>
            <a:r>
              <a:rPr sz="1800" i="1" spc="-10" dirty="0">
                <a:latin typeface="Carlito"/>
                <a:cs typeface="Carlito"/>
              </a:rPr>
              <a:t> </a:t>
            </a:r>
            <a:r>
              <a:rPr sz="1800" i="1" spc="-15" dirty="0">
                <a:latin typeface="Carlito"/>
                <a:cs typeface="Carlito"/>
              </a:rPr>
              <a:t>streptococcus</a:t>
            </a:r>
            <a:endParaRPr sz="1800" dirty="0">
              <a:latin typeface="Carlito"/>
              <a:cs typeface="Carlito"/>
            </a:endParaRPr>
          </a:p>
          <a:p>
            <a:pPr marL="241300" indent="-228600">
              <a:lnSpc>
                <a:spcPct val="100000"/>
              </a:lnSpc>
              <a:spcBef>
                <a:spcPts val="795"/>
              </a:spcBef>
              <a:buFont typeface="Arial"/>
              <a:buChar char="•"/>
              <a:tabLst>
                <a:tab pos="240665" algn="l"/>
                <a:tab pos="241300" algn="l"/>
              </a:tabLst>
            </a:pPr>
            <a:r>
              <a:rPr sz="1800" i="1" u="heavy" spc="-10" dirty="0">
                <a:uFill>
                  <a:solidFill>
                    <a:srgbClr val="000000"/>
                  </a:solidFill>
                </a:uFill>
                <a:latin typeface="Carlito"/>
                <a:cs typeface="Carlito"/>
              </a:rPr>
              <a:t>Enterococcus</a:t>
            </a:r>
            <a:r>
              <a:rPr sz="1800" i="1" spc="-10" dirty="0">
                <a:latin typeface="Carlito"/>
                <a:cs typeface="Carlito"/>
              </a:rPr>
              <a:t> </a:t>
            </a:r>
            <a:r>
              <a:rPr sz="1800" i="1" spc="-5" dirty="0">
                <a:latin typeface="Carlito"/>
                <a:cs typeface="Carlito"/>
              </a:rPr>
              <a:t>spp.</a:t>
            </a:r>
            <a:endParaRPr sz="1800" dirty="0">
              <a:latin typeface="Carlito"/>
              <a:cs typeface="Carlito"/>
            </a:endParaRPr>
          </a:p>
          <a:p>
            <a:pPr marL="241300" indent="-228600">
              <a:lnSpc>
                <a:spcPct val="100000"/>
              </a:lnSpc>
              <a:spcBef>
                <a:spcPts val="780"/>
              </a:spcBef>
              <a:buFont typeface="Arial"/>
              <a:buChar char="•"/>
              <a:tabLst>
                <a:tab pos="240665" algn="l"/>
                <a:tab pos="241300" algn="l"/>
              </a:tabLst>
            </a:pPr>
            <a:r>
              <a:rPr sz="1800" i="1" spc="-5" dirty="0">
                <a:latin typeface="Carlito"/>
                <a:cs typeface="Carlito"/>
              </a:rPr>
              <a:t>Otros gram-positivos Ej:</a:t>
            </a:r>
            <a:r>
              <a:rPr sz="1800" i="1" spc="-55" dirty="0">
                <a:latin typeface="Carlito"/>
                <a:cs typeface="Carlito"/>
              </a:rPr>
              <a:t> </a:t>
            </a:r>
            <a:r>
              <a:rPr sz="1800" i="1" dirty="0">
                <a:latin typeface="Carlito"/>
                <a:cs typeface="Carlito"/>
              </a:rPr>
              <a:t>Gemella</a:t>
            </a:r>
            <a:endParaRPr sz="1800" dirty="0">
              <a:latin typeface="Carlito"/>
              <a:cs typeface="Carlito"/>
            </a:endParaRPr>
          </a:p>
        </p:txBody>
      </p:sp>
      <p:sp>
        <p:nvSpPr>
          <p:cNvPr id="6" name="object 6"/>
          <p:cNvSpPr/>
          <p:nvPr/>
        </p:nvSpPr>
        <p:spPr>
          <a:xfrm>
            <a:off x="8000618" y="969898"/>
            <a:ext cx="3813175" cy="5888355"/>
          </a:xfrm>
          <a:custGeom>
            <a:avLst/>
            <a:gdLst/>
            <a:ahLst/>
            <a:cxnLst/>
            <a:rect l="l" t="t" r="r" b="b"/>
            <a:pathLst>
              <a:path w="3813175" h="5888355">
                <a:moveTo>
                  <a:pt x="3812794" y="0"/>
                </a:moveTo>
                <a:lnTo>
                  <a:pt x="0" y="0"/>
                </a:lnTo>
                <a:lnTo>
                  <a:pt x="0" y="5888101"/>
                </a:lnTo>
                <a:lnTo>
                  <a:pt x="3812794" y="5888101"/>
                </a:lnTo>
                <a:lnTo>
                  <a:pt x="3812794" y="0"/>
                </a:lnTo>
                <a:close/>
              </a:path>
            </a:pathLst>
          </a:custGeom>
          <a:solidFill>
            <a:srgbClr val="BEBEBE"/>
          </a:solidFill>
        </p:spPr>
        <p:txBody>
          <a:bodyPr wrap="square" lIns="0" tIns="0" rIns="0" bIns="0" rtlCol="0"/>
          <a:lstStyle/>
          <a:p>
            <a:endParaRPr/>
          </a:p>
        </p:txBody>
      </p:sp>
      <p:sp>
        <p:nvSpPr>
          <p:cNvPr id="7" name="object 7"/>
          <p:cNvSpPr txBox="1"/>
          <p:nvPr/>
        </p:nvSpPr>
        <p:spPr>
          <a:xfrm>
            <a:off x="8080375" y="923925"/>
            <a:ext cx="2936240" cy="2574290"/>
          </a:xfrm>
          <a:prstGeom prst="rect">
            <a:avLst/>
          </a:prstGeom>
        </p:spPr>
        <p:txBody>
          <a:bodyPr vert="horz" wrap="square" lIns="0" tIns="48895" rIns="0" bIns="0" rtlCol="0">
            <a:spAutoFit/>
          </a:bodyPr>
          <a:lstStyle/>
          <a:p>
            <a:pPr marL="241300" indent="-228600">
              <a:lnSpc>
                <a:spcPct val="100000"/>
              </a:lnSpc>
              <a:spcBef>
                <a:spcPts val="385"/>
              </a:spcBef>
              <a:buFont typeface="Arial"/>
              <a:buChar char="•"/>
              <a:tabLst>
                <a:tab pos="240665" algn="l"/>
                <a:tab pos="241300" algn="l"/>
              </a:tabLst>
            </a:pPr>
            <a:r>
              <a:rPr sz="1800" i="1" spc="-5" dirty="0">
                <a:latin typeface="Carlito"/>
                <a:cs typeface="Carlito"/>
              </a:rPr>
              <a:t>Anaerobios:</a:t>
            </a:r>
            <a:endParaRPr sz="1800">
              <a:latin typeface="Carlito"/>
              <a:cs typeface="Carlito"/>
            </a:endParaRPr>
          </a:p>
          <a:p>
            <a:pPr marL="698500" lvl="1" indent="-228600">
              <a:lnSpc>
                <a:spcPct val="100000"/>
              </a:lnSpc>
              <a:spcBef>
                <a:spcPts val="290"/>
              </a:spcBef>
              <a:buFont typeface="Arial"/>
              <a:buChar char="•"/>
              <a:tabLst>
                <a:tab pos="697865" algn="l"/>
                <a:tab pos="698500" algn="l"/>
              </a:tabLst>
            </a:pPr>
            <a:r>
              <a:rPr sz="1800" i="1" spc="-5" dirty="0">
                <a:latin typeface="Carlito"/>
                <a:cs typeface="Carlito"/>
              </a:rPr>
              <a:t>Bacteroides</a:t>
            </a:r>
            <a:r>
              <a:rPr sz="1800" i="1" spc="-10" dirty="0">
                <a:latin typeface="Carlito"/>
                <a:cs typeface="Carlito"/>
              </a:rPr>
              <a:t> </a:t>
            </a:r>
            <a:r>
              <a:rPr sz="1800" i="1" spc="-5" dirty="0">
                <a:latin typeface="Carlito"/>
                <a:cs typeface="Carlito"/>
              </a:rPr>
              <a:t>spp.</a:t>
            </a:r>
            <a:endParaRPr sz="1800">
              <a:latin typeface="Carlito"/>
              <a:cs typeface="Carlito"/>
            </a:endParaRPr>
          </a:p>
          <a:p>
            <a:pPr marL="698500" lvl="1" indent="-228600">
              <a:lnSpc>
                <a:spcPct val="100000"/>
              </a:lnSpc>
              <a:spcBef>
                <a:spcPts val="285"/>
              </a:spcBef>
              <a:buFont typeface="Arial"/>
              <a:buChar char="•"/>
              <a:tabLst>
                <a:tab pos="697865" algn="l"/>
                <a:tab pos="698500" algn="l"/>
              </a:tabLst>
            </a:pPr>
            <a:r>
              <a:rPr sz="1800" i="1" spc="-10" dirty="0">
                <a:latin typeface="Carlito"/>
                <a:cs typeface="Carlito"/>
              </a:rPr>
              <a:t>Prevotella</a:t>
            </a:r>
            <a:endParaRPr sz="1800">
              <a:latin typeface="Carlito"/>
              <a:cs typeface="Carlito"/>
            </a:endParaRPr>
          </a:p>
          <a:p>
            <a:pPr marL="241300" indent="-228600">
              <a:lnSpc>
                <a:spcPct val="100000"/>
              </a:lnSpc>
              <a:spcBef>
                <a:spcPts val="785"/>
              </a:spcBef>
              <a:buFont typeface="Arial"/>
              <a:buChar char="•"/>
              <a:tabLst>
                <a:tab pos="240665" algn="l"/>
                <a:tab pos="241300" algn="l"/>
              </a:tabLst>
            </a:pPr>
            <a:r>
              <a:rPr sz="1800" spc="-5" dirty="0">
                <a:latin typeface="Carlito"/>
                <a:cs typeface="Carlito"/>
              </a:rPr>
              <a:t>Brucelosis:</a:t>
            </a:r>
            <a:r>
              <a:rPr sz="1800" spc="-60" dirty="0">
                <a:latin typeface="Carlito"/>
                <a:cs typeface="Carlito"/>
              </a:rPr>
              <a:t> </a:t>
            </a:r>
            <a:r>
              <a:rPr sz="1800" spc="-10" dirty="0">
                <a:latin typeface="Carlito"/>
                <a:cs typeface="Carlito"/>
              </a:rPr>
              <a:t>zoonosis</a:t>
            </a:r>
            <a:endParaRPr sz="1800">
              <a:latin typeface="Carlito"/>
              <a:cs typeface="Carlito"/>
            </a:endParaRPr>
          </a:p>
          <a:p>
            <a:pPr marL="241300" marR="5080" indent="-228600">
              <a:lnSpc>
                <a:spcPts val="1939"/>
              </a:lnSpc>
              <a:spcBef>
                <a:spcPts val="1030"/>
              </a:spcBef>
              <a:buFont typeface="Arial"/>
              <a:buChar char="•"/>
              <a:tabLst>
                <a:tab pos="240665" algn="l"/>
                <a:tab pos="241300" algn="l"/>
              </a:tabLst>
            </a:pPr>
            <a:r>
              <a:rPr sz="1800" spc="-10" dirty="0">
                <a:latin typeface="Carlito"/>
                <a:cs typeface="Carlito"/>
              </a:rPr>
              <a:t>Micobacterias: considerar </a:t>
            </a:r>
            <a:r>
              <a:rPr sz="1800" dirty="0">
                <a:latin typeface="Carlito"/>
                <a:cs typeface="Carlito"/>
              </a:rPr>
              <a:t>en  </a:t>
            </a:r>
            <a:r>
              <a:rPr sz="1800" spc="-10" dirty="0">
                <a:latin typeface="Carlito"/>
                <a:cs typeface="Carlito"/>
              </a:rPr>
              <a:t>inmunocomprometidos.</a:t>
            </a:r>
            <a:endParaRPr sz="1800">
              <a:latin typeface="Carlito"/>
              <a:cs typeface="Carlito"/>
            </a:endParaRPr>
          </a:p>
          <a:p>
            <a:pPr marL="241300" marR="503555" indent="-228600">
              <a:lnSpc>
                <a:spcPts val="1939"/>
              </a:lnSpc>
              <a:spcBef>
                <a:spcPts val="1015"/>
              </a:spcBef>
              <a:buFont typeface="Arial"/>
              <a:buChar char="•"/>
              <a:tabLst>
                <a:tab pos="240665" algn="l"/>
                <a:tab pos="241300" algn="l"/>
              </a:tabLst>
            </a:pPr>
            <a:r>
              <a:rPr sz="1800" spc="-10" dirty="0">
                <a:latin typeface="Carlito"/>
                <a:cs typeface="Carlito"/>
              </a:rPr>
              <a:t>Hongos: considerar </a:t>
            </a:r>
            <a:r>
              <a:rPr sz="1800" dirty="0">
                <a:latin typeface="Carlito"/>
                <a:cs typeface="Carlito"/>
              </a:rPr>
              <a:t>en  </a:t>
            </a:r>
            <a:r>
              <a:rPr sz="1800" spc="-10" dirty="0">
                <a:latin typeface="Carlito"/>
                <a:cs typeface="Carlito"/>
              </a:rPr>
              <a:t>inmunocomprometidos</a:t>
            </a:r>
            <a:endParaRPr sz="1800">
              <a:latin typeface="Carlito"/>
              <a:cs typeface="Carlito"/>
            </a:endParaRPr>
          </a:p>
        </p:txBody>
      </p:sp>
      <p:sp>
        <p:nvSpPr>
          <p:cNvPr id="8" name="object 8"/>
          <p:cNvSpPr txBox="1"/>
          <p:nvPr/>
        </p:nvSpPr>
        <p:spPr>
          <a:xfrm>
            <a:off x="8537575" y="3470871"/>
            <a:ext cx="2005330" cy="1268095"/>
          </a:xfrm>
          <a:prstGeom prst="rect">
            <a:avLst/>
          </a:prstGeom>
        </p:spPr>
        <p:txBody>
          <a:bodyPr vert="horz" wrap="square" lIns="0" tIns="49530" rIns="0" bIns="0" rtlCol="0">
            <a:spAutoFit/>
          </a:bodyPr>
          <a:lstStyle/>
          <a:p>
            <a:pPr marL="241300" indent="-228600">
              <a:lnSpc>
                <a:spcPct val="100000"/>
              </a:lnSpc>
              <a:spcBef>
                <a:spcPts val="390"/>
              </a:spcBef>
              <a:buFont typeface="Arial"/>
              <a:buChar char="•"/>
              <a:tabLst>
                <a:tab pos="240665" algn="l"/>
                <a:tab pos="241300" algn="l"/>
              </a:tabLst>
            </a:pPr>
            <a:r>
              <a:rPr sz="1800" spc="-10" dirty="0">
                <a:latin typeface="Carlito"/>
                <a:cs typeface="Carlito"/>
              </a:rPr>
              <a:t>Sporotrichosis,</a:t>
            </a:r>
            <a:endParaRPr sz="1800">
              <a:latin typeface="Carlito"/>
              <a:cs typeface="Carlito"/>
            </a:endParaRPr>
          </a:p>
          <a:p>
            <a:pPr marL="241300" indent="-228600">
              <a:lnSpc>
                <a:spcPct val="100000"/>
              </a:lnSpc>
              <a:spcBef>
                <a:spcPts val="285"/>
              </a:spcBef>
              <a:buFont typeface="Arial"/>
              <a:buChar char="•"/>
              <a:tabLst>
                <a:tab pos="240665" algn="l"/>
                <a:tab pos="241300" algn="l"/>
              </a:tabLst>
            </a:pPr>
            <a:r>
              <a:rPr sz="1800" i="1" spc="-10" dirty="0">
                <a:latin typeface="Carlito"/>
                <a:cs typeface="Carlito"/>
              </a:rPr>
              <a:t>Cryptococcus</a:t>
            </a:r>
            <a:r>
              <a:rPr sz="1800" spc="-10" dirty="0">
                <a:latin typeface="Carlito"/>
                <a:cs typeface="Carlito"/>
              </a:rPr>
              <a:t>,</a:t>
            </a:r>
            <a:endParaRPr sz="1800">
              <a:latin typeface="Carlito"/>
              <a:cs typeface="Carlito"/>
            </a:endParaRPr>
          </a:p>
          <a:p>
            <a:pPr marL="241300" indent="-228600">
              <a:lnSpc>
                <a:spcPct val="100000"/>
              </a:lnSpc>
              <a:spcBef>
                <a:spcPts val="290"/>
              </a:spcBef>
              <a:buFont typeface="Arial"/>
              <a:buChar char="•"/>
              <a:tabLst>
                <a:tab pos="240665" algn="l"/>
                <a:tab pos="241300" algn="l"/>
              </a:tabLst>
            </a:pPr>
            <a:r>
              <a:rPr sz="1800" spc="-10" dirty="0">
                <a:latin typeface="Carlito"/>
                <a:cs typeface="Carlito"/>
              </a:rPr>
              <a:t>Blastomicosis,</a:t>
            </a:r>
            <a:endParaRPr sz="1800">
              <a:latin typeface="Carlito"/>
              <a:cs typeface="Carlito"/>
            </a:endParaRPr>
          </a:p>
          <a:p>
            <a:pPr marL="241300" indent="-228600">
              <a:lnSpc>
                <a:spcPct val="100000"/>
              </a:lnSpc>
              <a:spcBef>
                <a:spcPts val="275"/>
              </a:spcBef>
              <a:buFont typeface="Arial"/>
              <a:buChar char="•"/>
              <a:tabLst>
                <a:tab pos="240665" algn="l"/>
                <a:tab pos="241300" algn="l"/>
              </a:tabLst>
            </a:pPr>
            <a:r>
              <a:rPr sz="1800" spc="-10" dirty="0">
                <a:latin typeface="Carlito"/>
                <a:cs typeface="Carlito"/>
              </a:rPr>
              <a:t>Coccidioidomicosis</a:t>
            </a:r>
            <a:endParaRPr sz="1800">
              <a:latin typeface="Carlito"/>
              <a:cs typeface="Carlito"/>
            </a:endParaRPr>
          </a:p>
        </p:txBody>
      </p:sp>
      <p:sp>
        <p:nvSpPr>
          <p:cNvPr id="9" name="object 9"/>
          <p:cNvSpPr txBox="1"/>
          <p:nvPr/>
        </p:nvSpPr>
        <p:spPr>
          <a:xfrm>
            <a:off x="8080375" y="4813807"/>
            <a:ext cx="3315970" cy="920750"/>
          </a:xfrm>
          <a:prstGeom prst="rect">
            <a:avLst/>
          </a:prstGeom>
        </p:spPr>
        <p:txBody>
          <a:bodyPr vert="horz" wrap="square" lIns="0" tIns="43180" rIns="0" bIns="0" rtlCol="0">
            <a:spAutoFit/>
          </a:bodyPr>
          <a:lstStyle/>
          <a:p>
            <a:pPr marL="241300" marR="5080" indent="-228600">
              <a:lnSpc>
                <a:spcPts val="1950"/>
              </a:lnSpc>
              <a:spcBef>
                <a:spcPts val="340"/>
              </a:spcBef>
              <a:buFont typeface="Arial"/>
              <a:buChar char="•"/>
              <a:tabLst>
                <a:tab pos="240665" algn="l"/>
                <a:tab pos="241300" algn="l"/>
              </a:tabLst>
            </a:pPr>
            <a:r>
              <a:rPr sz="1800" i="1" spc="-5" dirty="0">
                <a:latin typeface="Carlito"/>
                <a:cs typeface="Carlito"/>
              </a:rPr>
              <a:t>Borellia </a:t>
            </a:r>
            <a:r>
              <a:rPr sz="1800" i="1" spc="-10" dirty="0">
                <a:latin typeface="Carlito"/>
                <a:cs typeface="Carlito"/>
              </a:rPr>
              <a:t>burgdorferi: </a:t>
            </a:r>
            <a:r>
              <a:rPr sz="1800" spc="-10" dirty="0">
                <a:latin typeface="Carlito"/>
                <a:cs typeface="Carlito"/>
              </a:rPr>
              <a:t>exposicion </a:t>
            </a:r>
            <a:r>
              <a:rPr sz="1800" dirty="0">
                <a:latin typeface="Carlito"/>
                <a:cs typeface="Carlito"/>
              </a:rPr>
              <a:t>a  </a:t>
            </a:r>
            <a:r>
              <a:rPr sz="1800" spc="-15" dirty="0">
                <a:latin typeface="Carlito"/>
                <a:cs typeface="Carlito"/>
              </a:rPr>
              <a:t>garrapatas</a:t>
            </a:r>
            <a:endParaRPr sz="1800">
              <a:latin typeface="Carlito"/>
              <a:cs typeface="Carlito"/>
            </a:endParaRPr>
          </a:p>
          <a:p>
            <a:pPr marL="241300" indent="-228600">
              <a:lnSpc>
                <a:spcPct val="100000"/>
              </a:lnSpc>
              <a:spcBef>
                <a:spcPts val="745"/>
              </a:spcBef>
              <a:buFont typeface="Arial"/>
              <a:buChar char="•"/>
              <a:tabLst>
                <a:tab pos="240665" algn="l"/>
                <a:tab pos="241300" algn="l"/>
              </a:tabLst>
            </a:pPr>
            <a:r>
              <a:rPr sz="1800" i="1" spc="-10" dirty="0">
                <a:latin typeface="Carlito"/>
                <a:cs typeface="Carlito"/>
              </a:rPr>
              <a:t>Mycoplasma</a:t>
            </a:r>
            <a:r>
              <a:rPr sz="1800" i="1" dirty="0">
                <a:latin typeface="Carlito"/>
                <a:cs typeface="Carlito"/>
              </a:rPr>
              <a:t> </a:t>
            </a:r>
            <a:r>
              <a:rPr sz="1800" i="1" spc="-5" dirty="0">
                <a:latin typeface="Carlito"/>
                <a:cs typeface="Carlito"/>
              </a:rPr>
              <a:t>hominis</a:t>
            </a:r>
            <a:r>
              <a:rPr sz="1800" spc="-5" dirty="0">
                <a:latin typeface="Carlito"/>
                <a:cs typeface="Carlito"/>
              </a:rPr>
              <a:t>:</a:t>
            </a:r>
            <a:endParaRPr sz="1800">
              <a:latin typeface="Carlito"/>
              <a:cs typeface="Carlito"/>
            </a:endParaRPr>
          </a:p>
        </p:txBody>
      </p:sp>
      <p:sp>
        <p:nvSpPr>
          <p:cNvPr id="10" name="object 10"/>
          <p:cNvSpPr txBox="1">
            <a:spLocks noGrp="1"/>
          </p:cNvSpPr>
          <p:nvPr>
            <p:ph type="title"/>
          </p:nvPr>
        </p:nvSpPr>
        <p:spPr>
          <a:xfrm>
            <a:off x="8892210" y="71120"/>
            <a:ext cx="2790648"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85" dirty="0"/>
              <a:t> </a:t>
            </a:r>
            <a:r>
              <a:rPr sz="2400" spc="-5" dirty="0"/>
              <a:t>SEPTICA</a:t>
            </a:r>
            <a:endParaRPr sz="2400" dirty="0"/>
          </a:p>
        </p:txBody>
      </p:sp>
      <p:sp>
        <p:nvSpPr>
          <p:cNvPr id="11" name="object 11"/>
          <p:cNvSpPr/>
          <p:nvPr/>
        </p:nvSpPr>
        <p:spPr>
          <a:xfrm>
            <a:off x="4192904" y="969898"/>
            <a:ext cx="3406775" cy="5888355"/>
          </a:xfrm>
          <a:custGeom>
            <a:avLst/>
            <a:gdLst/>
            <a:ahLst/>
            <a:cxnLst/>
            <a:rect l="l" t="t" r="r" b="b"/>
            <a:pathLst>
              <a:path w="3406775" h="5888355">
                <a:moveTo>
                  <a:pt x="3406648" y="0"/>
                </a:moveTo>
                <a:lnTo>
                  <a:pt x="0" y="0"/>
                </a:lnTo>
                <a:lnTo>
                  <a:pt x="0" y="5888101"/>
                </a:lnTo>
                <a:lnTo>
                  <a:pt x="3406648" y="5888101"/>
                </a:lnTo>
                <a:lnTo>
                  <a:pt x="3406648" y="0"/>
                </a:lnTo>
                <a:close/>
              </a:path>
            </a:pathLst>
          </a:custGeom>
          <a:solidFill>
            <a:srgbClr val="BEBEBE"/>
          </a:solidFill>
        </p:spPr>
        <p:txBody>
          <a:bodyPr wrap="square" lIns="0" tIns="0" rIns="0" bIns="0" rtlCol="0"/>
          <a:lstStyle/>
          <a:p>
            <a:endParaRPr/>
          </a:p>
        </p:txBody>
      </p:sp>
      <p:sp>
        <p:nvSpPr>
          <p:cNvPr id="12" name="object 12"/>
          <p:cNvSpPr txBox="1"/>
          <p:nvPr/>
        </p:nvSpPr>
        <p:spPr>
          <a:xfrm>
            <a:off x="4272153" y="958977"/>
            <a:ext cx="2277745" cy="314960"/>
          </a:xfrm>
          <a:prstGeom prst="rect">
            <a:avLst/>
          </a:prstGeom>
        </p:spPr>
        <p:txBody>
          <a:bodyPr vert="horz" wrap="square" lIns="0" tIns="12065" rIns="0" bIns="0" rtlCol="0">
            <a:spAutoFit/>
          </a:bodyPr>
          <a:lstStyle/>
          <a:p>
            <a:pPr marL="241300" indent="-228600">
              <a:lnSpc>
                <a:spcPct val="100000"/>
              </a:lnSpc>
              <a:spcBef>
                <a:spcPts val="95"/>
              </a:spcBef>
              <a:buFont typeface="Arial"/>
              <a:buChar char="•"/>
              <a:tabLst>
                <a:tab pos="240665" algn="l"/>
                <a:tab pos="241300" algn="l"/>
              </a:tabLst>
            </a:pPr>
            <a:r>
              <a:rPr sz="1900" spc="-10" dirty="0">
                <a:latin typeface="Carlito"/>
                <a:cs typeface="Carlito"/>
              </a:rPr>
              <a:t>Enterobacteriaceae</a:t>
            </a:r>
            <a:r>
              <a:rPr sz="1900" spc="-30" dirty="0">
                <a:latin typeface="Carlito"/>
                <a:cs typeface="Carlito"/>
              </a:rPr>
              <a:t> </a:t>
            </a:r>
            <a:r>
              <a:rPr sz="1900" spc="-5" dirty="0">
                <a:latin typeface="Carlito"/>
                <a:cs typeface="Carlito"/>
              </a:rPr>
              <a:t>:</a:t>
            </a:r>
            <a:endParaRPr sz="1900" dirty="0">
              <a:latin typeface="Carlito"/>
              <a:cs typeface="Carlito"/>
            </a:endParaRPr>
          </a:p>
        </p:txBody>
      </p:sp>
      <p:sp>
        <p:nvSpPr>
          <p:cNvPr id="13" name="object 13"/>
          <p:cNvSpPr txBox="1"/>
          <p:nvPr/>
        </p:nvSpPr>
        <p:spPr>
          <a:xfrm>
            <a:off x="5186553" y="1247927"/>
            <a:ext cx="2215515" cy="2231390"/>
          </a:xfrm>
          <a:prstGeom prst="rect">
            <a:avLst/>
          </a:prstGeom>
        </p:spPr>
        <p:txBody>
          <a:bodyPr vert="horz" wrap="square" lIns="0" tIns="47625" rIns="0" bIns="0" rtlCol="0">
            <a:spAutoFit/>
          </a:bodyPr>
          <a:lstStyle/>
          <a:p>
            <a:pPr marL="241300" indent="-229235">
              <a:lnSpc>
                <a:spcPct val="100000"/>
              </a:lnSpc>
              <a:spcBef>
                <a:spcPts val="375"/>
              </a:spcBef>
              <a:buFont typeface="Arial"/>
              <a:buChar char="•"/>
              <a:tabLst>
                <a:tab pos="241300" algn="l"/>
                <a:tab pos="241935" algn="l"/>
              </a:tabLst>
            </a:pPr>
            <a:r>
              <a:rPr sz="1900" i="1" spc="-5" dirty="0">
                <a:latin typeface="Carlito"/>
                <a:cs typeface="Carlito"/>
              </a:rPr>
              <a:t>E</a:t>
            </a:r>
            <a:r>
              <a:rPr sz="1900" i="1" spc="-30" dirty="0">
                <a:latin typeface="Carlito"/>
                <a:cs typeface="Carlito"/>
              </a:rPr>
              <a:t> </a:t>
            </a:r>
            <a:r>
              <a:rPr sz="1900" i="1" spc="-10" dirty="0">
                <a:latin typeface="Carlito"/>
                <a:cs typeface="Carlito"/>
              </a:rPr>
              <a:t>coli</a:t>
            </a:r>
            <a:endParaRPr sz="1900" dirty="0">
              <a:latin typeface="Carlito"/>
              <a:cs typeface="Carlito"/>
            </a:endParaRPr>
          </a:p>
          <a:p>
            <a:pPr marL="241300" indent="-229235">
              <a:lnSpc>
                <a:spcPct val="100000"/>
              </a:lnSpc>
              <a:spcBef>
                <a:spcPts val="275"/>
              </a:spcBef>
              <a:buFont typeface="Arial"/>
              <a:buChar char="•"/>
              <a:tabLst>
                <a:tab pos="241300" algn="l"/>
                <a:tab pos="241935" algn="l"/>
              </a:tabLst>
            </a:pPr>
            <a:r>
              <a:rPr sz="1900" i="1" spc="-5" dirty="0">
                <a:latin typeface="Carlito"/>
                <a:cs typeface="Carlito"/>
              </a:rPr>
              <a:t>K</a:t>
            </a:r>
            <a:r>
              <a:rPr sz="1900" i="1" spc="-25" dirty="0">
                <a:latin typeface="Carlito"/>
                <a:cs typeface="Carlito"/>
              </a:rPr>
              <a:t> </a:t>
            </a:r>
            <a:r>
              <a:rPr sz="1900" i="1" spc="-10" dirty="0">
                <a:latin typeface="Carlito"/>
                <a:cs typeface="Carlito"/>
              </a:rPr>
              <a:t>pneumoniae</a:t>
            </a:r>
            <a:endParaRPr sz="1900" dirty="0">
              <a:latin typeface="Carlito"/>
              <a:cs typeface="Carlito"/>
            </a:endParaRPr>
          </a:p>
          <a:p>
            <a:pPr marL="241300" indent="-229235">
              <a:lnSpc>
                <a:spcPts val="2165"/>
              </a:lnSpc>
              <a:spcBef>
                <a:spcPts val="270"/>
              </a:spcBef>
              <a:buFont typeface="Arial"/>
              <a:buChar char="•"/>
              <a:tabLst>
                <a:tab pos="241300" algn="l"/>
                <a:tab pos="241935" algn="l"/>
              </a:tabLst>
            </a:pPr>
            <a:r>
              <a:rPr sz="1900" i="1" spc="-10" dirty="0">
                <a:latin typeface="Carlito"/>
                <a:cs typeface="Carlito"/>
              </a:rPr>
              <a:t>Salmonella</a:t>
            </a:r>
            <a:endParaRPr sz="1900" dirty="0">
              <a:latin typeface="Carlito"/>
              <a:cs typeface="Carlito"/>
            </a:endParaRPr>
          </a:p>
          <a:p>
            <a:pPr marL="241300">
              <a:lnSpc>
                <a:spcPts val="2165"/>
              </a:lnSpc>
            </a:pPr>
            <a:r>
              <a:rPr sz="1900" i="1" spc="-10" dirty="0">
                <a:latin typeface="Carlito"/>
                <a:cs typeface="Carlito"/>
              </a:rPr>
              <a:t>enteritidis</a:t>
            </a:r>
            <a:endParaRPr sz="1900" dirty="0">
              <a:latin typeface="Carlito"/>
              <a:cs typeface="Carlito"/>
            </a:endParaRPr>
          </a:p>
          <a:p>
            <a:pPr marL="241300" indent="-229235">
              <a:lnSpc>
                <a:spcPct val="100000"/>
              </a:lnSpc>
              <a:spcBef>
                <a:spcPts val="275"/>
              </a:spcBef>
              <a:buFont typeface="Arial"/>
              <a:buChar char="•"/>
              <a:tabLst>
                <a:tab pos="241300" algn="l"/>
                <a:tab pos="241935" algn="l"/>
              </a:tabLst>
            </a:pPr>
            <a:r>
              <a:rPr sz="1900" i="1" spc="-10" dirty="0">
                <a:latin typeface="Carlito"/>
                <a:cs typeface="Carlito"/>
              </a:rPr>
              <a:t>Serratia</a:t>
            </a:r>
            <a:r>
              <a:rPr sz="1900" i="1" spc="-15" dirty="0">
                <a:latin typeface="Carlito"/>
                <a:cs typeface="Carlito"/>
              </a:rPr>
              <a:t> </a:t>
            </a:r>
            <a:r>
              <a:rPr sz="1900" i="1" spc="-10" dirty="0">
                <a:latin typeface="Carlito"/>
                <a:cs typeface="Carlito"/>
              </a:rPr>
              <a:t>marcescens</a:t>
            </a:r>
            <a:endParaRPr sz="1900" dirty="0">
              <a:latin typeface="Carlito"/>
              <a:cs typeface="Carlito"/>
            </a:endParaRPr>
          </a:p>
          <a:p>
            <a:pPr marL="241300" indent="-229235">
              <a:lnSpc>
                <a:spcPct val="100000"/>
              </a:lnSpc>
              <a:spcBef>
                <a:spcPts val="275"/>
              </a:spcBef>
              <a:buFont typeface="Arial"/>
              <a:buChar char="•"/>
              <a:tabLst>
                <a:tab pos="241300" algn="l"/>
                <a:tab pos="241935" algn="l"/>
              </a:tabLst>
            </a:pPr>
            <a:r>
              <a:rPr sz="1900" i="1" spc="-5" dirty="0">
                <a:latin typeface="Carlito"/>
                <a:cs typeface="Carlito"/>
              </a:rPr>
              <a:t>M</a:t>
            </a:r>
            <a:r>
              <a:rPr sz="1900" i="1" spc="-25" dirty="0">
                <a:latin typeface="Carlito"/>
                <a:cs typeface="Carlito"/>
              </a:rPr>
              <a:t> </a:t>
            </a:r>
            <a:r>
              <a:rPr sz="1900" i="1" spc="-5" dirty="0">
                <a:latin typeface="Carlito"/>
                <a:cs typeface="Carlito"/>
              </a:rPr>
              <a:t>morganii</a:t>
            </a:r>
            <a:endParaRPr sz="1900" dirty="0">
              <a:latin typeface="Carlito"/>
              <a:cs typeface="Carlito"/>
            </a:endParaRPr>
          </a:p>
          <a:p>
            <a:pPr marL="241300" indent="-229235">
              <a:lnSpc>
                <a:spcPct val="100000"/>
              </a:lnSpc>
              <a:spcBef>
                <a:spcPts val="265"/>
              </a:spcBef>
              <a:buFont typeface="Arial"/>
              <a:buChar char="•"/>
              <a:tabLst>
                <a:tab pos="241300" algn="l"/>
                <a:tab pos="241935" algn="l"/>
              </a:tabLst>
            </a:pPr>
            <a:r>
              <a:rPr sz="1900" i="1" spc="-5" dirty="0">
                <a:latin typeface="Carlito"/>
                <a:cs typeface="Carlito"/>
              </a:rPr>
              <a:t>P</a:t>
            </a:r>
            <a:r>
              <a:rPr sz="1900" i="1" spc="-10" dirty="0">
                <a:latin typeface="Carlito"/>
                <a:cs typeface="Carlito"/>
              </a:rPr>
              <a:t> mirabilis</a:t>
            </a:r>
            <a:endParaRPr sz="1900" dirty="0">
              <a:latin typeface="Carlito"/>
              <a:cs typeface="Carlito"/>
            </a:endParaRPr>
          </a:p>
        </p:txBody>
      </p:sp>
      <p:sp>
        <p:nvSpPr>
          <p:cNvPr id="14" name="object 14"/>
          <p:cNvSpPr txBox="1"/>
          <p:nvPr/>
        </p:nvSpPr>
        <p:spPr>
          <a:xfrm>
            <a:off x="4729353" y="3489147"/>
            <a:ext cx="2786380" cy="900430"/>
          </a:xfrm>
          <a:prstGeom prst="rect">
            <a:avLst/>
          </a:prstGeom>
        </p:spPr>
        <p:txBody>
          <a:bodyPr vert="horz" wrap="square" lIns="0" tIns="12065" rIns="0" bIns="0" rtlCol="0">
            <a:spAutoFit/>
          </a:bodyPr>
          <a:lstStyle/>
          <a:p>
            <a:pPr marL="241300" indent="-228600">
              <a:lnSpc>
                <a:spcPts val="2165"/>
              </a:lnSpc>
              <a:spcBef>
                <a:spcPts val="95"/>
              </a:spcBef>
              <a:buFont typeface="Arial"/>
              <a:buChar char="•"/>
              <a:tabLst>
                <a:tab pos="240665" algn="l"/>
                <a:tab pos="241300" algn="l"/>
              </a:tabLst>
            </a:pPr>
            <a:r>
              <a:rPr sz="1900" spc="-5" dirty="0">
                <a:latin typeface="Carlito"/>
                <a:cs typeface="Carlito"/>
              </a:rPr>
              <a:t>Bacilos </a:t>
            </a:r>
            <a:r>
              <a:rPr sz="1900" i="1" spc="-10" dirty="0">
                <a:latin typeface="Carlito"/>
                <a:cs typeface="Carlito"/>
              </a:rPr>
              <a:t>Gramnegativos</a:t>
            </a:r>
            <a:r>
              <a:rPr sz="1900" i="1" spc="5" dirty="0">
                <a:latin typeface="Carlito"/>
                <a:cs typeface="Carlito"/>
              </a:rPr>
              <a:t> </a:t>
            </a:r>
            <a:r>
              <a:rPr sz="1900" i="1" spc="-10" dirty="0">
                <a:latin typeface="Carlito"/>
                <a:cs typeface="Carlito"/>
              </a:rPr>
              <a:t>no</a:t>
            </a:r>
            <a:endParaRPr sz="1900" dirty="0">
              <a:latin typeface="Carlito"/>
              <a:cs typeface="Carlito"/>
            </a:endParaRPr>
          </a:p>
          <a:p>
            <a:pPr marL="241300">
              <a:lnSpc>
                <a:spcPts val="2165"/>
              </a:lnSpc>
            </a:pPr>
            <a:r>
              <a:rPr sz="1900" i="1" spc="-15" dirty="0">
                <a:latin typeface="Carlito"/>
                <a:cs typeface="Carlito"/>
              </a:rPr>
              <a:t>fermentadores</a:t>
            </a:r>
            <a:endParaRPr sz="1900" dirty="0">
              <a:latin typeface="Carlito"/>
              <a:cs typeface="Carlito"/>
            </a:endParaRPr>
          </a:p>
          <a:p>
            <a:pPr marL="698500" lvl="1" indent="-229235">
              <a:lnSpc>
                <a:spcPct val="100000"/>
              </a:lnSpc>
              <a:spcBef>
                <a:spcPts val="280"/>
              </a:spcBef>
              <a:buFont typeface="Arial"/>
              <a:buChar char="•"/>
              <a:tabLst>
                <a:tab pos="698500" algn="l"/>
                <a:tab pos="699135" algn="l"/>
              </a:tabLst>
            </a:pPr>
            <a:r>
              <a:rPr sz="1900" i="1" spc="-5" dirty="0">
                <a:latin typeface="Carlito"/>
                <a:cs typeface="Carlito"/>
              </a:rPr>
              <a:t>Pseudomonas</a:t>
            </a:r>
            <a:endParaRPr sz="1900" dirty="0">
              <a:latin typeface="Carlito"/>
              <a:cs typeface="Carlito"/>
            </a:endParaRPr>
          </a:p>
        </p:txBody>
      </p:sp>
      <p:sp>
        <p:nvSpPr>
          <p:cNvPr id="15" name="object 15"/>
          <p:cNvSpPr txBox="1"/>
          <p:nvPr/>
        </p:nvSpPr>
        <p:spPr>
          <a:xfrm>
            <a:off x="4272153" y="4461764"/>
            <a:ext cx="2437130" cy="314960"/>
          </a:xfrm>
          <a:prstGeom prst="rect">
            <a:avLst/>
          </a:prstGeom>
        </p:spPr>
        <p:txBody>
          <a:bodyPr vert="horz" wrap="square" lIns="0" tIns="12065" rIns="0" bIns="0" rtlCol="0">
            <a:spAutoFit/>
          </a:bodyPr>
          <a:lstStyle/>
          <a:p>
            <a:pPr marL="241300" indent="-228600">
              <a:lnSpc>
                <a:spcPct val="100000"/>
              </a:lnSpc>
              <a:spcBef>
                <a:spcPts val="95"/>
              </a:spcBef>
              <a:buFont typeface="Arial"/>
              <a:buChar char="•"/>
              <a:tabLst>
                <a:tab pos="240665" algn="l"/>
                <a:tab pos="241300" algn="l"/>
              </a:tabLst>
            </a:pPr>
            <a:r>
              <a:rPr sz="1900" i="1" spc="-10" dirty="0">
                <a:latin typeface="Carlito"/>
                <a:cs typeface="Carlito"/>
              </a:rPr>
              <a:t>Otros gram</a:t>
            </a:r>
            <a:r>
              <a:rPr sz="1900" i="1" spc="-30" dirty="0">
                <a:latin typeface="Carlito"/>
                <a:cs typeface="Carlito"/>
              </a:rPr>
              <a:t> </a:t>
            </a:r>
            <a:r>
              <a:rPr sz="1900" i="1" spc="-10" dirty="0">
                <a:latin typeface="Carlito"/>
                <a:cs typeface="Carlito"/>
              </a:rPr>
              <a:t>-negativos</a:t>
            </a:r>
            <a:endParaRPr sz="1900" dirty="0">
              <a:latin typeface="Carlito"/>
              <a:cs typeface="Carlito"/>
            </a:endParaRPr>
          </a:p>
        </p:txBody>
      </p:sp>
      <p:sp>
        <p:nvSpPr>
          <p:cNvPr id="16" name="object 16"/>
          <p:cNvSpPr txBox="1"/>
          <p:nvPr/>
        </p:nvSpPr>
        <p:spPr>
          <a:xfrm>
            <a:off x="4729353" y="4751984"/>
            <a:ext cx="2585085" cy="1321435"/>
          </a:xfrm>
          <a:prstGeom prst="rect">
            <a:avLst/>
          </a:prstGeom>
        </p:spPr>
        <p:txBody>
          <a:bodyPr vert="horz" wrap="square" lIns="0" tIns="46355" rIns="0" bIns="0" rtlCol="0">
            <a:spAutoFit/>
          </a:bodyPr>
          <a:lstStyle/>
          <a:p>
            <a:pPr marL="292735" indent="-280670">
              <a:lnSpc>
                <a:spcPct val="100000"/>
              </a:lnSpc>
              <a:spcBef>
                <a:spcPts val="365"/>
              </a:spcBef>
              <a:buFont typeface="Arial"/>
              <a:buChar char="•"/>
              <a:tabLst>
                <a:tab pos="292735" algn="l"/>
                <a:tab pos="293370" algn="l"/>
              </a:tabLst>
            </a:pPr>
            <a:r>
              <a:rPr sz="1900" b="1" i="1" spc="-5" dirty="0">
                <a:latin typeface="Carlito"/>
                <a:cs typeface="Carlito"/>
              </a:rPr>
              <a:t>Neisseria</a:t>
            </a:r>
            <a:r>
              <a:rPr sz="1900" b="1" i="1" spc="-10" dirty="0">
                <a:latin typeface="Carlito"/>
                <a:cs typeface="Carlito"/>
              </a:rPr>
              <a:t> gonorrhoeae</a:t>
            </a:r>
            <a:endParaRPr sz="1900" dirty="0">
              <a:latin typeface="Carlito"/>
              <a:cs typeface="Carlito"/>
            </a:endParaRPr>
          </a:p>
          <a:p>
            <a:pPr marL="241300" indent="-228600">
              <a:lnSpc>
                <a:spcPct val="100000"/>
              </a:lnSpc>
              <a:spcBef>
                <a:spcPts val="265"/>
              </a:spcBef>
              <a:buFont typeface="Arial"/>
              <a:buChar char="•"/>
              <a:tabLst>
                <a:tab pos="240665" algn="l"/>
                <a:tab pos="241300" algn="l"/>
              </a:tabLst>
            </a:pPr>
            <a:r>
              <a:rPr sz="1900" i="1" spc="-10" dirty="0">
                <a:latin typeface="Carlito"/>
                <a:cs typeface="Carlito"/>
              </a:rPr>
              <a:t>Haemophilus</a:t>
            </a:r>
            <a:r>
              <a:rPr sz="1900" i="1" spc="-5" dirty="0">
                <a:latin typeface="Carlito"/>
                <a:cs typeface="Carlito"/>
              </a:rPr>
              <a:t> </a:t>
            </a:r>
            <a:r>
              <a:rPr sz="1900" i="1" spc="-10" dirty="0">
                <a:latin typeface="Carlito"/>
                <a:cs typeface="Carlito"/>
              </a:rPr>
              <a:t>influenzae</a:t>
            </a:r>
            <a:endParaRPr sz="1900" dirty="0">
              <a:latin typeface="Carlito"/>
              <a:cs typeface="Carlito"/>
            </a:endParaRPr>
          </a:p>
          <a:p>
            <a:pPr marL="241300" indent="-228600">
              <a:lnSpc>
                <a:spcPct val="100000"/>
              </a:lnSpc>
              <a:spcBef>
                <a:spcPts val="280"/>
              </a:spcBef>
              <a:buFont typeface="Arial"/>
              <a:buChar char="•"/>
              <a:tabLst>
                <a:tab pos="240665" algn="l"/>
                <a:tab pos="241300" algn="l"/>
              </a:tabLst>
            </a:pPr>
            <a:r>
              <a:rPr sz="1900" i="1" spc="-5" dirty="0">
                <a:latin typeface="Carlito"/>
                <a:cs typeface="Carlito"/>
              </a:rPr>
              <a:t>E.</a:t>
            </a:r>
            <a:r>
              <a:rPr sz="1900" i="1" spc="-30" dirty="0">
                <a:latin typeface="Carlito"/>
                <a:cs typeface="Carlito"/>
              </a:rPr>
              <a:t> </a:t>
            </a:r>
            <a:r>
              <a:rPr sz="1900" i="1" spc="-10" dirty="0">
                <a:latin typeface="Carlito"/>
                <a:cs typeface="Carlito"/>
              </a:rPr>
              <a:t>corrodens</a:t>
            </a:r>
            <a:endParaRPr sz="1900" dirty="0">
              <a:latin typeface="Carlito"/>
              <a:cs typeface="Carlito"/>
            </a:endParaRPr>
          </a:p>
          <a:p>
            <a:pPr marL="241300" indent="-228600">
              <a:lnSpc>
                <a:spcPct val="100000"/>
              </a:lnSpc>
              <a:spcBef>
                <a:spcPts val="275"/>
              </a:spcBef>
              <a:buFont typeface="Arial"/>
              <a:buChar char="•"/>
              <a:tabLst>
                <a:tab pos="240665" algn="l"/>
                <a:tab pos="241300" algn="l"/>
              </a:tabLst>
            </a:pPr>
            <a:r>
              <a:rPr sz="1900" i="1" spc="-5" dirty="0">
                <a:latin typeface="Carlito"/>
                <a:cs typeface="Carlito"/>
              </a:rPr>
              <a:t>K.</a:t>
            </a:r>
            <a:r>
              <a:rPr sz="1900" i="1" spc="-30" dirty="0">
                <a:latin typeface="Carlito"/>
                <a:cs typeface="Carlito"/>
              </a:rPr>
              <a:t> </a:t>
            </a:r>
            <a:r>
              <a:rPr sz="1900" i="1" spc="-10" dirty="0">
                <a:latin typeface="Carlito"/>
                <a:cs typeface="Carlito"/>
              </a:rPr>
              <a:t>kingae</a:t>
            </a:r>
            <a:endParaRPr sz="1900" dirty="0">
              <a:latin typeface="Carlito"/>
              <a:cs typeface="Carlito"/>
            </a:endParaRPr>
          </a:p>
        </p:txBody>
      </p:sp>
      <p:sp>
        <p:nvSpPr>
          <p:cNvPr id="17" name="object 17"/>
          <p:cNvSpPr txBox="1"/>
          <p:nvPr/>
        </p:nvSpPr>
        <p:spPr>
          <a:xfrm>
            <a:off x="4391405" y="0"/>
            <a:ext cx="2550160" cy="1040765"/>
          </a:xfrm>
          <a:prstGeom prst="rect">
            <a:avLst/>
          </a:prstGeom>
        </p:spPr>
        <p:txBody>
          <a:bodyPr vert="horz" wrap="square" lIns="0" tIns="226695" rIns="0" bIns="0" rtlCol="0">
            <a:spAutoFit/>
          </a:bodyPr>
          <a:lstStyle/>
          <a:p>
            <a:pPr marL="12700">
              <a:lnSpc>
                <a:spcPct val="100000"/>
              </a:lnSpc>
              <a:spcBef>
                <a:spcPts val="1785"/>
              </a:spcBef>
            </a:pPr>
            <a:r>
              <a:rPr sz="2400" b="1" dirty="0">
                <a:latin typeface="Arial"/>
                <a:cs typeface="Arial"/>
              </a:rPr>
              <a:t>M</a:t>
            </a:r>
            <a:r>
              <a:rPr sz="2400" b="1" spc="5" dirty="0">
                <a:latin typeface="Arial"/>
                <a:cs typeface="Arial"/>
              </a:rPr>
              <a:t>I</a:t>
            </a:r>
            <a:r>
              <a:rPr sz="2400" b="1" spc="-5" dirty="0">
                <a:latin typeface="Arial"/>
                <a:cs typeface="Arial"/>
              </a:rPr>
              <a:t>C</a:t>
            </a:r>
            <a:r>
              <a:rPr sz="2400" b="1" spc="-15" dirty="0">
                <a:latin typeface="Arial"/>
                <a:cs typeface="Arial"/>
              </a:rPr>
              <a:t>R</a:t>
            </a:r>
            <a:r>
              <a:rPr sz="2400" b="1" spc="-5" dirty="0">
                <a:latin typeface="Arial"/>
                <a:cs typeface="Arial"/>
              </a:rPr>
              <a:t>OBI</a:t>
            </a:r>
            <a:r>
              <a:rPr sz="2400" b="1" dirty="0">
                <a:latin typeface="Arial"/>
                <a:cs typeface="Arial"/>
              </a:rPr>
              <a:t>O</a:t>
            </a:r>
            <a:r>
              <a:rPr sz="2400" b="1" spc="-5" dirty="0">
                <a:latin typeface="Arial"/>
                <a:cs typeface="Arial"/>
              </a:rPr>
              <a:t>LO</a:t>
            </a:r>
            <a:r>
              <a:rPr sz="2400" b="1" dirty="0">
                <a:latin typeface="Arial"/>
                <a:cs typeface="Arial"/>
              </a:rPr>
              <a:t>G</a:t>
            </a:r>
            <a:r>
              <a:rPr sz="2400" b="1" spc="-5" dirty="0">
                <a:latin typeface="Arial"/>
                <a:cs typeface="Arial"/>
              </a:rPr>
              <a:t>ÍA</a:t>
            </a:r>
            <a:endParaRPr sz="2400" b="1" dirty="0">
              <a:latin typeface="Arial"/>
              <a:cs typeface="Arial"/>
            </a:endParaRPr>
          </a:p>
          <a:p>
            <a:pPr marL="594360">
              <a:lnSpc>
                <a:spcPct val="100000"/>
              </a:lnSpc>
              <a:spcBef>
                <a:spcPts val="1265"/>
              </a:spcBef>
            </a:pPr>
            <a:r>
              <a:rPr sz="1800" b="1" spc="-5" dirty="0">
                <a:latin typeface="Carlito"/>
                <a:cs typeface="Carlito"/>
              </a:rPr>
              <a:t>GRAM</a:t>
            </a:r>
            <a:r>
              <a:rPr sz="1800" b="1" spc="-25" dirty="0">
                <a:latin typeface="Carlito"/>
                <a:cs typeface="Carlito"/>
              </a:rPr>
              <a:t> </a:t>
            </a:r>
            <a:r>
              <a:rPr sz="1800" b="1" spc="-30" dirty="0">
                <a:latin typeface="Carlito"/>
                <a:cs typeface="Carlito"/>
              </a:rPr>
              <a:t>NEGATIVOS</a:t>
            </a:r>
            <a:endParaRPr sz="1800" dirty="0">
              <a:latin typeface="Carlito"/>
              <a:cs typeface="Carlito"/>
            </a:endParaRPr>
          </a:p>
        </p:txBody>
      </p:sp>
      <p:sp>
        <p:nvSpPr>
          <p:cNvPr id="18" name="object 18"/>
          <p:cNvSpPr txBox="1"/>
          <p:nvPr/>
        </p:nvSpPr>
        <p:spPr>
          <a:xfrm>
            <a:off x="716686" y="643890"/>
            <a:ext cx="2458720" cy="299720"/>
          </a:xfrm>
          <a:prstGeom prst="rect">
            <a:avLst/>
          </a:prstGeom>
        </p:spPr>
        <p:txBody>
          <a:bodyPr vert="horz" wrap="square" lIns="0" tIns="12700" rIns="0" bIns="0" rtlCol="0">
            <a:spAutoFit/>
          </a:bodyPr>
          <a:lstStyle/>
          <a:p>
            <a:pPr marL="12700">
              <a:lnSpc>
                <a:spcPct val="100000"/>
              </a:lnSpc>
              <a:spcBef>
                <a:spcPts val="100"/>
              </a:spcBef>
            </a:pPr>
            <a:r>
              <a:rPr sz="1800" b="1" spc="-15" dirty="0">
                <a:latin typeface="Carlito"/>
                <a:cs typeface="Carlito"/>
              </a:rPr>
              <a:t>COCOS </a:t>
            </a:r>
            <a:r>
              <a:rPr sz="1800" b="1" spc="-5" dirty="0">
                <a:latin typeface="Carlito"/>
                <a:cs typeface="Carlito"/>
              </a:rPr>
              <a:t>GRAM</a:t>
            </a:r>
            <a:r>
              <a:rPr sz="1800" b="1" spc="355" dirty="0">
                <a:latin typeface="Carlito"/>
                <a:cs typeface="Carlito"/>
              </a:rPr>
              <a:t> </a:t>
            </a:r>
            <a:r>
              <a:rPr sz="1800" b="1" spc="-10" dirty="0">
                <a:latin typeface="Carlito"/>
                <a:cs typeface="Carlito"/>
              </a:rPr>
              <a:t>POSITIVOS</a:t>
            </a:r>
            <a:endParaRPr sz="1800">
              <a:latin typeface="Carlito"/>
              <a:cs typeface="Carlito"/>
            </a:endParaRPr>
          </a:p>
        </p:txBody>
      </p:sp>
      <p:sp>
        <p:nvSpPr>
          <p:cNvPr id="19" name="object 19"/>
          <p:cNvSpPr txBox="1"/>
          <p:nvPr/>
        </p:nvSpPr>
        <p:spPr>
          <a:xfrm>
            <a:off x="9379711" y="633476"/>
            <a:ext cx="676910" cy="299720"/>
          </a:xfrm>
          <a:prstGeom prst="rect">
            <a:avLst/>
          </a:prstGeom>
        </p:spPr>
        <p:txBody>
          <a:bodyPr vert="horz" wrap="square" lIns="0" tIns="12700" rIns="0" bIns="0" rtlCol="0">
            <a:spAutoFit/>
          </a:bodyPr>
          <a:lstStyle/>
          <a:p>
            <a:pPr marL="12700">
              <a:lnSpc>
                <a:spcPct val="100000"/>
              </a:lnSpc>
              <a:spcBef>
                <a:spcPts val="100"/>
              </a:spcBef>
            </a:pPr>
            <a:r>
              <a:rPr sz="1800" b="1" spc="-20" dirty="0">
                <a:latin typeface="Carlito"/>
                <a:cs typeface="Carlito"/>
              </a:rPr>
              <a:t>OTROS</a:t>
            </a:r>
            <a:endParaRPr sz="1800" dirty="0">
              <a:latin typeface="Carlito"/>
              <a:cs typeface="Carl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58101" y="1405000"/>
          <a:ext cx="10993755" cy="5104127"/>
        </p:xfrm>
        <a:graphic>
          <a:graphicData uri="http://schemas.openxmlformats.org/drawingml/2006/table">
            <a:tbl>
              <a:tblPr firstRow="1" bandRow="1">
                <a:tableStyleId>{2D5ABB26-0587-4C30-8999-92F81FD0307C}</a:tableStyleId>
              </a:tblPr>
              <a:tblGrid>
                <a:gridCol w="4907915">
                  <a:extLst>
                    <a:ext uri="{9D8B030D-6E8A-4147-A177-3AD203B41FA5}">
                      <a16:colId xmlns:a16="http://schemas.microsoft.com/office/drawing/2014/main" val="20000"/>
                    </a:ext>
                  </a:extLst>
                </a:gridCol>
                <a:gridCol w="6085840">
                  <a:extLst>
                    <a:ext uri="{9D8B030D-6E8A-4147-A177-3AD203B41FA5}">
                      <a16:colId xmlns:a16="http://schemas.microsoft.com/office/drawing/2014/main" val="20001"/>
                    </a:ext>
                  </a:extLst>
                </a:gridCol>
              </a:tblGrid>
              <a:tr h="383159">
                <a:tc>
                  <a:txBody>
                    <a:bodyPr/>
                    <a:lstStyle/>
                    <a:p>
                      <a:pPr algn="ctr">
                        <a:lnSpc>
                          <a:spcPts val="2795"/>
                        </a:lnSpc>
                      </a:pPr>
                      <a:r>
                        <a:rPr sz="2400" b="1" spc="-15" dirty="0">
                          <a:latin typeface="Carlito"/>
                          <a:cs typeface="Carlito"/>
                        </a:rPr>
                        <a:t>Factores </a:t>
                      </a:r>
                      <a:r>
                        <a:rPr sz="2400" b="1" dirty="0">
                          <a:latin typeface="Carlito"/>
                          <a:cs typeface="Carlito"/>
                        </a:rPr>
                        <a:t>de</a:t>
                      </a:r>
                      <a:r>
                        <a:rPr sz="2400" b="1" spc="-30" dirty="0">
                          <a:latin typeface="Carlito"/>
                          <a:cs typeface="Carlito"/>
                        </a:rPr>
                        <a:t> </a:t>
                      </a:r>
                      <a:r>
                        <a:rPr sz="2400" b="1" spc="-5" dirty="0">
                          <a:latin typeface="Carlito"/>
                          <a:cs typeface="Carlito"/>
                        </a:rPr>
                        <a:t>Riesgo</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gn="ctr">
                        <a:lnSpc>
                          <a:spcPts val="2795"/>
                        </a:lnSpc>
                      </a:pPr>
                      <a:r>
                        <a:rPr sz="2400" b="1" spc="-15" dirty="0">
                          <a:latin typeface="Carlito"/>
                          <a:cs typeface="Carlito"/>
                        </a:rPr>
                        <a:t>Agente</a:t>
                      </a:r>
                      <a:r>
                        <a:rPr sz="2400" b="1" spc="-20" dirty="0">
                          <a:latin typeface="Carlito"/>
                          <a:cs typeface="Carlito"/>
                        </a:rPr>
                        <a:t> </a:t>
                      </a:r>
                      <a:r>
                        <a:rPr sz="2400" b="1" spc="-5" dirty="0">
                          <a:latin typeface="Carlito"/>
                          <a:cs typeface="Carlito"/>
                        </a:rPr>
                        <a:t>etiológico</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0"/>
                  </a:ext>
                </a:extLst>
              </a:tr>
              <a:tr h="379222">
                <a:tc>
                  <a:txBody>
                    <a:bodyPr/>
                    <a:lstStyle/>
                    <a:p>
                      <a:pPr marL="142240">
                        <a:lnSpc>
                          <a:spcPts val="2780"/>
                        </a:lnSpc>
                      </a:pPr>
                      <a:r>
                        <a:rPr sz="2400" dirty="0">
                          <a:latin typeface="Carlito"/>
                          <a:cs typeface="Carlito"/>
                        </a:rPr>
                        <a:t>AR ( artritis</a:t>
                      </a:r>
                      <a:r>
                        <a:rPr sz="2400" spc="-70" dirty="0">
                          <a:latin typeface="Carlito"/>
                          <a:cs typeface="Carlito"/>
                        </a:rPr>
                        <a:t> </a:t>
                      </a:r>
                      <a:r>
                        <a:rPr sz="2400" spc="-10" dirty="0">
                          <a:latin typeface="Carlito"/>
                          <a:cs typeface="Carlito"/>
                        </a:rPr>
                        <a:t>reumatoidea)</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ts val="2780"/>
                        </a:lnSpc>
                      </a:pPr>
                      <a:r>
                        <a:rPr sz="2400" i="1" spc="-5" dirty="0">
                          <a:latin typeface="Carlito"/>
                          <a:cs typeface="Carlito"/>
                        </a:rPr>
                        <a:t>S.</a:t>
                      </a:r>
                      <a:r>
                        <a:rPr sz="2400" i="1" spc="-15" dirty="0">
                          <a:latin typeface="Carlito"/>
                          <a:cs typeface="Carlito"/>
                        </a:rPr>
                        <a:t> </a:t>
                      </a:r>
                      <a:r>
                        <a:rPr sz="2400" i="1" dirty="0">
                          <a:latin typeface="Carlito"/>
                          <a:cs typeface="Carlito"/>
                        </a:rPr>
                        <a:t>aureus</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1"/>
                  </a:ext>
                </a:extLst>
              </a:tr>
              <a:tr h="383285">
                <a:tc>
                  <a:txBody>
                    <a:bodyPr/>
                    <a:lstStyle/>
                    <a:p>
                      <a:pPr marL="142240">
                        <a:lnSpc>
                          <a:spcPts val="2795"/>
                        </a:lnSpc>
                        <a:tabLst>
                          <a:tab pos="737235" algn="l"/>
                        </a:tabLst>
                      </a:pPr>
                      <a:r>
                        <a:rPr sz="2400" dirty="0">
                          <a:latin typeface="Carlito"/>
                          <a:cs typeface="Carlito"/>
                        </a:rPr>
                        <a:t>UDI	( </a:t>
                      </a:r>
                      <a:r>
                        <a:rPr sz="2400" spc="-5" dirty="0">
                          <a:latin typeface="Carlito"/>
                          <a:cs typeface="Carlito"/>
                        </a:rPr>
                        <a:t>uso </a:t>
                      </a:r>
                      <a:r>
                        <a:rPr sz="2400" spc="-20" dirty="0">
                          <a:latin typeface="Carlito"/>
                          <a:cs typeface="Carlito"/>
                        </a:rPr>
                        <a:t>drogas</a:t>
                      </a:r>
                      <a:r>
                        <a:rPr sz="2400" spc="-30" dirty="0">
                          <a:latin typeface="Carlito"/>
                          <a:cs typeface="Carlito"/>
                        </a:rPr>
                        <a:t> </a:t>
                      </a:r>
                      <a:r>
                        <a:rPr sz="2400" dirty="0">
                          <a:latin typeface="Carlito"/>
                          <a:cs typeface="Carlito"/>
                        </a:rPr>
                        <a:t>)</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ts val="2795"/>
                        </a:lnSpc>
                      </a:pPr>
                      <a:r>
                        <a:rPr sz="2400" i="1" spc="-5" dirty="0">
                          <a:latin typeface="Carlito"/>
                          <a:cs typeface="Carlito"/>
                        </a:rPr>
                        <a:t>S. aureus, </a:t>
                      </a:r>
                      <a:r>
                        <a:rPr sz="2400" i="1" spc="-150" dirty="0">
                          <a:latin typeface="Carlito"/>
                          <a:cs typeface="Carlito"/>
                        </a:rPr>
                        <a:t>P.</a:t>
                      </a:r>
                      <a:r>
                        <a:rPr sz="2400" i="1" spc="-30" dirty="0">
                          <a:latin typeface="Carlito"/>
                          <a:cs typeface="Carlito"/>
                        </a:rPr>
                        <a:t> </a:t>
                      </a:r>
                      <a:r>
                        <a:rPr sz="2400" i="1" dirty="0">
                          <a:latin typeface="Carlito"/>
                          <a:cs typeface="Carlito"/>
                        </a:rPr>
                        <a:t>aeruginosa</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2"/>
                  </a:ext>
                </a:extLst>
              </a:tr>
              <a:tr h="383159">
                <a:tc>
                  <a:txBody>
                    <a:bodyPr/>
                    <a:lstStyle/>
                    <a:p>
                      <a:pPr marL="142240">
                        <a:lnSpc>
                          <a:spcPts val="2800"/>
                        </a:lnSpc>
                      </a:pPr>
                      <a:r>
                        <a:rPr sz="2400" spc="-80" dirty="0">
                          <a:latin typeface="Carlito"/>
                          <a:cs typeface="Carlito"/>
                        </a:rPr>
                        <a:t>DBT,</a:t>
                      </a:r>
                      <a:r>
                        <a:rPr sz="2400" spc="-20" dirty="0">
                          <a:latin typeface="Carlito"/>
                          <a:cs typeface="Carlito"/>
                        </a:rPr>
                        <a:t> </a:t>
                      </a:r>
                      <a:r>
                        <a:rPr sz="2400" spc="-5" dirty="0">
                          <a:latin typeface="Carlito"/>
                          <a:cs typeface="Carlito"/>
                        </a:rPr>
                        <a:t>neoplasias</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ts val="2800"/>
                        </a:lnSpc>
                      </a:pPr>
                      <a:r>
                        <a:rPr sz="2400" i="1" spc="-5" dirty="0">
                          <a:latin typeface="Carlito"/>
                          <a:cs typeface="Carlito"/>
                        </a:rPr>
                        <a:t>S. aureus, </a:t>
                      </a:r>
                      <a:r>
                        <a:rPr sz="2400" i="1" spc="-10" dirty="0">
                          <a:latin typeface="Carlito"/>
                          <a:cs typeface="Carlito"/>
                        </a:rPr>
                        <a:t>Streptococcus </a:t>
                      </a:r>
                      <a:r>
                        <a:rPr sz="2400" i="1" dirty="0">
                          <a:latin typeface="Carlito"/>
                          <a:cs typeface="Carlito"/>
                        </a:rPr>
                        <a:t>grupo</a:t>
                      </a:r>
                      <a:r>
                        <a:rPr sz="2400" i="1" spc="-5" dirty="0">
                          <a:latin typeface="Carlito"/>
                          <a:cs typeface="Carlito"/>
                        </a:rPr>
                        <a:t> </a:t>
                      </a:r>
                      <a:r>
                        <a:rPr sz="2400" i="1" dirty="0">
                          <a:latin typeface="Carlito"/>
                          <a:cs typeface="Carlito"/>
                        </a:rPr>
                        <a:t>B</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3"/>
                  </a:ext>
                </a:extLst>
              </a:tr>
              <a:tr h="562483">
                <a:tc>
                  <a:txBody>
                    <a:bodyPr/>
                    <a:lstStyle/>
                    <a:p>
                      <a:pPr marL="142240">
                        <a:lnSpc>
                          <a:spcPct val="100000"/>
                        </a:lnSpc>
                        <a:spcBef>
                          <a:spcPts val="620"/>
                        </a:spcBef>
                      </a:pPr>
                      <a:r>
                        <a:rPr sz="2400" spc="-5" dirty="0">
                          <a:latin typeface="Carlito"/>
                          <a:cs typeface="Carlito"/>
                        </a:rPr>
                        <a:t>IC</a:t>
                      </a:r>
                      <a:endParaRPr sz="2400">
                        <a:latin typeface="Carlito"/>
                        <a:cs typeface="Carlito"/>
                      </a:endParaRPr>
                    </a:p>
                  </a:txBody>
                  <a:tcPr marL="0" marR="0" marT="787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ct val="100000"/>
                        </a:lnSpc>
                        <a:spcBef>
                          <a:spcPts val="620"/>
                        </a:spcBef>
                      </a:pPr>
                      <a:r>
                        <a:rPr sz="2400" i="1" spc="-5" dirty="0">
                          <a:latin typeface="Carlito"/>
                          <a:cs typeface="Carlito"/>
                        </a:rPr>
                        <a:t>S. aureus, </a:t>
                      </a:r>
                      <a:r>
                        <a:rPr sz="2400" i="1" spc="-10" dirty="0">
                          <a:latin typeface="Carlito"/>
                          <a:cs typeface="Carlito"/>
                        </a:rPr>
                        <a:t>Strptococcus, </a:t>
                      </a:r>
                      <a:r>
                        <a:rPr sz="2400" i="1" dirty="0">
                          <a:latin typeface="Carlito"/>
                          <a:cs typeface="Carlito"/>
                        </a:rPr>
                        <a:t>BGN</a:t>
                      </a:r>
                      <a:r>
                        <a:rPr sz="2400" i="1" spc="5" dirty="0">
                          <a:latin typeface="Carlito"/>
                          <a:cs typeface="Carlito"/>
                        </a:rPr>
                        <a:t> </a:t>
                      </a:r>
                      <a:r>
                        <a:rPr sz="2400" spc="-10" dirty="0">
                          <a:latin typeface="Carlito"/>
                          <a:cs typeface="Carlito"/>
                        </a:rPr>
                        <a:t>entéricos</a:t>
                      </a:r>
                      <a:endParaRPr sz="2400">
                        <a:latin typeface="Carlito"/>
                        <a:cs typeface="Carlito"/>
                      </a:endParaRPr>
                    </a:p>
                  </a:txBody>
                  <a:tcPr marL="0" marR="0" marT="787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4"/>
                  </a:ext>
                </a:extLst>
              </a:tr>
              <a:tr h="383285">
                <a:tc>
                  <a:txBody>
                    <a:bodyPr/>
                    <a:lstStyle/>
                    <a:p>
                      <a:pPr marL="142240">
                        <a:lnSpc>
                          <a:spcPts val="2800"/>
                        </a:lnSpc>
                      </a:pPr>
                      <a:r>
                        <a:rPr sz="2400" spc="-10" dirty="0">
                          <a:latin typeface="Carlito"/>
                          <a:cs typeface="Carlito"/>
                        </a:rPr>
                        <a:t>Neonatos, </a:t>
                      </a:r>
                      <a:r>
                        <a:rPr sz="2400" spc="-5" dirty="0">
                          <a:latin typeface="Carlito"/>
                          <a:cs typeface="Carlito"/>
                        </a:rPr>
                        <a:t>&lt;2</a:t>
                      </a:r>
                      <a:r>
                        <a:rPr sz="2400" dirty="0">
                          <a:latin typeface="Carlito"/>
                          <a:cs typeface="Carlito"/>
                        </a:rPr>
                        <a:t> años</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ts val="2800"/>
                        </a:lnSpc>
                      </a:pPr>
                      <a:r>
                        <a:rPr sz="2400" i="1" dirty="0">
                          <a:latin typeface="Carlito"/>
                          <a:cs typeface="Carlito"/>
                        </a:rPr>
                        <a:t>BGN, Kingella</a:t>
                      </a:r>
                      <a:r>
                        <a:rPr sz="2400" i="1" spc="-25" dirty="0">
                          <a:latin typeface="Carlito"/>
                          <a:cs typeface="Carlito"/>
                        </a:rPr>
                        <a:t> </a:t>
                      </a:r>
                      <a:r>
                        <a:rPr sz="2400" i="1" spc="-5" dirty="0">
                          <a:latin typeface="Carlito"/>
                          <a:cs typeface="Carlito"/>
                        </a:rPr>
                        <a:t>kingae</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5"/>
                  </a:ext>
                </a:extLst>
              </a:tr>
              <a:tr h="562356">
                <a:tc>
                  <a:txBody>
                    <a:bodyPr/>
                    <a:lstStyle/>
                    <a:p>
                      <a:pPr marL="142240">
                        <a:lnSpc>
                          <a:spcPct val="100000"/>
                        </a:lnSpc>
                        <a:spcBef>
                          <a:spcPts val="625"/>
                        </a:spcBef>
                      </a:pPr>
                      <a:r>
                        <a:rPr sz="2400" spc="-5" dirty="0">
                          <a:latin typeface="Carlito"/>
                          <a:cs typeface="Carlito"/>
                        </a:rPr>
                        <a:t>Adultos </a:t>
                      </a:r>
                      <a:r>
                        <a:rPr sz="2400" spc="-10" dirty="0">
                          <a:latin typeface="Carlito"/>
                          <a:cs typeface="Carlito"/>
                        </a:rPr>
                        <a:t>jóvenes, </a:t>
                      </a:r>
                      <a:r>
                        <a:rPr sz="2400" dirty="0">
                          <a:latin typeface="Carlito"/>
                          <a:cs typeface="Carlito"/>
                        </a:rPr>
                        <a:t>lesiones en</a:t>
                      </a:r>
                      <a:r>
                        <a:rPr sz="2400" spc="-25" dirty="0">
                          <a:latin typeface="Carlito"/>
                          <a:cs typeface="Carlito"/>
                        </a:rPr>
                        <a:t> </a:t>
                      </a:r>
                      <a:r>
                        <a:rPr sz="2400" spc="-5" dirty="0">
                          <a:latin typeface="Carlito"/>
                          <a:cs typeface="Carlito"/>
                        </a:rPr>
                        <a:t>piel</a:t>
                      </a:r>
                      <a:endParaRPr sz="2400">
                        <a:latin typeface="Carlito"/>
                        <a:cs typeface="Carlito"/>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ct val="100000"/>
                        </a:lnSpc>
                        <a:spcBef>
                          <a:spcPts val="625"/>
                        </a:spcBef>
                      </a:pPr>
                      <a:r>
                        <a:rPr sz="2400" i="1" dirty="0">
                          <a:latin typeface="Carlito"/>
                          <a:cs typeface="Carlito"/>
                        </a:rPr>
                        <a:t>N.</a:t>
                      </a:r>
                      <a:r>
                        <a:rPr sz="2400" i="1" spc="-15" dirty="0">
                          <a:latin typeface="Carlito"/>
                          <a:cs typeface="Carlito"/>
                        </a:rPr>
                        <a:t> </a:t>
                      </a:r>
                      <a:r>
                        <a:rPr sz="2400" i="1" dirty="0">
                          <a:latin typeface="Carlito"/>
                          <a:cs typeface="Carlito"/>
                        </a:rPr>
                        <a:t>Gonorrhoeae</a:t>
                      </a:r>
                      <a:endParaRPr sz="2400">
                        <a:latin typeface="Carlito"/>
                        <a:cs typeface="Carlito"/>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6"/>
                  </a:ext>
                </a:extLst>
              </a:tr>
              <a:tr h="744982">
                <a:tc>
                  <a:txBody>
                    <a:bodyPr/>
                    <a:lstStyle/>
                    <a:p>
                      <a:pPr marL="142240">
                        <a:lnSpc>
                          <a:spcPct val="100000"/>
                        </a:lnSpc>
                        <a:spcBef>
                          <a:spcPts val="1345"/>
                        </a:spcBef>
                      </a:pPr>
                      <a:r>
                        <a:rPr sz="2400" spc="-15" dirty="0">
                          <a:latin typeface="Carlito"/>
                          <a:cs typeface="Carlito"/>
                        </a:rPr>
                        <a:t>Mordedura </a:t>
                      </a:r>
                      <a:r>
                        <a:rPr sz="2400" spc="-5" dirty="0">
                          <a:latin typeface="Carlito"/>
                          <a:cs typeface="Carlito"/>
                        </a:rPr>
                        <a:t>de </a:t>
                      </a:r>
                      <a:r>
                        <a:rPr sz="2400" spc="-30" dirty="0">
                          <a:latin typeface="Carlito"/>
                          <a:cs typeface="Carlito"/>
                        </a:rPr>
                        <a:t>gato </a:t>
                      </a:r>
                      <a:r>
                        <a:rPr sz="2400" dirty="0">
                          <a:latin typeface="Carlito"/>
                          <a:cs typeface="Carlito"/>
                        </a:rPr>
                        <a:t>o</a:t>
                      </a:r>
                      <a:r>
                        <a:rPr sz="2400" spc="-5" dirty="0">
                          <a:latin typeface="Carlito"/>
                          <a:cs typeface="Carlito"/>
                        </a:rPr>
                        <a:t> </a:t>
                      </a:r>
                      <a:r>
                        <a:rPr sz="2400" spc="-10" dirty="0">
                          <a:latin typeface="Carlito"/>
                          <a:cs typeface="Carlito"/>
                        </a:rPr>
                        <a:t>perro</a:t>
                      </a:r>
                      <a:endParaRPr sz="2400">
                        <a:latin typeface="Carlito"/>
                        <a:cs typeface="Carlito"/>
                      </a:endParaRPr>
                    </a:p>
                  </a:txBody>
                  <a:tcPr marL="0" marR="0" marT="170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marR="523875">
                        <a:lnSpc>
                          <a:spcPts val="2880"/>
                        </a:lnSpc>
                      </a:pPr>
                      <a:r>
                        <a:rPr sz="2400" i="1" spc="-10" dirty="0">
                          <a:latin typeface="Carlito"/>
                          <a:cs typeface="Carlito"/>
                        </a:rPr>
                        <a:t>Pasteurella </a:t>
                      </a:r>
                      <a:r>
                        <a:rPr sz="2400" i="1" spc="-5" dirty="0">
                          <a:latin typeface="Carlito"/>
                          <a:cs typeface="Carlito"/>
                        </a:rPr>
                        <a:t>multocida, Capnocytophaga sp.,  </a:t>
                      </a:r>
                      <a:r>
                        <a:rPr sz="2400" i="1" dirty="0">
                          <a:latin typeface="Carlito"/>
                          <a:cs typeface="Carlito"/>
                        </a:rPr>
                        <a:t>anaerobios</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7"/>
                  </a:ext>
                </a:extLst>
              </a:tr>
              <a:tr h="744893">
                <a:tc>
                  <a:txBody>
                    <a:bodyPr/>
                    <a:lstStyle/>
                    <a:p>
                      <a:pPr marL="142240">
                        <a:lnSpc>
                          <a:spcPct val="100000"/>
                        </a:lnSpc>
                        <a:spcBef>
                          <a:spcPts val="1345"/>
                        </a:spcBef>
                      </a:pPr>
                      <a:r>
                        <a:rPr sz="2400" spc="-15" dirty="0">
                          <a:latin typeface="Carlito"/>
                          <a:cs typeface="Carlito"/>
                        </a:rPr>
                        <a:t>Mordedura </a:t>
                      </a:r>
                      <a:r>
                        <a:rPr sz="2400" spc="-5" dirty="0">
                          <a:latin typeface="Carlito"/>
                          <a:cs typeface="Carlito"/>
                        </a:rPr>
                        <a:t>de</a:t>
                      </a:r>
                      <a:r>
                        <a:rPr sz="2400" dirty="0">
                          <a:latin typeface="Carlito"/>
                          <a:cs typeface="Carlito"/>
                        </a:rPr>
                        <a:t> </a:t>
                      </a:r>
                      <a:r>
                        <a:rPr sz="2400" spc="-5" dirty="0">
                          <a:latin typeface="Carlito"/>
                          <a:cs typeface="Carlito"/>
                        </a:rPr>
                        <a:t>humano</a:t>
                      </a:r>
                      <a:endParaRPr sz="2400">
                        <a:latin typeface="Carlito"/>
                        <a:cs typeface="Carlito"/>
                      </a:endParaRPr>
                    </a:p>
                  </a:txBody>
                  <a:tcPr marL="0" marR="0" marT="170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marR="39370">
                        <a:lnSpc>
                          <a:spcPts val="2880"/>
                        </a:lnSpc>
                      </a:pPr>
                      <a:r>
                        <a:rPr sz="2400" i="1" spc="-10" dirty="0">
                          <a:latin typeface="Carlito"/>
                          <a:cs typeface="Carlito"/>
                        </a:rPr>
                        <a:t>Eikenella </a:t>
                      </a:r>
                      <a:r>
                        <a:rPr sz="2400" i="1" spc="-5" dirty="0">
                          <a:latin typeface="Carlito"/>
                          <a:cs typeface="Carlito"/>
                        </a:rPr>
                        <a:t>corrodens, anaerobios, </a:t>
                      </a:r>
                      <a:r>
                        <a:rPr sz="2400" i="1" dirty="0">
                          <a:latin typeface="Carlito"/>
                          <a:cs typeface="Carlito"/>
                        </a:rPr>
                        <a:t>otros MO </a:t>
                      </a:r>
                      <a:r>
                        <a:rPr sz="2400" i="1" spc="-5" dirty="0">
                          <a:latin typeface="Carlito"/>
                          <a:cs typeface="Carlito"/>
                        </a:rPr>
                        <a:t>de </a:t>
                      </a:r>
                      <a:r>
                        <a:rPr sz="2400" i="1" dirty="0">
                          <a:latin typeface="Carlito"/>
                          <a:cs typeface="Carlito"/>
                        </a:rPr>
                        <a:t>la  </a:t>
                      </a:r>
                      <a:r>
                        <a:rPr sz="2400" i="1" spc="-5" dirty="0">
                          <a:latin typeface="Carlito"/>
                          <a:cs typeface="Carlito"/>
                        </a:rPr>
                        <a:t>flora oral (S. </a:t>
                      </a:r>
                      <a:r>
                        <a:rPr sz="2400" i="1" dirty="0">
                          <a:latin typeface="Carlito"/>
                          <a:cs typeface="Carlito"/>
                        </a:rPr>
                        <a:t>viridans</a:t>
                      </a:r>
                      <a:r>
                        <a:rPr sz="2400" i="1" spc="-10" dirty="0">
                          <a:latin typeface="Carlito"/>
                          <a:cs typeface="Carlito"/>
                        </a:rPr>
                        <a:t> </a:t>
                      </a:r>
                      <a:r>
                        <a:rPr sz="2400" i="1" dirty="0">
                          <a:latin typeface="Carlito"/>
                          <a:cs typeface="Carlito"/>
                        </a:rPr>
                        <a:t>)</a:t>
                      </a:r>
                      <a:endParaRPr sz="24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8"/>
                  </a:ext>
                </a:extLst>
              </a:tr>
              <a:tr h="577303">
                <a:tc>
                  <a:txBody>
                    <a:bodyPr/>
                    <a:lstStyle/>
                    <a:p>
                      <a:pPr marL="142240">
                        <a:lnSpc>
                          <a:spcPct val="100000"/>
                        </a:lnSpc>
                        <a:spcBef>
                          <a:spcPts val="685"/>
                        </a:spcBef>
                      </a:pPr>
                      <a:r>
                        <a:rPr sz="2400" spc="-10" dirty="0">
                          <a:latin typeface="Carlito"/>
                          <a:cs typeface="Carlito"/>
                        </a:rPr>
                        <a:t>Ingestión </a:t>
                      </a:r>
                      <a:r>
                        <a:rPr sz="2400" spc="-5" dirty="0">
                          <a:latin typeface="Carlito"/>
                          <a:cs typeface="Carlito"/>
                        </a:rPr>
                        <a:t>de lácteos no</a:t>
                      </a:r>
                      <a:r>
                        <a:rPr sz="2400" spc="-40" dirty="0">
                          <a:latin typeface="Carlito"/>
                          <a:cs typeface="Carlito"/>
                        </a:rPr>
                        <a:t> </a:t>
                      </a:r>
                      <a:r>
                        <a:rPr sz="2400" spc="-10" dirty="0">
                          <a:latin typeface="Carlito"/>
                          <a:cs typeface="Carlito"/>
                        </a:rPr>
                        <a:t>pasteurizados</a:t>
                      </a:r>
                      <a:endParaRPr sz="2400">
                        <a:latin typeface="Carlito"/>
                        <a:cs typeface="Carlito"/>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42875">
                        <a:lnSpc>
                          <a:spcPct val="100000"/>
                        </a:lnSpc>
                        <a:spcBef>
                          <a:spcPts val="685"/>
                        </a:spcBef>
                      </a:pPr>
                      <a:r>
                        <a:rPr sz="2400" i="1" spc="-5" dirty="0">
                          <a:latin typeface="Carlito"/>
                          <a:cs typeface="Carlito"/>
                        </a:rPr>
                        <a:t>Brucella</a:t>
                      </a:r>
                      <a:r>
                        <a:rPr sz="2400" i="1" spc="-30" dirty="0">
                          <a:latin typeface="Carlito"/>
                          <a:cs typeface="Carlito"/>
                        </a:rPr>
                        <a:t> </a:t>
                      </a:r>
                      <a:r>
                        <a:rPr sz="2400" i="1" spc="-5" dirty="0">
                          <a:latin typeface="Carlito"/>
                          <a:cs typeface="Carlito"/>
                        </a:rPr>
                        <a:t>sp.</a:t>
                      </a:r>
                      <a:endParaRPr sz="2400">
                        <a:latin typeface="Carlito"/>
                        <a:cs typeface="Carlito"/>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9"/>
                  </a:ext>
                </a:extLst>
              </a:tr>
            </a:tbl>
          </a:graphicData>
        </a:graphic>
      </p:graphicFrame>
      <p:sp>
        <p:nvSpPr>
          <p:cNvPr id="3" name="object 3"/>
          <p:cNvSpPr txBox="1"/>
          <p:nvPr/>
        </p:nvSpPr>
        <p:spPr>
          <a:xfrm>
            <a:off x="443280" y="840104"/>
            <a:ext cx="546608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Verdana"/>
                <a:cs typeface="Verdana"/>
              </a:rPr>
              <a:t>Patógenos </a:t>
            </a:r>
            <a:r>
              <a:rPr sz="2400" b="1" dirty="0">
                <a:latin typeface="Verdana"/>
                <a:cs typeface="Verdana"/>
              </a:rPr>
              <a:t>y </a:t>
            </a:r>
            <a:r>
              <a:rPr sz="2400" b="1" spc="-5" dirty="0">
                <a:latin typeface="Verdana"/>
                <a:cs typeface="Verdana"/>
              </a:rPr>
              <a:t>Factores de</a:t>
            </a:r>
            <a:r>
              <a:rPr sz="2400" b="1" spc="-25" dirty="0">
                <a:latin typeface="Verdana"/>
                <a:cs typeface="Verdana"/>
              </a:rPr>
              <a:t> </a:t>
            </a:r>
            <a:r>
              <a:rPr sz="2400" b="1" spc="-10" dirty="0">
                <a:latin typeface="Verdana"/>
                <a:cs typeface="Verdana"/>
              </a:rPr>
              <a:t>Riesgo</a:t>
            </a:r>
            <a:endParaRPr sz="2400" dirty="0">
              <a:latin typeface="Verdana"/>
              <a:cs typeface="Verdana"/>
            </a:endParaRPr>
          </a:p>
        </p:txBody>
      </p:sp>
      <p:sp>
        <p:nvSpPr>
          <p:cNvPr id="4" name="object 4"/>
          <p:cNvSpPr txBox="1">
            <a:spLocks noGrp="1"/>
          </p:cNvSpPr>
          <p:nvPr>
            <p:ph type="title"/>
          </p:nvPr>
        </p:nvSpPr>
        <p:spPr>
          <a:xfrm>
            <a:off x="8984974" y="183337"/>
            <a:ext cx="2699153" cy="39179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70" dirty="0"/>
              <a:t> </a:t>
            </a:r>
            <a:r>
              <a:rPr sz="2400" spc="-5" dirty="0"/>
              <a:t>SEPTICA</a:t>
            </a:r>
            <a:endParaRPr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4C84B34-9AC1-49C9-9E21-00909B848E15}"/>
              </a:ext>
            </a:extLst>
          </p:cNvPr>
          <p:cNvSpPr>
            <a:spLocks noGrp="1" noChangeArrowheads="1"/>
          </p:cNvSpPr>
          <p:nvPr>
            <p:ph type="title" idx="4294967295"/>
          </p:nvPr>
        </p:nvSpPr>
        <p:spPr>
          <a:xfrm>
            <a:off x="357809" y="274638"/>
            <a:ext cx="10972800" cy="1143000"/>
          </a:xfrm>
        </p:spPr>
        <p:txBody>
          <a:bodyPr/>
          <a:lstStyle/>
          <a:p>
            <a:pPr eaLnBrk="1" hangingPunct="1"/>
            <a:r>
              <a:rPr lang="es-ES" altLang="es-AR" sz="3200" b="1" u="sng" dirty="0">
                <a:solidFill>
                  <a:schemeClr val="tx1"/>
                </a:solidFill>
                <a:latin typeface="Arial" panose="020B0604020202020204" pitchFamily="34" charset="0"/>
                <a:cs typeface="Arial" panose="020B0604020202020204" pitchFamily="34" charset="0"/>
              </a:rPr>
              <a:t>CLINICA</a:t>
            </a:r>
          </a:p>
        </p:txBody>
      </p:sp>
      <p:sp>
        <p:nvSpPr>
          <p:cNvPr id="7171" name="Rectangle 3">
            <a:extLst>
              <a:ext uri="{FF2B5EF4-FFF2-40B4-BE49-F238E27FC236}">
                <a16:creationId xmlns:a16="http://schemas.microsoft.com/office/drawing/2014/main" id="{BE76D9F7-F94A-4030-BF35-93F0D8A7DCC3}"/>
              </a:ext>
            </a:extLst>
          </p:cNvPr>
          <p:cNvSpPr>
            <a:spLocks noGrp="1" noChangeArrowheads="1"/>
          </p:cNvSpPr>
          <p:nvPr>
            <p:ph type="body" idx="4294967295"/>
          </p:nvPr>
        </p:nvSpPr>
        <p:spPr>
          <a:xfrm>
            <a:off x="410818" y="1600200"/>
            <a:ext cx="10972800" cy="4525963"/>
          </a:xfrm>
        </p:spPr>
        <p:txBody>
          <a:bodyPr/>
          <a:lstStyle/>
          <a:p>
            <a:pPr eaLnBrk="1" hangingPunct="1"/>
            <a:r>
              <a:rPr lang="es-ES" altLang="es-AR" sz="2400" dirty="0">
                <a:latin typeface="Arial" panose="020B0604020202020204" pitchFamily="34" charset="0"/>
                <a:cs typeface="Arial" panose="020B0604020202020204" pitchFamily="34" charset="0"/>
              </a:rPr>
              <a:t>Comienzo agudo</a:t>
            </a:r>
          </a:p>
          <a:p>
            <a:pPr lvl="1" eaLnBrk="1" hangingPunct="1"/>
            <a:r>
              <a:rPr lang="es-ES" altLang="es-AR" sz="2400" dirty="0">
                <a:latin typeface="Arial" panose="020B0604020202020204" pitchFamily="34" charset="0"/>
                <a:cs typeface="Arial" panose="020B0604020202020204" pitchFamily="34" charset="0"/>
              </a:rPr>
              <a:t>Fiebre</a:t>
            </a:r>
          </a:p>
          <a:p>
            <a:pPr lvl="1" eaLnBrk="1" hangingPunct="1"/>
            <a:r>
              <a:rPr lang="es-ES" altLang="es-AR" sz="2400" dirty="0">
                <a:latin typeface="Arial" panose="020B0604020202020204" pitchFamily="34" charset="0"/>
                <a:cs typeface="Arial" panose="020B0604020202020204" pitchFamily="34" charset="0"/>
              </a:rPr>
              <a:t>Postración </a:t>
            </a:r>
          </a:p>
          <a:p>
            <a:pPr lvl="1" eaLnBrk="1" hangingPunct="1"/>
            <a:r>
              <a:rPr lang="es-ES" altLang="es-AR" sz="2400" dirty="0">
                <a:latin typeface="Arial" panose="020B0604020202020204" pitchFamily="34" charset="0"/>
                <a:cs typeface="Arial" panose="020B0604020202020204" pitchFamily="34" charset="0"/>
              </a:rPr>
              <a:t>Inapetencia</a:t>
            </a:r>
          </a:p>
          <a:p>
            <a:pPr lvl="1" eaLnBrk="1" hangingPunct="1"/>
            <a:r>
              <a:rPr lang="es-ES" altLang="es-AR" sz="2400" b="1" u="sng" dirty="0">
                <a:latin typeface="Arial" panose="020B0604020202020204" pitchFamily="34" charset="0"/>
                <a:cs typeface="Arial" panose="020B0604020202020204" pitchFamily="34" charset="0"/>
              </a:rPr>
              <a:t>Dolor intenso al movilizar articulación</a:t>
            </a:r>
          </a:p>
          <a:p>
            <a:pPr lvl="1" eaLnBrk="1" hangingPunct="1"/>
            <a:r>
              <a:rPr lang="es-ES" altLang="es-AR" sz="2400" dirty="0">
                <a:latin typeface="Arial" panose="020B0604020202020204" pitchFamily="34" charset="0"/>
                <a:cs typeface="Arial" panose="020B0604020202020204" pitchFamily="34" charset="0"/>
              </a:rPr>
              <a:t>Signos inflamatorios</a:t>
            </a:r>
          </a:p>
          <a:p>
            <a:pPr lvl="1" eaLnBrk="1" hangingPunct="1"/>
            <a:r>
              <a:rPr lang="es-ES" altLang="es-AR" sz="2400" dirty="0">
                <a:latin typeface="Arial" panose="020B0604020202020204" pitchFamily="34" charset="0"/>
                <a:cs typeface="Arial" panose="020B0604020202020204" pitchFamily="34" charset="0"/>
              </a:rPr>
              <a:t>Puede puerta de entrada</a:t>
            </a:r>
          </a:p>
        </p:txBody>
      </p:sp>
    </p:spTree>
    <p:extLst>
      <p:ext uri="{BB962C8B-B14F-4D97-AF65-F5344CB8AC3E}">
        <p14:creationId xmlns:p14="http://schemas.microsoft.com/office/powerpoint/2010/main" val="331842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598" y="58000"/>
            <a:ext cx="3351801" cy="452120"/>
          </a:xfrm>
          <a:prstGeom prst="rect">
            <a:avLst/>
          </a:prstGeom>
        </p:spPr>
        <p:txBody>
          <a:bodyPr vert="horz" wrap="square" lIns="0" tIns="12065" rIns="0" bIns="0" rtlCol="0">
            <a:spAutoFit/>
          </a:bodyPr>
          <a:lstStyle/>
          <a:p>
            <a:pPr marL="12700">
              <a:lnSpc>
                <a:spcPct val="100000"/>
              </a:lnSpc>
              <a:spcBef>
                <a:spcPts val="95"/>
              </a:spcBef>
            </a:pPr>
            <a:r>
              <a:rPr sz="2800" spc="-10" dirty="0">
                <a:latin typeface="Verdana"/>
                <a:cs typeface="Verdana"/>
              </a:rPr>
              <a:t>Diagnóstico</a:t>
            </a:r>
            <a:endParaRPr sz="2800" dirty="0">
              <a:latin typeface="Verdana"/>
              <a:cs typeface="Verdana"/>
            </a:endParaRPr>
          </a:p>
        </p:txBody>
      </p:sp>
      <p:sp>
        <p:nvSpPr>
          <p:cNvPr id="3" name="object 3"/>
          <p:cNvSpPr txBox="1"/>
          <p:nvPr/>
        </p:nvSpPr>
        <p:spPr>
          <a:xfrm>
            <a:off x="3863975" y="1827720"/>
            <a:ext cx="3950335" cy="400685"/>
          </a:xfrm>
          <a:prstGeom prst="rect">
            <a:avLst/>
          </a:prstGeom>
          <a:ln w="9525">
            <a:solidFill>
              <a:srgbClr val="000000"/>
            </a:solidFill>
          </a:ln>
        </p:spPr>
        <p:txBody>
          <a:bodyPr vert="horz" wrap="square" lIns="0" tIns="38735" rIns="0" bIns="0" rtlCol="0">
            <a:spAutoFit/>
          </a:bodyPr>
          <a:lstStyle/>
          <a:p>
            <a:pPr marL="92075">
              <a:lnSpc>
                <a:spcPct val="100000"/>
              </a:lnSpc>
              <a:spcBef>
                <a:spcPts val="305"/>
              </a:spcBef>
            </a:pPr>
            <a:r>
              <a:rPr sz="2000" dirty="0">
                <a:latin typeface="Arial"/>
                <a:cs typeface="Arial"/>
              </a:rPr>
              <a:t>Hemocultivos</a:t>
            </a:r>
            <a:r>
              <a:rPr sz="1600" dirty="0">
                <a:latin typeface="Arial"/>
                <a:cs typeface="Arial"/>
              </a:rPr>
              <a:t>:</a:t>
            </a:r>
            <a:endParaRPr sz="1600">
              <a:latin typeface="Arial"/>
              <a:cs typeface="Arial"/>
            </a:endParaRPr>
          </a:p>
        </p:txBody>
      </p:sp>
      <p:sp>
        <p:nvSpPr>
          <p:cNvPr id="4" name="object 4"/>
          <p:cNvSpPr txBox="1"/>
          <p:nvPr/>
        </p:nvSpPr>
        <p:spPr>
          <a:xfrm>
            <a:off x="3883533" y="3745191"/>
            <a:ext cx="3930650" cy="923925"/>
          </a:xfrm>
          <a:prstGeom prst="rect">
            <a:avLst/>
          </a:prstGeom>
          <a:ln w="9525">
            <a:solidFill>
              <a:srgbClr val="000000"/>
            </a:solidFill>
          </a:ln>
        </p:spPr>
        <p:txBody>
          <a:bodyPr vert="horz" wrap="square" lIns="0" tIns="40005" rIns="0" bIns="0" rtlCol="0">
            <a:spAutoFit/>
          </a:bodyPr>
          <a:lstStyle/>
          <a:p>
            <a:pPr marL="91440">
              <a:lnSpc>
                <a:spcPct val="100000"/>
              </a:lnSpc>
              <a:spcBef>
                <a:spcPts val="315"/>
              </a:spcBef>
            </a:pPr>
            <a:r>
              <a:rPr sz="1800" spc="-5" dirty="0">
                <a:latin typeface="Arial"/>
                <a:cs typeface="Arial"/>
              </a:rPr>
              <a:t>Cultivo de</a:t>
            </a:r>
            <a:r>
              <a:rPr sz="1800" spc="-20" dirty="0">
                <a:latin typeface="Arial"/>
                <a:cs typeface="Arial"/>
              </a:rPr>
              <a:t> </a:t>
            </a:r>
            <a:r>
              <a:rPr sz="1800" spc="-5" dirty="0">
                <a:latin typeface="Arial"/>
                <a:cs typeface="Arial"/>
              </a:rPr>
              <a:t>material</a:t>
            </a:r>
            <a:endParaRPr sz="1800">
              <a:latin typeface="Arial"/>
              <a:cs typeface="Arial"/>
            </a:endParaRPr>
          </a:p>
          <a:p>
            <a:pPr marL="1005840" marR="1383665">
              <a:lnSpc>
                <a:spcPct val="100000"/>
              </a:lnSpc>
            </a:pPr>
            <a:r>
              <a:rPr sz="1800" spc="-5" dirty="0">
                <a:latin typeface="Arial"/>
                <a:cs typeface="Arial"/>
              </a:rPr>
              <a:t>liquido</a:t>
            </a:r>
            <a:r>
              <a:rPr sz="1800" spc="-65" dirty="0">
                <a:latin typeface="Arial"/>
                <a:cs typeface="Arial"/>
              </a:rPr>
              <a:t> </a:t>
            </a:r>
            <a:r>
              <a:rPr sz="1800" spc="-5" dirty="0">
                <a:latin typeface="Arial"/>
                <a:cs typeface="Arial"/>
              </a:rPr>
              <a:t>articular  tejido</a:t>
            </a:r>
            <a:r>
              <a:rPr sz="1800" spc="-30" dirty="0">
                <a:latin typeface="Arial"/>
                <a:cs typeface="Arial"/>
              </a:rPr>
              <a:t> </a:t>
            </a:r>
            <a:r>
              <a:rPr sz="1800" spc="-5" dirty="0">
                <a:latin typeface="Arial"/>
                <a:cs typeface="Arial"/>
              </a:rPr>
              <a:t>sinovial</a:t>
            </a:r>
            <a:endParaRPr sz="1800">
              <a:latin typeface="Arial"/>
              <a:cs typeface="Arial"/>
            </a:endParaRPr>
          </a:p>
        </p:txBody>
      </p:sp>
      <p:sp>
        <p:nvSpPr>
          <p:cNvPr id="5" name="object 5"/>
          <p:cNvSpPr txBox="1"/>
          <p:nvPr/>
        </p:nvSpPr>
        <p:spPr>
          <a:xfrm>
            <a:off x="7575422" y="5837440"/>
            <a:ext cx="4232910" cy="462280"/>
          </a:xfrm>
          <a:prstGeom prst="rect">
            <a:avLst/>
          </a:prstGeom>
          <a:ln w="9525">
            <a:solidFill>
              <a:srgbClr val="000000"/>
            </a:solidFill>
          </a:ln>
        </p:spPr>
        <p:txBody>
          <a:bodyPr vert="horz" wrap="square" lIns="0" tIns="27305" rIns="0" bIns="0" rtlCol="0">
            <a:spAutoFit/>
          </a:bodyPr>
          <a:lstStyle/>
          <a:p>
            <a:pPr marL="92075">
              <a:lnSpc>
                <a:spcPct val="100000"/>
              </a:lnSpc>
              <a:spcBef>
                <a:spcPts val="215"/>
              </a:spcBef>
            </a:pPr>
            <a:r>
              <a:rPr sz="2400" spc="-5" dirty="0">
                <a:latin typeface="Carlito"/>
                <a:cs typeface="Carlito"/>
              </a:rPr>
              <a:t>Biopsia</a:t>
            </a:r>
            <a:r>
              <a:rPr sz="2000" spc="-5" dirty="0">
                <a:latin typeface="Carlito"/>
                <a:cs typeface="Carlito"/>
              </a:rPr>
              <a:t>.: </a:t>
            </a:r>
            <a:r>
              <a:rPr sz="2000" spc="-10" dirty="0">
                <a:latin typeface="Carlito"/>
                <a:cs typeface="Carlito"/>
              </a:rPr>
              <a:t>Anatomía</a:t>
            </a:r>
            <a:r>
              <a:rPr sz="2000" spc="-25" dirty="0">
                <a:latin typeface="Carlito"/>
                <a:cs typeface="Carlito"/>
              </a:rPr>
              <a:t> </a:t>
            </a:r>
            <a:r>
              <a:rPr sz="2000" spc="-15" dirty="0">
                <a:latin typeface="Carlito"/>
                <a:cs typeface="Carlito"/>
              </a:rPr>
              <a:t>Patológica</a:t>
            </a:r>
            <a:endParaRPr sz="2000">
              <a:latin typeface="Carlito"/>
              <a:cs typeface="Carlito"/>
            </a:endParaRPr>
          </a:p>
        </p:txBody>
      </p:sp>
      <p:sp>
        <p:nvSpPr>
          <p:cNvPr id="6" name="object 6"/>
          <p:cNvSpPr txBox="1"/>
          <p:nvPr/>
        </p:nvSpPr>
        <p:spPr>
          <a:xfrm>
            <a:off x="9368408" y="318261"/>
            <a:ext cx="2256155" cy="391160"/>
          </a:xfrm>
          <a:prstGeom prst="rect">
            <a:avLst/>
          </a:prstGeom>
          <a:ln w="28575">
            <a:solidFill>
              <a:schemeClr val="tx1"/>
            </a:solidFill>
          </a:ln>
        </p:spPr>
        <p:txBody>
          <a:bodyPr vert="horz" wrap="square" lIns="0" tIns="12700" rIns="0" bIns="0" rtlCol="0">
            <a:spAutoFit/>
          </a:bodyPr>
          <a:lstStyle/>
          <a:p>
            <a:pPr marL="12700">
              <a:lnSpc>
                <a:spcPct val="100000"/>
              </a:lnSpc>
              <a:spcBef>
                <a:spcPts val="100"/>
              </a:spcBef>
            </a:pPr>
            <a:r>
              <a:rPr sz="2400" b="1" spc="-10" dirty="0">
                <a:latin typeface="Carlito"/>
                <a:cs typeface="Carlito"/>
              </a:rPr>
              <a:t>ARTRITIS</a:t>
            </a:r>
            <a:r>
              <a:rPr sz="2400" b="1" spc="-85" dirty="0">
                <a:latin typeface="Carlito"/>
                <a:cs typeface="Carlito"/>
              </a:rPr>
              <a:t> </a:t>
            </a:r>
            <a:r>
              <a:rPr sz="2400" b="1" spc="-5" dirty="0">
                <a:latin typeface="Carlito"/>
                <a:cs typeface="Carlito"/>
              </a:rPr>
              <a:t>SEPTICA</a:t>
            </a:r>
            <a:endParaRPr sz="2400" dirty="0">
              <a:latin typeface="Carlito"/>
              <a:cs typeface="Carlito"/>
            </a:endParaRPr>
          </a:p>
        </p:txBody>
      </p:sp>
      <p:grpSp>
        <p:nvGrpSpPr>
          <p:cNvPr id="7" name="object 7"/>
          <p:cNvGrpSpPr/>
          <p:nvPr/>
        </p:nvGrpSpPr>
        <p:grpSpPr>
          <a:xfrm>
            <a:off x="519201" y="1175804"/>
            <a:ext cx="2254885" cy="471805"/>
            <a:chOff x="519201" y="1175804"/>
            <a:chExt cx="2254885" cy="471805"/>
          </a:xfrm>
        </p:grpSpPr>
        <p:sp>
          <p:nvSpPr>
            <p:cNvPr id="8" name="object 8"/>
            <p:cNvSpPr/>
            <p:nvPr/>
          </p:nvSpPr>
          <p:spPr>
            <a:xfrm>
              <a:off x="523963" y="1180566"/>
              <a:ext cx="2245360" cy="462280"/>
            </a:xfrm>
            <a:custGeom>
              <a:avLst/>
              <a:gdLst/>
              <a:ahLst/>
              <a:cxnLst/>
              <a:rect l="l" t="t" r="r" b="b"/>
              <a:pathLst>
                <a:path w="2245360" h="462280">
                  <a:moveTo>
                    <a:pt x="2244852" y="0"/>
                  </a:moveTo>
                  <a:lnTo>
                    <a:pt x="0" y="0"/>
                  </a:lnTo>
                  <a:lnTo>
                    <a:pt x="0" y="461670"/>
                  </a:lnTo>
                  <a:lnTo>
                    <a:pt x="2244852" y="461670"/>
                  </a:lnTo>
                  <a:lnTo>
                    <a:pt x="2244852" y="0"/>
                  </a:lnTo>
                  <a:close/>
                </a:path>
              </a:pathLst>
            </a:custGeom>
            <a:solidFill>
              <a:srgbClr val="FFF1CC"/>
            </a:solidFill>
          </p:spPr>
          <p:txBody>
            <a:bodyPr wrap="square" lIns="0" tIns="0" rIns="0" bIns="0" rtlCol="0"/>
            <a:lstStyle/>
            <a:p>
              <a:endParaRPr/>
            </a:p>
          </p:txBody>
        </p:sp>
        <p:sp>
          <p:nvSpPr>
            <p:cNvPr id="9" name="object 9"/>
            <p:cNvSpPr/>
            <p:nvPr/>
          </p:nvSpPr>
          <p:spPr>
            <a:xfrm>
              <a:off x="523963" y="1180566"/>
              <a:ext cx="2245360" cy="462280"/>
            </a:xfrm>
            <a:custGeom>
              <a:avLst/>
              <a:gdLst/>
              <a:ahLst/>
              <a:cxnLst/>
              <a:rect l="l" t="t" r="r" b="b"/>
              <a:pathLst>
                <a:path w="2245360" h="462280">
                  <a:moveTo>
                    <a:pt x="0" y="461670"/>
                  </a:moveTo>
                  <a:lnTo>
                    <a:pt x="2244852" y="461670"/>
                  </a:lnTo>
                  <a:lnTo>
                    <a:pt x="2244852" y="0"/>
                  </a:lnTo>
                  <a:lnTo>
                    <a:pt x="0" y="0"/>
                  </a:lnTo>
                  <a:lnTo>
                    <a:pt x="0" y="461670"/>
                  </a:lnTo>
                  <a:close/>
                </a:path>
              </a:pathLst>
            </a:custGeom>
            <a:ln w="9525">
              <a:solidFill>
                <a:srgbClr val="000000"/>
              </a:solidFill>
            </a:ln>
          </p:spPr>
          <p:txBody>
            <a:bodyPr wrap="square" lIns="0" tIns="0" rIns="0" bIns="0" rtlCol="0"/>
            <a:lstStyle/>
            <a:p>
              <a:endParaRPr/>
            </a:p>
          </p:txBody>
        </p:sp>
      </p:grpSp>
      <p:sp>
        <p:nvSpPr>
          <p:cNvPr id="10" name="object 10"/>
          <p:cNvSpPr txBox="1"/>
          <p:nvPr/>
        </p:nvSpPr>
        <p:spPr>
          <a:xfrm>
            <a:off x="523963" y="1180566"/>
            <a:ext cx="2245360" cy="462280"/>
          </a:xfrm>
          <a:prstGeom prst="rect">
            <a:avLst/>
          </a:prstGeom>
        </p:spPr>
        <p:txBody>
          <a:bodyPr vert="horz" wrap="square" lIns="0" tIns="26034" rIns="0" bIns="0" rtlCol="0">
            <a:spAutoFit/>
          </a:bodyPr>
          <a:lstStyle/>
          <a:p>
            <a:pPr marL="90805">
              <a:lnSpc>
                <a:spcPct val="100000"/>
              </a:lnSpc>
              <a:spcBef>
                <a:spcPts val="204"/>
              </a:spcBef>
            </a:pPr>
            <a:r>
              <a:rPr sz="2400" b="1" spc="-30" dirty="0">
                <a:latin typeface="Carlito"/>
                <a:cs typeface="Carlito"/>
              </a:rPr>
              <a:t>LABORATORIO</a:t>
            </a:r>
            <a:endParaRPr sz="2400">
              <a:latin typeface="Carlito"/>
              <a:cs typeface="Carlito"/>
            </a:endParaRPr>
          </a:p>
        </p:txBody>
      </p:sp>
      <p:sp>
        <p:nvSpPr>
          <p:cNvPr id="11" name="object 11"/>
          <p:cNvSpPr txBox="1"/>
          <p:nvPr/>
        </p:nvSpPr>
        <p:spPr>
          <a:xfrm>
            <a:off x="136639" y="1813674"/>
            <a:ext cx="3599815" cy="369570"/>
          </a:xfrm>
          <a:prstGeom prst="rect">
            <a:avLst/>
          </a:prstGeom>
          <a:ln w="9525">
            <a:solidFill>
              <a:srgbClr val="000000"/>
            </a:solidFill>
          </a:ln>
        </p:spPr>
        <p:txBody>
          <a:bodyPr vert="horz" wrap="square" lIns="0" tIns="31114" rIns="0" bIns="0" rtlCol="0">
            <a:spAutoFit/>
          </a:bodyPr>
          <a:lstStyle/>
          <a:p>
            <a:pPr marL="90805">
              <a:lnSpc>
                <a:spcPct val="100000"/>
              </a:lnSpc>
              <a:spcBef>
                <a:spcPts val="244"/>
              </a:spcBef>
            </a:pPr>
            <a:r>
              <a:rPr sz="1800" spc="-10" dirty="0">
                <a:latin typeface="Carlito"/>
                <a:cs typeface="Carlito"/>
              </a:rPr>
              <a:t>Leucocitosis</a:t>
            </a:r>
            <a:endParaRPr sz="1800">
              <a:latin typeface="Carlito"/>
              <a:cs typeface="Carlito"/>
            </a:endParaRPr>
          </a:p>
        </p:txBody>
      </p:sp>
      <p:sp>
        <p:nvSpPr>
          <p:cNvPr id="12" name="object 12"/>
          <p:cNvSpPr txBox="1"/>
          <p:nvPr/>
        </p:nvSpPr>
        <p:spPr>
          <a:xfrm>
            <a:off x="3166998" y="600278"/>
            <a:ext cx="5111115" cy="452120"/>
          </a:xfrm>
          <a:prstGeom prst="rect">
            <a:avLst/>
          </a:prstGeom>
        </p:spPr>
        <p:txBody>
          <a:bodyPr vert="horz" wrap="square" lIns="0" tIns="12065" rIns="0" bIns="0" rtlCol="0">
            <a:spAutoFit/>
          </a:bodyPr>
          <a:lstStyle/>
          <a:p>
            <a:pPr marL="12700">
              <a:lnSpc>
                <a:spcPct val="100000"/>
              </a:lnSpc>
              <a:spcBef>
                <a:spcPts val="95"/>
              </a:spcBef>
            </a:pPr>
            <a:r>
              <a:rPr sz="2800" b="1" spc="-5" dirty="0">
                <a:latin typeface="Carlito"/>
                <a:cs typeface="Carlito"/>
              </a:rPr>
              <a:t>CLINICA + EX.</a:t>
            </a:r>
            <a:r>
              <a:rPr sz="2800" b="1" spc="40" dirty="0">
                <a:latin typeface="Carlito"/>
                <a:cs typeface="Carlito"/>
              </a:rPr>
              <a:t> </a:t>
            </a:r>
            <a:r>
              <a:rPr sz="2800" b="1" spc="-25" dirty="0">
                <a:latin typeface="Carlito"/>
                <a:cs typeface="Carlito"/>
              </a:rPr>
              <a:t>COMPLEMENTARIOS</a:t>
            </a:r>
            <a:endParaRPr sz="2800" dirty="0">
              <a:latin typeface="Carlito"/>
              <a:cs typeface="Carlito"/>
            </a:endParaRPr>
          </a:p>
        </p:txBody>
      </p:sp>
      <p:sp>
        <p:nvSpPr>
          <p:cNvPr id="13" name="object 13"/>
          <p:cNvSpPr/>
          <p:nvPr/>
        </p:nvSpPr>
        <p:spPr>
          <a:xfrm>
            <a:off x="199694" y="2405875"/>
            <a:ext cx="3576954" cy="369570"/>
          </a:xfrm>
          <a:custGeom>
            <a:avLst/>
            <a:gdLst/>
            <a:ahLst/>
            <a:cxnLst/>
            <a:rect l="l" t="t" r="r" b="b"/>
            <a:pathLst>
              <a:path w="3576954" h="369569">
                <a:moveTo>
                  <a:pt x="0" y="369328"/>
                </a:moveTo>
                <a:lnTo>
                  <a:pt x="3576701" y="369328"/>
                </a:lnTo>
                <a:lnTo>
                  <a:pt x="3576701" y="0"/>
                </a:lnTo>
                <a:lnTo>
                  <a:pt x="0" y="0"/>
                </a:lnTo>
                <a:lnTo>
                  <a:pt x="0" y="369328"/>
                </a:lnTo>
                <a:close/>
              </a:path>
            </a:pathLst>
          </a:custGeom>
          <a:ln w="9525">
            <a:solidFill>
              <a:srgbClr val="000000"/>
            </a:solidFill>
          </a:ln>
        </p:spPr>
        <p:txBody>
          <a:bodyPr wrap="square" lIns="0" tIns="0" rIns="0" bIns="0" rtlCol="0"/>
          <a:lstStyle/>
          <a:p>
            <a:endParaRPr/>
          </a:p>
        </p:txBody>
      </p:sp>
      <p:sp>
        <p:nvSpPr>
          <p:cNvPr id="14" name="object 14"/>
          <p:cNvSpPr txBox="1"/>
          <p:nvPr/>
        </p:nvSpPr>
        <p:spPr>
          <a:xfrm>
            <a:off x="278384" y="2424176"/>
            <a:ext cx="301561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Eritrosedimentación</a:t>
            </a:r>
            <a:r>
              <a:rPr sz="1800" spc="-15" dirty="0">
                <a:latin typeface="Carlito"/>
                <a:cs typeface="Carlito"/>
              </a:rPr>
              <a:t> </a:t>
            </a:r>
            <a:r>
              <a:rPr sz="1800" spc="-5" dirty="0">
                <a:latin typeface="Carlito"/>
                <a:cs typeface="Carlito"/>
              </a:rPr>
              <a:t>aumentada</a:t>
            </a:r>
            <a:endParaRPr sz="1800">
              <a:latin typeface="Carlito"/>
              <a:cs typeface="Carlito"/>
            </a:endParaRPr>
          </a:p>
        </p:txBody>
      </p:sp>
      <p:sp>
        <p:nvSpPr>
          <p:cNvPr id="15" name="object 15"/>
          <p:cNvSpPr txBox="1"/>
          <p:nvPr/>
        </p:nvSpPr>
        <p:spPr>
          <a:xfrm>
            <a:off x="0" y="4638522"/>
            <a:ext cx="3742690" cy="646430"/>
          </a:xfrm>
          <a:prstGeom prst="rect">
            <a:avLst/>
          </a:prstGeom>
          <a:ln w="9525">
            <a:solidFill>
              <a:srgbClr val="000000"/>
            </a:solidFill>
          </a:ln>
        </p:spPr>
        <p:txBody>
          <a:bodyPr vert="horz" wrap="square" lIns="0" tIns="31750" rIns="0" bIns="0" rtlCol="0">
            <a:spAutoFit/>
          </a:bodyPr>
          <a:lstStyle/>
          <a:p>
            <a:pPr marL="91440" marR="792480">
              <a:lnSpc>
                <a:spcPct val="100000"/>
              </a:lnSpc>
              <a:spcBef>
                <a:spcPts val="250"/>
              </a:spcBef>
            </a:pPr>
            <a:r>
              <a:rPr sz="1800" spc="-10" dirty="0">
                <a:latin typeface="Carlito"/>
                <a:cs typeface="Carlito"/>
              </a:rPr>
              <a:t>Sscreening ETS: </a:t>
            </a:r>
            <a:r>
              <a:rPr sz="1800" spc="-5" dirty="0">
                <a:latin typeface="Carlito"/>
                <a:cs typeface="Carlito"/>
              </a:rPr>
              <a:t>si se sospecha  </a:t>
            </a:r>
            <a:r>
              <a:rPr sz="1800" spc="-10" dirty="0">
                <a:latin typeface="Carlito"/>
                <a:cs typeface="Carlito"/>
              </a:rPr>
              <a:t>etiología</a:t>
            </a:r>
            <a:r>
              <a:rPr sz="1800" dirty="0">
                <a:latin typeface="Carlito"/>
                <a:cs typeface="Carlito"/>
              </a:rPr>
              <a:t> </a:t>
            </a:r>
            <a:r>
              <a:rPr sz="1800" spc="-10" dirty="0">
                <a:latin typeface="Carlito"/>
                <a:cs typeface="Carlito"/>
              </a:rPr>
              <a:t>Gonocócica</a:t>
            </a:r>
            <a:endParaRPr sz="1800">
              <a:latin typeface="Carlito"/>
              <a:cs typeface="Carlito"/>
            </a:endParaRPr>
          </a:p>
        </p:txBody>
      </p:sp>
      <p:sp>
        <p:nvSpPr>
          <p:cNvPr id="16" name="object 16"/>
          <p:cNvSpPr txBox="1"/>
          <p:nvPr/>
        </p:nvSpPr>
        <p:spPr>
          <a:xfrm>
            <a:off x="8245602" y="1943226"/>
            <a:ext cx="3562350" cy="2954655"/>
          </a:xfrm>
          <a:prstGeom prst="rect">
            <a:avLst/>
          </a:prstGeom>
          <a:ln w="9525">
            <a:solidFill>
              <a:srgbClr val="000000"/>
            </a:solidFill>
          </a:ln>
        </p:spPr>
        <p:txBody>
          <a:bodyPr vert="horz" wrap="square" lIns="0" tIns="36830" rIns="0" bIns="0" rtlCol="0">
            <a:spAutoFit/>
          </a:bodyPr>
          <a:lstStyle/>
          <a:p>
            <a:pPr marL="434975" marR="1319530" indent="-342900">
              <a:lnSpc>
                <a:spcPct val="100400"/>
              </a:lnSpc>
              <a:spcBef>
                <a:spcPts val="290"/>
              </a:spcBef>
              <a:buChar char="•"/>
              <a:tabLst>
                <a:tab pos="434975" algn="l"/>
                <a:tab pos="435609" algn="l"/>
              </a:tabLst>
            </a:pPr>
            <a:r>
              <a:rPr sz="2400" spc="-5" dirty="0">
                <a:latin typeface="Arial"/>
                <a:cs typeface="Arial"/>
              </a:rPr>
              <a:t>RX simple:</a:t>
            </a:r>
            <a:r>
              <a:rPr sz="2400" spc="-55" dirty="0">
                <a:latin typeface="Arial"/>
                <a:cs typeface="Arial"/>
              </a:rPr>
              <a:t> </a:t>
            </a:r>
            <a:r>
              <a:rPr sz="1800" spc="-5" dirty="0">
                <a:latin typeface="Arial"/>
                <a:cs typeface="Arial"/>
              </a:rPr>
              <a:t>dx  osteomielitis</a:t>
            </a:r>
            <a:endParaRPr sz="1800">
              <a:latin typeface="Arial"/>
              <a:cs typeface="Arial"/>
            </a:endParaRPr>
          </a:p>
          <a:p>
            <a:pPr marL="434975" indent="-343535">
              <a:lnSpc>
                <a:spcPts val="2870"/>
              </a:lnSpc>
              <a:buChar char="•"/>
              <a:tabLst>
                <a:tab pos="434975" algn="l"/>
                <a:tab pos="435609" algn="l"/>
              </a:tabLst>
            </a:pPr>
            <a:r>
              <a:rPr sz="2400" spc="-5" dirty="0">
                <a:latin typeface="Arial"/>
                <a:cs typeface="Arial"/>
              </a:rPr>
              <a:t>Ecografía. </a:t>
            </a:r>
            <a:r>
              <a:rPr sz="1800" spc="-5" dirty="0">
                <a:latin typeface="Arial"/>
                <a:cs typeface="Arial"/>
              </a:rPr>
              <a:t>Evalúa</a:t>
            </a:r>
            <a:r>
              <a:rPr sz="1800" spc="-25" dirty="0">
                <a:latin typeface="Arial"/>
                <a:cs typeface="Arial"/>
              </a:rPr>
              <a:t> </a:t>
            </a:r>
            <a:r>
              <a:rPr sz="1800" spc="-5" dirty="0">
                <a:latin typeface="Arial"/>
                <a:cs typeface="Arial"/>
              </a:rPr>
              <a:t>liquido</a:t>
            </a:r>
            <a:endParaRPr sz="1800">
              <a:latin typeface="Arial"/>
              <a:cs typeface="Arial"/>
            </a:endParaRPr>
          </a:p>
          <a:p>
            <a:pPr marL="434975">
              <a:lnSpc>
                <a:spcPts val="2155"/>
              </a:lnSpc>
              <a:spcBef>
                <a:spcPts val="15"/>
              </a:spcBef>
            </a:pPr>
            <a:r>
              <a:rPr sz="1800" spc="-5" dirty="0">
                <a:latin typeface="Arial"/>
                <a:cs typeface="Arial"/>
              </a:rPr>
              <a:t>intraarticular</a:t>
            </a:r>
            <a:endParaRPr sz="1800">
              <a:latin typeface="Arial"/>
              <a:cs typeface="Arial"/>
            </a:endParaRPr>
          </a:p>
          <a:p>
            <a:pPr marL="434975" indent="-343535">
              <a:lnSpc>
                <a:spcPts val="2875"/>
              </a:lnSpc>
              <a:buChar char="•"/>
              <a:tabLst>
                <a:tab pos="434975" algn="l"/>
                <a:tab pos="435609" algn="l"/>
              </a:tabLst>
            </a:pPr>
            <a:r>
              <a:rPr sz="2400" dirty="0">
                <a:latin typeface="Arial"/>
                <a:cs typeface="Arial"/>
              </a:rPr>
              <a:t>TC</a:t>
            </a:r>
            <a:endParaRPr sz="2400">
              <a:latin typeface="Arial"/>
              <a:cs typeface="Arial"/>
            </a:endParaRPr>
          </a:p>
          <a:p>
            <a:pPr marL="434975" indent="-343535">
              <a:lnSpc>
                <a:spcPct val="100000"/>
              </a:lnSpc>
              <a:buChar char="•"/>
              <a:tabLst>
                <a:tab pos="434975" algn="l"/>
                <a:tab pos="435609" algn="l"/>
              </a:tabLst>
            </a:pPr>
            <a:r>
              <a:rPr sz="2400" dirty="0">
                <a:latin typeface="Arial"/>
                <a:cs typeface="Arial"/>
              </a:rPr>
              <a:t>RMN: </a:t>
            </a:r>
            <a:r>
              <a:rPr sz="1800" spc="-5" dirty="0">
                <a:latin typeface="Arial"/>
                <a:cs typeface="Arial"/>
              </a:rPr>
              <a:t>útil para</a:t>
            </a:r>
            <a:r>
              <a:rPr sz="1800" spc="-30" dirty="0">
                <a:latin typeface="Arial"/>
                <a:cs typeface="Arial"/>
              </a:rPr>
              <a:t> </a:t>
            </a:r>
            <a:r>
              <a:rPr sz="1800" spc="-5" dirty="0">
                <a:latin typeface="Arial"/>
                <a:cs typeface="Arial"/>
              </a:rPr>
              <a:t>diagnostico</a:t>
            </a:r>
            <a:endParaRPr sz="1800">
              <a:latin typeface="Arial"/>
              <a:cs typeface="Arial"/>
            </a:endParaRPr>
          </a:p>
          <a:p>
            <a:pPr marL="434975" marR="238125">
              <a:lnSpc>
                <a:spcPct val="100000"/>
              </a:lnSpc>
              <a:spcBef>
                <a:spcPts val="10"/>
              </a:spcBef>
            </a:pPr>
            <a:r>
              <a:rPr sz="1800" spc="-5" dirty="0">
                <a:latin typeface="Arial"/>
                <a:cs typeface="Arial"/>
              </a:rPr>
              <a:t>diferencial, evalúa liquido en  recesos articulares </a:t>
            </a:r>
            <a:r>
              <a:rPr sz="1800" dirty="0">
                <a:latin typeface="Arial"/>
                <a:cs typeface="Arial"/>
              </a:rPr>
              <a:t>y sus  </a:t>
            </a:r>
            <a:r>
              <a:rPr sz="1800" spc="-5" dirty="0">
                <a:latin typeface="Arial"/>
                <a:cs typeface="Arial"/>
              </a:rPr>
              <a:t>características</a:t>
            </a:r>
            <a:r>
              <a:rPr sz="1800" spc="-15" dirty="0">
                <a:latin typeface="Arial"/>
                <a:cs typeface="Arial"/>
              </a:rPr>
              <a:t> </a:t>
            </a:r>
            <a:r>
              <a:rPr sz="1800" spc="-10" dirty="0">
                <a:latin typeface="Arial"/>
                <a:cs typeface="Arial"/>
              </a:rPr>
              <a:t>densidades</a:t>
            </a:r>
            <a:endParaRPr sz="1800">
              <a:latin typeface="Arial"/>
              <a:cs typeface="Arial"/>
            </a:endParaRPr>
          </a:p>
        </p:txBody>
      </p:sp>
      <p:grpSp>
        <p:nvGrpSpPr>
          <p:cNvPr id="17" name="object 17"/>
          <p:cNvGrpSpPr/>
          <p:nvPr/>
        </p:nvGrpSpPr>
        <p:grpSpPr>
          <a:xfrm>
            <a:off x="8381301" y="1270673"/>
            <a:ext cx="3297554" cy="471805"/>
            <a:chOff x="8381301" y="1270673"/>
            <a:chExt cx="3297554" cy="471805"/>
          </a:xfrm>
        </p:grpSpPr>
        <p:sp>
          <p:nvSpPr>
            <p:cNvPr id="18" name="object 18"/>
            <p:cNvSpPr/>
            <p:nvPr/>
          </p:nvSpPr>
          <p:spPr>
            <a:xfrm>
              <a:off x="8386064" y="1275435"/>
              <a:ext cx="3288029" cy="462280"/>
            </a:xfrm>
            <a:custGeom>
              <a:avLst/>
              <a:gdLst/>
              <a:ahLst/>
              <a:cxnLst/>
              <a:rect l="l" t="t" r="r" b="b"/>
              <a:pathLst>
                <a:path w="3288029" h="462280">
                  <a:moveTo>
                    <a:pt x="3287649" y="0"/>
                  </a:moveTo>
                  <a:lnTo>
                    <a:pt x="0" y="0"/>
                  </a:lnTo>
                  <a:lnTo>
                    <a:pt x="0" y="461670"/>
                  </a:lnTo>
                  <a:lnTo>
                    <a:pt x="3287649" y="461670"/>
                  </a:lnTo>
                  <a:lnTo>
                    <a:pt x="3287649" y="0"/>
                  </a:lnTo>
                  <a:close/>
                </a:path>
              </a:pathLst>
            </a:custGeom>
            <a:solidFill>
              <a:srgbClr val="DEEBF7"/>
            </a:solidFill>
          </p:spPr>
          <p:txBody>
            <a:bodyPr wrap="square" lIns="0" tIns="0" rIns="0" bIns="0" rtlCol="0"/>
            <a:lstStyle/>
            <a:p>
              <a:endParaRPr/>
            </a:p>
          </p:txBody>
        </p:sp>
        <p:sp>
          <p:nvSpPr>
            <p:cNvPr id="19" name="object 19"/>
            <p:cNvSpPr/>
            <p:nvPr/>
          </p:nvSpPr>
          <p:spPr>
            <a:xfrm>
              <a:off x="8386064" y="1275435"/>
              <a:ext cx="3288029" cy="462280"/>
            </a:xfrm>
            <a:custGeom>
              <a:avLst/>
              <a:gdLst/>
              <a:ahLst/>
              <a:cxnLst/>
              <a:rect l="l" t="t" r="r" b="b"/>
              <a:pathLst>
                <a:path w="3288029" h="462280">
                  <a:moveTo>
                    <a:pt x="0" y="461670"/>
                  </a:moveTo>
                  <a:lnTo>
                    <a:pt x="3287649" y="461670"/>
                  </a:lnTo>
                  <a:lnTo>
                    <a:pt x="3287649" y="0"/>
                  </a:lnTo>
                  <a:lnTo>
                    <a:pt x="0" y="0"/>
                  </a:lnTo>
                  <a:lnTo>
                    <a:pt x="0" y="461670"/>
                  </a:lnTo>
                  <a:close/>
                </a:path>
              </a:pathLst>
            </a:custGeom>
            <a:ln w="9524">
              <a:solidFill>
                <a:srgbClr val="000000"/>
              </a:solidFill>
            </a:ln>
          </p:spPr>
          <p:txBody>
            <a:bodyPr wrap="square" lIns="0" tIns="0" rIns="0" bIns="0" rtlCol="0"/>
            <a:lstStyle/>
            <a:p>
              <a:endParaRPr/>
            </a:p>
          </p:txBody>
        </p:sp>
      </p:grpSp>
      <p:sp>
        <p:nvSpPr>
          <p:cNvPr id="20" name="object 20"/>
          <p:cNvSpPr txBox="1"/>
          <p:nvPr/>
        </p:nvSpPr>
        <p:spPr>
          <a:xfrm>
            <a:off x="8386064" y="1275435"/>
            <a:ext cx="3288029" cy="462280"/>
          </a:xfrm>
          <a:prstGeom prst="rect">
            <a:avLst/>
          </a:prstGeom>
        </p:spPr>
        <p:txBody>
          <a:bodyPr vert="horz" wrap="square" lIns="0" tIns="26034" rIns="0" bIns="0" rtlCol="0">
            <a:spAutoFit/>
          </a:bodyPr>
          <a:lstStyle/>
          <a:p>
            <a:pPr marL="92075">
              <a:lnSpc>
                <a:spcPct val="100000"/>
              </a:lnSpc>
              <a:spcBef>
                <a:spcPts val="204"/>
              </a:spcBef>
            </a:pPr>
            <a:r>
              <a:rPr sz="2400" b="1" spc="-10" dirty="0">
                <a:latin typeface="Carlito"/>
                <a:cs typeface="Carlito"/>
              </a:rPr>
              <a:t>IMÁGENES</a:t>
            </a:r>
            <a:endParaRPr sz="2400">
              <a:latin typeface="Carlito"/>
              <a:cs typeface="Carlito"/>
            </a:endParaRPr>
          </a:p>
        </p:txBody>
      </p:sp>
      <p:grpSp>
        <p:nvGrpSpPr>
          <p:cNvPr id="21" name="object 21"/>
          <p:cNvGrpSpPr/>
          <p:nvPr/>
        </p:nvGrpSpPr>
        <p:grpSpPr>
          <a:xfrm>
            <a:off x="3878770" y="1257084"/>
            <a:ext cx="3959860" cy="471805"/>
            <a:chOff x="3878770" y="1257084"/>
            <a:chExt cx="3959860" cy="471805"/>
          </a:xfrm>
        </p:grpSpPr>
        <p:sp>
          <p:nvSpPr>
            <p:cNvPr id="22" name="object 22"/>
            <p:cNvSpPr/>
            <p:nvPr/>
          </p:nvSpPr>
          <p:spPr>
            <a:xfrm>
              <a:off x="3883533" y="1261846"/>
              <a:ext cx="3950335" cy="462280"/>
            </a:xfrm>
            <a:custGeom>
              <a:avLst/>
              <a:gdLst/>
              <a:ahLst/>
              <a:cxnLst/>
              <a:rect l="l" t="t" r="r" b="b"/>
              <a:pathLst>
                <a:path w="3950334" h="462280">
                  <a:moveTo>
                    <a:pt x="3950080" y="0"/>
                  </a:moveTo>
                  <a:lnTo>
                    <a:pt x="0" y="0"/>
                  </a:lnTo>
                  <a:lnTo>
                    <a:pt x="0" y="461670"/>
                  </a:lnTo>
                  <a:lnTo>
                    <a:pt x="3950080" y="461670"/>
                  </a:lnTo>
                  <a:lnTo>
                    <a:pt x="3950080" y="0"/>
                  </a:lnTo>
                  <a:close/>
                </a:path>
              </a:pathLst>
            </a:custGeom>
            <a:solidFill>
              <a:srgbClr val="FAE4D5"/>
            </a:solidFill>
          </p:spPr>
          <p:txBody>
            <a:bodyPr wrap="square" lIns="0" tIns="0" rIns="0" bIns="0" rtlCol="0"/>
            <a:lstStyle/>
            <a:p>
              <a:endParaRPr/>
            </a:p>
          </p:txBody>
        </p:sp>
        <p:sp>
          <p:nvSpPr>
            <p:cNvPr id="23" name="object 23"/>
            <p:cNvSpPr/>
            <p:nvPr/>
          </p:nvSpPr>
          <p:spPr>
            <a:xfrm>
              <a:off x="3883533" y="1261846"/>
              <a:ext cx="3950335" cy="462280"/>
            </a:xfrm>
            <a:custGeom>
              <a:avLst/>
              <a:gdLst/>
              <a:ahLst/>
              <a:cxnLst/>
              <a:rect l="l" t="t" r="r" b="b"/>
              <a:pathLst>
                <a:path w="3950334" h="462280">
                  <a:moveTo>
                    <a:pt x="0" y="461670"/>
                  </a:moveTo>
                  <a:lnTo>
                    <a:pt x="3950080" y="461670"/>
                  </a:lnTo>
                  <a:lnTo>
                    <a:pt x="3950080" y="0"/>
                  </a:lnTo>
                  <a:lnTo>
                    <a:pt x="0" y="0"/>
                  </a:lnTo>
                  <a:lnTo>
                    <a:pt x="0" y="461670"/>
                  </a:lnTo>
                  <a:close/>
                </a:path>
              </a:pathLst>
            </a:custGeom>
            <a:ln w="9525">
              <a:solidFill>
                <a:srgbClr val="000000"/>
              </a:solidFill>
            </a:ln>
          </p:spPr>
          <p:txBody>
            <a:bodyPr wrap="square" lIns="0" tIns="0" rIns="0" bIns="0" rtlCol="0"/>
            <a:lstStyle/>
            <a:p>
              <a:endParaRPr/>
            </a:p>
          </p:txBody>
        </p:sp>
      </p:grpSp>
      <p:sp>
        <p:nvSpPr>
          <p:cNvPr id="24" name="object 24"/>
          <p:cNvSpPr txBox="1"/>
          <p:nvPr/>
        </p:nvSpPr>
        <p:spPr>
          <a:xfrm>
            <a:off x="3883533" y="1261846"/>
            <a:ext cx="3950335" cy="462280"/>
          </a:xfrm>
          <a:prstGeom prst="rect">
            <a:avLst/>
          </a:prstGeom>
        </p:spPr>
        <p:txBody>
          <a:bodyPr vert="horz" wrap="square" lIns="0" tIns="26034" rIns="0" bIns="0" rtlCol="0">
            <a:spAutoFit/>
          </a:bodyPr>
          <a:lstStyle/>
          <a:p>
            <a:pPr marL="91440">
              <a:lnSpc>
                <a:spcPct val="100000"/>
              </a:lnSpc>
              <a:spcBef>
                <a:spcPts val="204"/>
              </a:spcBef>
            </a:pPr>
            <a:r>
              <a:rPr sz="2400" b="1" dirty="0">
                <a:latin typeface="Carlito"/>
                <a:cs typeface="Carlito"/>
              </a:rPr>
              <a:t>EXÁMEN</a:t>
            </a:r>
            <a:r>
              <a:rPr sz="2400" b="1" spc="-40" dirty="0">
                <a:latin typeface="Carlito"/>
                <a:cs typeface="Carlito"/>
              </a:rPr>
              <a:t> </a:t>
            </a:r>
            <a:r>
              <a:rPr sz="2400" b="1" spc="-10" dirty="0">
                <a:latin typeface="Carlito"/>
                <a:cs typeface="Carlito"/>
              </a:rPr>
              <a:t>MICROBIOLÓGICO</a:t>
            </a:r>
            <a:endParaRPr sz="2400">
              <a:latin typeface="Carlito"/>
              <a:cs typeface="Carlito"/>
            </a:endParaRPr>
          </a:p>
        </p:txBody>
      </p:sp>
      <p:sp>
        <p:nvSpPr>
          <p:cNvPr id="25" name="object 25"/>
          <p:cNvSpPr txBox="1"/>
          <p:nvPr/>
        </p:nvSpPr>
        <p:spPr>
          <a:xfrm>
            <a:off x="3863975" y="2640177"/>
            <a:ext cx="3950335" cy="646430"/>
          </a:xfrm>
          <a:prstGeom prst="rect">
            <a:avLst/>
          </a:prstGeom>
          <a:ln w="9525">
            <a:solidFill>
              <a:srgbClr val="000000"/>
            </a:solidFill>
          </a:ln>
        </p:spPr>
        <p:txBody>
          <a:bodyPr vert="horz" wrap="square" lIns="0" tIns="40005" rIns="0" bIns="0" rtlCol="0">
            <a:spAutoFit/>
          </a:bodyPr>
          <a:lstStyle/>
          <a:p>
            <a:pPr marL="92075" marR="588645">
              <a:lnSpc>
                <a:spcPct val="100000"/>
              </a:lnSpc>
              <a:spcBef>
                <a:spcPts val="315"/>
              </a:spcBef>
            </a:pPr>
            <a:r>
              <a:rPr sz="1800" b="1" spc="-5" dirty="0">
                <a:latin typeface="Arial"/>
                <a:cs typeface="Arial"/>
              </a:rPr>
              <a:t>Gram directo </a:t>
            </a:r>
            <a:r>
              <a:rPr sz="1800" b="1" dirty="0">
                <a:latin typeface="Arial"/>
                <a:cs typeface="Arial"/>
              </a:rPr>
              <a:t>liquido</a:t>
            </a:r>
            <a:r>
              <a:rPr sz="1800" b="1" spc="-30" dirty="0">
                <a:latin typeface="Arial"/>
                <a:cs typeface="Arial"/>
              </a:rPr>
              <a:t> </a:t>
            </a:r>
            <a:r>
              <a:rPr sz="1800" b="1" spc="-5" dirty="0">
                <a:latin typeface="Arial"/>
                <a:cs typeface="Arial"/>
              </a:rPr>
              <a:t>articular</a:t>
            </a:r>
            <a:r>
              <a:rPr sz="1800" spc="-5" dirty="0">
                <a:latin typeface="Arial"/>
                <a:cs typeface="Arial"/>
              </a:rPr>
              <a:t>:  orienta tratamiento</a:t>
            </a:r>
            <a:endParaRPr sz="1800">
              <a:latin typeface="Arial"/>
              <a:cs typeface="Arial"/>
            </a:endParaRPr>
          </a:p>
        </p:txBody>
      </p:sp>
      <p:sp>
        <p:nvSpPr>
          <p:cNvPr id="26" name="object 26"/>
          <p:cNvSpPr txBox="1"/>
          <p:nvPr/>
        </p:nvSpPr>
        <p:spPr>
          <a:xfrm>
            <a:off x="133095" y="3042399"/>
            <a:ext cx="3641090" cy="369570"/>
          </a:xfrm>
          <a:prstGeom prst="rect">
            <a:avLst/>
          </a:prstGeom>
          <a:ln w="9525">
            <a:solidFill>
              <a:srgbClr val="000000"/>
            </a:solidFill>
          </a:ln>
        </p:spPr>
        <p:txBody>
          <a:bodyPr vert="horz" wrap="square" lIns="0" tIns="31115" rIns="0" bIns="0" rtlCol="0">
            <a:spAutoFit/>
          </a:bodyPr>
          <a:lstStyle/>
          <a:p>
            <a:pPr marL="91440">
              <a:lnSpc>
                <a:spcPct val="100000"/>
              </a:lnSpc>
              <a:spcBef>
                <a:spcPts val="245"/>
              </a:spcBef>
            </a:pPr>
            <a:r>
              <a:rPr sz="1800" spc="-10" dirty="0">
                <a:latin typeface="Carlito"/>
                <a:cs typeface="Carlito"/>
              </a:rPr>
              <a:t>Proteina </a:t>
            </a:r>
            <a:r>
              <a:rPr sz="1800" dirty="0">
                <a:latin typeface="Carlito"/>
                <a:cs typeface="Carlito"/>
              </a:rPr>
              <a:t>C </a:t>
            </a:r>
            <a:r>
              <a:rPr sz="1800" spc="-10" dirty="0">
                <a:latin typeface="Carlito"/>
                <a:cs typeface="Carlito"/>
              </a:rPr>
              <a:t>reactiva </a:t>
            </a:r>
            <a:r>
              <a:rPr sz="1800" dirty="0">
                <a:latin typeface="Carlito"/>
                <a:cs typeface="Carlito"/>
              </a:rPr>
              <a:t>: </a:t>
            </a:r>
            <a:r>
              <a:rPr sz="1800" spc="-10" dirty="0">
                <a:latin typeface="Carlito"/>
                <a:cs typeface="Carlito"/>
              </a:rPr>
              <a:t>sérica </a:t>
            </a:r>
            <a:r>
              <a:rPr sz="1800" dirty="0">
                <a:latin typeface="Carlito"/>
                <a:cs typeface="Carlito"/>
              </a:rPr>
              <a:t>/</a:t>
            </a:r>
            <a:r>
              <a:rPr sz="1800" spc="5" dirty="0">
                <a:latin typeface="Carlito"/>
                <a:cs typeface="Carlito"/>
              </a:rPr>
              <a:t> </a:t>
            </a:r>
            <a:r>
              <a:rPr sz="1800" spc="-5" dirty="0">
                <a:latin typeface="Carlito"/>
                <a:cs typeface="Carlito"/>
              </a:rPr>
              <a:t>articular</a:t>
            </a:r>
            <a:endParaRPr sz="1800">
              <a:latin typeface="Carlito"/>
              <a:cs typeface="Carlito"/>
            </a:endParaRPr>
          </a:p>
        </p:txBody>
      </p:sp>
      <p:sp>
        <p:nvSpPr>
          <p:cNvPr id="27" name="object 27"/>
          <p:cNvSpPr txBox="1"/>
          <p:nvPr/>
        </p:nvSpPr>
        <p:spPr>
          <a:xfrm>
            <a:off x="128422" y="3590747"/>
            <a:ext cx="3600450" cy="668020"/>
          </a:xfrm>
          <a:prstGeom prst="rect">
            <a:avLst/>
          </a:prstGeom>
          <a:ln w="9525">
            <a:solidFill>
              <a:srgbClr val="000000"/>
            </a:solidFill>
          </a:ln>
        </p:spPr>
        <p:txBody>
          <a:bodyPr vert="horz" wrap="square" lIns="0" tIns="31115" rIns="0" bIns="0" rtlCol="0">
            <a:spAutoFit/>
          </a:bodyPr>
          <a:lstStyle/>
          <a:p>
            <a:pPr marL="90805">
              <a:lnSpc>
                <a:spcPct val="100000"/>
              </a:lnSpc>
              <a:spcBef>
                <a:spcPts val="245"/>
              </a:spcBef>
            </a:pPr>
            <a:r>
              <a:rPr sz="1800" spc="-10" dirty="0">
                <a:latin typeface="Carlito"/>
                <a:cs typeface="Carlito"/>
              </a:rPr>
              <a:t>Evaluación Fisicoquímico</a:t>
            </a:r>
            <a:r>
              <a:rPr sz="1800" spc="15" dirty="0">
                <a:latin typeface="Carlito"/>
                <a:cs typeface="Carlito"/>
              </a:rPr>
              <a:t> </a:t>
            </a:r>
            <a:r>
              <a:rPr sz="1800" spc="-5" dirty="0">
                <a:latin typeface="Carlito"/>
                <a:cs typeface="Carlito"/>
              </a:rPr>
              <a:t>Liquido</a:t>
            </a:r>
            <a:endParaRPr sz="1800">
              <a:latin typeface="Carlito"/>
              <a:cs typeface="Carlito"/>
            </a:endParaRPr>
          </a:p>
          <a:p>
            <a:pPr marL="90805">
              <a:lnSpc>
                <a:spcPct val="100000"/>
              </a:lnSpc>
            </a:pPr>
            <a:r>
              <a:rPr sz="1800" spc="-5" dirty="0">
                <a:latin typeface="Carlito"/>
                <a:cs typeface="Carlito"/>
              </a:rPr>
              <a:t>articular</a:t>
            </a:r>
            <a:endParaRPr sz="1800">
              <a:latin typeface="Carlito"/>
              <a:cs typeface="Carlito"/>
            </a:endParaRPr>
          </a:p>
        </p:txBody>
      </p:sp>
      <p:sp>
        <p:nvSpPr>
          <p:cNvPr id="28" name="object 28"/>
          <p:cNvSpPr txBox="1"/>
          <p:nvPr/>
        </p:nvSpPr>
        <p:spPr>
          <a:xfrm>
            <a:off x="0" y="5466283"/>
            <a:ext cx="3695700" cy="369570"/>
          </a:xfrm>
          <a:prstGeom prst="rect">
            <a:avLst/>
          </a:prstGeom>
          <a:ln w="9525">
            <a:solidFill>
              <a:srgbClr val="000000"/>
            </a:solidFill>
          </a:ln>
        </p:spPr>
        <p:txBody>
          <a:bodyPr vert="horz" wrap="square" lIns="0" tIns="31750" rIns="0" bIns="0" rtlCol="0">
            <a:spAutoFit/>
          </a:bodyPr>
          <a:lstStyle/>
          <a:p>
            <a:pPr marL="91440">
              <a:lnSpc>
                <a:spcPct val="100000"/>
              </a:lnSpc>
              <a:spcBef>
                <a:spcPts val="250"/>
              </a:spcBef>
            </a:pPr>
            <a:r>
              <a:rPr sz="1800" spc="-15" dirty="0">
                <a:latin typeface="Carlito"/>
                <a:cs typeface="Carlito"/>
              </a:rPr>
              <a:t>Laboratorio</a:t>
            </a:r>
            <a:r>
              <a:rPr sz="1800" spc="-5" dirty="0">
                <a:latin typeface="Carlito"/>
                <a:cs typeface="Carlito"/>
              </a:rPr>
              <a:t> </a:t>
            </a:r>
            <a:r>
              <a:rPr sz="1800" spc="-10" dirty="0">
                <a:latin typeface="Carlito"/>
                <a:cs typeface="Carlito"/>
              </a:rPr>
              <a:t>inmunológico</a:t>
            </a:r>
            <a:endParaRPr sz="1800">
              <a:latin typeface="Carlito"/>
              <a:cs typeface="Carl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89369" y="1334769"/>
          <a:ext cx="11355704" cy="5382764"/>
        </p:xfrm>
        <a:graphic>
          <a:graphicData uri="http://schemas.openxmlformats.org/drawingml/2006/table">
            <a:tbl>
              <a:tblPr firstRow="1" bandRow="1">
                <a:tableStyleId>{2D5ABB26-0587-4C30-8999-92F81FD0307C}</a:tableStyleId>
              </a:tblPr>
              <a:tblGrid>
                <a:gridCol w="2778760">
                  <a:extLst>
                    <a:ext uri="{9D8B030D-6E8A-4147-A177-3AD203B41FA5}">
                      <a16:colId xmlns:a16="http://schemas.microsoft.com/office/drawing/2014/main" val="20000"/>
                    </a:ext>
                  </a:extLst>
                </a:gridCol>
                <a:gridCol w="1424305">
                  <a:extLst>
                    <a:ext uri="{9D8B030D-6E8A-4147-A177-3AD203B41FA5}">
                      <a16:colId xmlns:a16="http://schemas.microsoft.com/office/drawing/2014/main" val="20001"/>
                    </a:ext>
                  </a:extLst>
                </a:gridCol>
                <a:gridCol w="1932304">
                  <a:extLst>
                    <a:ext uri="{9D8B030D-6E8A-4147-A177-3AD203B41FA5}">
                      <a16:colId xmlns:a16="http://schemas.microsoft.com/office/drawing/2014/main" val="20002"/>
                    </a:ext>
                  </a:extLst>
                </a:gridCol>
                <a:gridCol w="1788160">
                  <a:extLst>
                    <a:ext uri="{9D8B030D-6E8A-4147-A177-3AD203B41FA5}">
                      <a16:colId xmlns:a16="http://schemas.microsoft.com/office/drawing/2014/main" val="20003"/>
                    </a:ext>
                  </a:extLst>
                </a:gridCol>
                <a:gridCol w="1631950">
                  <a:extLst>
                    <a:ext uri="{9D8B030D-6E8A-4147-A177-3AD203B41FA5}">
                      <a16:colId xmlns:a16="http://schemas.microsoft.com/office/drawing/2014/main" val="20004"/>
                    </a:ext>
                  </a:extLst>
                </a:gridCol>
                <a:gridCol w="1800225">
                  <a:extLst>
                    <a:ext uri="{9D8B030D-6E8A-4147-A177-3AD203B41FA5}">
                      <a16:colId xmlns:a16="http://schemas.microsoft.com/office/drawing/2014/main" val="20005"/>
                    </a:ext>
                  </a:extLst>
                </a:gridCol>
              </a:tblGrid>
              <a:tr h="1061084">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algn="ctr">
                        <a:lnSpc>
                          <a:spcPct val="100000"/>
                        </a:lnSpc>
                        <a:spcBef>
                          <a:spcPts val="5"/>
                        </a:spcBef>
                      </a:pPr>
                      <a:r>
                        <a:rPr sz="1800" b="1" spc="-5" dirty="0">
                          <a:solidFill>
                            <a:srgbClr val="FFFFFF"/>
                          </a:solidFill>
                          <a:latin typeface="Carlito"/>
                          <a:cs typeface="Carlito"/>
                        </a:rPr>
                        <a:t>DETERMINACION</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marL="1270" algn="ctr">
                        <a:lnSpc>
                          <a:spcPct val="100000"/>
                        </a:lnSpc>
                        <a:spcBef>
                          <a:spcPts val="5"/>
                        </a:spcBef>
                      </a:pPr>
                      <a:r>
                        <a:rPr sz="1800" b="1" spc="-5" dirty="0">
                          <a:solidFill>
                            <a:srgbClr val="FFFFFF"/>
                          </a:solidFill>
                          <a:latin typeface="Carlito"/>
                          <a:cs typeface="Carlito"/>
                        </a:rPr>
                        <a:t>NORMAL</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marL="2540" algn="ctr">
                        <a:lnSpc>
                          <a:spcPct val="100000"/>
                        </a:lnSpc>
                        <a:spcBef>
                          <a:spcPts val="5"/>
                        </a:spcBef>
                      </a:pPr>
                      <a:r>
                        <a:rPr sz="1800" b="1" dirty="0">
                          <a:solidFill>
                            <a:srgbClr val="FFFFFF"/>
                          </a:solidFill>
                          <a:latin typeface="Carlito"/>
                          <a:cs typeface="Carlito"/>
                        </a:rPr>
                        <a:t>NO</a:t>
                      </a:r>
                      <a:r>
                        <a:rPr sz="1800" b="1" spc="-50" dirty="0">
                          <a:solidFill>
                            <a:srgbClr val="FFFFFF"/>
                          </a:solidFill>
                          <a:latin typeface="Carlito"/>
                          <a:cs typeface="Carlito"/>
                        </a:rPr>
                        <a:t> </a:t>
                      </a:r>
                      <a:r>
                        <a:rPr sz="1800" b="1" spc="-20" dirty="0">
                          <a:solidFill>
                            <a:srgbClr val="FFFFFF"/>
                          </a:solidFill>
                          <a:latin typeface="Carlito"/>
                          <a:cs typeface="Carlito"/>
                        </a:rPr>
                        <a:t>INFLAMATORIO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marL="1905" algn="ctr">
                        <a:lnSpc>
                          <a:spcPct val="100000"/>
                        </a:lnSpc>
                        <a:spcBef>
                          <a:spcPts val="5"/>
                        </a:spcBef>
                      </a:pPr>
                      <a:r>
                        <a:rPr sz="1800" b="1" spc="-20" dirty="0">
                          <a:solidFill>
                            <a:srgbClr val="FFFFFF"/>
                          </a:solidFill>
                          <a:latin typeface="Carlito"/>
                          <a:cs typeface="Carlito"/>
                        </a:rPr>
                        <a:t>INFLAMATORIO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marL="1905" algn="ctr">
                        <a:lnSpc>
                          <a:spcPct val="100000"/>
                        </a:lnSpc>
                        <a:spcBef>
                          <a:spcPts val="5"/>
                        </a:spcBef>
                      </a:pPr>
                      <a:r>
                        <a:rPr sz="1800" b="1" spc="-5" dirty="0">
                          <a:solidFill>
                            <a:srgbClr val="FFFFFF"/>
                          </a:solidFill>
                          <a:latin typeface="Carlito"/>
                          <a:cs typeface="Carlito"/>
                        </a:rPr>
                        <a:t>SEPTICO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30"/>
                        </a:spcBef>
                      </a:pPr>
                      <a:endParaRPr sz="1500">
                        <a:latin typeface="Times New Roman"/>
                        <a:cs typeface="Times New Roman"/>
                      </a:endParaRPr>
                    </a:p>
                    <a:p>
                      <a:pPr marL="3175" algn="ctr">
                        <a:lnSpc>
                          <a:spcPct val="100000"/>
                        </a:lnSpc>
                        <a:spcBef>
                          <a:spcPts val="5"/>
                        </a:spcBef>
                      </a:pPr>
                      <a:r>
                        <a:rPr sz="1800" b="1" spc="-10" dirty="0">
                          <a:solidFill>
                            <a:srgbClr val="FFFFFF"/>
                          </a:solidFill>
                          <a:latin typeface="Carlito"/>
                          <a:cs typeface="Carlito"/>
                        </a:rPr>
                        <a:t>HEMORRAGICO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6FAC46"/>
                    </a:solidFill>
                  </a:tcPr>
                </a:tc>
                <a:extLst>
                  <a:ext uri="{0D108BD9-81ED-4DB2-BD59-A6C34878D82A}">
                    <a16:rowId xmlns:a16="http://schemas.microsoft.com/office/drawing/2014/main" val="10000"/>
                  </a:ext>
                </a:extLst>
              </a:tr>
              <a:tr h="708914">
                <a:tc>
                  <a:txBody>
                    <a:bodyPr/>
                    <a:lstStyle/>
                    <a:p>
                      <a:pPr marL="908685" marR="887730" indent="-12700">
                        <a:lnSpc>
                          <a:spcPct val="107200"/>
                        </a:lnSpc>
                        <a:spcBef>
                          <a:spcPts val="660"/>
                        </a:spcBef>
                      </a:pPr>
                      <a:r>
                        <a:rPr sz="1800" b="1" spc="-35" dirty="0">
                          <a:solidFill>
                            <a:srgbClr val="FFFFFF"/>
                          </a:solidFill>
                          <a:latin typeface="Carlito"/>
                          <a:cs typeface="Carlito"/>
                        </a:rPr>
                        <a:t>V</a:t>
                      </a:r>
                      <a:r>
                        <a:rPr sz="1800" b="1" spc="-5" dirty="0">
                          <a:solidFill>
                            <a:srgbClr val="FFFFFF"/>
                          </a:solidFill>
                          <a:latin typeface="Carlito"/>
                          <a:cs typeface="Carlito"/>
                        </a:rPr>
                        <a:t>O</a:t>
                      </a:r>
                      <a:r>
                        <a:rPr sz="1800" b="1" spc="-60" dirty="0">
                          <a:solidFill>
                            <a:srgbClr val="FFFFFF"/>
                          </a:solidFill>
                          <a:latin typeface="Carlito"/>
                          <a:cs typeface="Carlito"/>
                        </a:rPr>
                        <a:t>L</a:t>
                      </a:r>
                      <a:r>
                        <a:rPr sz="1800" b="1" dirty="0">
                          <a:solidFill>
                            <a:srgbClr val="FFFFFF"/>
                          </a:solidFill>
                          <a:latin typeface="Carlito"/>
                          <a:cs typeface="Carlito"/>
                        </a:rPr>
                        <a:t>UMEN  </a:t>
                      </a:r>
                      <a:r>
                        <a:rPr sz="1800" b="1" spc="-5" dirty="0">
                          <a:solidFill>
                            <a:srgbClr val="FFFFFF"/>
                          </a:solidFill>
                          <a:latin typeface="Carlito"/>
                          <a:cs typeface="Carlito"/>
                        </a:rPr>
                        <a:t>(RODILLA)</a:t>
                      </a:r>
                      <a:endParaRPr sz="1800">
                        <a:latin typeface="Carlito"/>
                        <a:cs typeface="Carlito"/>
                      </a:endParaRPr>
                    </a:p>
                  </a:txBody>
                  <a:tcPr marL="0" marR="0" marT="8382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gn="ctr">
                        <a:lnSpc>
                          <a:spcPct val="100000"/>
                        </a:lnSpc>
                        <a:spcBef>
                          <a:spcPts val="1060"/>
                        </a:spcBef>
                      </a:pPr>
                      <a:r>
                        <a:rPr sz="1800" spc="-5" dirty="0">
                          <a:latin typeface="Carlito"/>
                          <a:cs typeface="Carlito"/>
                        </a:rPr>
                        <a:t>&lt;3,5</a:t>
                      </a:r>
                      <a:r>
                        <a:rPr sz="1800" spc="-20" dirty="0">
                          <a:latin typeface="Carlito"/>
                          <a:cs typeface="Carlito"/>
                        </a:rPr>
                        <a:t> </a:t>
                      </a:r>
                      <a:r>
                        <a:rPr sz="1800" dirty="0">
                          <a:latin typeface="Carlito"/>
                          <a:cs typeface="Carlito"/>
                        </a:rPr>
                        <a:t>ml</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4E2CF"/>
                    </a:solidFill>
                  </a:tcPr>
                </a:tc>
                <a:tc>
                  <a:txBody>
                    <a:bodyPr/>
                    <a:lstStyle/>
                    <a:p>
                      <a:pPr marL="635" algn="ctr">
                        <a:lnSpc>
                          <a:spcPct val="100000"/>
                        </a:lnSpc>
                        <a:spcBef>
                          <a:spcPts val="815"/>
                        </a:spcBef>
                      </a:pPr>
                      <a:r>
                        <a:rPr sz="1800" spc="-10" dirty="0">
                          <a:latin typeface="Carlito"/>
                          <a:cs typeface="Carlito"/>
                        </a:rPr>
                        <a:t>frecuentemente</a:t>
                      </a:r>
                      <a:endParaRPr sz="1800">
                        <a:latin typeface="Carlito"/>
                        <a:cs typeface="Carlito"/>
                      </a:endParaRPr>
                    </a:p>
                    <a:p>
                      <a:pPr marL="2540" algn="ctr">
                        <a:lnSpc>
                          <a:spcPct val="100000"/>
                        </a:lnSpc>
                        <a:spcBef>
                          <a:spcPts val="155"/>
                        </a:spcBef>
                      </a:pPr>
                      <a:r>
                        <a:rPr sz="1800" spc="-5" dirty="0">
                          <a:latin typeface="Carlito"/>
                          <a:cs typeface="Carlito"/>
                        </a:rPr>
                        <a:t>&gt;3,5</a:t>
                      </a:r>
                      <a:r>
                        <a:rPr sz="1800" spc="-15" dirty="0">
                          <a:latin typeface="Carlito"/>
                          <a:cs typeface="Carlito"/>
                        </a:rPr>
                        <a:t> </a:t>
                      </a:r>
                      <a:r>
                        <a:rPr sz="1800" dirty="0">
                          <a:latin typeface="Carlito"/>
                          <a:cs typeface="Carlito"/>
                        </a:rPr>
                        <a:t>ml</a:t>
                      </a:r>
                      <a:endParaRPr sz="1800">
                        <a:latin typeface="Carlito"/>
                        <a:cs typeface="Carlito"/>
                      </a:endParaRPr>
                    </a:p>
                  </a:txBody>
                  <a:tcPr marL="0" marR="0" marT="1035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4E2CF"/>
                    </a:solidFill>
                  </a:tcPr>
                </a:tc>
                <a:tc>
                  <a:txBody>
                    <a:bodyPr/>
                    <a:lstStyle/>
                    <a:p>
                      <a:pPr marL="1905" algn="ctr">
                        <a:lnSpc>
                          <a:spcPct val="100000"/>
                        </a:lnSpc>
                        <a:spcBef>
                          <a:spcPts val="815"/>
                        </a:spcBef>
                      </a:pPr>
                      <a:r>
                        <a:rPr sz="1800" spc="-10" dirty="0">
                          <a:latin typeface="Carlito"/>
                          <a:cs typeface="Carlito"/>
                        </a:rPr>
                        <a:t>frecuentemente</a:t>
                      </a:r>
                      <a:endParaRPr sz="1800">
                        <a:latin typeface="Carlito"/>
                        <a:cs typeface="Carlito"/>
                      </a:endParaRPr>
                    </a:p>
                    <a:p>
                      <a:pPr marL="1270" algn="ctr">
                        <a:lnSpc>
                          <a:spcPct val="100000"/>
                        </a:lnSpc>
                        <a:spcBef>
                          <a:spcPts val="155"/>
                        </a:spcBef>
                      </a:pPr>
                      <a:r>
                        <a:rPr sz="1800" spc="-5" dirty="0">
                          <a:latin typeface="Carlito"/>
                          <a:cs typeface="Carlito"/>
                        </a:rPr>
                        <a:t>&gt;3,5</a:t>
                      </a:r>
                      <a:r>
                        <a:rPr sz="1800" spc="-15" dirty="0">
                          <a:latin typeface="Carlito"/>
                          <a:cs typeface="Carlito"/>
                        </a:rPr>
                        <a:t> </a:t>
                      </a:r>
                      <a:r>
                        <a:rPr sz="1800" dirty="0">
                          <a:latin typeface="Carlito"/>
                          <a:cs typeface="Carlito"/>
                        </a:rPr>
                        <a:t>ml</a:t>
                      </a:r>
                      <a:endParaRPr sz="1800">
                        <a:latin typeface="Carlito"/>
                        <a:cs typeface="Carlito"/>
                      </a:endParaRPr>
                    </a:p>
                  </a:txBody>
                  <a:tcPr marL="0" marR="0" marT="1035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4E2CF"/>
                    </a:solidFill>
                  </a:tcPr>
                </a:tc>
                <a:tc>
                  <a:txBody>
                    <a:bodyPr/>
                    <a:lstStyle/>
                    <a:p>
                      <a:pPr marL="635" algn="ctr">
                        <a:lnSpc>
                          <a:spcPct val="100000"/>
                        </a:lnSpc>
                        <a:spcBef>
                          <a:spcPts val="815"/>
                        </a:spcBef>
                      </a:pPr>
                      <a:r>
                        <a:rPr sz="1800" spc="-10" dirty="0">
                          <a:latin typeface="Carlito"/>
                          <a:cs typeface="Carlito"/>
                        </a:rPr>
                        <a:t>frecuentemente</a:t>
                      </a:r>
                      <a:endParaRPr sz="1800">
                        <a:latin typeface="Carlito"/>
                        <a:cs typeface="Carlito"/>
                      </a:endParaRPr>
                    </a:p>
                    <a:p>
                      <a:pPr marL="3175" algn="ctr">
                        <a:lnSpc>
                          <a:spcPct val="100000"/>
                        </a:lnSpc>
                        <a:spcBef>
                          <a:spcPts val="155"/>
                        </a:spcBef>
                      </a:pPr>
                      <a:r>
                        <a:rPr sz="1800" spc="-5" dirty="0">
                          <a:latin typeface="Carlito"/>
                          <a:cs typeface="Carlito"/>
                        </a:rPr>
                        <a:t>&gt;3,5</a:t>
                      </a:r>
                      <a:r>
                        <a:rPr sz="1800" spc="-15" dirty="0">
                          <a:latin typeface="Carlito"/>
                          <a:cs typeface="Carlito"/>
                        </a:rPr>
                        <a:t> </a:t>
                      </a:r>
                      <a:r>
                        <a:rPr sz="1800" dirty="0">
                          <a:latin typeface="Carlito"/>
                          <a:cs typeface="Carlito"/>
                        </a:rPr>
                        <a:t>ml</a:t>
                      </a:r>
                      <a:endParaRPr sz="1800">
                        <a:latin typeface="Carlito"/>
                        <a:cs typeface="Carlito"/>
                      </a:endParaRPr>
                    </a:p>
                  </a:txBody>
                  <a:tcPr marL="0" marR="0" marT="1035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4E2CF"/>
                    </a:solidFill>
                  </a:tcPr>
                </a:tc>
                <a:tc>
                  <a:txBody>
                    <a:bodyPr/>
                    <a:lstStyle/>
                    <a:p>
                      <a:pPr marL="783590" marR="117475" indent="-657225">
                        <a:lnSpc>
                          <a:spcPct val="107200"/>
                        </a:lnSpc>
                        <a:spcBef>
                          <a:spcPts val="660"/>
                        </a:spcBef>
                      </a:pPr>
                      <a:r>
                        <a:rPr sz="1800" spc="-10" dirty="0">
                          <a:latin typeface="Carlito"/>
                          <a:cs typeface="Carlito"/>
                        </a:rPr>
                        <a:t>usualmente</a:t>
                      </a:r>
                      <a:r>
                        <a:rPr sz="1800" spc="-70" dirty="0">
                          <a:latin typeface="Carlito"/>
                          <a:cs typeface="Carlito"/>
                        </a:rPr>
                        <a:t> </a:t>
                      </a:r>
                      <a:r>
                        <a:rPr sz="1800" spc="-5" dirty="0">
                          <a:latin typeface="Carlito"/>
                          <a:cs typeface="Carlito"/>
                        </a:rPr>
                        <a:t>&gt;3,5  </a:t>
                      </a:r>
                      <a:r>
                        <a:rPr sz="1800" dirty="0">
                          <a:latin typeface="Carlito"/>
                          <a:cs typeface="Carlito"/>
                        </a:rPr>
                        <a:t>ml</a:t>
                      </a:r>
                      <a:endParaRPr sz="1800">
                        <a:latin typeface="Carlito"/>
                        <a:cs typeface="Carlito"/>
                      </a:endParaRPr>
                    </a:p>
                  </a:txBody>
                  <a:tcPr marL="0" marR="0" marT="8382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4E2CF"/>
                    </a:solidFill>
                  </a:tcPr>
                </a:tc>
                <a:extLst>
                  <a:ext uri="{0D108BD9-81ED-4DB2-BD59-A6C34878D82A}">
                    <a16:rowId xmlns:a16="http://schemas.microsoft.com/office/drawing/2014/main" val="10001"/>
                  </a:ext>
                </a:extLst>
              </a:tr>
              <a:tr h="709040">
                <a:tc>
                  <a:txBody>
                    <a:bodyPr/>
                    <a:lstStyle/>
                    <a:p>
                      <a:pPr>
                        <a:lnSpc>
                          <a:spcPct val="100000"/>
                        </a:lnSpc>
                      </a:pPr>
                      <a:endParaRPr sz="1800">
                        <a:latin typeface="Times New Roman"/>
                        <a:cs typeface="Times New Roman"/>
                      </a:endParaRPr>
                    </a:p>
                    <a:p>
                      <a:pPr algn="ctr">
                        <a:lnSpc>
                          <a:spcPct val="100000"/>
                        </a:lnSpc>
                        <a:spcBef>
                          <a:spcPts val="1060"/>
                        </a:spcBef>
                      </a:pPr>
                      <a:r>
                        <a:rPr sz="1800" b="1" spc="-10" dirty="0">
                          <a:solidFill>
                            <a:srgbClr val="FFFFFF"/>
                          </a:solidFill>
                          <a:latin typeface="Carlito"/>
                          <a:cs typeface="Carlito"/>
                        </a:rPr>
                        <a:t>CLARIDAD</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gn="ctr">
                        <a:lnSpc>
                          <a:spcPct val="100000"/>
                        </a:lnSpc>
                        <a:spcBef>
                          <a:spcPts val="1060"/>
                        </a:spcBef>
                      </a:pPr>
                      <a:r>
                        <a:rPr sz="1800" spc="-10" dirty="0">
                          <a:latin typeface="Carlito"/>
                          <a:cs typeface="Carlito"/>
                        </a:rPr>
                        <a:t>transparente</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marL="1270" algn="ctr">
                        <a:lnSpc>
                          <a:spcPct val="100000"/>
                        </a:lnSpc>
                        <a:spcBef>
                          <a:spcPts val="1060"/>
                        </a:spcBef>
                      </a:pPr>
                      <a:r>
                        <a:rPr sz="1800" spc="-10" dirty="0">
                          <a:latin typeface="Carlito"/>
                          <a:cs typeface="Carlito"/>
                        </a:rPr>
                        <a:t>transparente</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marL="635" algn="ctr">
                        <a:lnSpc>
                          <a:spcPct val="100000"/>
                        </a:lnSpc>
                        <a:spcBef>
                          <a:spcPts val="819"/>
                        </a:spcBef>
                      </a:pPr>
                      <a:r>
                        <a:rPr sz="1800" spc="-10" dirty="0">
                          <a:latin typeface="Carlito"/>
                          <a:cs typeface="Carlito"/>
                        </a:rPr>
                        <a:t>traslucente/</a:t>
                      </a:r>
                      <a:endParaRPr sz="1800">
                        <a:latin typeface="Carlito"/>
                        <a:cs typeface="Carlito"/>
                      </a:endParaRPr>
                    </a:p>
                    <a:p>
                      <a:pPr marL="1905" algn="ctr">
                        <a:lnSpc>
                          <a:spcPct val="100000"/>
                        </a:lnSpc>
                        <a:spcBef>
                          <a:spcPts val="155"/>
                        </a:spcBef>
                      </a:pPr>
                      <a:r>
                        <a:rPr sz="1800" spc="-10" dirty="0">
                          <a:latin typeface="Carlito"/>
                          <a:cs typeface="Carlito"/>
                        </a:rPr>
                        <a:t>opaco</a:t>
                      </a:r>
                      <a:endParaRPr sz="1800">
                        <a:latin typeface="Carlito"/>
                        <a:cs typeface="Carlito"/>
                      </a:endParaRPr>
                    </a:p>
                  </a:txBody>
                  <a:tcPr marL="0" marR="0" marT="1041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marL="1270" algn="ctr">
                        <a:lnSpc>
                          <a:spcPct val="100000"/>
                        </a:lnSpc>
                        <a:spcBef>
                          <a:spcPts val="1060"/>
                        </a:spcBef>
                      </a:pPr>
                      <a:r>
                        <a:rPr sz="1800" spc="-10" dirty="0">
                          <a:latin typeface="Carlito"/>
                          <a:cs typeface="Carlito"/>
                        </a:rPr>
                        <a:t>opaco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algn="ctr">
                        <a:lnSpc>
                          <a:spcPct val="100000"/>
                        </a:lnSpc>
                        <a:spcBef>
                          <a:spcPts val="1060"/>
                        </a:spcBef>
                      </a:pPr>
                      <a:r>
                        <a:rPr sz="1800" spc="-5" dirty="0">
                          <a:latin typeface="Carlito"/>
                          <a:cs typeface="Carlito"/>
                        </a:rPr>
                        <a:t>sanguinolento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extLst>
                  <a:ext uri="{0D108BD9-81ED-4DB2-BD59-A6C34878D82A}">
                    <a16:rowId xmlns:a16="http://schemas.microsoft.com/office/drawing/2014/main" val="10002"/>
                  </a:ext>
                </a:extLst>
              </a:tr>
              <a:tr h="356996">
                <a:tc>
                  <a:txBody>
                    <a:bodyPr/>
                    <a:lstStyle/>
                    <a:p>
                      <a:pPr algn="ctr">
                        <a:lnSpc>
                          <a:spcPct val="100000"/>
                        </a:lnSpc>
                        <a:spcBef>
                          <a:spcPts val="355"/>
                        </a:spcBef>
                      </a:pPr>
                      <a:r>
                        <a:rPr sz="1800" b="1" spc="-20" dirty="0">
                          <a:solidFill>
                            <a:srgbClr val="FFFFFF"/>
                          </a:solidFill>
                          <a:latin typeface="Carlito"/>
                          <a:cs typeface="Carlito"/>
                        </a:rPr>
                        <a:t>COLOR</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gn="ctr">
                        <a:lnSpc>
                          <a:spcPct val="100000"/>
                        </a:lnSpc>
                        <a:spcBef>
                          <a:spcPts val="355"/>
                        </a:spcBef>
                      </a:pPr>
                      <a:r>
                        <a:rPr sz="1800" spc="-10" dirty="0">
                          <a:latin typeface="Carlito"/>
                          <a:cs typeface="Carlito"/>
                        </a:rPr>
                        <a:t>claro</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gn="ctr">
                        <a:lnSpc>
                          <a:spcPct val="100000"/>
                        </a:lnSpc>
                        <a:spcBef>
                          <a:spcPts val="355"/>
                        </a:spcBef>
                      </a:pPr>
                      <a:r>
                        <a:rPr sz="1800" spc="-5" dirty="0">
                          <a:latin typeface="Carlito"/>
                          <a:cs typeface="Carlito"/>
                        </a:rPr>
                        <a:t>amarillo</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marL="1905" algn="ctr">
                        <a:lnSpc>
                          <a:spcPct val="100000"/>
                        </a:lnSpc>
                        <a:spcBef>
                          <a:spcPts val="355"/>
                        </a:spcBef>
                      </a:pPr>
                      <a:r>
                        <a:rPr sz="1800" spc="-5" dirty="0">
                          <a:latin typeface="Carlito"/>
                          <a:cs typeface="Carlito"/>
                        </a:rPr>
                        <a:t>amarillo</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marL="1270" algn="ctr">
                        <a:lnSpc>
                          <a:spcPct val="100000"/>
                        </a:lnSpc>
                        <a:spcBef>
                          <a:spcPts val="355"/>
                        </a:spcBef>
                      </a:pPr>
                      <a:r>
                        <a:rPr sz="1800" spc="-5" dirty="0">
                          <a:latin typeface="Carlito"/>
                          <a:cs typeface="Carlito"/>
                        </a:rPr>
                        <a:t>amarillo</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marL="1905" algn="ctr">
                        <a:lnSpc>
                          <a:spcPct val="100000"/>
                        </a:lnSpc>
                        <a:spcBef>
                          <a:spcPts val="355"/>
                        </a:spcBef>
                      </a:pPr>
                      <a:r>
                        <a:rPr sz="1800" spc="-15" dirty="0">
                          <a:latin typeface="Carlito"/>
                          <a:cs typeface="Carlito"/>
                        </a:rPr>
                        <a:t>rojo</a:t>
                      </a:r>
                      <a:endParaRPr sz="1800">
                        <a:latin typeface="Carlito"/>
                        <a:cs typeface="Carlito"/>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extLst>
                  <a:ext uri="{0D108BD9-81ED-4DB2-BD59-A6C34878D82A}">
                    <a16:rowId xmlns:a16="http://schemas.microsoft.com/office/drawing/2014/main" val="10003"/>
                  </a:ext>
                </a:extLst>
              </a:tr>
              <a:tr h="356997">
                <a:tc>
                  <a:txBody>
                    <a:bodyPr/>
                    <a:lstStyle/>
                    <a:p>
                      <a:pPr algn="ctr">
                        <a:lnSpc>
                          <a:spcPct val="100000"/>
                        </a:lnSpc>
                        <a:spcBef>
                          <a:spcPts val="359"/>
                        </a:spcBef>
                      </a:pPr>
                      <a:r>
                        <a:rPr sz="1800" b="1" spc="-10" dirty="0">
                          <a:solidFill>
                            <a:srgbClr val="FFFFFF"/>
                          </a:solidFill>
                          <a:latin typeface="Carlito"/>
                          <a:cs typeface="Carlito"/>
                        </a:rPr>
                        <a:t>VISCOSIDAD</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gn="ctr">
                        <a:lnSpc>
                          <a:spcPct val="100000"/>
                        </a:lnSpc>
                        <a:spcBef>
                          <a:spcPts val="359"/>
                        </a:spcBef>
                      </a:pPr>
                      <a:r>
                        <a:rPr sz="1800" spc="-10" dirty="0">
                          <a:latin typeface="Carlito"/>
                          <a:cs typeface="Carlito"/>
                        </a:rPr>
                        <a:t>alta</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marL="1270" algn="ctr">
                        <a:lnSpc>
                          <a:spcPct val="100000"/>
                        </a:lnSpc>
                        <a:spcBef>
                          <a:spcPts val="359"/>
                        </a:spcBef>
                      </a:pPr>
                      <a:r>
                        <a:rPr sz="1800" spc="-10" dirty="0">
                          <a:latin typeface="Carlito"/>
                          <a:cs typeface="Carlito"/>
                        </a:rPr>
                        <a:t>alta</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marL="1905" algn="ctr">
                        <a:lnSpc>
                          <a:spcPct val="100000"/>
                        </a:lnSpc>
                        <a:spcBef>
                          <a:spcPts val="359"/>
                        </a:spcBef>
                      </a:pPr>
                      <a:r>
                        <a:rPr sz="1800" spc="-5" dirty="0">
                          <a:latin typeface="Carlito"/>
                          <a:cs typeface="Carlito"/>
                        </a:rPr>
                        <a:t>baja</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marL="1905" algn="ctr">
                        <a:lnSpc>
                          <a:spcPct val="100000"/>
                        </a:lnSpc>
                        <a:spcBef>
                          <a:spcPts val="359"/>
                        </a:spcBef>
                      </a:pPr>
                      <a:r>
                        <a:rPr sz="1800" spc="-5" dirty="0">
                          <a:latin typeface="Carlito"/>
                          <a:cs typeface="Carlito"/>
                        </a:rPr>
                        <a:t>variable</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marL="1270" algn="ctr">
                        <a:lnSpc>
                          <a:spcPct val="100000"/>
                        </a:lnSpc>
                        <a:spcBef>
                          <a:spcPts val="359"/>
                        </a:spcBef>
                      </a:pPr>
                      <a:r>
                        <a:rPr sz="1800" spc="-5" dirty="0">
                          <a:latin typeface="Carlito"/>
                          <a:cs typeface="Carlito"/>
                        </a:rPr>
                        <a:t>variable</a:t>
                      </a:r>
                      <a:endParaRPr sz="1800">
                        <a:latin typeface="Carlito"/>
                        <a:cs typeface="Carlito"/>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extLst>
                  <a:ext uri="{0D108BD9-81ED-4DB2-BD59-A6C34878D82A}">
                    <a16:rowId xmlns:a16="http://schemas.microsoft.com/office/drawing/2014/main" val="10004"/>
                  </a:ext>
                </a:extLst>
              </a:tr>
              <a:tr h="708913">
                <a:tc>
                  <a:txBody>
                    <a:bodyPr/>
                    <a:lstStyle/>
                    <a:p>
                      <a:pPr>
                        <a:lnSpc>
                          <a:spcPct val="100000"/>
                        </a:lnSpc>
                      </a:pPr>
                      <a:endParaRPr sz="1800">
                        <a:latin typeface="Times New Roman"/>
                        <a:cs typeface="Times New Roman"/>
                      </a:endParaRPr>
                    </a:p>
                    <a:p>
                      <a:pPr algn="ctr">
                        <a:lnSpc>
                          <a:spcPct val="100000"/>
                        </a:lnSpc>
                        <a:spcBef>
                          <a:spcPts val="1060"/>
                        </a:spcBef>
                      </a:pPr>
                      <a:r>
                        <a:rPr sz="1800" b="1" spc="-15" dirty="0">
                          <a:solidFill>
                            <a:srgbClr val="FFFFFF"/>
                          </a:solidFill>
                          <a:latin typeface="Carlito"/>
                          <a:cs typeface="Carlito"/>
                        </a:rPr>
                        <a:t>GLOBULOS </a:t>
                      </a:r>
                      <a:r>
                        <a:rPr sz="1800" b="1" spc="-5" dirty="0">
                          <a:solidFill>
                            <a:srgbClr val="FFFFFF"/>
                          </a:solidFill>
                          <a:latin typeface="Carlito"/>
                          <a:cs typeface="Carlito"/>
                        </a:rPr>
                        <a:t>BLANCOS </a:t>
                      </a:r>
                      <a:r>
                        <a:rPr sz="1800" b="1" dirty="0">
                          <a:solidFill>
                            <a:srgbClr val="FFFFFF"/>
                          </a:solidFill>
                          <a:latin typeface="Carlito"/>
                          <a:cs typeface="Carlito"/>
                        </a:rPr>
                        <a:t>/</a:t>
                      </a:r>
                      <a:r>
                        <a:rPr sz="1800" b="1" spc="-25" dirty="0">
                          <a:solidFill>
                            <a:srgbClr val="FFFFFF"/>
                          </a:solidFill>
                          <a:latin typeface="Carlito"/>
                          <a:cs typeface="Carlito"/>
                        </a:rPr>
                        <a:t> </a:t>
                      </a:r>
                      <a:r>
                        <a:rPr sz="1800" b="1" spc="-5" dirty="0">
                          <a:solidFill>
                            <a:srgbClr val="FFFFFF"/>
                          </a:solidFill>
                          <a:latin typeface="Carlito"/>
                          <a:cs typeface="Carlito"/>
                        </a:rPr>
                        <a:t>mm3</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gn="ctr">
                        <a:lnSpc>
                          <a:spcPct val="100000"/>
                        </a:lnSpc>
                        <a:spcBef>
                          <a:spcPts val="1060"/>
                        </a:spcBef>
                      </a:pPr>
                      <a:r>
                        <a:rPr sz="1800" spc="-5" dirty="0">
                          <a:latin typeface="Carlito"/>
                          <a:cs typeface="Carlito"/>
                        </a:rPr>
                        <a:t>&lt;200</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marL="635" algn="ctr">
                        <a:lnSpc>
                          <a:spcPct val="100000"/>
                        </a:lnSpc>
                        <a:spcBef>
                          <a:spcPts val="1060"/>
                        </a:spcBef>
                      </a:pPr>
                      <a:r>
                        <a:rPr sz="1800" dirty="0">
                          <a:latin typeface="Carlito"/>
                          <a:cs typeface="Carlito"/>
                        </a:rPr>
                        <a:t>0 </a:t>
                      </a:r>
                      <a:r>
                        <a:rPr sz="1800" spc="-10" dirty="0">
                          <a:latin typeface="Carlito"/>
                          <a:cs typeface="Carlito"/>
                        </a:rPr>
                        <a:t>to</a:t>
                      </a:r>
                      <a:r>
                        <a:rPr sz="1800" spc="-40" dirty="0">
                          <a:latin typeface="Carlito"/>
                          <a:cs typeface="Carlito"/>
                        </a:rPr>
                        <a:t> </a:t>
                      </a:r>
                      <a:r>
                        <a:rPr sz="1800" dirty="0">
                          <a:latin typeface="Carlito"/>
                          <a:cs typeface="Carlito"/>
                        </a:rPr>
                        <a:t>2000</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marL="1905" algn="ctr">
                        <a:lnSpc>
                          <a:spcPct val="100000"/>
                        </a:lnSpc>
                        <a:spcBef>
                          <a:spcPts val="1060"/>
                        </a:spcBef>
                      </a:pPr>
                      <a:r>
                        <a:rPr sz="1800" spc="-5" dirty="0">
                          <a:latin typeface="Carlito"/>
                          <a:cs typeface="Carlito"/>
                        </a:rPr>
                        <a:t>&gt;2000</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marL="3175" algn="ctr">
                        <a:lnSpc>
                          <a:spcPct val="100000"/>
                        </a:lnSpc>
                        <a:spcBef>
                          <a:spcPts val="1060"/>
                        </a:spcBef>
                      </a:pPr>
                      <a:r>
                        <a:rPr sz="1800" spc="-5" dirty="0">
                          <a:latin typeface="Carlito"/>
                          <a:cs typeface="Carlito"/>
                        </a:rPr>
                        <a:t>&gt;20,000</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algn="ctr">
                        <a:lnSpc>
                          <a:spcPct val="100000"/>
                        </a:lnSpc>
                        <a:spcBef>
                          <a:spcPts val="1060"/>
                        </a:spcBef>
                      </a:pPr>
                      <a:r>
                        <a:rPr sz="1800" spc="-15" dirty="0">
                          <a:latin typeface="Carlito"/>
                          <a:cs typeface="Carlito"/>
                        </a:rPr>
                        <a:t>Variable</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extLst>
                  <a:ext uri="{0D108BD9-81ED-4DB2-BD59-A6C34878D82A}">
                    <a16:rowId xmlns:a16="http://schemas.microsoft.com/office/drawing/2014/main" val="10005"/>
                  </a:ext>
                </a:extLst>
              </a:tr>
              <a:tr h="709041">
                <a:tc>
                  <a:txBody>
                    <a:bodyPr/>
                    <a:lstStyle/>
                    <a:p>
                      <a:pPr>
                        <a:lnSpc>
                          <a:spcPct val="100000"/>
                        </a:lnSpc>
                      </a:pPr>
                      <a:endParaRPr sz="1800">
                        <a:latin typeface="Times New Roman"/>
                        <a:cs typeface="Times New Roman"/>
                      </a:endParaRPr>
                    </a:p>
                    <a:p>
                      <a:pPr marL="635" algn="ctr">
                        <a:lnSpc>
                          <a:spcPct val="100000"/>
                        </a:lnSpc>
                        <a:spcBef>
                          <a:spcPts val="1065"/>
                        </a:spcBef>
                      </a:pPr>
                      <a:r>
                        <a:rPr sz="1800" b="1" spc="-10" dirty="0">
                          <a:solidFill>
                            <a:srgbClr val="FFFFFF"/>
                          </a:solidFill>
                          <a:latin typeface="Carlito"/>
                          <a:cs typeface="Carlito"/>
                        </a:rPr>
                        <a:t>POLIMORFONUCLEARES</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algn="ctr">
                        <a:lnSpc>
                          <a:spcPct val="100000"/>
                        </a:lnSpc>
                        <a:spcBef>
                          <a:spcPts val="1065"/>
                        </a:spcBef>
                      </a:pPr>
                      <a:r>
                        <a:rPr sz="1800" spc="-5" dirty="0">
                          <a:latin typeface="Carlito"/>
                          <a:cs typeface="Carlito"/>
                        </a:rPr>
                        <a:t>&lt;25</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algn="ctr">
                        <a:lnSpc>
                          <a:spcPct val="100000"/>
                        </a:lnSpc>
                        <a:spcBef>
                          <a:spcPts val="1065"/>
                        </a:spcBef>
                      </a:pPr>
                      <a:r>
                        <a:rPr sz="1800" spc="-5" dirty="0">
                          <a:latin typeface="Carlito"/>
                          <a:cs typeface="Carlito"/>
                        </a:rPr>
                        <a:t>&lt;25</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marL="1905" algn="ctr">
                        <a:lnSpc>
                          <a:spcPct val="100000"/>
                        </a:lnSpc>
                        <a:spcBef>
                          <a:spcPts val="1065"/>
                        </a:spcBef>
                      </a:pPr>
                      <a:r>
                        <a:rPr sz="1800" spc="-95" dirty="0">
                          <a:latin typeface="Arial"/>
                          <a:cs typeface="Arial"/>
                        </a:rPr>
                        <a:t>≥50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marL="635" algn="ctr">
                        <a:lnSpc>
                          <a:spcPct val="100000"/>
                        </a:lnSpc>
                        <a:spcBef>
                          <a:spcPts val="1065"/>
                        </a:spcBef>
                      </a:pPr>
                      <a:r>
                        <a:rPr sz="1800" spc="-95" dirty="0">
                          <a:latin typeface="Arial"/>
                          <a:cs typeface="Arial"/>
                        </a:rPr>
                        <a:t>≥75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tc>
                  <a:txBody>
                    <a:bodyPr/>
                    <a:lstStyle/>
                    <a:p>
                      <a:pPr>
                        <a:lnSpc>
                          <a:spcPct val="100000"/>
                        </a:lnSpc>
                      </a:pPr>
                      <a:endParaRPr sz="1800">
                        <a:latin typeface="Times New Roman"/>
                        <a:cs typeface="Times New Roman"/>
                      </a:endParaRPr>
                    </a:p>
                    <a:p>
                      <a:pPr marL="1905" algn="ctr">
                        <a:lnSpc>
                          <a:spcPct val="100000"/>
                        </a:lnSpc>
                        <a:spcBef>
                          <a:spcPts val="1065"/>
                        </a:spcBef>
                      </a:pPr>
                      <a:r>
                        <a:rPr sz="1800" dirty="0">
                          <a:latin typeface="Carlito"/>
                          <a:cs typeface="Carlito"/>
                        </a:rPr>
                        <a:t>50 </a:t>
                      </a:r>
                      <a:r>
                        <a:rPr sz="1800" spc="-10" dirty="0">
                          <a:latin typeface="Carlito"/>
                          <a:cs typeface="Carlito"/>
                        </a:rPr>
                        <a:t>to</a:t>
                      </a:r>
                      <a:r>
                        <a:rPr sz="1800" spc="-30" dirty="0">
                          <a:latin typeface="Carlito"/>
                          <a:cs typeface="Carlito"/>
                        </a:rPr>
                        <a:t> </a:t>
                      </a:r>
                      <a:r>
                        <a:rPr sz="1800" dirty="0">
                          <a:latin typeface="Carlito"/>
                          <a:cs typeface="Carlito"/>
                        </a:rPr>
                        <a:t>75</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0E9"/>
                    </a:solidFill>
                  </a:tcPr>
                </a:tc>
                <a:extLst>
                  <a:ext uri="{0D108BD9-81ED-4DB2-BD59-A6C34878D82A}">
                    <a16:rowId xmlns:a16="http://schemas.microsoft.com/office/drawing/2014/main" val="10006"/>
                  </a:ext>
                </a:extLst>
              </a:tr>
              <a:tr h="771779">
                <a:tc>
                  <a:txBody>
                    <a:bodyPr/>
                    <a:lstStyle/>
                    <a:p>
                      <a:pPr>
                        <a:lnSpc>
                          <a:spcPct val="100000"/>
                        </a:lnSpc>
                      </a:pPr>
                      <a:endParaRPr sz="1800">
                        <a:latin typeface="Times New Roman"/>
                        <a:cs typeface="Times New Roman"/>
                      </a:endParaRPr>
                    </a:p>
                    <a:p>
                      <a:pPr algn="ctr">
                        <a:lnSpc>
                          <a:spcPct val="100000"/>
                        </a:lnSpc>
                        <a:spcBef>
                          <a:spcPts val="1560"/>
                        </a:spcBef>
                      </a:pPr>
                      <a:r>
                        <a:rPr sz="1800" b="1" spc="-30" dirty="0">
                          <a:solidFill>
                            <a:srgbClr val="FFFFFF"/>
                          </a:solidFill>
                          <a:latin typeface="Carlito"/>
                          <a:cs typeface="Carlito"/>
                        </a:rPr>
                        <a:t>CULTIVO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FAC46"/>
                    </a:solidFill>
                  </a:tcPr>
                </a:tc>
                <a:tc>
                  <a:txBody>
                    <a:bodyPr/>
                    <a:lstStyle/>
                    <a:p>
                      <a:pPr>
                        <a:lnSpc>
                          <a:spcPct val="100000"/>
                        </a:lnSpc>
                      </a:pPr>
                      <a:endParaRPr sz="1800">
                        <a:latin typeface="Times New Roman"/>
                        <a:cs typeface="Times New Roman"/>
                      </a:endParaRPr>
                    </a:p>
                    <a:p>
                      <a:pPr marL="1270" algn="ctr">
                        <a:lnSpc>
                          <a:spcPct val="100000"/>
                        </a:lnSpc>
                        <a:spcBef>
                          <a:spcPts val="1560"/>
                        </a:spcBef>
                      </a:pPr>
                      <a:r>
                        <a:rPr sz="1800" spc="-25" dirty="0">
                          <a:latin typeface="Carlito"/>
                          <a:cs typeface="Carlito"/>
                        </a:rPr>
                        <a:t>NEGATIVO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algn="ctr">
                        <a:lnSpc>
                          <a:spcPct val="100000"/>
                        </a:lnSpc>
                        <a:spcBef>
                          <a:spcPts val="1560"/>
                        </a:spcBef>
                      </a:pPr>
                      <a:r>
                        <a:rPr sz="1800" spc="-25" dirty="0">
                          <a:latin typeface="Carlito"/>
                          <a:cs typeface="Carlito"/>
                        </a:rPr>
                        <a:t>NEGATIVO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marL="2540" algn="ctr">
                        <a:lnSpc>
                          <a:spcPct val="100000"/>
                        </a:lnSpc>
                        <a:spcBef>
                          <a:spcPts val="1560"/>
                        </a:spcBef>
                      </a:pPr>
                      <a:r>
                        <a:rPr sz="1800" spc="-25" dirty="0">
                          <a:latin typeface="Carlito"/>
                          <a:cs typeface="Carlito"/>
                        </a:rPr>
                        <a:t>NEGATIVO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marL="3175" algn="ctr">
                        <a:lnSpc>
                          <a:spcPct val="100000"/>
                        </a:lnSpc>
                        <a:spcBef>
                          <a:spcPts val="1315"/>
                        </a:spcBef>
                      </a:pPr>
                      <a:r>
                        <a:rPr sz="1800" spc="-10" dirty="0">
                          <a:latin typeface="Carlito"/>
                          <a:cs typeface="Carlito"/>
                        </a:rPr>
                        <a:t>POSITIVO:</a:t>
                      </a:r>
                      <a:endParaRPr sz="1800">
                        <a:latin typeface="Carlito"/>
                        <a:cs typeface="Carlito"/>
                      </a:endParaRPr>
                    </a:p>
                    <a:p>
                      <a:pPr marL="635" algn="ctr">
                        <a:lnSpc>
                          <a:spcPct val="100000"/>
                        </a:lnSpc>
                        <a:spcBef>
                          <a:spcPts val="155"/>
                        </a:spcBef>
                      </a:pPr>
                      <a:r>
                        <a:rPr sz="1800" spc="-10" dirty="0">
                          <a:latin typeface="Carlito"/>
                          <a:cs typeface="Carlito"/>
                        </a:rPr>
                        <a:t>frecuentemente</a:t>
                      </a:r>
                      <a:endParaRPr sz="1800">
                        <a:latin typeface="Carlito"/>
                        <a:cs typeface="Carlito"/>
                      </a:endParaRPr>
                    </a:p>
                  </a:txBody>
                  <a:tcPr marL="0" marR="0" marT="167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tc>
                  <a:txBody>
                    <a:bodyPr/>
                    <a:lstStyle/>
                    <a:p>
                      <a:pPr>
                        <a:lnSpc>
                          <a:spcPct val="100000"/>
                        </a:lnSpc>
                      </a:pPr>
                      <a:endParaRPr sz="1800">
                        <a:latin typeface="Times New Roman"/>
                        <a:cs typeface="Times New Roman"/>
                      </a:endParaRPr>
                    </a:p>
                    <a:p>
                      <a:pPr marL="1270" algn="ctr">
                        <a:lnSpc>
                          <a:spcPct val="100000"/>
                        </a:lnSpc>
                        <a:spcBef>
                          <a:spcPts val="1560"/>
                        </a:spcBef>
                      </a:pPr>
                      <a:r>
                        <a:rPr sz="1800" spc="-25" dirty="0">
                          <a:latin typeface="Carlito"/>
                          <a:cs typeface="Carlito"/>
                        </a:rPr>
                        <a:t>NEGATIVO</a:t>
                      </a:r>
                      <a:endParaRPr sz="18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4E2CF"/>
                    </a:solidFill>
                  </a:tcPr>
                </a:tc>
                <a:extLst>
                  <a:ext uri="{0D108BD9-81ED-4DB2-BD59-A6C34878D82A}">
                    <a16:rowId xmlns:a16="http://schemas.microsoft.com/office/drawing/2014/main" val="10007"/>
                  </a:ext>
                </a:extLst>
              </a:tr>
            </a:tbl>
          </a:graphicData>
        </a:graphic>
      </p:graphicFrame>
      <p:sp>
        <p:nvSpPr>
          <p:cNvPr id="3" name="object 3"/>
          <p:cNvSpPr txBox="1">
            <a:spLocks noGrp="1"/>
          </p:cNvSpPr>
          <p:nvPr>
            <p:ph type="title"/>
          </p:nvPr>
        </p:nvSpPr>
        <p:spPr>
          <a:xfrm>
            <a:off x="9077740" y="229615"/>
            <a:ext cx="2733134"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85" dirty="0"/>
              <a:t> </a:t>
            </a:r>
            <a:r>
              <a:rPr sz="2400" spc="-5" dirty="0"/>
              <a:t>SEPTICA</a:t>
            </a:r>
            <a:endParaRPr sz="2400" dirty="0"/>
          </a:p>
        </p:txBody>
      </p:sp>
      <p:sp>
        <p:nvSpPr>
          <p:cNvPr id="4" name="object 4"/>
          <p:cNvSpPr txBox="1"/>
          <p:nvPr/>
        </p:nvSpPr>
        <p:spPr>
          <a:xfrm>
            <a:off x="537463" y="826973"/>
            <a:ext cx="6503034" cy="39179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CARACTERÍSTICAS DEL </a:t>
            </a:r>
            <a:r>
              <a:rPr sz="2400" b="1" dirty="0">
                <a:latin typeface="Arial"/>
                <a:cs typeface="Arial"/>
              </a:rPr>
              <a:t>LÍQUIDO</a:t>
            </a:r>
            <a:r>
              <a:rPr sz="2400" b="1" spc="-90" dirty="0">
                <a:latin typeface="Arial"/>
                <a:cs typeface="Arial"/>
              </a:rPr>
              <a:t> </a:t>
            </a:r>
            <a:r>
              <a:rPr sz="2400" b="1" dirty="0">
                <a:latin typeface="Arial"/>
                <a:cs typeface="Arial"/>
              </a:rPr>
              <a:t>SINOVIAL</a:t>
            </a:r>
            <a:endParaRPr sz="24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878958" y="171069"/>
            <a:ext cx="2748782"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75" dirty="0"/>
              <a:t> </a:t>
            </a:r>
            <a:r>
              <a:rPr sz="2400" spc="-5" dirty="0"/>
              <a:t>SEPTICA</a:t>
            </a:r>
            <a:endParaRPr sz="2400" dirty="0"/>
          </a:p>
        </p:txBody>
      </p:sp>
      <p:sp>
        <p:nvSpPr>
          <p:cNvPr id="3" name="object 3"/>
          <p:cNvSpPr txBox="1"/>
          <p:nvPr/>
        </p:nvSpPr>
        <p:spPr>
          <a:xfrm>
            <a:off x="2475141" y="715136"/>
            <a:ext cx="4353141" cy="382156"/>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DIAGNOSTICO</a:t>
            </a:r>
            <a:r>
              <a:rPr sz="2400" b="1" spc="-10" dirty="0">
                <a:latin typeface="Arial"/>
                <a:cs typeface="Arial"/>
              </a:rPr>
              <a:t> DIFERENCIAL</a:t>
            </a:r>
            <a:endParaRPr sz="2400" dirty="0">
              <a:latin typeface="Arial"/>
              <a:cs typeface="Arial"/>
            </a:endParaRPr>
          </a:p>
        </p:txBody>
      </p:sp>
      <p:sp>
        <p:nvSpPr>
          <p:cNvPr id="4" name="object 4"/>
          <p:cNvSpPr txBox="1"/>
          <p:nvPr/>
        </p:nvSpPr>
        <p:spPr>
          <a:xfrm>
            <a:off x="7927085" y="3687546"/>
            <a:ext cx="3992245" cy="685165"/>
          </a:xfrm>
          <a:prstGeom prst="rect">
            <a:avLst/>
          </a:prstGeom>
          <a:solidFill>
            <a:srgbClr val="A9D18E"/>
          </a:solidFill>
        </p:spPr>
        <p:txBody>
          <a:bodyPr vert="horz" wrap="square" lIns="0" tIns="17145" rIns="0" bIns="0" rtlCol="0">
            <a:spAutoFit/>
          </a:bodyPr>
          <a:lstStyle/>
          <a:p>
            <a:pPr marL="92075" marR="197485">
              <a:lnSpc>
                <a:spcPct val="107200"/>
              </a:lnSpc>
              <a:spcBef>
                <a:spcPts val="135"/>
              </a:spcBef>
            </a:pPr>
            <a:r>
              <a:rPr sz="1800" b="1" spc="-10" dirty="0">
                <a:latin typeface="Arial"/>
                <a:cs typeface="Arial"/>
              </a:rPr>
              <a:t>ENFERMEDADES  </a:t>
            </a:r>
            <a:r>
              <a:rPr sz="1800" b="1" spc="-20" dirty="0">
                <a:latin typeface="Arial"/>
                <a:cs typeface="Arial"/>
              </a:rPr>
              <a:t>REUMATOLÓGICAS</a:t>
            </a:r>
            <a:r>
              <a:rPr sz="1800" b="1" dirty="0">
                <a:latin typeface="Arial"/>
                <a:cs typeface="Arial"/>
              </a:rPr>
              <a:t> </a:t>
            </a:r>
            <a:r>
              <a:rPr sz="1800" b="1" spc="-5" dirty="0">
                <a:latin typeface="Arial"/>
                <a:cs typeface="Arial"/>
              </a:rPr>
              <a:t>SISTÉMICAS</a:t>
            </a:r>
            <a:r>
              <a:rPr sz="1800" spc="-5" dirty="0">
                <a:latin typeface="Arial"/>
                <a:cs typeface="Arial"/>
              </a:rPr>
              <a:t>:</a:t>
            </a:r>
            <a:endParaRPr sz="1800">
              <a:latin typeface="Arial"/>
              <a:cs typeface="Arial"/>
            </a:endParaRPr>
          </a:p>
        </p:txBody>
      </p:sp>
      <p:sp>
        <p:nvSpPr>
          <p:cNvPr id="5" name="object 5"/>
          <p:cNvSpPr txBox="1"/>
          <p:nvPr/>
        </p:nvSpPr>
        <p:spPr>
          <a:xfrm>
            <a:off x="7049769" y="733425"/>
            <a:ext cx="2485390"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Arial"/>
                <a:cs typeface="Arial"/>
              </a:rPr>
              <a:t>Según </a:t>
            </a:r>
            <a:r>
              <a:rPr sz="1800" b="1" dirty="0">
                <a:latin typeface="Arial"/>
                <a:cs typeface="Arial"/>
              </a:rPr>
              <a:t>tipo </a:t>
            </a:r>
            <a:r>
              <a:rPr sz="1800" b="1" spc="-5" dirty="0">
                <a:latin typeface="Arial"/>
                <a:cs typeface="Arial"/>
              </a:rPr>
              <a:t>de</a:t>
            </a:r>
            <a:r>
              <a:rPr sz="1800" b="1" spc="-80" dirty="0">
                <a:latin typeface="Arial"/>
                <a:cs typeface="Arial"/>
              </a:rPr>
              <a:t> </a:t>
            </a:r>
            <a:r>
              <a:rPr sz="1800" b="1" spc="-5" dirty="0">
                <a:latin typeface="Arial"/>
                <a:cs typeface="Arial"/>
              </a:rPr>
              <a:t>Causas:</a:t>
            </a:r>
            <a:endParaRPr sz="1800">
              <a:latin typeface="Arial"/>
              <a:cs typeface="Arial"/>
            </a:endParaRPr>
          </a:p>
        </p:txBody>
      </p:sp>
      <p:sp>
        <p:nvSpPr>
          <p:cNvPr id="6" name="object 6"/>
          <p:cNvSpPr txBox="1"/>
          <p:nvPr/>
        </p:nvSpPr>
        <p:spPr>
          <a:xfrm>
            <a:off x="416471" y="1302626"/>
            <a:ext cx="2058670" cy="369570"/>
          </a:xfrm>
          <a:prstGeom prst="rect">
            <a:avLst/>
          </a:prstGeom>
          <a:solidFill>
            <a:srgbClr val="DAE2F3"/>
          </a:solidFill>
        </p:spPr>
        <p:txBody>
          <a:bodyPr vert="horz" wrap="square" lIns="0" tIns="33655" rIns="0" bIns="0" rtlCol="0">
            <a:spAutoFit/>
          </a:bodyPr>
          <a:lstStyle/>
          <a:p>
            <a:pPr marL="91440">
              <a:lnSpc>
                <a:spcPct val="100000"/>
              </a:lnSpc>
              <a:spcBef>
                <a:spcPts val="265"/>
              </a:spcBef>
            </a:pPr>
            <a:r>
              <a:rPr sz="1800" b="1" spc="-5" dirty="0">
                <a:latin typeface="Arial"/>
                <a:cs typeface="Arial"/>
              </a:rPr>
              <a:t>INFECCIOSAS:</a:t>
            </a:r>
            <a:endParaRPr sz="1800">
              <a:latin typeface="Arial"/>
              <a:cs typeface="Arial"/>
            </a:endParaRPr>
          </a:p>
        </p:txBody>
      </p:sp>
      <p:sp>
        <p:nvSpPr>
          <p:cNvPr id="7" name="object 7"/>
          <p:cNvSpPr txBox="1"/>
          <p:nvPr/>
        </p:nvSpPr>
        <p:spPr>
          <a:xfrm>
            <a:off x="416471" y="1763014"/>
            <a:ext cx="1672589" cy="1477645"/>
          </a:xfrm>
          <a:prstGeom prst="rect">
            <a:avLst/>
          </a:prstGeom>
          <a:solidFill>
            <a:srgbClr val="DAE2F3"/>
          </a:solidFill>
        </p:spPr>
        <p:txBody>
          <a:bodyPr vert="horz" wrap="square" lIns="0" tIns="41275" rIns="0" bIns="0" rtlCol="0">
            <a:spAutoFit/>
          </a:bodyPr>
          <a:lstStyle/>
          <a:p>
            <a:pPr marL="91440" marR="165735">
              <a:lnSpc>
                <a:spcPct val="99400"/>
              </a:lnSpc>
              <a:spcBef>
                <a:spcPts val="325"/>
              </a:spcBef>
            </a:pPr>
            <a:r>
              <a:rPr sz="1800" spc="-5" dirty="0">
                <a:latin typeface="Arial"/>
                <a:cs typeface="Arial"/>
              </a:rPr>
              <a:t>Bacteria  Hongos  Mic</a:t>
            </a:r>
            <a:r>
              <a:rPr sz="1800" spc="-15" dirty="0">
                <a:latin typeface="Arial"/>
                <a:cs typeface="Arial"/>
              </a:rPr>
              <a:t>o</a:t>
            </a:r>
            <a:r>
              <a:rPr sz="1800" spc="-5" dirty="0">
                <a:latin typeface="Arial"/>
                <a:cs typeface="Arial"/>
              </a:rPr>
              <a:t>b</a:t>
            </a:r>
            <a:r>
              <a:rPr sz="1800" spc="-15" dirty="0">
                <a:latin typeface="Arial"/>
                <a:cs typeface="Arial"/>
              </a:rPr>
              <a:t>a</a:t>
            </a:r>
            <a:r>
              <a:rPr sz="1800" spc="-5" dirty="0">
                <a:latin typeface="Arial"/>
                <a:cs typeface="Arial"/>
              </a:rPr>
              <a:t>cteri</a:t>
            </a:r>
            <a:r>
              <a:rPr sz="1800" spc="-15" dirty="0">
                <a:latin typeface="Arial"/>
                <a:cs typeface="Arial"/>
              </a:rPr>
              <a:t>a</a:t>
            </a:r>
            <a:r>
              <a:rPr sz="1800" dirty="0">
                <a:latin typeface="Arial"/>
                <a:cs typeface="Arial"/>
              </a:rPr>
              <a:t>s  </a:t>
            </a:r>
            <a:r>
              <a:rPr sz="1800" spc="-15" dirty="0">
                <a:latin typeface="Arial"/>
                <a:cs typeface="Arial"/>
              </a:rPr>
              <a:t>Virus  </a:t>
            </a:r>
            <a:r>
              <a:rPr sz="1800" spc="-5" dirty="0">
                <a:latin typeface="Arial"/>
                <a:cs typeface="Arial"/>
              </a:rPr>
              <a:t>Espiroquetas</a:t>
            </a:r>
            <a:endParaRPr sz="1800">
              <a:latin typeface="Arial"/>
              <a:cs typeface="Arial"/>
            </a:endParaRPr>
          </a:p>
        </p:txBody>
      </p:sp>
      <p:sp>
        <p:nvSpPr>
          <p:cNvPr id="8" name="object 8"/>
          <p:cNvSpPr txBox="1"/>
          <p:nvPr/>
        </p:nvSpPr>
        <p:spPr>
          <a:xfrm>
            <a:off x="3138170" y="1302626"/>
            <a:ext cx="1646555" cy="369570"/>
          </a:xfrm>
          <a:prstGeom prst="rect">
            <a:avLst/>
          </a:prstGeom>
          <a:solidFill>
            <a:srgbClr val="F1F1F1"/>
          </a:solidFill>
        </p:spPr>
        <p:txBody>
          <a:bodyPr vert="horz" wrap="square" lIns="0" tIns="33655" rIns="0" bIns="0" rtlCol="0">
            <a:spAutoFit/>
          </a:bodyPr>
          <a:lstStyle/>
          <a:p>
            <a:pPr marL="91440">
              <a:lnSpc>
                <a:spcPct val="100000"/>
              </a:lnSpc>
              <a:spcBef>
                <a:spcPts val="265"/>
              </a:spcBef>
            </a:pPr>
            <a:r>
              <a:rPr sz="1800" b="1" spc="-10" dirty="0">
                <a:latin typeface="Arial"/>
                <a:cs typeface="Arial"/>
              </a:rPr>
              <a:t>TUMORALES</a:t>
            </a:r>
            <a:endParaRPr sz="1800">
              <a:latin typeface="Arial"/>
              <a:cs typeface="Arial"/>
            </a:endParaRPr>
          </a:p>
        </p:txBody>
      </p:sp>
      <p:sp>
        <p:nvSpPr>
          <p:cNvPr id="9" name="object 9"/>
          <p:cNvSpPr txBox="1"/>
          <p:nvPr/>
        </p:nvSpPr>
        <p:spPr>
          <a:xfrm>
            <a:off x="3228975" y="1800225"/>
            <a:ext cx="2687955" cy="1477645"/>
          </a:xfrm>
          <a:prstGeom prst="rect">
            <a:avLst/>
          </a:prstGeom>
          <a:solidFill>
            <a:srgbClr val="F1F1F1"/>
          </a:solidFill>
        </p:spPr>
        <p:txBody>
          <a:bodyPr vert="horz" wrap="square" lIns="0" tIns="40005" rIns="0" bIns="0" rtlCol="0">
            <a:spAutoFit/>
          </a:bodyPr>
          <a:lstStyle/>
          <a:p>
            <a:pPr marL="91440" marR="965200">
              <a:lnSpc>
                <a:spcPct val="100000"/>
              </a:lnSpc>
              <a:spcBef>
                <a:spcPts val="315"/>
              </a:spcBef>
            </a:pPr>
            <a:r>
              <a:rPr sz="1800" spc="-5" dirty="0">
                <a:latin typeface="Arial"/>
                <a:cs typeface="Arial"/>
              </a:rPr>
              <a:t>C</a:t>
            </a:r>
            <a:r>
              <a:rPr sz="1800" spc="-15" dirty="0">
                <a:latin typeface="Arial"/>
                <a:cs typeface="Arial"/>
              </a:rPr>
              <a:t>o</a:t>
            </a:r>
            <a:r>
              <a:rPr sz="1800" spc="-5" dirty="0">
                <a:latin typeface="Arial"/>
                <a:cs typeface="Arial"/>
              </a:rPr>
              <a:t>n</a:t>
            </a:r>
            <a:r>
              <a:rPr sz="1800" spc="-15" dirty="0">
                <a:latin typeface="Arial"/>
                <a:cs typeface="Arial"/>
              </a:rPr>
              <a:t>d</a:t>
            </a:r>
            <a:r>
              <a:rPr sz="1800" spc="-5" dirty="0">
                <a:latin typeface="Arial"/>
                <a:cs typeface="Arial"/>
              </a:rPr>
              <a:t>ros</a:t>
            </a:r>
            <a:r>
              <a:rPr sz="1800" spc="-15" dirty="0">
                <a:latin typeface="Arial"/>
                <a:cs typeface="Arial"/>
              </a:rPr>
              <a:t>a</a:t>
            </a:r>
            <a:r>
              <a:rPr sz="1800" spc="-5" dirty="0">
                <a:latin typeface="Arial"/>
                <a:cs typeface="Arial"/>
              </a:rPr>
              <a:t>rcoma  Metástasis  Osteosarcoma</a:t>
            </a:r>
            <a:endParaRPr sz="1800">
              <a:latin typeface="Arial"/>
              <a:cs typeface="Arial"/>
            </a:endParaRPr>
          </a:p>
          <a:p>
            <a:pPr marL="91440">
              <a:lnSpc>
                <a:spcPts val="2135"/>
              </a:lnSpc>
            </a:pPr>
            <a:r>
              <a:rPr sz="1800" spc="-15" dirty="0">
                <a:latin typeface="Arial"/>
                <a:cs typeface="Arial"/>
              </a:rPr>
              <a:t>Tumor </a:t>
            </a:r>
            <a:r>
              <a:rPr sz="1800" spc="-20" dirty="0">
                <a:latin typeface="Arial"/>
                <a:cs typeface="Arial"/>
              </a:rPr>
              <a:t>Tenosinovial</a:t>
            </a:r>
            <a:r>
              <a:rPr sz="1800" spc="-45" dirty="0">
                <a:latin typeface="Arial"/>
                <a:cs typeface="Arial"/>
              </a:rPr>
              <a:t> </a:t>
            </a:r>
            <a:r>
              <a:rPr sz="1800" spc="-5" dirty="0">
                <a:latin typeface="Arial"/>
                <a:cs typeface="Arial"/>
              </a:rPr>
              <a:t>De</a:t>
            </a:r>
            <a:endParaRPr sz="1800">
              <a:latin typeface="Arial"/>
              <a:cs typeface="Arial"/>
            </a:endParaRPr>
          </a:p>
          <a:p>
            <a:pPr marL="91440">
              <a:lnSpc>
                <a:spcPts val="2135"/>
              </a:lnSpc>
            </a:pPr>
            <a:r>
              <a:rPr sz="1800" spc="-10" dirty="0">
                <a:latin typeface="Arial"/>
                <a:cs typeface="Arial"/>
              </a:rPr>
              <a:t>Células</a:t>
            </a:r>
            <a:r>
              <a:rPr sz="1800" spc="5" dirty="0">
                <a:latin typeface="Arial"/>
                <a:cs typeface="Arial"/>
              </a:rPr>
              <a:t> </a:t>
            </a:r>
            <a:r>
              <a:rPr sz="1800" spc="-5" dirty="0">
                <a:latin typeface="Arial"/>
                <a:cs typeface="Arial"/>
              </a:rPr>
              <a:t>Gigantes</a:t>
            </a:r>
            <a:endParaRPr sz="1800">
              <a:latin typeface="Arial"/>
              <a:cs typeface="Arial"/>
            </a:endParaRPr>
          </a:p>
        </p:txBody>
      </p:sp>
      <p:sp>
        <p:nvSpPr>
          <p:cNvPr id="10" name="object 10"/>
          <p:cNvSpPr txBox="1"/>
          <p:nvPr/>
        </p:nvSpPr>
        <p:spPr>
          <a:xfrm>
            <a:off x="7114285" y="1321930"/>
            <a:ext cx="4352925" cy="369570"/>
          </a:xfrm>
          <a:prstGeom prst="rect">
            <a:avLst/>
          </a:prstGeom>
          <a:solidFill>
            <a:srgbClr val="E1EFD9"/>
          </a:solidFill>
        </p:spPr>
        <p:txBody>
          <a:bodyPr vert="horz" wrap="square" lIns="0" tIns="33655" rIns="0" bIns="0" rtlCol="0">
            <a:spAutoFit/>
          </a:bodyPr>
          <a:lstStyle/>
          <a:p>
            <a:pPr marL="92075">
              <a:lnSpc>
                <a:spcPct val="100000"/>
              </a:lnSpc>
              <a:spcBef>
                <a:spcPts val="265"/>
              </a:spcBef>
            </a:pPr>
            <a:r>
              <a:rPr sz="1800" b="1" spc="-10" dirty="0">
                <a:latin typeface="Arial"/>
                <a:cs typeface="Arial"/>
              </a:rPr>
              <a:t>ARTRITIS </a:t>
            </a:r>
            <a:r>
              <a:rPr sz="1800" b="1" spc="-5" dirty="0">
                <a:latin typeface="Arial"/>
                <a:cs typeface="Arial"/>
              </a:rPr>
              <a:t>INDUCIDA </a:t>
            </a:r>
            <a:r>
              <a:rPr sz="1800" b="1" dirty="0">
                <a:latin typeface="Arial"/>
                <a:cs typeface="Arial"/>
              </a:rPr>
              <a:t>POR</a:t>
            </a:r>
            <a:r>
              <a:rPr sz="1800" b="1" spc="-35" dirty="0">
                <a:latin typeface="Arial"/>
                <a:cs typeface="Arial"/>
              </a:rPr>
              <a:t> </a:t>
            </a:r>
            <a:r>
              <a:rPr sz="1800" b="1" spc="-25" dirty="0">
                <a:latin typeface="Arial"/>
                <a:cs typeface="Arial"/>
              </a:rPr>
              <a:t>CRISTALES</a:t>
            </a:r>
            <a:endParaRPr sz="1800">
              <a:latin typeface="Arial"/>
              <a:cs typeface="Arial"/>
            </a:endParaRPr>
          </a:p>
        </p:txBody>
      </p:sp>
      <p:sp>
        <p:nvSpPr>
          <p:cNvPr id="11" name="object 11"/>
          <p:cNvSpPr txBox="1"/>
          <p:nvPr/>
        </p:nvSpPr>
        <p:spPr>
          <a:xfrm>
            <a:off x="7226807" y="1901520"/>
            <a:ext cx="4239895" cy="1200785"/>
          </a:xfrm>
          <a:prstGeom prst="rect">
            <a:avLst/>
          </a:prstGeom>
          <a:solidFill>
            <a:srgbClr val="E1EFD9"/>
          </a:solidFill>
        </p:spPr>
        <p:txBody>
          <a:bodyPr vert="horz" wrap="square" lIns="0" tIns="40005" rIns="0" bIns="0" rtlCol="0">
            <a:spAutoFit/>
          </a:bodyPr>
          <a:lstStyle/>
          <a:p>
            <a:pPr marL="92075">
              <a:lnSpc>
                <a:spcPct val="100000"/>
              </a:lnSpc>
              <a:spcBef>
                <a:spcPts val="315"/>
              </a:spcBef>
            </a:pPr>
            <a:r>
              <a:rPr sz="1800" dirty="0">
                <a:latin typeface="Arial"/>
                <a:cs typeface="Arial"/>
              </a:rPr>
              <a:t>Ac</a:t>
            </a:r>
            <a:r>
              <a:rPr sz="1800" spc="-15" dirty="0">
                <a:latin typeface="Arial"/>
                <a:cs typeface="Arial"/>
              </a:rPr>
              <a:t> </a:t>
            </a:r>
            <a:r>
              <a:rPr sz="1800" spc="-5" dirty="0">
                <a:latin typeface="Arial"/>
                <a:cs typeface="Arial"/>
              </a:rPr>
              <a:t>úrico</a:t>
            </a:r>
            <a:endParaRPr sz="1800">
              <a:latin typeface="Arial"/>
              <a:cs typeface="Arial"/>
            </a:endParaRPr>
          </a:p>
          <a:p>
            <a:pPr marL="92075" marR="928369">
              <a:lnSpc>
                <a:spcPct val="98900"/>
              </a:lnSpc>
              <a:spcBef>
                <a:spcPts val="25"/>
              </a:spcBef>
            </a:pPr>
            <a:r>
              <a:rPr sz="1800" spc="-5" dirty="0">
                <a:latin typeface="Arial"/>
                <a:cs typeface="Arial"/>
              </a:rPr>
              <a:t>Pirofosfato de calcio  Hidroxiapatita Oxalato de calcio  Lípidos</a:t>
            </a:r>
            <a:endParaRPr sz="1800">
              <a:latin typeface="Arial"/>
              <a:cs typeface="Arial"/>
            </a:endParaRPr>
          </a:p>
        </p:txBody>
      </p:sp>
      <p:sp>
        <p:nvSpPr>
          <p:cNvPr id="12" name="object 12"/>
          <p:cNvSpPr txBox="1"/>
          <p:nvPr/>
        </p:nvSpPr>
        <p:spPr>
          <a:xfrm>
            <a:off x="198462" y="3700767"/>
            <a:ext cx="1890395" cy="369570"/>
          </a:xfrm>
          <a:prstGeom prst="rect">
            <a:avLst/>
          </a:prstGeom>
          <a:solidFill>
            <a:srgbClr val="FFF1CC"/>
          </a:solidFill>
        </p:spPr>
        <p:txBody>
          <a:bodyPr vert="horz" wrap="square" lIns="0" tIns="34290" rIns="0" bIns="0" rtlCol="0">
            <a:spAutoFit/>
          </a:bodyPr>
          <a:lstStyle/>
          <a:p>
            <a:pPr marL="90805">
              <a:lnSpc>
                <a:spcPct val="100000"/>
              </a:lnSpc>
              <a:spcBef>
                <a:spcPts val="270"/>
              </a:spcBef>
            </a:pPr>
            <a:r>
              <a:rPr sz="1800" b="1" spc="-10" dirty="0">
                <a:latin typeface="Arial"/>
                <a:cs typeface="Arial"/>
              </a:rPr>
              <a:t>HEMARTROSIS</a:t>
            </a:r>
            <a:endParaRPr sz="1800">
              <a:latin typeface="Arial"/>
              <a:cs typeface="Arial"/>
            </a:endParaRPr>
          </a:p>
        </p:txBody>
      </p:sp>
      <p:sp>
        <p:nvSpPr>
          <p:cNvPr id="13" name="object 13"/>
          <p:cNvSpPr txBox="1"/>
          <p:nvPr/>
        </p:nvSpPr>
        <p:spPr>
          <a:xfrm>
            <a:off x="240512" y="4194873"/>
            <a:ext cx="2317750" cy="1754505"/>
          </a:xfrm>
          <a:prstGeom prst="rect">
            <a:avLst/>
          </a:prstGeom>
          <a:solidFill>
            <a:srgbClr val="FFF1CC"/>
          </a:solidFill>
        </p:spPr>
        <p:txBody>
          <a:bodyPr vert="horz" wrap="square" lIns="0" tIns="40640" rIns="0" bIns="0" rtlCol="0">
            <a:spAutoFit/>
          </a:bodyPr>
          <a:lstStyle/>
          <a:p>
            <a:pPr marL="90805" marR="577850">
              <a:lnSpc>
                <a:spcPct val="100000"/>
              </a:lnSpc>
              <a:spcBef>
                <a:spcPts val="320"/>
              </a:spcBef>
            </a:pPr>
            <a:r>
              <a:rPr sz="1800" spc="-15" dirty="0">
                <a:latin typeface="Arial"/>
                <a:cs typeface="Arial"/>
              </a:rPr>
              <a:t>Trauma  </a:t>
            </a:r>
            <a:r>
              <a:rPr sz="1800" spc="-5" dirty="0">
                <a:latin typeface="Arial"/>
                <a:cs typeface="Arial"/>
              </a:rPr>
              <a:t>Anticoagulación  </a:t>
            </a:r>
            <a:r>
              <a:rPr sz="1800" spc="-10" dirty="0">
                <a:latin typeface="Arial"/>
                <a:cs typeface="Arial"/>
              </a:rPr>
              <a:t>Trastornos </a:t>
            </a:r>
            <a:r>
              <a:rPr sz="1800" spc="-5" dirty="0">
                <a:latin typeface="Arial"/>
                <a:cs typeface="Arial"/>
              </a:rPr>
              <a:t>de</a:t>
            </a:r>
            <a:r>
              <a:rPr sz="1800" spc="-70" dirty="0">
                <a:latin typeface="Arial"/>
                <a:cs typeface="Arial"/>
              </a:rPr>
              <a:t> </a:t>
            </a:r>
            <a:r>
              <a:rPr sz="1800" spc="-5" dirty="0">
                <a:latin typeface="Arial"/>
                <a:cs typeface="Arial"/>
              </a:rPr>
              <a:t>la  coagulación  </a:t>
            </a:r>
            <a:r>
              <a:rPr sz="1800" dirty="0">
                <a:latin typeface="Arial"/>
                <a:cs typeface="Arial"/>
              </a:rPr>
              <a:t>Fractura</a:t>
            </a:r>
            <a:endParaRPr sz="1800">
              <a:latin typeface="Arial"/>
              <a:cs typeface="Arial"/>
            </a:endParaRPr>
          </a:p>
          <a:p>
            <a:pPr marL="90805">
              <a:lnSpc>
                <a:spcPts val="2115"/>
              </a:lnSpc>
            </a:pPr>
            <a:r>
              <a:rPr sz="1800" spc="-5" dirty="0">
                <a:latin typeface="Arial"/>
                <a:cs typeface="Arial"/>
              </a:rPr>
              <a:t>Sinovitis</a:t>
            </a:r>
            <a:r>
              <a:rPr sz="1800" spc="-20" dirty="0">
                <a:latin typeface="Arial"/>
                <a:cs typeface="Arial"/>
              </a:rPr>
              <a:t> </a:t>
            </a:r>
            <a:r>
              <a:rPr sz="1800" spc="-5" dirty="0">
                <a:latin typeface="Arial"/>
                <a:cs typeface="Arial"/>
              </a:rPr>
              <a:t>Pigmentaria</a:t>
            </a:r>
            <a:endParaRPr sz="1800">
              <a:latin typeface="Arial"/>
              <a:cs typeface="Arial"/>
            </a:endParaRPr>
          </a:p>
        </p:txBody>
      </p:sp>
      <p:sp>
        <p:nvSpPr>
          <p:cNvPr id="14" name="object 14"/>
          <p:cNvSpPr txBox="1"/>
          <p:nvPr/>
        </p:nvSpPr>
        <p:spPr>
          <a:xfrm>
            <a:off x="2663063" y="3722547"/>
            <a:ext cx="2057400" cy="389255"/>
          </a:xfrm>
          <a:prstGeom prst="rect">
            <a:avLst/>
          </a:prstGeom>
          <a:solidFill>
            <a:srgbClr val="BCD6ED"/>
          </a:solidFill>
        </p:spPr>
        <p:txBody>
          <a:bodyPr vert="horz" wrap="square" lIns="0" tIns="37465" rIns="0" bIns="0" rtlCol="0">
            <a:spAutoFit/>
          </a:bodyPr>
          <a:lstStyle/>
          <a:p>
            <a:pPr marL="91440">
              <a:lnSpc>
                <a:spcPct val="100000"/>
              </a:lnSpc>
              <a:spcBef>
                <a:spcPts val="295"/>
              </a:spcBef>
            </a:pPr>
            <a:r>
              <a:rPr sz="1800" b="1" spc="-5" dirty="0">
                <a:latin typeface="Arial"/>
                <a:cs typeface="Arial"/>
              </a:rPr>
              <a:t>OSTEOARTRITIS</a:t>
            </a:r>
            <a:endParaRPr sz="1800">
              <a:latin typeface="Arial"/>
              <a:cs typeface="Arial"/>
            </a:endParaRPr>
          </a:p>
        </p:txBody>
      </p:sp>
      <p:sp>
        <p:nvSpPr>
          <p:cNvPr id="15" name="object 15"/>
          <p:cNvSpPr txBox="1"/>
          <p:nvPr/>
        </p:nvSpPr>
        <p:spPr>
          <a:xfrm>
            <a:off x="2653919" y="4226166"/>
            <a:ext cx="1835150" cy="369570"/>
          </a:xfrm>
          <a:prstGeom prst="rect">
            <a:avLst/>
          </a:prstGeom>
          <a:solidFill>
            <a:srgbClr val="BCD6ED"/>
          </a:solidFill>
        </p:spPr>
        <p:txBody>
          <a:bodyPr vert="horz" wrap="square" lIns="0" tIns="34290" rIns="0" bIns="0" rtlCol="0">
            <a:spAutoFit/>
          </a:bodyPr>
          <a:lstStyle/>
          <a:p>
            <a:pPr marL="91440">
              <a:lnSpc>
                <a:spcPct val="100000"/>
              </a:lnSpc>
              <a:spcBef>
                <a:spcPts val="270"/>
              </a:spcBef>
            </a:pPr>
            <a:r>
              <a:rPr sz="1800" spc="-20" dirty="0">
                <a:latin typeface="Arial"/>
                <a:cs typeface="Arial"/>
              </a:rPr>
              <a:t>Variante</a:t>
            </a:r>
            <a:r>
              <a:rPr sz="1800" spc="-30" dirty="0">
                <a:latin typeface="Arial"/>
                <a:cs typeface="Arial"/>
              </a:rPr>
              <a:t> </a:t>
            </a:r>
            <a:r>
              <a:rPr sz="1800" spc="-5" dirty="0">
                <a:latin typeface="Arial"/>
                <a:cs typeface="Arial"/>
              </a:rPr>
              <a:t>erosiva</a:t>
            </a:r>
            <a:endParaRPr sz="1800">
              <a:latin typeface="Arial"/>
              <a:cs typeface="Arial"/>
            </a:endParaRPr>
          </a:p>
        </p:txBody>
      </p:sp>
      <p:sp>
        <p:nvSpPr>
          <p:cNvPr id="16" name="object 16"/>
          <p:cNvSpPr txBox="1"/>
          <p:nvPr/>
        </p:nvSpPr>
        <p:spPr>
          <a:xfrm>
            <a:off x="5216397" y="3738714"/>
            <a:ext cx="2411095" cy="923925"/>
          </a:xfrm>
          <a:prstGeom prst="rect">
            <a:avLst/>
          </a:prstGeom>
          <a:solidFill>
            <a:srgbClr val="F8CAAC"/>
          </a:solidFill>
        </p:spPr>
        <p:txBody>
          <a:bodyPr vert="horz" wrap="square" lIns="0" tIns="43180" rIns="0" bIns="0" rtlCol="0">
            <a:spAutoFit/>
          </a:bodyPr>
          <a:lstStyle/>
          <a:p>
            <a:pPr marL="91440" marR="287655">
              <a:lnSpc>
                <a:spcPct val="98900"/>
              </a:lnSpc>
              <a:spcBef>
                <a:spcPts val="340"/>
              </a:spcBef>
            </a:pPr>
            <a:r>
              <a:rPr sz="1800" b="1" spc="-5" dirty="0">
                <a:latin typeface="Arial"/>
                <a:cs typeface="Arial"/>
              </a:rPr>
              <a:t>COMPROMISO  </a:t>
            </a:r>
            <a:r>
              <a:rPr sz="1800" b="1" spc="-20" dirty="0">
                <a:latin typeface="Arial"/>
                <a:cs typeface="Arial"/>
              </a:rPr>
              <a:t>DEGENERATIVO  </a:t>
            </a:r>
            <a:r>
              <a:rPr sz="1800" b="1" spc="-5" dirty="0">
                <a:latin typeface="Arial"/>
                <a:cs typeface="Arial"/>
              </a:rPr>
              <a:t>INTR</a:t>
            </a:r>
            <a:r>
              <a:rPr sz="1800" b="1" spc="-45" dirty="0">
                <a:latin typeface="Arial"/>
                <a:cs typeface="Arial"/>
              </a:rPr>
              <a:t>A</a:t>
            </a:r>
            <a:r>
              <a:rPr sz="1800" b="1" spc="-25" dirty="0">
                <a:latin typeface="Arial"/>
                <a:cs typeface="Arial"/>
              </a:rPr>
              <a:t>A</a:t>
            </a:r>
            <a:r>
              <a:rPr sz="1800" b="1" spc="-5" dirty="0">
                <a:latin typeface="Arial"/>
                <a:cs typeface="Arial"/>
              </a:rPr>
              <a:t>RTICU</a:t>
            </a:r>
            <a:r>
              <a:rPr sz="1800" b="1" spc="5" dirty="0">
                <a:latin typeface="Arial"/>
                <a:cs typeface="Arial"/>
              </a:rPr>
              <a:t>L</a:t>
            </a:r>
            <a:r>
              <a:rPr sz="1800" b="1" spc="-25" dirty="0">
                <a:latin typeface="Arial"/>
                <a:cs typeface="Arial"/>
              </a:rPr>
              <a:t>A</a:t>
            </a:r>
            <a:r>
              <a:rPr sz="1800" b="1" spc="-5" dirty="0">
                <a:latin typeface="Arial"/>
                <a:cs typeface="Arial"/>
              </a:rPr>
              <a:t>R</a:t>
            </a:r>
            <a:endParaRPr sz="1800">
              <a:latin typeface="Arial"/>
              <a:cs typeface="Arial"/>
            </a:endParaRPr>
          </a:p>
        </p:txBody>
      </p:sp>
      <p:sp>
        <p:nvSpPr>
          <p:cNvPr id="17" name="object 17"/>
          <p:cNvSpPr txBox="1"/>
          <p:nvPr/>
        </p:nvSpPr>
        <p:spPr>
          <a:xfrm>
            <a:off x="5288534" y="4929606"/>
            <a:ext cx="1838960" cy="923925"/>
          </a:xfrm>
          <a:prstGeom prst="rect">
            <a:avLst/>
          </a:prstGeom>
          <a:solidFill>
            <a:srgbClr val="F8CAAC"/>
          </a:solidFill>
        </p:spPr>
        <p:txBody>
          <a:bodyPr vert="horz" wrap="square" lIns="0" tIns="43815" rIns="0" bIns="0" rtlCol="0">
            <a:spAutoFit/>
          </a:bodyPr>
          <a:lstStyle/>
          <a:p>
            <a:pPr marL="92075" marR="104775">
              <a:lnSpc>
                <a:spcPct val="98900"/>
              </a:lnSpc>
              <a:spcBef>
                <a:spcPts val="345"/>
              </a:spcBef>
            </a:pPr>
            <a:r>
              <a:rPr sz="1800" dirty="0">
                <a:latin typeface="Arial"/>
                <a:cs typeface="Arial"/>
              </a:rPr>
              <a:t>Fractura  </a:t>
            </a:r>
            <a:r>
              <a:rPr sz="1800" spc="-5" dirty="0">
                <a:latin typeface="Arial"/>
                <a:cs typeface="Arial"/>
              </a:rPr>
              <a:t>Osteonecrosis  Lesión</a:t>
            </a:r>
            <a:r>
              <a:rPr sz="1800" spc="-75" dirty="0">
                <a:latin typeface="Arial"/>
                <a:cs typeface="Arial"/>
              </a:rPr>
              <a:t> </a:t>
            </a:r>
            <a:r>
              <a:rPr sz="1800" spc="-5" dirty="0">
                <a:latin typeface="Arial"/>
                <a:cs typeface="Arial"/>
              </a:rPr>
              <a:t>Meñiscal</a:t>
            </a:r>
            <a:endParaRPr sz="1800">
              <a:latin typeface="Arial"/>
              <a:cs typeface="Arial"/>
            </a:endParaRPr>
          </a:p>
        </p:txBody>
      </p:sp>
      <p:sp>
        <p:nvSpPr>
          <p:cNvPr id="18" name="object 18"/>
          <p:cNvSpPr txBox="1"/>
          <p:nvPr/>
        </p:nvSpPr>
        <p:spPr>
          <a:xfrm>
            <a:off x="8127238" y="4662004"/>
            <a:ext cx="3208020" cy="1508125"/>
          </a:xfrm>
          <a:prstGeom prst="rect">
            <a:avLst/>
          </a:prstGeom>
          <a:solidFill>
            <a:srgbClr val="A9D18E"/>
          </a:solidFill>
        </p:spPr>
        <p:txBody>
          <a:bodyPr vert="horz" wrap="square" lIns="0" tIns="40640" rIns="0" bIns="0" rtlCol="0">
            <a:spAutoFit/>
          </a:bodyPr>
          <a:lstStyle/>
          <a:p>
            <a:pPr marL="92075">
              <a:lnSpc>
                <a:spcPct val="100000"/>
              </a:lnSpc>
              <a:spcBef>
                <a:spcPts val="320"/>
              </a:spcBef>
            </a:pPr>
            <a:r>
              <a:rPr sz="1800" spc="-5" dirty="0">
                <a:latin typeface="Arial"/>
                <a:cs typeface="Arial"/>
              </a:rPr>
              <a:t>Sarcoidosis</a:t>
            </a:r>
            <a:endParaRPr sz="1800">
              <a:latin typeface="Arial"/>
              <a:cs typeface="Arial"/>
            </a:endParaRPr>
          </a:p>
          <a:p>
            <a:pPr marL="92075">
              <a:lnSpc>
                <a:spcPct val="100000"/>
              </a:lnSpc>
              <a:spcBef>
                <a:spcPts val="805"/>
              </a:spcBef>
            </a:pPr>
            <a:r>
              <a:rPr sz="1800" spc="-5" dirty="0">
                <a:latin typeface="Arial"/>
                <a:cs typeface="Arial"/>
              </a:rPr>
              <a:t>Lupus</a:t>
            </a:r>
            <a:endParaRPr sz="1800">
              <a:latin typeface="Arial"/>
              <a:cs typeface="Arial"/>
            </a:endParaRPr>
          </a:p>
          <a:p>
            <a:pPr marL="92075" marR="1040130">
              <a:lnSpc>
                <a:spcPct val="135000"/>
              </a:lnSpc>
              <a:spcBef>
                <a:spcPts val="35"/>
              </a:spcBef>
            </a:pPr>
            <a:r>
              <a:rPr sz="1800" dirty="0">
                <a:latin typeface="Arial"/>
                <a:cs typeface="Arial"/>
              </a:rPr>
              <a:t>Artritis</a:t>
            </a:r>
            <a:r>
              <a:rPr sz="1800" spc="-85" dirty="0">
                <a:latin typeface="Arial"/>
                <a:cs typeface="Arial"/>
              </a:rPr>
              <a:t> </a:t>
            </a:r>
            <a:r>
              <a:rPr sz="1800" spc="-5" dirty="0">
                <a:latin typeface="Arial"/>
                <a:cs typeface="Arial"/>
              </a:rPr>
              <a:t>Reumatoidea  Espondiloartritis</a:t>
            </a:r>
            <a:endParaRPr sz="18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9290" y="305098"/>
            <a:ext cx="4374515" cy="391160"/>
          </a:xfrm>
          <a:prstGeom prst="rect">
            <a:avLst/>
          </a:prstGeom>
        </p:spPr>
        <p:txBody>
          <a:bodyPr vert="horz" wrap="square" lIns="0" tIns="12700" rIns="0" bIns="0" rtlCol="0">
            <a:spAutoFit/>
          </a:bodyPr>
          <a:lstStyle/>
          <a:p>
            <a:pPr marL="12700">
              <a:lnSpc>
                <a:spcPct val="100000"/>
              </a:lnSpc>
              <a:spcBef>
                <a:spcPts val="100"/>
              </a:spcBef>
            </a:pPr>
            <a:r>
              <a:rPr sz="2400" spc="-5" dirty="0">
                <a:latin typeface="Verdana"/>
                <a:cs typeface="Verdana"/>
              </a:rPr>
              <a:t>ARTRITIS</a:t>
            </a:r>
            <a:r>
              <a:rPr sz="2400" spc="-65" dirty="0">
                <a:latin typeface="Verdana"/>
                <a:cs typeface="Verdana"/>
              </a:rPr>
              <a:t> </a:t>
            </a:r>
            <a:r>
              <a:rPr sz="2400" spc="-5" dirty="0">
                <a:latin typeface="Verdana"/>
                <a:cs typeface="Verdana"/>
              </a:rPr>
              <a:t>GONOCÓCCICA</a:t>
            </a:r>
            <a:endParaRPr sz="2400">
              <a:latin typeface="Verdana"/>
              <a:cs typeface="Verdana"/>
            </a:endParaRPr>
          </a:p>
        </p:txBody>
      </p:sp>
      <p:sp>
        <p:nvSpPr>
          <p:cNvPr id="3" name="object 3"/>
          <p:cNvSpPr txBox="1"/>
          <p:nvPr/>
        </p:nvSpPr>
        <p:spPr>
          <a:xfrm>
            <a:off x="1024839" y="1364741"/>
            <a:ext cx="4095750" cy="1013739"/>
          </a:xfrm>
          <a:prstGeom prst="rect">
            <a:avLst/>
          </a:prstGeom>
        </p:spPr>
        <p:txBody>
          <a:bodyPr vert="horz" wrap="square" lIns="0" tIns="13335" rIns="0" bIns="0" rtlCol="0">
            <a:spAutoFit/>
          </a:bodyPr>
          <a:lstStyle/>
          <a:p>
            <a:pPr marL="277495" marR="5080" indent="-265430">
              <a:lnSpc>
                <a:spcPct val="100000"/>
              </a:lnSpc>
              <a:spcBef>
                <a:spcPts val="105"/>
              </a:spcBef>
              <a:buClr>
                <a:srgbClr val="4471C4"/>
              </a:buClr>
              <a:buSzPct val="80000"/>
              <a:buFont typeface="Arial"/>
              <a:buChar char=""/>
              <a:tabLst>
                <a:tab pos="277495" algn="l"/>
                <a:tab pos="278130" algn="l"/>
              </a:tabLst>
            </a:pPr>
            <a:r>
              <a:rPr sz="2000" dirty="0">
                <a:latin typeface="Verdana"/>
                <a:cs typeface="Verdana"/>
              </a:rPr>
              <a:t>Jóvenes activos</a:t>
            </a:r>
            <a:r>
              <a:rPr sz="2000" spc="-80" dirty="0">
                <a:latin typeface="Verdana"/>
                <a:cs typeface="Verdana"/>
              </a:rPr>
              <a:t> </a:t>
            </a:r>
            <a:r>
              <a:rPr sz="2000" spc="-5" dirty="0">
                <a:latin typeface="Verdana"/>
                <a:cs typeface="Verdana"/>
              </a:rPr>
              <a:t>sexualmente,  </a:t>
            </a:r>
            <a:endParaRPr sz="2000" dirty="0">
              <a:latin typeface="Verdana"/>
              <a:cs typeface="Verdana"/>
            </a:endParaRPr>
          </a:p>
          <a:p>
            <a:pPr marL="277495" indent="-265430">
              <a:lnSpc>
                <a:spcPct val="100000"/>
              </a:lnSpc>
              <a:spcBef>
                <a:spcPts val="300"/>
              </a:spcBef>
              <a:buClr>
                <a:srgbClr val="4471C4"/>
              </a:buClr>
              <a:buSzPct val="80000"/>
              <a:buFont typeface="Arial"/>
              <a:buChar char=""/>
              <a:tabLst>
                <a:tab pos="277495" algn="l"/>
                <a:tab pos="278130" algn="l"/>
              </a:tabLst>
            </a:pPr>
            <a:r>
              <a:rPr sz="2000" dirty="0">
                <a:latin typeface="Verdana"/>
                <a:cs typeface="Verdana"/>
              </a:rPr>
              <a:t>75%</a:t>
            </a:r>
            <a:r>
              <a:rPr sz="2000" spc="-25" dirty="0">
                <a:latin typeface="Verdana"/>
                <a:cs typeface="Verdana"/>
              </a:rPr>
              <a:t> </a:t>
            </a:r>
            <a:r>
              <a:rPr sz="2000" spc="-5" dirty="0">
                <a:latin typeface="Verdana"/>
                <a:cs typeface="Verdana"/>
              </a:rPr>
              <a:t>mujeres</a:t>
            </a:r>
            <a:endParaRPr sz="2000" dirty="0">
              <a:latin typeface="Verdana"/>
              <a:cs typeface="Verdana"/>
            </a:endParaRPr>
          </a:p>
          <a:p>
            <a:pPr marL="277495" indent="-265430">
              <a:lnSpc>
                <a:spcPct val="100000"/>
              </a:lnSpc>
              <a:spcBef>
                <a:spcPts val="300"/>
              </a:spcBef>
              <a:buClr>
                <a:srgbClr val="4471C4"/>
              </a:buClr>
              <a:buSzPct val="80000"/>
              <a:buFont typeface="Arial"/>
              <a:buChar char=""/>
              <a:tabLst>
                <a:tab pos="277495" algn="l"/>
                <a:tab pos="278130" algn="l"/>
              </a:tabLst>
            </a:pPr>
            <a:r>
              <a:rPr sz="2000" dirty="0">
                <a:latin typeface="Verdana"/>
                <a:cs typeface="Verdana"/>
              </a:rPr>
              <a:t>Manifestaciones</a:t>
            </a:r>
          </a:p>
        </p:txBody>
      </p:sp>
      <p:sp>
        <p:nvSpPr>
          <p:cNvPr id="4" name="object 4"/>
          <p:cNvSpPr txBox="1"/>
          <p:nvPr/>
        </p:nvSpPr>
        <p:spPr>
          <a:xfrm>
            <a:off x="6132703" y="1565021"/>
            <a:ext cx="4028440" cy="1275715"/>
          </a:xfrm>
          <a:prstGeom prst="rect">
            <a:avLst/>
          </a:prstGeom>
        </p:spPr>
        <p:txBody>
          <a:bodyPr vert="horz" wrap="square" lIns="0" tIns="50800" rIns="0" bIns="0" rtlCol="0">
            <a:spAutoFit/>
          </a:bodyPr>
          <a:lstStyle/>
          <a:p>
            <a:pPr marL="277495" indent="-265430">
              <a:lnSpc>
                <a:spcPct val="100000"/>
              </a:lnSpc>
              <a:spcBef>
                <a:spcPts val="400"/>
              </a:spcBef>
              <a:buClr>
                <a:srgbClr val="4471C4"/>
              </a:buClr>
              <a:buSzPct val="80555"/>
              <a:buFont typeface="Courier New"/>
              <a:buChar char="o"/>
              <a:tabLst>
                <a:tab pos="278130" algn="l"/>
              </a:tabLst>
            </a:pPr>
            <a:r>
              <a:rPr sz="1800" dirty="0">
                <a:latin typeface="Verdana"/>
                <a:cs typeface="Verdana"/>
              </a:rPr>
              <a:t>Poliartritis</a:t>
            </a:r>
            <a:endParaRPr sz="1800">
              <a:latin typeface="Verdana"/>
              <a:cs typeface="Verdana"/>
            </a:endParaRPr>
          </a:p>
          <a:p>
            <a:pPr marL="277495" indent="-265430">
              <a:lnSpc>
                <a:spcPct val="100000"/>
              </a:lnSpc>
              <a:spcBef>
                <a:spcPts val="300"/>
              </a:spcBef>
              <a:buClr>
                <a:srgbClr val="4471C4"/>
              </a:buClr>
              <a:buSzPct val="80555"/>
              <a:buFont typeface="Courier New"/>
              <a:buChar char="o"/>
              <a:tabLst>
                <a:tab pos="278130" algn="l"/>
              </a:tabLst>
            </a:pPr>
            <a:r>
              <a:rPr sz="1800" dirty="0">
                <a:latin typeface="Verdana"/>
                <a:cs typeface="Verdana"/>
              </a:rPr>
              <a:t>Tenosinovitis</a:t>
            </a:r>
            <a:endParaRPr sz="1800">
              <a:latin typeface="Verdana"/>
              <a:cs typeface="Verdana"/>
            </a:endParaRPr>
          </a:p>
          <a:p>
            <a:pPr marL="277495" indent="-265430">
              <a:lnSpc>
                <a:spcPct val="100000"/>
              </a:lnSpc>
              <a:spcBef>
                <a:spcPts val="300"/>
              </a:spcBef>
              <a:buClr>
                <a:srgbClr val="4471C4"/>
              </a:buClr>
              <a:buSzPct val="80555"/>
              <a:buFont typeface="Courier New"/>
              <a:buChar char="o"/>
              <a:tabLst>
                <a:tab pos="278130" algn="l"/>
              </a:tabLst>
            </a:pPr>
            <a:r>
              <a:rPr sz="1800" dirty="0">
                <a:latin typeface="Verdana"/>
                <a:cs typeface="Verdana"/>
              </a:rPr>
              <a:t>Síntomas</a:t>
            </a:r>
            <a:r>
              <a:rPr sz="1800" spc="-45" dirty="0">
                <a:latin typeface="Verdana"/>
                <a:cs typeface="Verdana"/>
              </a:rPr>
              <a:t> </a:t>
            </a:r>
            <a:r>
              <a:rPr sz="1800" dirty="0">
                <a:latin typeface="Verdana"/>
                <a:cs typeface="Verdana"/>
              </a:rPr>
              <a:t>urinarios</a:t>
            </a:r>
            <a:endParaRPr sz="1800">
              <a:latin typeface="Verdana"/>
              <a:cs typeface="Verdana"/>
            </a:endParaRPr>
          </a:p>
          <a:p>
            <a:pPr marL="277495" indent="-265430">
              <a:lnSpc>
                <a:spcPct val="100000"/>
              </a:lnSpc>
              <a:spcBef>
                <a:spcPts val="305"/>
              </a:spcBef>
              <a:buClr>
                <a:srgbClr val="4471C4"/>
              </a:buClr>
              <a:buSzPct val="80555"/>
              <a:buFont typeface="Courier New"/>
              <a:buChar char="o"/>
              <a:tabLst>
                <a:tab pos="278130" algn="l"/>
                <a:tab pos="1402715" algn="l"/>
              </a:tabLst>
            </a:pPr>
            <a:r>
              <a:rPr sz="1800" spc="-5" dirty="0">
                <a:latin typeface="Verdana"/>
                <a:cs typeface="Verdana"/>
              </a:rPr>
              <a:t>Pápulas,	petequias </a:t>
            </a:r>
            <a:r>
              <a:rPr sz="1800" dirty="0">
                <a:latin typeface="Verdana"/>
                <a:cs typeface="Verdana"/>
              </a:rPr>
              <a:t>y/o</a:t>
            </a:r>
            <a:r>
              <a:rPr sz="1800" spc="-55" dirty="0">
                <a:latin typeface="Verdana"/>
                <a:cs typeface="Verdana"/>
              </a:rPr>
              <a:t> </a:t>
            </a:r>
            <a:r>
              <a:rPr sz="1800" dirty="0">
                <a:latin typeface="Verdana"/>
                <a:cs typeface="Verdana"/>
              </a:rPr>
              <a:t>pústulas</a:t>
            </a:r>
            <a:endParaRPr sz="1800">
              <a:latin typeface="Verdana"/>
              <a:cs typeface="Verdana"/>
            </a:endParaRPr>
          </a:p>
        </p:txBody>
      </p:sp>
      <p:sp>
        <p:nvSpPr>
          <p:cNvPr id="5" name="object 5"/>
          <p:cNvSpPr txBox="1"/>
          <p:nvPr/>
        </p:nvSpPr>
        <p:spPr>
          <a:xfrm>
            <a:off x="795019" y="3350742"/>
            <a:ext cx="10057130" cy="2426335"/>
          </a:xfrm>
          <a:prstGeom prst="rect">
            <a:avLst/>
          </a:prstGeom>
        </p:spPr>
        <p:txBody>
          <a:bodyPr vert="horz" wrap="square" lIns="0" tIns="50800" rIns="0" bIns="0" rtlCol="0">
            <a:spAutoFit/>
          </a:bodyPr>
          <a:lstStyle/>
          <a:p>
            <a:pPr marL="277495" indent="-265430">
              <a:lnSpc>
                <a:spcPct val="100000"/>
              </a:lnSpc>
              <a:spcBef>
                <a:spcPts val="400"/>
              </a:spcBef>
              <a:buClr>
                <a:srgbClr val="4471C4"/>
              </a:buClr>
              <a:buSzPct val="80000"/>
              <a:buFont typeface="Arial"/>
              <a:buChar char=""/>
              <a:tabLst>
                <a:tab pos="277495" algn="l"/>
                <a:tab pos="278130" algn="l"/>
              </a:tabLst>
            </a:pPr>
            <a:r>
              <a:rPr sz="2000" spc="-5" dirty="0">
                <a:latin typeface="Verdana"/>
                <a:cs typeface="Verdana"/>
              </a:rPr>
              <a:t>Aislamiento en </a:t>
            </a:r>
            <a:r>
              <a:rPr sz="2000" spc="-10" dirty="0">
                <a:latin typeface="Verdana"/>
                <a:cs typeface="Verdana"/>
              </a:rPr>
              <a:t>líquido </a:t>
            </a:r>
            <a:r>
              <a:rPr sz="2000" spc="-5" dirty="0">
                <a:latin typeface="Verdana"/>
                <a:cs typeface="Verdana"/>
              </a:rPr>
              <a:t>articular </a:t>
            </a:r>
            <a:r>
              <a:rPr sz="2000" dirty="0">
                <a:latin typeface="Verdana"/>
                <a:cs typeface="Verdana"/>
              </a:rPr>
              <a:t>&lt;</a:t>
            </a:r>
            <a:r>
              <a:rPr sz="2000" spc="10" dirty="0">
                <a:latin typeface="Verdana"/>
                <a:cs typeface="Verdana"/>
              </a:rPr>
              <a:t> </a:t>
            </a:r>
            <a:r>
              <a:rPr sz="2000" dirty="0">
                <a:latin typeface="Verdana"/>
                <a:cs typeface="Verdana"/>
              </a:rPr>
              <a:t>50%.</a:t>
            </a:r>
          </a:p>
          <a:p>
            <a:pPr marL="277495" indent="-265430">
              <a:lnSpc>
                <a:spcPct val="100000"/>
              </a:lnSpc>
              <a:spcBef>
                <a:spcPts val="300"/>
              </a:spcBef>
              <a:buClr>
                <a:srgbClr val="4471C4"/>
              </a:buClr>
              <a:buSzPct val="80000"/>
              <a:buFont typeface="Arial"/>
              <a:buChar char=""/>
              <a:tabLst>
                <a:tab pos="277495" algn="l"/>
                <a:tab pos="278130" algn="l"/>
              </a:tabLst>
            </a:pPr>
            <a:r>
              <a:rPr sz="2000" spc="-5" dirty="0">
                <a:latin typeface="Verdana"/>
                <a:cs typeface="Verdana"/>
              </a:rPr>
              <a:t>Otras </a:t>
            </a:r>
            <a:r>
              <a:rPr sz="2000" dirty="0">
                <a:latin typeface="Verdana"/>
                <a:cs typeface="Verdana"/>
              </a:rPr>
              <a:t>muestras: </a:t>
            </a:r>
            <a:r>
              <a:rPr sz="2000" spc="-5" dirty="0">
                <a:latin typeface="Verdana"/>
                <a:cs typeface="Verdana"/>
              </a:rPr>
              <a:t>hisopado </a:t>
            </a:r>
            <a:r>
              <a:rPr sz="2000" dirty="0">
                <a:latin typeface="Verdana"/>
                <a:cs typeface="Verdana"/>
              </a:rPr>
              <a:t>anal y</a:t>
            </a:r>
            <a:r>
              <a:rPr sz="2000" spc="-80" dirty="0">
                <a:latin typeface="Verdana"/>
                <a:cs typeface="Verdana"/>
              </a:rPr>
              <a:t> </a:t>
            </a:r>
            <a:r>
              <a:rPr sz="2000" spc="-5" dirty="0">
                <a:latin typeface="Verdana"/>
                <a:cs typeface="Verdana"/>
              </a:rPr>
              <a:t>faríngeo.</a:t>
            </a:r>
            <a:endParaRPr sz="2000" dirty="0">
              <a:latin typeface="Verdana"/>
              <a:cs typeface="Verdana"/>
            </a:endParaRPr>
          </a:p>
          <a:p>
            <a:pPr marL="277495" indent="-265430">
              <a:lnSpc>
                <a:spcPct val="100000"/>
              </a:lnSpc>
              <a:spcBef>
                <a:spcPts val="300"/>
              </a:spcBef>
              <a:buClr>
                <a:srgbClr val="4471C4"/>
              </a:buClr>
              <a:buSzPct val="80000"/>
              <a:buFont typeface="Arial"/>
              <a:buChar char=""/>
              <a:tabLst>
                <a:tab pos="277495" algn="l"/>
                <a:tab pos="278130" algn="l"/>
              </a:tabLst>
            </a:pPr>
            <a:r>
              <a:rPr sz="2000" spc="-5" dirty="0">
                <a:latin typeface="Verdana"/>
                <a:cs typeface="Verdana"/>
              </a:rPr>
              <a:t>Tratamiento: </a:t>
            </a:r>
            <a:r>
              <a:rPr sz="2000" dirty="0">
                <a:latin typeface="Verdana"/>
                <a:cs typeface="Verdana"/>
              </a:rPr>
              <a:t>ceftriaxona 1 </a:t>
            </a:r>
            <a:r>
              <a:rPr sz="2000" spc="-5" dirty="0">
                <a:latin typeface="Verdana"/>
                <a:cs typeface="Verdana"/>
              </a:rPr>
              <a:t>gr/día</a:t>
            </a:r>
            <a:r>
              <a:rPr sz="2000" spc="-40" dirty="0">
                <a:latin typeface="Verdana"/>
                <a:cs typeface="Verdana"/>
              </a:rPr>
              <a:t> </a:t>
            </a:r>
            <a:r>
              <a:rPr sz="2000" dirty="0">
                <a:latin typeface="Verdana"/>
                <a:cs typeface="Verdana"/>
              </a:rPr>
              <a:t>(EV)</a:t>
            </a:r>
          </a:p>
          <a:p>
            <a:pPr marL="277495" indent="-265430">
              <a:lnSpc>
                <a:spcPct val="100000"/>
              </a:lnSpc>
              <a:spcBef>
                <a:spcPts val="300"/>
              </a:spcBef>
              <a:buClr>
                <a:srgbClr val="4471C4"/>
              </a:buClr>
              <a:buSzPct val="80000"/>
              <a:buFont typeface="Arial"/>
              <a:buChar char=""/>
              <a:tabLst>
                <a:tab pos="277495" algn="l"/>
                <a:tab pos="278130" algn="l"/>
                <a:tab pos="5147945" algn="l"/>
              </a:tabLst>
            </a:pPr>
            <a:r>
              <a:rPr sz="2000" spc="-5" dirty="0">
                <a:latin typeface="Verdana"/>
                <a:cs typeface="Verdana"/>
              </a:rPr>
              <a:t>Opciones:</a:t>
            </a:r>
            <a:r>
              <a:rPr sz="2000" spc="30" dirty="0">
                <a:latin typeface="Verdana"/>
                <a:cs typeface="Verdana"/>
              </a:rPr>
              <a:t> </a:t>
            </a:r>
            <a:r>
              <a:rPr sz="2000" spc="-5" dirty="0">
                <a:latin typeface="Verdana"/>
                <a:cs typeface="Verdana"/>
              </a:rPr>
              <a:t>quinolonas:</a:t>
            </a:r>
            <a:r>
              <a:rPr sz="2000" spc="30" dirty="0">
                <a:latin typeface="Verdana"/>
                <a:cs typeface="Verdana"/>
              </a:rPr>
              <a:t> </a:t>
            </a:r>
            <a:r>
              <a:rPr sz="2000" spc="-5" dirty="0">
                <a:latin typeface="Verdana"/>
                <a:cs typeface="Verdana"/>
              </a:rPr>
              <a:t>ciprofloxacina	</a:t>
            </a:r>
            <a:r>
              <a:rPr sz="2000" dirty="0">
                <a:latin typeface="Verdana"/>
                <a:cs typeface="Verdana"/>
              </a:rPr>
              <a:t>( </a:t>
            </a:r>
            <a:r>
              <a:rPr sz="2000" spc="-5" dirty="0">
                <a:latin typeface="Verdana"/>
                <a:cs typeface="Verdana"/>
              </a:rPr>
              <a:t>solo </a:t>
            </a:r>
            <a:r>
              <a:rPr sz="2000" dirty="0">
                <a:latin typeface="Verdana"/>
                <a:cs typeface="Verdana"/>
              </a:rPr>
              <a:t>con </a:t>
            </a:r>
            <a:r>
              <a:rPr sz="2000" spc="-5" dirty="0" err="1">
                <a:latin typeface="Verdana"/>
                <a:cs typeface="Verdana"/>
              </a:rPr>
              <a:t>sensibilidad</a:t>
            </a:r>
            <a:r>
              <a:rPr sz="2000" spc="-30" dirty="0">
                <a:latin typeface="Verdana"/>
                <a:cs typeface="Verdana"/>
              </a:rPr>
              <a:t> </a:t>
            </a:r>
            <a:r>
              <a:rPr sz="2000" spc="-5" dirty="0" err="1">
                <a:latin typeface="Verdana"/>
                <a:cs typeface="Verdana"/>
              </a:rPr>
              <a:t>testeada</a:t>
            </a:r>
            <a:r>
              <a:rPr lang="es-ES" sz="2000" spc="-5" dirty="0">
                <a:latin typeface="Verdana"/>
                <a:cs typeface="Verdana"/>
              </a:rPr>
              <a:t>)</a:t>
            </a:r>
            <a:endParaRPr sz="2000" dirty="0">
              <a:latin typeface="Verdana"/>
              <a:cs typeface="Verdana"/>
            </a:endParaRPr>
          </a:p>
          <a:p>
            <a:pPr marL="277495" indent="-265430">
              <a:lnSpc>
                <a:spcPct val="100000"/>
              </a:lnSpc>
              <a:spcBef>
                <a:spcPts val="300"/>
              </a:spcBef>
              <a:buClr>
                <a:srgbClr val="4471C4"/>
              </a:buClr>
              <a:buSzPct val="80000"/>
              <a:buFont typeface="Arial"/>
              <a:buChar char=""/>
              <a:tabLst>
                <a:tab pos="277495" algn="l"/>
                <a:tab pos="278130" algn="l"/>
              </a:tabLst>
            </a:pPr>
            <a:r>
              <a:rPr sz="2000" dirty="0">
                <a:latin typeface="Verdana"/>
                <a:cs typeface="Verdana"/>
              </a:rPr>
              <a:t>Duración:</a:t>
            </a:r>
          </a:p>
          <a:p>
            <a:pPr marL="735330" lvl="1" indent="-266065">
              <a:lnSpc>
                <a:spcPct val="100000"/>
              </a:lnSpc>
              <a:spcBef>
                <a:spcPts val="300"/>
              </a:spcBef>
              <a:buClr>
                <a:srgbClr val="4471C4"/>
              </a:buClr>
              <a:buSzPct val="80000"/>
              <a:buFont typeface="Arial"/>
              <a:buChar char=""/>
              <a:tabLst>
                <a:tab pos="734695" algn="l"/>
                <a:tab pos="735330" algn="l"/>
              </a:tabLst>
            </a:pPr>
            <a:r>
              <a:rPr sz="2000" dirty="0">
                <a:latin typeface="Verdana"/>
                <a:cs typeface="Verdana"/>
              </a:rPr>
              <a:t>3 </a:t>
            </a:r>
            <a:r>
              <a:rPr sz="2000" spc="-5" dirty="0">
                <a:latin typeface="Verdana"/>
                <a:cs typeface="Verdana"/>
              </a:rPr>
              <a:t>días (tenosinovitis, artritis pequeña articulaciones </a:t>
            </a:r>
            <a:r>
              <a:rPr sz="2000" dirty="0">
                <a:latin typeface="Verdana"/>
                <a:cs typeface="Verdana"/>
              </a:rPr>
              <a:t>y</a:t>
            </a:r>
            <a:r>
              <a:rPr sz="2000" spc="-50" dirty="0">
                <a:latin typeface="Verdana"/>
                <a:cs typeface="Verdana"/>
              </a:rPr>
              <a:t> </a:t>
            </a:r>
            <a:r>
              <a:rPr sz="2000" spc="-5" dirty="0">
                <a:latin typeface="Verdana"/>
                <a:cs typeface="Verdana"/>
              </a:rPr>
              <a:t>dermatitis),</a:t>
            </a:r>
            <a:endParaRPr sz="2000" dirty="0">
              <a:latin typeface="Verdana"/>
              <a:cs typeface="Verdana"/>
            </a:endParaRPr>
          </a:p>
          <a:p>
            <a:pPr marL="735330" lvl="1" indent="-266065">
              <a:lnSpc>
                <a:spcPct val="100000"/>
              </a:lnSpc>
              <a:spcBef>
                <a:spcPts val="300"/>
              </a:spcBef>
              <a:buClr>
                <a:srgbClr val="4471C4"/>
              </a:buClr>
              <a:buSzPct val="80000"/>
              <a:buFont typeface="Arial"/>
              <a:buChar char=""/>
              <a:tabLst>
                <a:tab pos="734695" algn="l"/>
                <a:tab pos="735330" algn="l"/>
                <a:tab pos="2330450" algn="l"/>
              </a:tabLst>
            </a:pPr>
            <a:r>
              <a:rPr sz="2000" dirty="0">
                <a:latin typeface="Verdana"/>
                <a:cs typeface="Verdana"/>
              </a:rPr>
              <a:t>7 a</a:t>
            </a:r>
            <a:r>
              <a:rPr sz="2000" spc="-20" dirty="0">
                <a:latin typeface="Verdana"/>
                <a:cs typeface="Verdana"/>
              </a:rPr>
              <a:t> </a:t>
            </a:r>
            <a:r>
              <a:rPr sz="2000" dirty="0">
                <a:latin typeface="Verdana"/>
                <a:cs typeface="Verdana"/>
              </a:rPr>
              <a:t>14</a:t>
            </a:r>
            <a:r>
              <a:rPr sz="2000" spc="5" dirty="0">
                <a:latin typeface="Verdana"/>
                <a:cs typeface="Verdana"/>
              </a:rPr>
              <a:t> </a:t>
            </a:r>
            <a:r>
              <a:rPr sz="2000" spc="-5" dirty="0">
                <a:latin typeface="Verdana"/>
                <a:cs typeface="Verdana"/>
              </a:rPr>
              <a:t>días	mínimo </a:t>
            </a:r>
            <a:r>
              <a:rPr sz="2000" dirty="0">
                <a:latin typeface="Verdana"/>
                <a:cs typeface="Verdana"/>
              </a:rPr>
              <a:t>; o hasta </a:t>
            </a:r>
            <a:r>
              <a:rPr sz="2000" spc="-5" dirty="0">
                <a:latin typeface="Verdana"/>
                <a:cs typeface="Verdana"/>
              </a:rPr>
              <a:t>resolución de Síntomas (artritis</a:t>
            </a:r>
            <a:r>
              <a:rPr sz="2000" spc="15" dirty="0">
                <a:latin typeface="Verdana"/>
                <a:cs typeface="Verdana"/>
              </a:rPr>
              <a:t> </a:t>
            </a:r>
            <a:r>
              <a:rPr sz="2000" spc="-5" dirty="0">
                <a:latin typeface="Verdana"/>
                <a:cs typeface="Verdana"/>
              </a:rPr>
              <a:t>purulenta)</a:t>
            </a:r>
            <a:endParaRPr sz="2000" dirty="0">
              <a:latin typeface="Verdana"/>
              <a:cs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17496" y="118109"/>
            <a:ext cx="2830155"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85" dirty="0"/>
              <a:t> </a:t>
            </a:r>
            <a:r>
              <a:rPr sz="2400" spc="-5" dirty="0"/>
              <a:t>SEPTICA</a:t>
            </a:r>
            <a:endParaRPr sz="2400" dirty="0"/>
          </a:p>
        </p:txBody>
      </p:sp>
      <p:grpSp>
        <p:nvGrpSpPr>
          <p:cNvPr id="3" name="object 3"/>
          <p:cNvGrpSpPr/>
          <p:nvPr/>
        </p:nvGrpSpPr>
        <p:grpSpPr>
          <a:xfrm>
            <a:off x="3072892" y="1374902"/>
            <a:ext cx="5267960" cy="1388745"/>
            <a:chOff x="3072892" y="1374902"/>
            <a:chExt cx="5267960" cy="1388745"/>
          </a:xfrm>
        </p:grpSpPr>
        <p:sp>
          <p:nvSpPr>
            <p:cNvPr id="4" name="object 4"/>
            <p:cNvSpPr/>
            <p:nvPr/>
          </p:nvSpPr>
          <p:spPr>
            <a:xfrm>
              <a:off x="3091942" y="1393952"/>
              <a:ext cx="5229860" cy="1350645"/>
            </a:xfrm>
            <a:custGeom>
              <a:avLst/>
              <a:gdLst/>
              <a:ahLst/>
              <a:cxnLst/>
              <a:rect l="l" t="t" r="r" b="b"/>
              <a:pathLst>
                <a:path w="5229859" h="1350645">
                  <a:moveTo>
                    <a:pt x="5229479" y="0"/>
                  </a:moveTo>
                  <a:lnTo>
                    <a:pt x="0" y="0"/>
                  </a:lnTo>
                  <a:lnTo>
                    <a:pt x="0" y="1350390"/>
                  </a:lnTo>
                  <a:lnTo>
                    <a:pt x="5229479" y="1350390"/>
                  </a:lnTo>
                  <a:lnTo>
                    <a:pt x="5229479" y="0"/>
                  </a:lnTo>
                  <a:close/>
                </a:path>
              </a:pathLst>
            </a:custGeom>
            <a:solidFill>
              <a:srgbClr val="FFFFFF"/>
            </a:solidFill>
          </p:spPr>
          <p:txBody>
            <a:bodyPr wrap="square" lIns="0" tIns="0" rIns="0" bIns="0" rtlCol="0"/>
            <a:lstStyle/>
            <a:p>
              <a:endParaRPr/>
            </a:p>
          </p:txBody>
        </p:sp>
        <p:sp>
          <p:nvSpPr>
            <p:cNvPr id="5" name="object 5"/>
            <p:cNvSpPr/>
            <p:nvPr/>
          </p:nvSpPr>
          <p:spPr>
            <a:xfrm>
              <a:off x="3091942" y="1393952"/>
              <a:ext cx="5229860" cy="1350645"/>
            </a:xfrm>
            <a:custGeom>
              <a:avLst/>
              <a:gdLst/>
              <a:ahLst/>
              <a:cxnLst/>
              <a:rect l="l" t="t" r="r" b="b"/>
              <a:pathLst>
                <a:path w="5229859" h="1350645">
                  <a:moveTo>
                    <a:pt x="0" y="1350390"/>
                  </a:moveTo>
                  <a:lnTo>
                    <a:pt x="5229479" y="1350390"/>
                  </a:lnTo>
                  <a:lnTo>
                    <a:pt x="5229479" y="0"/>
                  </a:lnTo>
                  <a:lnTo>
                    <a:pt x="0" y="0"/>
                  </a:lnTo>
                  <a:lnTo>
                    <a:pt x="0" y="1350390"/>
                  </a:lnTo>
                  <a:close/>
                </a:path>
              </a:pathLst>
            </a:custGeom>
            <a:ln w="38100">
              <a:solidFill>
                <a:srgbClr val="000000"/>
              </a:solidFill>
            </a:ln>
          </p:spPr>
          <p:txBody>
            <a:bodyPr wrap="square" lIns="0" tIns="0" rIns="0" bIns="0" rtlCol="0"/>
            <a:lstStyle/>
            <a:p>
              <a:endParaRPr/>
            </a:p>
          </p:txBody>
        </p:sp>
      </p:grpSp>
      <p:sp>
        <p:nvSpPr>
          <p:cNvPr id="6" name="object 6"/>
          <p:cNvSpPr txBox="1"/>
          <p:nvPr/>
        </p:nvSpPr>
        <p:spPr>
          <a:xfrm>
            <a:off x="499972" y="823882"/>
            <a:ext cx="9372897" cy="1667123"/>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Arial" panose="020B0604020202020204" pitchFamily="34" charset="0"/>
                <a:cs typeface="Arial" panose="020B0604020202020204" pitchFamily="34" charset="0"/>
              </a:rPr>
              <a:t>Evaluación </a:t>
            </a:r>
            <a:r>
              <a:rPr sz="2400" b="1" dirty="0">
                <a:latin typeface="Arial" panose="020B0604020202020204" pitchFamily="34" charset="0"/>
                <a:cs typeface="Arial" panose="020B0604020202020204" pitchFamily="34" charset="0"/>
              </a:rPr>
              <a:t>y </a:t>
            </a:r>
            <a:r>
              <a:rPr sz="2400" b="1" spc="-5" dirty="0">
                <a:latin typeface="Arial" panose="020B0604020202020204" pitchFamily="34" charset="0"/>
                <a:cs typeface="Arial" panose="020B0604020202020204" pitchFamily="34" charset="0"/>
              </a:rPr>
              <a:t>manejo clínico </a:t>
            </a:r>
            <a:r>
              <a:rPr sz="2400" b="1" spc="-10" dirty="0">
                <a:latin typeface="Arial" panose="020B0604020202020204" pitchFamily="34" charset="0"/>
                <a:cs typeface="Arial" panose="020B0604020202020204" pitchFamily="34" charset="0"/>
              </a:rPr>
              <a:t>ante </a:t>
            </a:r>
            <a:r>
              <a:rPr sz="2400" b="1" spc="-5" dirty="0">
                <a:latin typeface="Arial" panose="020B0604020202020204" pitchFamily="34" charset="0"/>
                <a:cs typeface="Arial" panose="020B0604020202020204" pitchFamily="34" charset="0"/>
              </a:rPr>
              <a:t>sospecha </a:t>
            </a:r>
            <a:r>
              <a:rPr sz="2400" b="1" dirty="0">
                <a:latin typeface="Arial" panose="020B0604020202020204" pitchFamily="34" charset="0"/>
                <a:cs typeface="Arial" panose="020B0604020202020204" pitchFamily="34" charset="0"/>
              </a:rPr>
              <a:t>de Artritis</a:t>
            </a:r>
            <a:r>
              <a:rPr sz="2400" b="1" spc="-170" dirty="0">
                <a:latin typeface="Arial" panose="020B0604020202020204" pitchFamily="34" charset="0"/>
                <a:cs typeface="Arial" panose="020B0604020202020204" pitchFamily="34" charset="0"/>
              </a:rPr>
              <a:t> </a:t>
            </a:r>
            <a:r>
              <a:rPr sz="2400" b="1" spc="-5" dirty="0">
                <a:latin typeface="Arial" panose="020B0604020202020204" pitchFamily="34" charset="0"/>
                <a:cs typeface="Arial" panose="020B0604020202020204" pitchFamily="34" charset="0"/>
              </a:rPr>
              <a:t>séptica</a:t>
            </a:r>
            <a:endParaRPr sz="2400" dirty="0">
              <a:latin typeface="Arial" panose="020B0604020202020204" pitchFamily="34" charset="0"/>
              <a:cs typeface="Arial" panose="020B0604020202020204" pitchFamily="34" charset="0"/>
            </a:endParaRPr>
          </a:p>
          <a:p>
            <a:pPr>
              <a:lnSpc>
                <a:spcPct val="100000"/>
              </a:lnSpc>
              <a:spcBef>
                <a:spcPts val="40"/>
              </a:spcBef>
            </a:pPr>
            <a:endParaRPr sz="1600" dirty="0">
              <a:latin typeface="Carlito"/>
              <a:cs typeface="Carlito"/>
            </a:endParaRPr>
          </a:p>
          <a:p>
            <a:pPr marL="2683510">
              <a:lnSpc>
                <a:spcPct val="100000"/>
              </a:lnSpc>
            </a:pPr>
            <a:r>
              <a:rPr sz="1800" b="1" spc="-5" dirty="0">
                <a:latin typeface="Carlito"/>
                <a:cs typeface="Carlito"/>
              </a:rPr>
              <a:t>PUNCION ASPIRACIÓN </a:t>
            </a:r>
            <a:r>
              <a:rPr sz="1800" b="1" dirty="0">
                <a:latin typeface="Carlito"/>
                <a:cs typeface="Carlito"/>
              </a:rPr>
              <a:t>LIQUIDO</a:t>
            </a:r>
            <a:r>
              <a:rPr sz="1800" b="1" spc="-90" dirty="0">
                <a:latin typeface="Carlito"/>
                <a:cs typeface="Carlito"/>
              </a:rPr>
              <a:t> </a:t>
            </a:r>
            <a:r>
              <a:rPr sz="1800" b="1" spc="-5" dirty="0">
                <a:latin typeface="Carlito"/>
                <a:cs typeface="Carlito"/>
              </a:rPr>
              <a:t>ARTICULAR</a:t>
            </a:r>
            <a:endParaRPr sz="1800" dirty="0">
              <a:latin typeface="Carlito"/>
              <a:cs typeface="Carlito"/>
            </a:endParaRPr>
          </a:p>
          <a:p>
            <a:pPr marL="4398010" indent="-343535">
              <a:lnSpc>
                <a:spcPct val="100000"/>
              </a:lnSpc>
              <a:spcBef>
                <a:spcPts val="930"/>
              </a:spcBef>
              <a:buFont typeface="Symbol"/>
              <a:buChar char=""/>
              <a:tabLst>
                <a:tab pos="4398010" algn="l"/>
                <a:tab pos="4398645" algn="l"/>
              </a:tabLst>
            </a:pPr>
            <a:r>
              <a:rPr sz="1400" spc="-5" dirty="0">
                <a:latin typeface="Carlito"/>
                <a:cs typeface="Carlito"/>
              </a:rPr>
              <a:t>Tinción</a:t>
            </a:r>
            <a:r>
              <a:rPr sz="1400" spc="-20" dirty="0">
                <a:latin typeface="Carlito"/>
                <a:cs typeface="Carlito"/>
              </a:rPr>
              <a:t> </a:t>
            </a:r>
            <a:r>
              <a:rPr sz="1400" spc="-5" dirty="0">
                <a:latin typeface="Carlito"/>
                <a:cs typeface="Carlito"/>
              </a:rPr>
              <a:t>Gram</a:t>
            </a:r>
            <a:endParaRPr sz="1400" dirty="0">
              <a:latin typeface="Carlito"/>
              <a:cs typeface="Carlito"/>
            </a:endParaRPr>
          </a:p>
          <a:p>
            <a:pPr marL="4398010" indent="-343535">
              <a:lnSpc>
                <a:spcPct val="100000"/>
              </a:lnSpc>
              <a:buFont typeface="Symbol"/>
              <a:buChar char=""/>
              <a:tabLst>
                <a:tab pos="4398010" algn="l"/>
                <a:tab pos="4398645" algn="l"/>
              </a:tabLst>
            </a:pPr>
            <a:r>
              <a:rPr sz="1400" spc="-5" dirty="0">
                <a:latin typeface="Carlito"/>
                <a:cs typeface="Carlito"/>
              </a:rPr>
              <a:t>Cultivo</a:t>
            </a:r>
            <a:endParaRPr sz="1400" dirty="0">
              <a:latin typeface="Carlito"/>
              <a:cs typeface="Carlito"/>
            </a:endParaRPr>
          </a:p>
          <a:p>
            <a:pPr marL="4398010" indent="-343535">
              <a:lnSpc>
                <a:spcPct val="100000"/>
              </a:lnSpc>
              <a:buFont typeface="Symbol"/>
              <a:buChar char=""/>
              <a:tabLst>
                <a:tab pos="4398010" algn="l"/>
                <a:tab pos="4398645" algn="l"/>
              </a:tabLst>
            </a:pPr>
            <a:r>
              <a:rPr sz="1400" spc="-10" dirty="0">
                <a:latin typeface="Carlito"/>
                <a:cs typeface="Carlito"/>
              </a:rPr>
              <a:t>Recuento </a:t>
            </a:r>
            <a:r>
              <a:rPr sz="1400" spc="-5" dirty="0">
                <a:latin typeface="Carlito"/>
                <a:cs typeface="Carlito"/>
              </a:rPr>
              <a:t>celular</a:t>
            </a:r>
            <a:endParaRPr sz="1400" dirty="0">
              <a:latin typeface="Carlito"/>
              <a:cs typeface="Carlito"/>
            </a:endParaRPr>
          </a:p>
        </p:txBody>
      </p:sp>
      <p:sp>
        <p:nvSpPr>
          <p:cNvPr id="7" name="object 7"/>
          <p:cNvSpPr txBox="1"/>
          <p:nvPr/>
        </p:nvSpPr>
        <p:spPr>
          <a:xfrm>
            <a:off x="272161" y="3106343"/>
            <a:ext cx="3593465" cy="430530"/>
          </a:xfrm>
          <a:prstGeom prst="rect">
            <a:avLst/>
          </a:prstGeom>
          <a:ln w="22225">
            <a:solidFill>
              <a:srgbClr val="000000"/>
            </a:solidFill>
          </a:ln>
        </p:spPr>
        <p:txBody>
          <a:bodyPr vert="horz" wrap="square" lIns="0" tIns="0" rIns="0" bIns="0" rtlCol="0">
            <a:spAutoFit/>
          </a:bodyPr>
          <a:lstStyle/>
          <a:p>
            <a:pPr marL="349250">
              <a:lnSpc>
                <a:spcPts val="1860"/>
              </a:lnSpc>
            </a:pPr>
            <a:r>
              <a:rPr sz="1600" b="1" spc="-10" dirty="0">
                <a:latin typeface="Carlito"/>
                <a:cs typeface="Carlito"/>
              </a:rPr>
              <a:t>TINCIÓN </a:t>
            </a:r>
            <a:r>
              <a:rPr sz="1600" b="1" spc="-5" dirty="0">
                <a:latin typeface="Carlito"/>
                <a:cs typeface="Carlito"/>
              </a:rPr>
              <a:t>GRAM </a:t>
            </a:r>
            <a:r>
              <a:rPr sz="1600" b="1" spc="-25" dirty="0">
                <a:latin typeface="Carlito"/>
                <a:cs typeface="Carlito"/>
              </a:rPr>
              <a:t>DIRECTA</a:t>
            </a:r>
            <a:r>
              <a:rPr sz="1600" b="1" spc="15" dirty="0">
                <a:latin typeface="Carlito"/>
                <a:cs typeface="Carlito"/>
              </a:rPr>
              <a:t> </a:t>
            </a:r>
            <a:r>
              <a:rPr sz="1600" b="1" spc="-20" dirty="0">
                <a:latin typeface="Carlito"/>
                <a:cs typeface="Carlito"/>
              </a:rPr>
              <a:t>POSITIVA</a:t>
            </a:r>
            <a:endParaRPr sz="1600">
              <a:latin typeface="Carlito"/>
              <a:cs typeface="Carlito"/>
            </a:endParaRPr>
          </a:p>
        </p:txBody>
      </p:sp>
      <p:sp>
        <p:nvSpPr>
          <p:cNvPr id="8" name="object 8"/>
          <p:cNvSpPr txBox="1"/>
          <p:nvPr/>
        </p:nvSpPr>
        <p:spPr>
          <a:xfrm>
            <a:off x="6535166" y="3127286"/>
            <a:ext cx="5281295" cy="305435"/>
          </a:xfrm>
          <a:prstGeom prst="rect">
            <a:avLst/>
          </a:prstGeom>
          <a:ln w="22225">
            <a:solidFill>
              <a:srgbClr val="000000"/>
            </a:solidFill>
          </a:ln>
        </p:spPr>
        <p:txBody>
          <a:bodyPr vert="horz" wrap="square" lIns="0" tIns="0" rIns="0" bIns="0" rtlCol="0">
            <a:spAutoFit/>
          </a:bodyPr>
          <a:lstStyle/>
          <a:p>
            <a:pPr algn="ctr">
              <a:lnSpc>
                <a:spcPts val="1860"/>
              </a:lnSpc>
              <a:tabLst>
                <a:tab pos="2764155" algn="l"/>
              </a:tabLst>
            </a:pPr>
            <a:r>
              <a:rPr sz="1600" b="1" spc="-10" dirty="0">
                <a:latin typeface="Carlito"/>
                <a:cs typeface="Carlito"/>
              </a:rPr>
              <a:t>TINCIÓN </a:t>
            </a:r>
            <a:r>
              <a:rPr sz="1600" b="1" spc="-5" dirty="0">
                <a:latin typeface="Carlito"/>
                <a:cs typeface="Carlito"/>
              </a:rPr>
              <a:t>GRAM</a:t>
            </a:r>
            <a:r>
              <a:rPr sz="1600" b="1" spc="35" dirty="0">
                <a:latin typeface="Carlito"/>
                <a:cs typeface="Carlito"/>
              </a:rPr>
              <a:t> </a:t>
            </a:r>
            <a:r>
              <a:rPr sz="1600" b="1" spc="-25" dirty="0">
                <a:latin typeface="Carlito"/>
                <a:cs typeface="Carlito"/>
              </a:rPr>
              <a:t>DIRECTA</a:t>
            </a:r>
            <a:r>
              <a:rPr sz="1600" b="1" spc="5" dirty="0">
                <a:latin typeface="Carlito"/>
                <a:cs typeface="Carlito"/>
              </a:rPr>
              <a:t> </a:t>
            </a:r>
            <a:r>
              <a:rPr sz="1600" b="1" spc="-5" dirty="0">
                <a:latin typeface="Carlito"/>
                <a:cs typeface="Carlito"/>
              </a:rPr>
              <a:t>:	</a:t>
            </a:r>
            <a:r>
              <a:rPr sz="1600" b="1" spc="-10" dirty="0">
                <a:latin typeface="Carlito"/>
                <a:cs typeface="Carlito"/>
              </a:rPr>
              <a:t>no</a:t>
            </a:r>
            <a:r>
              <a:rPr sz="1600" b="1" spc="5" dirty="0">
                <a:latin typeface="Carlito"/>
                <a:cs typeface="Carlito"/>
              </a:rPr>
              <a:t> </a:t>
            </a:r>
            <a:r>
              <a:rPr sz="1600" b="1" spc="-10" dirty="0">
                <a:latin typeface="Carlito"/>
                <a:cs typeface="Carlito"/>
              </a:rPr>
              <a:t>bacterias</a:t>
            </a:r>
            <a:endParaRPr sz="1600">
              <a:latin typeface="Carlito"/>
              <a:cs typeface="Carlito"/>
            </a:endParaRPr>
          </a:p>
        </p:txBody>
      </p:sp>
      <p:grpSp>
        <p:nvGrpSpPr>
          <p:cNvPr id="9" name="object 9"/>
          <p:cNvGrpSpPr/>
          <p:nvPr/>
        </p:nvGrpSpPr>
        <p:grpSpPr>
          <a:xfrm>
            <a:off x="1929892" y="2456052"/>
            <a:ext cx="478155" cy="490855"/>
            <a:chOff x="1929892" y="2456052"/>
            <a:chExt cx="478155" cy="490855"/>
          </a:xfrm>
        </p:grpSpPr>
        <p:sp>
          <p:nvSpPr>
            <p:cNvPr id="10" name="object 10"/>
            <p:cNvSpPr/>
            <p:nvPr/>
          </p:nvSpPr>
          <p:spPr>
            <a:xfrm>
              <a:off x="1936242" y="2462402"/>
              <a:ext cx="465455" cy="478155"/>
            </a:xfrm>
            <a:custGeom>
              <a:avLst/>
              <a:gdLst/>
              <a:ahLst/>
              <a:cxnLst/>
              <a:rect l="l" t="t" r="r" b="b"/>
              <a:pathLst>
                <a:path w="465455" h="478155">
                  <a:moveTo>
                    <a:pt x="348869" y="0"/>
                  </a:moveTo>
                  <a:lnTo>
                    <a:pt x="116331" y="0"/>
                  </a:lnTo>
                  <a:lnTo>
                    <a:pt x="116331" y="245110"/>
                  </a:lnTo>
                  <a:lnTo>
                    <a:pt x="0" y="245110"/>
                  </a:lnTo>
                  <a:lnTo>
                    <a:pt x="232663" y="477647"/>
                  </a:lnTo>
                  <a:lnTo>
                    <a:pt x="465200" y="245110"/>
                  </a:lnTo>
                  <a:lnTo>
                    <a:pt x="348869" y="245110"/>
                  </a:lnTo>
                  <a:lnTo>
                    <a:pt x="348869" y="0"/>
                  </a:lnTo>
                  <a:close/>
                </a:path>
              </a:pathLst>
            </a:custGeom>
            <a:solidFill>
              <a:srgbClr val="4471C4"/>
            </a:solidFill>
          </p:spPr>
          <p:txBody>
            <a:bodyPr wrap="square" lIns="0" tIns="0" rIns="0" bIns="0" rtlCol="0"/>
            <a:lstStyle/>
            <a:p>
              <a:endParaRPr/>
            </a:p>
          </p:txBody>
        </p:sp>
        <p:sp>
          <p:nvSpPr>
            <p:cNvPr id="11" name="object 11"/>
            <p:cNvSpPr/>
            <p:nvPr/>
          </p:nvSpPr>
          <p:spPr>
            <a:xfrm>
              <a:off x="1936242" y="2462402"/>
              <a:ext cx="465455" cy="478155"/>
            </a:xfrm>
            <a:custGeom>
              <a:avLst/>
              <a:gdLst/>
              <a:ahLst/>
              <a:cxnLst/>
              <a:rect l="l" t="t" r="r" b="b"/>
              <a:pathLst>
                <a:path w="465455" h="478155">
                  <a:moveTo>
                    <a:pt x="0" y="245110"/>
                  </a:moveTo>
                  <a:lnTo>
                    <a:pt x="116331" y="245110"/>
                  </a:lnTo>
                  <a:lnTo>
                    <a:pt x="116331" y="0"/>
                  </a:lnTo>
                  <a:lnTo>
                    <a:pt x="348869" y="0"/>
                  </a:lnTo>
                  <a:lnTo>
                    <a:pt x="348869" y="245110"/>
                  </a:lnTo>
                  <a:lnTo>
                    <a:pt x="465200" y="245110"/>
                  </a:lnTo>
                  <a:lnTo>
                    <a:pt x="232663" y="477647"/>
                  </a:lnTo>
                  <a:lnTo>
                    <a:pt x="0" y="245110"/>
                  </a:lnTo>
                  <a:close/>
                </a:path>
              </a:pathLst>
            </a:custGeom>
            <a:ln w="12700">
              <a:solidFill>
                <a:srgbClr val="2E528F"/>
              </a:solidFill>
            </a:ln>
          </p:spPr>
          <p:txBody>
            <a:bodyPr wrap="square" lIns="0" tIns="0" rIns="0" bIns="0" rtlCol="0"/>
            <a:lstStyle/>
            <a:p>
              <a:endParaRPr/>
            </a:p>
          </p:txBody>
        </p:sp>
      </p:grpSp>
      <p:grpSp>
        <p:nvGrpSpPr>
          <p:cNvPr id="12" name="object 12"/>
          <p:cNvGrpSpPr/>
          <p:nvPr/>
        </p:nvGrpSpPr>
        <p:grpSpPr>
          <a:xfrm>
            <a:off x="8978645" y="2477135"/>
            <a:ext cx="478155" cy="490855"/>
            <a:chOff x="8978645" y="2477135"/>
            <a:chExt cx="478155" cy="490855"/>
          </a:xfrm>
        </p:grpSpPr>
        <p:sp>
          <p:nvSpPr>
            <p:cNvPr id="13" name="object 13"/>
            <p:cNvSpPr/>
            <p:nvPr/>
          </p:nvSpPr>
          <p:spPr>
            <a:xfrm>
              <a:off x="8984995" y="2483485"/>
              <a:ext cx="465455" cy="478155"/>
            </a:xfrm>
            <a:custGeom>
              <a:avLst/>
              <a:gdLst/>
              <a:ahLst/>
              <a:cxnLst/>
              <a:rect l="l" t="t" r="r" b="b"/>
              <a:pathLst>
                <a:path w="465454" h="478155">
                  <a:moveTo>
                    <a:pt x="348869" y="0"/>
                  </a:moveTo>
                  <a:lnTo>
                    <a:pt x="116331" y="0"/>
                  </a:lnTo>
                  <a:lnTo>
                    <a:pt x="116331" y="244982"/>
                  </a:lnTo>
                  <a:lnTo>
                    <a:pt x="0" y="244982"/>
                  </a:lnTo>
                  <a:lnTo>
                    <a:pt x="232536" y="477647"/>
                  </a:lnTo>
                  <a:lnTo>
                    <a:pt x="465200" y="244982"/>
                  </a:lnTo>
                  <a:lnTo>
                    <a:pt x="348869" y="244982"/>
                  </a:lnTo>
                  <a:lnTo>
                    <a:pt x="348869" y="0"/>
                  </a:lnTo>
                  <a:close/>
                </a:path>
              </a:pathLst>
            </a:custGeom>
            <a:solidFill>
              <a:srgbClr val="4471C4"/>
            </a:solidFill>
          </p:spPr>
          <p:txBody>
            <a:bodyPr wrap="square" lIns="0" tIns="0" rIns="0" bIns="0" rtlCol="0"/>
            <a:lstStyle/>
            <a:p>
              <a:endParaRPr/>
            </a:p>
          </p:txBody>
        </p:sp>
        <p:sp>
          <p:nvSpPr>
            <p:cNvPr id="14" name="object 14"/>
            <p:cNvSpPr/>
            <p:nvPr/>
          </p:nvSpPr>
          <p:spPr>
            <a:xfrm>
              <a:off x="8984995" y="2483485"/>
              <a:ext cx="465455" cy="478155"/>
            </a:xfrm>
            <a:custGeom>
              <a:avLst/>
              <a:gdLst/>
              <a:ahLst/>
              <a:cxnLst/>
              <a:rect l="l" t="t" r="r" b="b"/>
              <a:pathLst>
                <a:path w="465454" h="478155">
                  <a:moveTo>
                    <a:pt x="0" y="244982"/>
                  </a:moveTo>
                  <a:lnTo>
                    <a:pt x="116331" y="244982"/>
                  </a:lnTo>
                  <a:lnTo>
                    <a:pt x="116331" y="0"/>
                  </a:lnTo>
                  <a:lnTo>
                    <a:pt x="348869" y="0"/>
                  </a:lnTo>
                  <a:lnTo>
                    <a:pt x="348869" y="244982"/>
                  </a:lnTo>
                  <a:lnTo>
                    <a:pt x="465200" y="244982"/>
                  </a:lnTo>
                  <a:lnTo>
                    <a:pt x="232536" y="477647"/>
                  </a:lnTo>
                  <a:lnTo>
                    <a:pt x="0" y="244982"/>
                  </a:lnTo>
                  <a:close/>
                </a:path>
              </a:pathLst>
            </a:custGeom>
            <a:ln w="12700">
              <a:solidFill>
                <a:srgbClr val="2E528F"/>
              </a:solidFill>
            </a:ln>
          </p:spPr>
          <p:txBody>
            <a:bodyPr wrap="square" lIns="0" tIns="0" rIns="0" bIns="0" rtlCol="0"/>
            <a:lstStyle/>
            <a:p>
              <a:endParaRPr/>
            </a:p>
          </p:txBody>
        </p:sp>
      </p:grpSp>
      <p:grpSp>
        <p:nvGrpSpPr>
          <p:cNvPr id="15" name="object 15"/>
          <p:cNvGrpSpPr/>
          <p:nvPr/>
        </p:nvGrpSpPr>
        <p:grpSpPr>
          <a:xfrm>
            <a:off x="1882520" y="3755390"/>
            <a:ext cx="546735" cy="1184910"/>
            <a:chOff x="1882520" y="3755390"/>
            <a:chExt cx="546735" cy="1184910"/>
          </a:xfrm>
        </p:grpSpPr>
        <p:sp>
          <p:nvSpPr>
            <p:cNvPr id="16" name="object 16"/>
            <p:cNvSpPr/>
            <p:nvPr/>
          </p:nvSpPr>
          <p:spPr>
            <a:xfrm>
              <a:off x="1888870" y="3761740"/>
              <a:ext cx="534035" cy="1172210"/>
            </a:xfrm>
            <a:custGeom>
              <a:avLst/>
              <a:gdLst/>
              <a:ahLst/>
              <a:cxnLst/>
              <a:rect l="l" t="t" r="r" b="b"/>
              <a:pathLst>
                <a:path w="534035" h="1172210">
                  <a:moveTo>
                    <a:pt x="400177" y="0"/>
                  </a:moveTo>
                  <a:lnTo>
                    <a:pt x="133350" y="0"/>
                  </a:lnTo>
                  <a:lnTo>
                    <a:pt x="133350" y="905256"/>
                  </a:lnTo>
                  <a:lnTo>
                    <a:pt x="0" y="905256"/>
                  </a:lnTo>
                  <a:lnTo>
                    <a:pt x="266827" y="1172083"/>
                  </a:lnTo>
                  <a:lnTo>
                    <a:pt x="533654" y="905256"/>
                  </a:lnTo>
                  <a:lnTo>
                    <a:pt x="400177" y="905256"/>
                  </a:lnTo>
                  <a:lnTo>
                    <a:pt x="400177" y="0"/>
                  </a:lnTo>
                  <a:close/>
                </a:path>
              </a:pathLst>
            </a:custGeom>
            <a:solidFill>
              <a:srgbClr val="4471C4"/>
            </a:solidFill>
          </p:spPr>
          <p:txBody>
            <a:bodyPr wrap="square" lIns="0" tIns="0" rIns="0" bIns="0" rtlCol="0"/>
            <a:lstStyle/>
            <a:p>
              <a:endParaRPr/>
            </a:p>
          </p:txBody>
        </p:sp>
        <p:sp>
          <p:nvSpPr>
            <p:cNvPr id="17" name="object 17"/>
            <p:cNvSpPr/>
            <p:nvPr/>
          </p:nvSpPr>
          <p:spPr>
            <a:xfrm>
              <a:off x="1888870" y="3761740"/>
              <a:ext cx="534035" cy="1172210"/>
            </a:xfrm>
            <a:custGeom>
              <a:avLst/>
              <a:gdLst/>
              <a:ahLst/>
              <a:cxnLst/>
              <a:rect l="l" t="t" r="r" b="b"/>
              <a:pathLst>
                <a:path w="534035" h="1172210">
                  <a:moveTo>
                    <a:pt x="0" y="905256"/>
                  </a:moveTo>
                  <a:lnTo>
                    <a:pt x="133350" y="905256"/>
                  </a:lnTo>
                  <a:lnTo>
                    <a:pt x="133350" y="0"/>
                  </a:lnTo>
                  <a:lnTo>
                    <a:pt x="400177" y="0"/>
                  </a:lnTo>
                  <a:lnTo>
                    <a:pt x="400177" y="905256"/>
                  </a:lnTo>
                  <a:lnTo>
                    <a:pt x="533654" y="905256"/>
                  </a:lnTo>
                  <a:lnTo>
                    <a:pt x="266827" y="1172083"/>
                  </a:lnTo>
                  <a:lnTo>
                    <a:pt x="0" y="905256"/>
                  </a:lnTo>
                  <a:close/>
                </a:path>
              </a:pathLst>
            </a:custGeom>
            <a:ln w="12700">
              <a:solidFill>
                <a:srgbClr val="2E528F"/>
              </a:solidFill>
            </a:ln>
          </p:spPr>
          <p:txBody>
            <a:bodyPr wrap="square" lIns="0" tIns="0" rIns="0" bIns="0" rtlCol="0"/>
            <a:lstStyle/>
            <a:p>
              <a:endParaRPr/>
            </a:p>
          </p:txBody>
        </p:sp>
      </p:grpSp>
      <p:grpSp>
        <p:nvGrpSpPr>
          <p:cNvPr id="18" name="object 18"/>
          <p:cNvGrpSpPr/>
          <p:nvPr/>
        </p:nvGrpSpPr>
        <p:grpSpPr>
          <a:xfrm>
            <a:off x="8945118" y="3692271"/>
            <a:ext cx="546735" cy="1184910"/>
            <a:chOff x="8945118" y="3692271"/>
            <a:chExt cx="546735" cy="1184910"/>
          </a:xfrm>
        </p:grpSpPr>
        <p:sp>
          <p:nvSpPr>
            <p:cNvPr id="19" name="object 19"/>
            <p:cNvSpPr/>
            <p:nvPr/>
          </p:nvSpPr>
          <p:spPr>
            <a:xfrm>
              <a:off x="8951468" y="3698621"/>
              <a:ext cx="534035" cy="1172210"/>
            </a:xfrm>
            <a:custGeom>
              <a:avLst/>
              <a:gdLst/>
              <a:ahLst/>
              <a:cxnLst/>
              <a:rect l="l" t="t" r="r" b="b"/>
              <a:pathLst>
                <a:path w="534034" h="1172210">
                  <a:moveTo>
                    <a:pt x="400303" y="0"/>
                  </a:moveTo>
                  <a:lnTo>
                    <a:pt x="133476" y="0"/>
                  </a:lnTo>
                  <a:lnTo>
                    <a:pt x="133476" y="905255"/>
                  </a:lnTo>
                  <a:lnTo>
                    <a:pt x="0" y="905255"/>
                  </a:lnTo>
                  <a:lnTo>
                    <a:pt x="266826" y="1172083"/>
                  </a:lnTo>
                  <a:lnTo>
                    <a:pt x="533653" y="905255"/>
                  </a:lnTo>
                  <a:lnTo>
                    <a:pt x="400303" y="905255"/>
                  </a:lnTo>
                  <a:lnTo>
                    <a:pt x="400303" y="0"/>
                  </a:lnTo>
                  <a:close/>
                </a:path>
              </a:pathLst>
            </a:custGeom>
            <a:solidFill>
              <a:srgbClr val="4471C4"/>
            </a:solidFill>
          </p:spPr>
          <p:txBody>
            <a:bodyPr wrap="square" lIns="0" tIns="0" rIns="0" bIns="0" rtlCol="0"/>
            <a:lstStyle/>
            <a:p>
              <a:endParaRPr/>
            </a:p>
          </p:txBody>
        </p:sp>
        <p:sp>
          <p:nvSpPr>
            <p:cNvPr id="20" name="object 20"/>
            <p:cNvSpPr/>
            <p:nvPr/>
          </p:nvSpPr>
          <p:spPr>
            <a:xfrm>
              <a:off x="8951468" y="3698621"/>
              <a:ext cx="534035" cy="1172210"/>
            </a:xfrm>
            <a:custGeom>
              <a:avLst/>
              <a:gdLst/>
              <a:ahLst/>
              <a:cxnLst/>
              <a:rect l="l" t="t" r="r" b="b"/>
              <a:pathLst>
                <a:path w="534034" h="1172210">
                  <a:moveTo>
                    <a:pt x="0" y="905255"/>
                  </a:moveTo>
                  <a:lnTo>
                    <a:pt x="133476" y="905255"/>
                  </a:lnTo>
                  <a:lnTo>
                    <a:pt x="133476" y="0"/>
                  </a:lnTo>
                  <a:lnTo>
                    <a:pt x="400303" y="0"/>
                  </a:lnTo>
                  <a:lnTo>
                    <a:pt x="400303" y="905255"/>
                  </a:lnTo>
                  <a:lnTo>
                    <a:pt x="533653" y="905255"/>
                  </a:lnTo>
                  <a:lnTo>
                    <a:pt x="266826" y="1172083"/>
                  </a:lnTo>
                  <a:lnTo>
                    <a:pt x="0" y="905255"/>
                  </a:lnTo>
                  <a:close/>
                </a:path>
              </a:pathLst>
            </a:custGeom>
            <a:ln w="12700">
              <a:solidFill>
                <a:srgbClr val="2E528F"/>
              </a:solidFill>
            </a:ln>
          </p:spPr>
          <p:txBody>
            <a:bodyPr wrap="square" lIns="0" tIns="0" rIns="0" bIns="0" rtlCol="0"/>
            <a:lstStyle/>
            <a:p>
              <a:endParaRPr/>
            </a:p>
          </p:txBody>
        </p:sp>
      </p:grpSp>
      <p:sp>
        <p:nvSpPr>
          <p:cNvPr id="21" name="object 21"/>
          <p:cNvSpPr txBox="1"/>
          <p:nvPr/>
        </p:nvSpPr>
        <p:spPr>
          <a:xfrm>
            <a:off x="237236" y="5385308"/>
            <a:ext cx="4769485"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arlito"/>
                <a:cs typeface="Carlito"/>
              </a:rPr>
              <a:t>Oriento </a:t>
            </a:r>
            <a:r>
              <a:rPr sz="2000" spc="-15" dirty="0">
                <a:latin typeface="Carlito"/>
                <a:cs typeface="Carlito"/>
              </a:rPr>
              <a:t>tratamiento </a:t>
            </a:r>
            <a:r>
              <a:rPr sz="2000" spc="-5" dirty="0">
                <a:latin typeface="Carlito"/>
                <a:cs typeface="Carlito"/>
              </a:rPr>
              <a:t>empírico según</a:t>
            </a:r>
            <a:r>
              <a:rPr sz="2000" spc="35" dirty="0">
                <a:latin typeface="Carlito"/>
                <a:cs typeface="Carlito"/>
              </a:rPr>
              <a:t> </a:t>
            </a:r>
            <a:r>
              <a:rPr sz="2000" spc="-10" dirty="0">
                <a:latin typeface="Carlito"/>
                <a:cs typeface="Carlito"/>
              </a:rPr>
              <a:t>resultado</a:t>
            </a:r>
            <a:endParaRPr sz="2000">
              <a:latin typeface="Carlito"/>
              <a:cs typeface="Carlito"/>
            </a:endParaRPr>
          </a:p>
        </p:txBody>
      </p:sp>
      <p:sp>
        <p:nvSpPr>
          <p:cNvPr id="22" name="object 22"/>
          <p:cNvSpPr txBox="1"/>
          <p:nvPr/>
        </p:nvSpPr>
        <p:spPr>
          <a:xfrm>
            <a:off x="6915657" y="5172583"/>
            <a:ext cx="3935729" cy="63627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arlito"/>
                <a:cs typeface="Carlito"/>
              </a:rPr>
              <a:t>Oriento </a:t>
            </a:r>
            <a:r>
              <a:rPr sz="2000" spc="-15" dirty="0">
                <a:latin typeface="Carlito"/>
                <a:cs typeface="Carlito"/>
              </a:rPr>
              <a:t>tratamiento </a:t>
            </a:r>
            <a:r>
              <a:rPr sz="2000" spc="-5" dirty="0">
                <a:latin typeface="Carlito"/>
                <a:cs typeface="Carlito"/>
              </a:rPr>
              <a:t>empírico</a:t>
            </a:r>
            <a:r>
              <a:rPr sz="2000" spc="30" dirty="0">
                <a:latin typeface="Carlito"/>
                <a:cs typeface="Carlito"/>
              </a:rPr>
              <a:t> </a:t>
            </a:r>
            <a:r>
              <a:rPr sz="2000" spc="-5" dirty="0">
                <a:latin typeface="Carlito"/>
                <a:cs typeface="Carlito"/>
              </a:rPr>
              <a:t>según</a:t>
            </a:r>
            <a:endParaRPr sz="2000">
              <a:latin typeface="Carlito"/>
              <a:cs typeface="Carlito"/>
            </a:endParaRPr>
          </a:p>
          <a:p>
            <a:pPr marL="12700">
              <a:lnSpc>
                <a:spcPct val="100000"/>
              </a:lnSpc>
              <a:spcBef>
                <a:spcPts val="5"/>
              </a:spcBef>
            </a:pPr>
            <a:r>
              <a:rPr sz="2000" spc="-10" dirty="0">
                <a:latin typeface="Carlito"/>
                <a:cs typeface="Carlito"/>
              </a:rPr>
              <a:t>características </a:t>
            </a:r>
            <a:r>
              <a:rPr sz="2000" spc="-5" dirty="0">
                <a:latin typeface="Carlito"/>
                <a:cs typeface="Carlito"/>
              </a:rPr>
              <a:t>clínico</a:t>
            </a:r>
            <a:r>
              <a:rPr sz="2000" spc="20" dirty="0">
                <a:latin typeface="Carlito"/>
                <a:cs typeface="Carlito"/>
              </a:rPr>
              <a:t> </a:t>
            </a:r>
            <a:r>
              <a:rPr sz="2000" spc="-5" dirty="0">
                <a:latin typeface="Carlito"/>
                <a:cs typeface="Carlito"/>
              </a:rPr>
              <a:t>epidemiológicas</a:t>
            </a:r>
            <a:endParaRPr sz="2000">
              <a:latin typeface="Carlito"/>
              <a:cs typeface="Carl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18714" y="118109"/>
            <a:ext cx="3028938"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85" dirty="0"/>
              <a:t> </a:t>
            </a:r>
            <a:r>
              <a:rPr sz="2400" spc="-5" dirty="0"/>
              <a:t>SEPTICA</a:t>
            </a:r>
            <a:endParaRPr sz="2400" dirty="0"/>
          </a:p>
        </p:txBody>
      </p:sp>
      <p:sp>
        <p:nvSpPr>
          <p:cNvPr id="3" name="object 3"/>
          <p:cNvSpPr txBox="1"/>
          <p:nvPr/>
        </p:nvSpPr>
        <p:spPr>
          <a:xfrm>
            <a:off x="768626" y="637481"/>
            <a:ext cx="8922869" cy="382156"/>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Arial" panose="020B0604020202020204" pitchFamily="34" charset="0"/>
                <a:cs typeface="Arial" panose="020B0604020202020204" pitchFamily="34" charset="0"/>
              </a:rPr>
              <a:t>Evaluación </a:t>
            </a:r>
            <a:r>
              <a:rPr sz="2400" b="1" dirty="0">
                <a:latin typeface="Arial" panose="020B0604020202020204" pitchFamily="34" charset="0"/>
                <a:cs typeface="Arial" panose="020B0604020202020204" pitchFamily="34" charset="0"/>
              </a:rPr>
              <a:t>y </a:t>
            </a:r>
            <a:r>
              <a:rPr sz="2400" b="1" spc="-5" dirty="0">
                <a:latin typeface="Arial" panose="020B0604020202020204" pitchFamily="34" charset="0"/>
                <a:cs typeface="Arial" panose="020B0604020202020204" pitchFamily="34" charset="0"/>
              </a:rPr>
              <a:t>manejo clínico </a:t>
            </a:r>
            <a:r>
              <a:rPr sz="2400" b="1" spc="-10" dirty="0">
                <a:latin typeface="Arial" panose="020B0604020202020204" pitchFamily="34" charset="0"/>
                <a:cs typeface="Arial" panose="020B0604020202020204" pitchFamily="34" charset="0"/>
              </a:rPr>
              <a:t>ante </a:t>
            </a:r>
            <a:r>
              <a:rPr sz="2400" b="1" spc="-5" dirty="0">
                <a:latin typeface="Arial" panose="020B0604020202020204" pitchFamily="34" charset="0"/>
                <a:cs typeface="Arial" panose="020B0604020202020204" pitchFamily="34" charset="0"/>
              </a:rPr>
              <a:t>sospecha </a:t>
            </a:r>
            <a:r>
              <a:rPr sz="2400" b="1" dirty="0">
                <a:latin typeface="Arial" panose="020B0604020202020204" pitchFamily="34" charset="0"/>
                <a:cs typeface="Arial" panose="020B0604020202020204" pitchFamily="34" charset="0"/>
              </a:rPr>
              <a:t>de Artritis</a:t>
            </a:r>
            <a:r>
              <a:rPr sz="2400" b="1" spc="-160" dirty="0">
                <a:latin typeface="Arial" panose="020B0604020202020204" pitchFamily="34" charset="0"/>
                <a:cs typeface="Arial" panose="020B0604020202020204" pitchFamily="34" charset="0"/>
              </a:rPr>
              <a:t> </a:t>
            </a:r>
            <a:r>
              <a:rPr sz="2400" b="1" spc="-5" dirty="0">
                <a:latin typeface="Arial" panose="020B0604020202020204" pitchFamily="34" charset="0"/>
                <a:cs typeface="Arial" panose="020B0604020202020204" pitchFamily="34" charset="0"/>
              </a:rPr>
              <a:t>séptica</a:t>
            </a:r>
            <a:endParaRPr sz="2400" dirty="0">
              <a:latin typeface="Arial" panose="020B0604020202020204" pitchFamily="34" charset="0"/>
              <a:cs typeface="Arial" panose="020B0604020202020204" pitchFamily="34" charset="0"/>
            </a:endParaRPr>
          </a:p>
        </p:txBody>
      </p:sp>
      <p:grpSp>
        <p:nvGrpSpPr>
          <p:cNvPr id="4" name="object 4"/>
          <p:cNvGrpSpPr/>
          <p:nvPr/>
        </p:nvGrpSpPr>
        <p:grpSpPr>
          <a:xfrm>
            <a:off x="2820923" y="1157732"/>
            <a:ext cx="5267960" cy="388620"/>
            <a:chOff x="2820923" y="1157732"/>
            <a:chExt cx="5267960" cy="388620"/>
          </a:xfrm>
        </p:grpSpPr>
        <p:sp>
          <p:nvSpPr>
            <p:cNvPr id="5" name="object 5"/>
            <p:cNvSpPr/>
            <p:nvPr/>
          </p:nvSpPr>
          <p:spPr>
            <a:xfrm>
              <a:off x="2839973" y="1176782"/>
              <a:ext cx="5229860" cy="350520"/>
            </a:xfrm>
            <a:custGeom>
              <a:avLst/>
              <a:gdLst/>
              <a:ahLst/>
              <a:cxnLst/>
              <a:rect l="l" t="t" r="r" b="b"/>
              <a:pathLst>
                <a:path w="5229859" h="350519">
                  <a:moveTo>
                    <a:pt x="5229479" y="0"/>
                  </a:moveTo>
                  <a:lnTo>
                    <a:pt x="0" y="0"/>
                  </a:lnTo>
                  <a:lnTo>
                    <a:pt x="0" y="350392"/>
                  </a:lnTo>
                  <a:lnTo>
                    <a:pt x="5229479" y="350392"/>
                  </a:lnTo>
                  <a:lnTo>
                    <a:pt x="5229479" y="0"/>
                  </a:lnTo>
                  <a:close/>
                </a:path>
              </a:pathLst>
            </a:custGeom>
            <a:solidFill>
              <a:srgbClr val="FFFFFF"/>
            </a:solidFill>
          </p:spPr>
          <p:txBody>
            <a:bodyPr wrap="square" lIns="0" tIns="0" rIns="0" bIns="0" rtlCol="0"/>
            <a:lstStyle/>
            <a:p>
              <a:endParaRPr/>
            </a:p>
          </p:txBody>
        </p:sp>
        <p:sp>
          <p:nvSpPr>
            <p:cNvPr id="6" name="object 6"/>
            <p:cNvSpPr/>
            <p:nvPr/>
          </p:nvSpPr>
          <p:spPr>
            <a:xfrm>
              <a:off x="2839973" y="1176782"/>
              <a:ext cx="5229860" cy="350520"/>
            </a:xfrm>
            <a:custGeom>
              <a:avLst/>
              <a:gdLst/>
              <a:ahLst/>
              <a:cxnLst/>
              <a:rect l="l" t="t" r="r" b="b"/>
              <a:pathLst>
                <a:path w="5229859" h="350519">
                  <a:moveTo>
                    <a:pt x="0" y="350392"/>
                  </a:moveTo>
                  <a:lnTo>
                    <a:pt x="5229479" y="350392"/>
                  </a:lnTo>
                  <a:lnTo>
                    <a:pt x="5229479" y="0"/>
                  </a:lnTo>
                  <a:lnTo>
                    <a:pt x="0" y="0"/>
                  </a:lnTo>
                  <a:lnTo>
                    <a:pt x="0" y="350392"/>
                  </a:lnTo>
                  <a:close/>
                </a:path>
              </a:pathLst>
            </a:custGeom>
            <a:ln w="38100">
              <a:solidFill>
                <a:srgbClr val="000000"/>
              </a:solidFill>
            </a:ln>
          </p:spPr>
          <p:txBody>
            <a:bodyPr wrap="square" lIns="0" tIns="0" rIns="0" bIns="0" rtlCol="0"/>
            <a:lstStyle/>
            <a:p>
              <a:endParaRPr/>
            </a:p>
          </p:txBody>
        </p:sp>
      </p:grpSp>
      <p:sp>
        <p:nvSpPr>
          <p:cNvPr id="7" name="object 7"/>
          <p:cNvSpPr txBox="1"/>
          <p:nvPr/>
        </p:nvSpPr>
        <p:spPr>
          <a:xfrm>
            <a:off x="2839973" y="1176782"/>
            <a:ext cx="5229860" cy="350520"/>
          </a:xfrm>
          <a:prstGeom prst="rect">
            <a:avLst/>
          </a:prstGeom>
        </p:spPr>
        <p:txBody>
          <a:bodyPr vert="horz" wrap="square" lIns="0" tIns="36830" rIns="0" bIns="0" rtlCol="0">
            <a:spAutoFit/>
          </a:bodyPr>
          <a:lstStyle/>
          <a:p>
            <a:pPr marL="91440">
              <a:lnSpc>
                <a:spcPct val="100000"/>
              </a:lnSpc>
              <a:spcBef>
                <a:spcPts val="290"/>
              </a:spcBef>
            </a:pPr>
            <a:r>
              <a:rPr sz="1800" b="1" spc="-5" dirty="0">
                <a:latin typeface="Carlito"/>
                <a:cs typeface="Carlito"/>
              </a:rPr>
              <a:t>PUNCION ASPIRACIÓN </a:t>
            </a:r>
            <a:r>
              <a:rPr sz="1800" b="1" dirty="0">
                <a:latin typeface="Carlito"/>
                <a:cs typeface="Carlito"/>
              </a:rPr>
              <a:t>LIQUIDO</a:t>
            </a:r>
            <a:r>
              <a:rPr sz="1800" b="1" spc="-25" dirty="0">
                <a:latin typeface="Carlito"/>
                <a:cs typeface="Carlito"/>
              </a:rPr>
              <a:t> </a:t>
            </a:r>
            <a:r>
              <a:rPr sz="1800" b="1" spc="-5" dirty="0">
                <a:latin typeface="Carlito"/>
                <a:cs typeface="Carlito"/>
              </a:rPr>
              <a:t>ARTICULAR</a:t>
            </a:r>
            <a:endParaRPr sz="1800">
              <a:latin typeface="Carlito"/>
              <a:cs typeface="Carlito"/>
            </a:endParaRPr>
          </a:p>
        </p:txBody>
      </p:sp>
      <p:sp>
        <p:nvSpPr>
          <p:cNvPr id="8" name="object 8"/>
          <p:cNvSpPr txBox="1"/>
          <p:nvPr/>
        </p:nvSpPr>
        <p:spPr>
          <a:xfrm>
            <a:off x="3935603" y="1949500"/>
            <a:ext cx="3593465" cy="430530"/>
          </a:xfrm>
          <a:prstGeom prst="rect">
            <a:avLst/>
          </a:prstGeom>
          <a:ln w="22225">
            <a:solidFill>
              <a:srgbClr val="000000"/>
            </a:solidFill>
          </a:ln>
        </p:spPr>
        <p:txBody>
          <a:bodyPr vert="horz" wrap="square" lIns="0" tIns="0" rIns="0" bIns="0" rtlCol="0">
            <a:spAutoFit/>
          </a:bodyPr>
          <a:lstStyle/>
          <a:p>
            <a:pPr marL="349885">
              <a:lnSpc>
                <a:spcPts val="1860"/>
              </a:lnSpc>
            </a:pPr>
            <a:r>
              <a:rPr sz="1600" b="1" spc="-10" dirty="0">
                <a:latin typeface="Carlito"/>
                <a:cs typeface="Carlito"/>
              </a:rPr>
              <a:t>TINCIÓN </a:t>
            </a:r>
            <a:r>
              <a:rPr sz="1600" b="1" spc="-5" dirty="0">
                <a:latin typeface="Carlito"/>
                <a:cs typeface="Carlito"/>
              </a:rPr>
              <a:t>GRAM </a:t>
            </a:r>
            <a:r>
              <a:rPr sz="1600" b="1" spc="-25" dirty="0">
                <a:latin typeface="Carlito"/>
                <a:cs typeface="Carlito"/>
              </a:rPr>
              <a:t>DIRECTA</a:t>
            </a:r>
            <a:r>
              <a:rPr sz="1600" b="1" spc="10" dirty="0">
                <a:latin typeface="Carlito"/>
                <a:cs typeface="Carlito"/>
              </a:rPr>
              <a:t> </a:t>
            </a:r>
            <a:r>
              <a:rPr sz="1600" b="1" spc="-20" dirty="0">
                <a:latin typeface="Carlito"/>
                <a:cs typeface="Carlito"/>
              </a:rPr>
              <a:t>POSITIVA</a:t>
            </a:r>
            <a:endParaRPr sz="1600">
              <a:latin typeface="Carlito"/>
              <a:cs typeface="Carlito"/>
            </a:endParaRPr>
          </a:p>
        </p:txBody>
      </p:sp>
      <p:sp>
        <p:nvSpPr>
          <p:cNvPr id="9" name="object 9"/>
          <p:cNvSpPr txBox="1"/>
          <p:nvPr/>
        </p:nvSpPr>
        <p:spPr>
          <a:xfrm>
            <a:off x="6389623" y="2803436"/>
            <a:ext cx="5281295" cy="305435"/>
          </a:xfrm>
          <a:prstGeom prst="rect">
            <a:avLst/>
          </a:prstGeom>
          <a:ln w="22225">
            <a:solidFill>
              <a:srgbClr val="000000"/>
            </a:solidFill>
          </a:ln>
        </p:spPr>
        <p:txBody>
          <a:bodyPr vert="horz" wrap="square" lIns="0" tIns="0" rIns="0" bIns="0" rtlCol="0">
            <a:spAutoFit/>
          </a:bodyPr>
          <a:lstStyle/>
          <a:p>
            <a:pPr marL="557530">
              <a:lnSpc>
                <a:spcPts val="1860"/>
              </a:lnSpc>
            </a:pPr>
            <a:r>
              <a:rPr sz="1600" b="1" spc="-10" dirty="0">
                <a:latin typeface="Carlito"/>
                <a:cs typeface="Carlito"/>
              </a:rPr>
              <a:t>TINCIÓN </a:t>
            </a:r>
            <a:r>
              <a:rPr sz="1600" b="1" spc="-5" dirty="0">
                <a:latin typeface="Carlito"/>
                <a:cs typeface="Carlito"/>
              </a:rPr>
              <a:t>GRAM </a:t>
            </a:r>
            <a:r>
              <a:rPr sz="1600" b="1" spc="-25" dirty="0">
                <a:latin typeface="Carlito"/>
                <a:cs typeface="Carlito"/>
              </a:rPr>
              <a:t>DIRECTA </a:t>
            </a:r>
            <a:r>
              <a:rPr sz="1600" b="1" spc="-5" dirty="0">
                <a:latin typeface="Carlito"/>
                <a:cs typeface="Carlito"/>
              </a:rPr>
              <a:t>: </a:t>
            </a:r>
            <a:r>
              <a:rPr sz="1600" b="1" dirty="0">
                <a:latin typeface="Carlito"/>
                <a:cs typeface="Carlito"/>
              </a:rPr>
              <a:t>Bacilos </a:t>
            </a:r>
            <a:r>
              <a:rPr sz="1600" b="1" spc="-15" dirty="0">
                <a:latin typeface="Carlito"/>
                <a:cs typeface="Carlito"/>
              </a:rPr>
              <a:t>Gram</a:t>
            </a:r>
            <a:r>
              <a:rPr sz="1600" b="1" spc="50" dirty="0">
                <a:latin typeface="Carlito"/>
                <a:cs typeface="Carlito"/>
              </a:rPr>
              <a:t> </a:t>
            </a:r>
            <a:r>
              <a:rPr sz="1600" b="1" spc="-10" dirty="0">
                <a:latin typeface="Carlito"/>
                <a:cs typeface="Carlito"/>
              </a:rPr>
              <a:t>negativos</a:t>
            </a:r>
            <a:endParaRPr sz="1600">
              <a:latin typeface="Carlito"/>
              <a:cs typeface="Carlito"/>
            </a:endParaRPr>
          </a:p>
        </p:txBody>
      </p:sp>
      <p:grpSp>
        <p:nvGrpSpPr>
          <p:cNvPr id="10" name="object 10"/>
          <p:cNvGrpSpPr/>
          <p:nvPr/>
        </p:nvGrpSpPr>
        <p:grpSpPr>
          <a:xfrm>
            <a:off x="5431409" y="1580769"/>
            <a:ext cx="478155" cy="293370"/>
            <a:chOff x="5431409" y="1580769"/>
            <a:chExt cx="478155" cy="293370"/>
          </a:xfrm>
        </p:grpSpPr>
        <p:sp>
          <p:nvSpPr>
            <p:cNvPr id="11" name="object 11"/>
            <p:cNvSpPr/>
            <p:nvPr/>
          </p:nvSpPr>
          <p:spPr>
            <a:xfrm>
              <a:off x="5437759" y="1587119"/>
              <a:ext cx="465455" cy="280670"/>
            </a:xfrm>
            <a:custGeom>
              <a:avLst/>
              <a:gdLst/>
              <a:ahLst/>
              <a:cxnLst/>
              <a:rect l="l" t="t" r="r" b="b"/>
              <a:pathLst>
                <a:path w="465454" h="280669">
                  <a:moveTo>
                    <a:pt x="348995" y="0"/>
                  </a:moveTo>
                  <a:lnTo>
                    <a:pt x="116331" y="0"/>
                  </a:lnTo>
                  <a:lnTo>
                    <a:pt x="116331" y="140334"/>
                  </a:lnTo>
                  <a:lnTo>
                    <a:pt x="0" y="140334"/>
                  </a:lnTo>
                  <a:lnTo>
                    <a:pt x="232663" y="280669"/>
                  </a:lnTo>
                  <a:lnTo>
                    <a:pt x="465200" y="140334"/>
                  </a:lnTo>
                  <a:lnTo>
                    <a:pt x="348995" y="140334"/>
                  </a:lnTo>
                  <a:lnTo>
                    <a:pt x="348995" y="0"/>
                  </a:lnTo>
                  <a:close/>
                </a:path>
              </a:pathLst>
            </a:custGeom>
            <a:solidFill>
              <a:srgbClr val="4471C4"/>
            </a:solidFill>
          </p:spPr>
          <p:txBody>
            <a:bodyPr wrap="square" lIns="0" tIns="0" rIns="0" bIns="0" rtlCol="0"/>
            <a:lstStyle/>
            <a:p>
              <a:endParaRPr/>
            </a:p>
          </p:txBody>
        </p:sp>
        <p:sp>
          <p:nvSpPr>
            <p:cNvPr id="12" name="object 12"/>
            <p:cNvSpPr/>
            <p:nvPr/>
          </p:nvSpPr>
          <p:spPr>
            <a:xfrm>
              <a:off x="5437759" y="1587119"/>
              <a:ext cx="465455" cy="280670"/>
            </a:xfrm>
            <a:custGeom>
              <a:avLst/>
              <a:gdLst/>
              <a:ahLst/>
              <a:cxnLst/>
              <a:rect l="l" t="t" r="r" b="b"/>
              <a:pathLst>
                <a:path w="465454" h="280669">
                  <a:moveTo>
                    <a:pt x="0" y="140334"/>
                  </a:moveTo>
                  <a:lnTo>
                    <a:pt x="116331" y="140334"/>
                  </a:lnTo>
                  <a:lnTo>
                    <a:pt x="116331" y="0"/>
                  </a:lnTo>
                  <a:lnTo>
                    <a:pt x="348995" y="0"/>
                  </a:lnTo>
                  <a:lnTo>
                    <a:pt x="348995" y="140334"/>
                  </a:lnTo>
                  <a:lnTo>
                    <a:pt x="465200" y="140334"/>
                  </a:lnTo>
                  <a:lnTo>
                    <a:pt x="232663" y="280669"/>
                  </a:lnTo>
                  <a:lnTo>
                    <a:pt x="0" y="140334"/>
                  </a:lnTo>
                  <a:close/>
                </a:path>
              </a:pathLst>
            </a:custGeom>
            <a:ln w="12700">
              <a:solidFill>
                <a:srgbClr val="2E528F"/>
              </a:solidFill>
            </a:ln>
          </p:spPr>
          <p:txBody>
            <a:bodyPr wrap="square" lIns="0" tIns="0" rIns="0" bIns="0" rtlCol="0"/>
            <a:lstStyle/>
            <a:p>
              <a:endParaRPr/>
            </a:p>
          </p:txBody>
        </p:sp>
      </p:grpSp>
      <p:grpSp>
        <p:nvGrpSpPr>
          <p:cNvPr id="13" name="object 13"/>
          <p:cNvGrpSpPr/>
          <p:nvPr/>
        </p:nvGrpSpPr>
        <p:grpSpPr>
          <a:xfrm>
            <a:off x="7102220" y="2414904"/>
            <a:ext cx="317500" cy="335280"/>
            <a:chOff x="7102220" y="2414904"/>
            <a:chExt cx="317500" cy="335280"/>
          </a:xfrm>
        </p:grpSpPr>
        <p:sp>
          <p:nvSpPr>
            <p:cNvPr id="14" name="object 14"/>
            <p:cNvSpPr/>
            <p:nvPr/>
          </p:nvSpPr>
          <p:spPr>
            <a:xfrm>
              <a:off x="7108570" y="2421254"/>
              <a:ext cx="304800" cy="322580"/>
            </a:xfrm>
            <a:custGeom>
              <a:avLst/>
              <a:gdLst/>
              <a:ahLst/>
              <a:cxnLst/>
              <a:rect l="l" t="t" r="r" b="b"/>
              <a:pathLst>
                <a:path w="304800" h="322580">
                  <a:moveTo>
                    <a:pt x="228600" y="0"/>
                  </a:moveTo>
                  <a:lnTo>
                    <a:pt x="76200" y="0"/>
                  </a:lnTo>
                  <a:lnTo>
                    <a:pt x="76200" y="170053"/>
                  </a:lnTo>
                  <a:lnTo>
                    <a:pt x="0" y="170053"/>
                  </a:lnTo>
                  <a:lnTo>
                    <a:pt x="152400" y="322453"/>
                  </a:lnTo>
                  <a:lnTo>
                    <a:pt x="304800" y="170053"/>
                  </a:lnTo>
                  <a:lnTo>
                    <a:pt x="228600" y="170053"/>
                  </a:lnTo>
                  <a:lnTo>
                    <a:pt x="228600" y="0"/>
                  </a:lnTo>
                  <a:close/>
                </a:path>
              </a:pathLst>
            </a:custGeom>
            <a:solidFill>
              <a:srgbClr val="4471C4"/>
            </a:solidFill>
          </p:spPr>
          <p:txBody>
            <a:bodyPr wrap="square" lIns="0" tIns="0" rIns="0" bIns="0" rtlCol="0"/>
            <a:lstStyle/>
            <a:p>
              <a:endParaRPr/>
            </a:p>
          </p:txBody>
        </p:sp>
        <p:sp>
          <p:nvSpPr>
            <p:cNvPr id="15" name="object 15"/>
            <p:cNvSpPr/>
            <p:nvPr/>
          </p:nvSpPr>
          <p:spPr>
            <a:xfrm>
              <a:off x="7108570" y="2421254"/>
              <a:ext cx="304800" cy="322580"/>
            </a:xfrm>
            <a:custGeom>
              <a:avLst/>
              <a:gdLst/>
              <a:ahLst/>
              <a:cxnLst/>
              <a:rect l="l" t="t" r="r" b="b"/>
              <a:pathLst>
                <a:path w="304800" h="322580">
                  <a:moveTo>
                    <a:pt x="0" y="170053"/>
                  </a:moveTo>
                  <a:lnTo>
                    <a:pt x="76200" y="170053"/>
                  </a:lnTo>
                  <a:lnTo>
                    <a:pt x="76200" y="0"/>
                  </a:lnTo>
                  <a:lnTo>
                    <a:pt x="228600" y="0"/>
                  </a:lnTo>
                  <a:lnTo>
                    <a:pt x="228600" y="170053"/>
                  </a:lnTo>
                  <a:lnTo>
                    <a:pt x="304800" y="170053"/>
                  </a:lnTo>
                  <a:lnTo>
                    <a:pt x="152400" y="322453"/>
                  </a:lnTo>
                  <a:lnTo>
                    <a:pt x="0" y="170053"/>
                  </a:lnTo>
                  <a:close/>
                </a:path>
              </a:pathLst>
            </a:custGeom>
            <a:ln w="12700">
              <a:solidFill>
                <a:srgbClr val="2E528F"/>
              </a:solidFill>
            </a:ln>
          </p:spPr>
          <p:txBody>
            <a:bodyPr wrap="square" lIns="0" tIns="0" rIns="0" bIns="0" rtlCol="0"/>
            <a:lstStyle/>
            <a:p>
              <a:endParaRPr/>
            </a:p>
          </p:txBody>
        </p:sp>
      </p:grpSp>
      <p:grpSp>
        <p:nvGrpSpPr>
          <p:cNvPr id="16" name="object 16"/>
          <p:cNvGrpSpPr/>
          <p:nvPr/>
        </p:nvGrpSpPr>
        <p:grpSpPr>
          <a:xfrm>
            <a:off x="2130044" y="3159379"/>
            <a:ext cx="546735" cy="747395"/>
            <a:chOff x="2130044" y="3159379"/>
            <a:chExt cx="546735" cy="747395"/>
          </a:xfrm>
        </p:grpSpPr>
        <p:sp>
          <p:nvSpPr>
            <p:cNvPr id="17" name="object 17"/>
            <p:cNvSpPr/>
            <p:nvPr/>
          </p:nvSpPr>
          <p:spPr>
            <a:xfrm>
              <a:off x="2136394" y="3165729"/>
              <a:ext cx="534035" cy="734695"/>
            </a:xfrm>
            <a:custGeom>
              <a:avLst/>
              <a:gdLst/>
              <a:ahLst/>
              <a:cxnLst/>
              <a:rect l="l" t="t" r="r" b="b"/>
              <a:pathLst>
                <a:path w="534035" h="734695">
                  <a:moveTo>
                    <a:pt x="400176" y="0"/>
                  </a:moveTo>
                  <a:lnTo>
                    <a:pt x="133350" y="0"/>
                  </a:lnTo>
                  <a:lnTo>
                    <a:pt x="133350" y="467868"/>
                  </a:lnTo>
                  <a:lnTo>
                    <a:pt x="0" y="467868"/>
                  </a:lnTo>
                  <a:lnTo>
                    <a:pt x="266826" y="734695"/>
                  </a:lnTo>
                  <a:lnTo>
                    <a:pt x="533654" y="467868"/>
                  </a:lnTo>
                  <a:lnTo>
                    <a:pt x="400176" y="467868"/>
                  </a:lnTo>
                  <a:lnTo>
                    <a:pt x="400176" y="0"/>
                  </a:lnTo>
                  <a:close/>
                </a:path>
              </a:pathLst>
            </a:custGeom>
            <a:solidFill>
              <a:srgbClr val="4471C4"/>
            </a:solidFill>
          </p:spPr>
          <p:txBody>
            <a:bodyPr wrap="square" lIns="0" tIns="0" rIns="0" bIns="0" rtlCol="0"/>
            <a:lstStyle/>
            <a:p>
              <a:endParaRPr/>
            </a:p>
          </p:txBody>
        </p:sp>
        <p:sp>
          <p:nvSpPr>
            <p:cNvPr id="18" name="object 18"/>
            <p:cNvSpPr/>
            <p:nvPr/>
          </p:nvSpPr>
          <p:spPr>
            <a:xfrm>
              <a:off x="2136394" y="3165729"/>
              <a:ext cx="534035" cy="734695"/>
            </a:xfrm>
            <a:custGeom>
              <a:avLst/>
              <a:gdLst/>
              <a:ahLst/>
              <a:cxnLst/>
              <a:rect l="l" t="t" r="r" b="b"/>
              <a:pathLst>
                <a:path w="534035" h="734695">
                  <a:moveTo>
                    <a:pt x="0" y="467868"/>
                  </a:moveTo>
                  <a:lnTo>
                    <a:pt x="133350" y="467868"/>
                  </a:lnTo>
                  <a:lnTo>
                    <a:pt x="133350" y="0"/>
                  </a:lnTo>
                  <a:lnTo>
                    <a:pt x="400176" y="0"/>
                  </a:lnTo>
                  <a:lnTo>
                    <a:pt x="400176" y="467868"/>
                  </a:lnTo>
                  <a:lnTo>
                    <a:pt x="533654" y="467868"/>
                  </a:lnTo>
                  <a:lnTo>
                    <a:pt x="266826" y="734695"/>
                  </a:lnTo>
                  <a:lnTo>
                    <a:pt x="0" y="467868"/>
                  </a:lnTo>
                  <a:close/>
                </a:path>
              </a:pathLst>
            </a:custGeom>
            <a:ln w="12700">
              <a:solidFill>
                <a:srgbClr val="2E528F"/>
              </a:solidFill>
            </a:ln>
          </p:spPr>
          <p:txBody>
            <a:bodyPr wrap="square" lIns="0" tIns="0" rIns="0" bIns="0" rtlCol="0"/>
            <a:lstStyle/>
            <a:p>
              <a:endParaRPr/>
            </a:p>
          </p:txBody>
        </p:sp>
      </p:grpSp>
      <p:grpSp>
        <p:nvGrpSpPr>
          <p:cNvPr id="19" name="object 19"/>
          <p:cNvGrpSpPr/>
          <p:nvPr/>
        </p:nvGrpSpPr>
        <p:grpSpPr>
          <a:xfrm>
            <a:off x="9018016" y="3251834"/>
            <a:ext cx="546735" cy="668020"/>
            <a:chOff x="9018016" y="3251834"/>
            <a:chExt cx="546735" cy="668020"/>
          </a:xfrm>
        </p:grpSpPr>
        <p:sp>
          <p:nvSpPr>
            <p:cNvPr id="20" name="object 20"/>
            <p:cNvSpPr/>
            <p:nvPr/>
          </p:nvSpPr>
          <p:spPr>
            <a:xfrm>
              <a:off x="9024366" y="3258184"/>
              <a:ext cx="534035" cy="655320"/>
            </a:xfrm>
            <a:custGeom>
              <a:avLst/>
              <a:gdLst/>
              <a:ahLst/>
              <a:cxnLst/>
              <a:rect l="l" t="t" r="r" b="b"/>
              <a:pathLst>
                <a:path w="534034" h="655320">
                  <a:moveTo>
                    <a:pt x="400176" y="0"/>
                  </a:moveTo>
                  <a:lnTo>
                    <a:pt x="133350" y="0"/>
                  </a:lnTo>
                  <a:lnTo>
                    <a:pt x="133350" y="388365"/>
                  </a:lnTo>
                  <a:lnTo>
                    <a:pt x="0" y="388365"/>
                  </a:lnTo>
                  <a:lnTo>
                    <a:pt x="266826" y="655192"/>
                  </a:lnTo>
                  <a:lnTo>
                    <a:pt x="533653" y="388365"/>
                  </a:lnTo>
                  <a:lnTo>
                    <a:pt x="400176" y="388365"/>
                  </a:lnTo>
                  <a:lnTo>
                    <a:pt x="400176" y="0"/>
                  </a:lnTo>
                  <a:close/>
                </a:path>
              </a:pathLst>
            </a:custGeom>
            <a:solidFill>
              <a:srgbClr val="4471C4"/>
            </a:solidFill>
          </p:spPr>
          <p:txBody>
            <a:bodyPr wrap="square" lIns="0" tIns="0" rIns="0" bIns="0" rtlCol="0"/>
            <a:lstStyle/>
            <a:p>
              <a:endParaRPr/>
            </a:p>
          </p:txBody>
        </p:sp>
        <p:sp>
          <p:nvSpPr>
            <p:cNvPr id="21" name="object 21"/>
            <p:cNvSpPr/>
            <p:nvPr/>
          </p:nvSpPr>
          <p:spPr>
            <a:xfrm>
              <a:off x="9024366" y="3258184"/>
              <a:ext cx="534035" cy="655320"/>
            </a:xfrm>
            <a:custGeom>
              <a:avLst/>
              <a:gdLst/>
              <a:ahLst/>
              <a:cxnLst/>
              <a:rect l="l" t="t" r="r" b="b"/>
              <a:pathLst>
                <a:path w="534034" h="655320">
                  <a:moveTo>
                    <a:pt x="0" y="388365"/>
                  </a:moveTo>
                  <a:lnTo>
                    <a:pt x="133350" y="388365"/>
                  </a:lnTo>
                  <a:lnTo>
                    <a:pt x="133350" y="0"/>
                  </a:lnTo>
                  <a:lnTo>
                    <a:pt x="400176" y="0"/>
                  </a:lnTo>
                  <a:lnTo>
                    <a:pt x="400176" y="388365"/>
                  </a:lnTo>
                  <a:lnTo>
                    <a:pt x="533653" y="388365"/>
                  </a:lnTo>
                  <a:lnTo>
                    <a:pt x="266826" y="655192"/>
                  </a:lnTo>
                  <a:lnTo>
                    <a:pt x="0" y="388365"/>
                  </a:lnTo>
                  <a:close/>
                </a:path>
              </a:pathLst>
            </a:custGeom>
            <a:ln w="12700">
              <a:solidFill>
                <a:srgbClr val="2E528F"/>
              </a:solidFill>
            </a:ln>
          </p:spPr>
          <p:txBody>
            <a:bodyPr wrap="square" lIns="0" tIns="0" rIns="0" bIns="0" rtlCol="0"/>
            <a:lstStyle/>
            <a:p>
              <a:endParaRPr/>
            </a:p>
          </p:txBody>
        </p:sp>
      </p:grpSp>
      <p:sp>
        <p:nvSpPr>
          <p:cNvPr id="22" name="object 22"/>
          <p:cNvSpPr txBox="1"/>
          <p:nvPr/>
        </p:nvSpPr>
        <p:spPr>
          <a:xfrm>
            <a:off x="583793" y="3831463"/>
            <a:ext cx="2646045" cy="330835"/>
          </a:xfrm>
          <a:prstGeom prst="rect">
            <a:avLst/>
          </a:prstGeom>
        </p:spPr>
        <p:txBody>
          <a:bodyPr vert="horz" wrap="square" lIns="0" tIns="12700" rIns="0" bIns="0" rtlCol="0">
            <a:spAutoFit/>
          </a:bodyPr>
          <a:lstStyle/>
          <a:p>
            <a:pPr marL="12700">
              <a:lnSpc>
                <a:spcPct val="100000"/>
              </a:lnSpc>
              <a:spcBef>
                <a:spcPts val="100"/>
              </a:spcBef>
            </a:pPr>
            <a:r>
              <a:rPr sz="2000" spc="-25" dirty="0">
                <a:latin typeface="Carlito"/>
                <a:cs typeface="Carlito"/>
              </a:rPr>
              <a:t>Tratamiento</a:t>
            </a:r>
            <a:r>
              <a:rPr sz="2000" spc="-45" dirty="0">
                <a:latin typeface="Carlito"/>
                <a:cs typeface="Carlito"/>
              </a:rPr>
              <a:t> </a:t>
            </a:r>
            <a:r>
              <a:rPr sz="2000" spc="-10" dirty="0">
                <a:latin typeface="Carlito"/>
                <a:cs typeface="Carlito"/>
              </a:rPr>
              <a:t>Vancomicina</a:t>
            </a:r>
            <a:endParaRPr sz="2000">
              <a:latin typeface="Carlito"/>
              <a:cs typeface="Carlito"/>
            </a:endParaRPr>
          </a:p>
        </p:txBody>
      </p:sp>
      <p:sp>
        <p:nvSpPr>
          <p:cNvPr id="23" name="object 23"/>
          <p:cNvSpPr txBox="1"/>
          <p:nvPr/>
        </p:nvSpPr>
        <p:spPr>
          <a:xfrm>
            <a:off x="6425946" y="3856735"/>
            <a:ext cx="3658235" cy="330835"/>
          </a:xfrm>
          <a:prstGeom prst="rect">
            <a:avLst/>
          </a:prstGeom>
        </p:spPr>
        <p:txBody>
          <a:bodyPr vert="horz" wrap="square" lIns="0" tIns="12700" rIns="0" bIns="0" rtlCol="0">
            <a:spAutoFit/>
          </a:bodyPr>
          <a:lstStyle/>
          <a:p>
            <a:pPr marL="12700">
              <a:lnSpc>
                <a:spcPct val="100000"/>
              </a:lnSpc>
              <a:spcBef>
                <a:spcPts val="100"/>
              </a:spcBef>
            </a:pPr>
            <a:r>
              <a:rPr sz="2000" spc="-25" dirty="0">
                <a:latin typeface="Carlito"/>
                <a:cs typeface="Carlito"/>
              </a:rPr>
              <a:t>Tratamiento: </a:t>
            </a:r>
            <a:r>
              <a:rPr sz="2000" spc="-10" dirty="0">
                <a:latin typeface="Carlito"/>
                <a:cs typeface="Carlito"/>
              </a:rPr>
              <a:t>Cefalosporina </a:t>
            </a:r>
            <a:r>
              <a:rPr sz="2000" spc="10" dirty="0">
                <a:latin typeface="Carlito"/>
                <a:cs typeface="Carlito"/>
              </a:rPr>
              <a:t>3° </a:t>
            </a:r>
            <a:r>
              <a:rPr sz="2000" spc="-5" dirty="0">
                <a:latin typeface="Carlito"/>
                <a:cs typeface="Carlito"/>
              </a:rPr>
              <a:t>-4°</a:t>
            </a:r>
            <a:r>
              <a:rPr sz="2000" dirty="0">
                <a:latin typeface="Carlito"/>
                <a:cs typeface="Carlito"/>
              </a:rPr>
              <a:t> G</a:t>
            </a:r>
            <a:endParaRPr sz="2000">
              <a:latin typeface="Carlito"/>
              <a:cs typeface="Carlito"/>
            </a:endParaRPr>
          </a:p>
        </p:txBody>
      </p:sp>
      <p:sp>
        <p:nvSpPr>
          <p:cNvPr id="24" name="object 24"/>
          <p:cNvSpPr txBox="1"/>
          <p:nvPr/>
        </p:nvSpPr>
        <p:spPr>
          <a:xfrm>
            <a:off x="178676" y="2737269"/>
            <a:ext cx="5281295" cy="344170"/>
          </a:xfrm>
          <a:prstGeom prst="rect">
            <a:avLst/>
          </a:prstGeom>
          <a:ln w="22225">
            <a:solidFill>
              <a:srgbClr val="000000"/>
            </a:solidFill>
          </a:ln>
        </p:spPr>
        <p:txBody>
          <a:bodyPr vert="horz" wrap="square" lIns="0" tIns="0" rIns="0" bIns="0" rtlCol="0">
            <a:spAutoFit/>
          </a:bodyPr>
          <a:lstStyle/>
          <a:p>
            <a:pPr algn="ctr">
              <a:lnSpc>
                <a:spcPts val="1860"/>
              </a:lnSpc>
            </a:pPr>
            <a:r>
              <a:rPr sz="1600" b="1" spc="-10" dirty="0">
                <a:latin typeface="Carlito"/>
                <a:cs typeface="Carlito"/>
              </a:rPr>
              <a:t>TINCIÓN </a:t>
            </a:r>
            <a:r>
              <a:rPr sz="1600" b="1" spc="-5" dirty="0">
                <a:latin typeface="Carlito"/>
                <a:cs typeface="Carlito"/>
              </a:rPr>
              <a:t>GRAM </a:t>
            </a:r>
            <a:r>
              <a:rPr sz="1600" b="1" spc="-25" dirty="0">
                <a:latin typeface="Carlito"/>
                <a:cs typeface="Carlito"/>
              </a:rPr>
              <a:t>DIRECTA </a:t>
            </a:r>
            <a:r>
              <a:rPr sz="1600" b="1" spc="-5" dirty="0">
                <a:latin typeface="Carlito"/>
                <a:cs typeface="Carlito"/>
              </a:rPr>
              <a:t>: </a:t>
            </a:r>
            <a:r>
              <a:rPr sz="1600" b="1" spc="-10" dirty="0">
                <a:latin typeface="Carlito"/>
                <a:cs typeface="Carlito"/>
              </a:rPr>
              <a:t>Cocos </a:t>
            </a:r>
            <a:r>
              <a:rPr sz="1600" b="1" spc="-15" dirty="0">
                <a:latin typeface="Carlito"/>
                <a:cs typeface="Carlito"/>
              </a:rPr>
              <a:t>gram</a:t>
            </a:r>
            <a:r>
              <a:rPr sz="1600" b="1" spc="105" dirty="0">
                <a:latin typeface="Carlito"/>
                <a:cs typeface="Carlito"/>
              </a:rPr>
              <a:t> </a:t>
            </a:r>
            <a:r>
              <a:rPr sz="1600" b="1" spc="-5" dirty="0">
                <a:latin typeface="Carlito"/>
                <a:cs typeface="Carlito"/>
              </a:rPr>
              <a:t>positivos</a:t>
            </a:r>
            <a:endParaRPr sz="1600">
              <a:latin typeface="Carlito"/>
              <a:cs typeface="Carlito"/>
            </a:endParaRPr>
          </a:p>
        </p:txBody>
      </p:sp>
      <p:grpSp>
        <p:nvGrpSpPr>
          <p:cNvPr id="25" name="object 25"/>
          <p:cNvGrpSpPr/>
          <p:nvPr/>
        </p:nvGrpSpPr>
        <p:grpSpPr>
          <a:xfrm>
            <a:off x="112701" y="4155694"/>
            <a:ext cx="11594465" cy="982980"/>
            <a:chOff x="112701" y="4155694"/>
            <a:chExt cx="11594465" cy="982980"/>
          </a:xfrm>
        </p:grpSpPr>
        <p:sp>
          <p:nvSpPr>
            <p:cNvPr id="26" name="object 26"/>
            <p:cNvSpPr/>
            <p:nvPr/>
          </p:nvSpPr>
          <p:spPr>
            <a:xfrm>
              <a:off x="2203450" y="4204081"/>
              <a:ext cx="399415" cy="452120"/>
            </a:xfrm>
            <a:custGeom>
              <a:avLst/>
              <a:gdLst/>
              <a:ahLst/>
              <a:cxnLst/>
              <a:rect l="l" t="t" r="r" b="b"/>
              <a:pathLst>
                <a:path w="399414" h="452120">
                  <a:moveTo>
                    <a:pt x="299212" y="0"/>
                  </a:moveTo>
                  <a:lnTo>
                    <a:pt x="99822" y="0"/>
                  </a:lnTo>
                  <a:lnTo>
                    <a:pt x="99822" y="252603"/>
                  </a:lnTo>
                  <a:lnTo>
                    <a:pt x="0" y="252603"/>
                  </a:lnTo>
                  <a:lnTo>
                    <a:pt x="199517" y="451993"/>
                  </a:lnTo>
                  <a:lnTo>
                    <a:pt x="398906" y="252603"/>
                  </a:lnTo>
                  <a:lnTo>
                    <a:pt x="299212" y="252603"/>
                  </a:lnTo>
                  <a:lnTo>
                    <a:pt x="299212" y="0"/>
                  </a:lnTo>
                  <a:close/>
                </a:path>
              </a:pathLst>
            </a:custGeom>
            <a:solidFill>
              <a:srgbClr val="4471C4"/>
            </a:solidFill>
          </p:spPr>
          <p:txBody>
            <a:bodyPr wrap="square" lIns="0" tIns="0" rIns="0" bIns="0" rtlCol="0"/>
            <a:lstStyle/>
            <a:p>
              <a:endParaRPr/>
            </a:p>
          </p:txBody>
        </p:sp>
        <p:sp>
          <p:nvSpPr>
            <p:cNvPr id="27" name="object 27"/>
            <p:cNvSpPr/>
            <p:nvPr/>
          </p:nvSpPr>
          <p:spPr>
            <a:xfrm>
              <a:off x="2203450" y="4204081"/>
              <a:ext cx="399415" cy="452120"/>
            </a:xfrm>
            <a:custGeom>
              <a:avLst/>
              <a:gdLst/>
              <a:ahLst/>
              <a:cxnLst/>
              <a:rect l="l" t="t" r="r" b="b"/>
              <a:pathLst>
                <a:path w="399414" h="452120">
                  <a:moveTo>
                    <a:pt x="0" y="252603"/>
                  </a:moveTo>
                  <a:lnTo>
                    <a:pt x="99822" y="252603"/>
                  </a:lnTo>
                  <a:lnTo>
                    <a:pt x="99822" y="0"/>
                  </a:lnTo>
                  <a:lnTo>
                    <a:pt x="299212" y="0"/>
                  </a:lnTo>
                  <a:lnTo>
                    <a:pt x="299212" y="252603"/>
                  </a:lnTo>
                  <a:lnTo>
                    <a:pt x="398906" y="252603"/>
                  </a:lnTo>
                  <a:lnTo>
                    <a:pt x="199517" y="451993"/>
                  </a:lnTo>
                  <a:lnTo>
                    <a:pt x="0" y="252603"/>
                  </a:lnTo>
                  <a:close/>
                </a:path>
              </a:pathLst>
            </a:custGeom>
            <a:ln w="12700">
              <a:solidFill>
                <a:srgbClr val="2E528F"/>
              </a:solidFill>
            </a:ln>
          </p:spPr>
          <p:txBody>
            <a:bodyPr wrap="square" lIns="0" tIns="0" rIns="0" bIns="0" rtlCol="0"/>
            <a:lstStyle/>
            <a:p>
              <a:endParaRPr/>
            </a:p>
          </p:txBody>
        </p:sp>
        <p:sp>
          <p:nvSpPr>
            <p:cNvPr id="28" name="object 28"/>
            <p:cNvSpPr/>
            <p:nvPr/>
          </p:nvSpPr>
          <p:spPr>
            <a:xfrm>
              <a:off x="9058528" y="4162044"/>
              <a:ext cx="381635" cy="478790"/>
            </a:xfrm>
            <a:custGeom>
              <a:avLst/>
              <a:gdLst/>
              <a:ahLst/>
              <a:cxnLst/>
              <a:rect l="l" t="t" r="r" b="b"/>
              <a:pathLst>
                <a:path w="381634" h="478789">
                  <a:moveTo>
                    <a:pt x="285876" y="0"/>
                  </a:moveTo>
                  <a:lnTo>
                    <a:pt x="95250" y="0"/>
                  </a:lnTo>
                  <a:lnTo>
                    <a:pt x="95250" y="287781"/>
                  </a:lnTo>
                  <a:lnTo>
                    <a:pt x="0" y="287781"/>
                  </a:lnTo>
                  <a:lnTo>
                    <a:pt x="190626" y="478408"/>
                  </a:lnTo>
                  <a:lnTo>
                    <a:pt x="381253" y="287781"/>
                  </a:lnTo>
                  <a:lnTo>
                    <a:pt x="285876" y="287781"/>
                  </a:lnTo>
                  <a:lnTo>
                    <a:pt x="285876" y="0"/>
                  </a:lnTo>
                  <a:close/>
                </a:path>
              </a:pathLst>
            </a:custGeom>
            <a:solidFill>
              <a:srgbClr val="4471C4"/>
            </a:solidFill>
          </p:spPr>
          <p:txBody>
            <a:bodyPr wrap="square" lIns="0" tIns="0" rIns="0" bIns="0" rtlCol="0"/>
            <a:lstStyle/>
            <a:p>
              <a:endParaRPr/>
            </a:p>
          </p:txBody>
        </p:sp>
        <p:sp>
          <p:nvSpPr>
            <p:cNvPr id="29" name="object 29"/>
            <p:cNvSpPr/>
            <p:nvPr/>
          </p:nvSpPr>
          <p:spPr>
            <a:xfrm>
              <a:off x="9058528" y="4162044"/>
              <a:ext cx="381635" cy="478790"/>
            </a:xfrm>
            <a:custGeom>
              <a:avLst/>
              <a:gdLst/>
              <a:ahLst/>
              <a:cxnLst/>
              <a:rect l="l" t="t" r="r" b="b"/>
              <a:pathLst>
                <a:path w="381634" h="478789">
                  <a:moveTo>
                    <a:pt x="0" y="287781"/>
                  </a:moveTo>
                  <a:lnTo>
                    <a:pt x="95250" y="287781"/>
                  </a:lnTo>
                  <a:lnTo>
                    <a:pt x="95250" y="0"/>
                  </a:lnTo>
                  <a:lnTo>
                    <a:pt x="285876" y="0"/>
                  </a:lnTo>
                  <a:lnTo>
                    <a:pt x="285876" y="287781"/>
                  </a:lnTo>
                  <a:lnTo>
                    <a:pt x="381253" y="287781"/>
                  </a:lnTo>
                  <a:lnTo>
                    <a:pt x="190626" y="478408"/>
                  </a:lnTo>
                  <a:lnTo>
                    <a:pt x="0" y="287781"/>
                  </a:lnTo>
                  <a:close/>
                </a:path>
              </a:pathLst>
            </a:custGeom>
            <a:ln w="12700">
              <a:solidFill>
                <a:srgbClr val="2E528F"/>
              </a:solidFill>
            </a:ln>
          </p:spPr>
          <p:txBody>
            <a:bodyPr wrap="square" lIns="0" tIns="0" rIns="0" bIns="0" rtlCol="0"/>
            <a:lstStyle/>
            <a:p>
              <a:endParaRPr/>
            </a:p>
          </p:txBody>
        </p:sp>
        <p:sp>
          <p:nvSpPr>
            <p:cNvPr id="30" name="object 30"/>
            <p:cNvSpPr/>
            <p:nvPr/>
          </p:nvSpPr>
          <p:spPr>
            <a:xfrm>
              <a:off x="117463" y="4672050"/>
              <a:ext cx="11584940" cy="462280"/>
            </a:xfrm>
            <a:custGeom>
              <a:avLst/>
              <a:gdLst/>
              <a:ahLst/>
              <a:cxnLst/>
              <a:rect l="l" t="t" r="r" b="b"/>
              <a:pathLst>
                <a:path w="11584940" h="462279">
                  <a:moveTo>
                    <a:pt x="0" y="461670"/>
                  </a:moveTo>
                  <a:lnTo>
                    <a:pt x="11584813" y="461670"/>
                  </a:lnTo>
                  <a:lnTo>
                    <a:pt x="11584813" y="0"/>
                  </a:lnTo>
                  <a:lnTo>
                    <a:pt x="0" y="0"/>
                  </a:lnTo>
                  <a:lnTo>
                    <a:pt x="0" y="461670"/>
                  </a:lnTo>
                  <a:close/>
                </a:path>
              </a:pathLst>
            </a:custGeom>
            <a:ln w="9525">
              <a:solidFill>
                <a:srgbClr val="000000"/>
              </a:solidFill>
            </a:ln>
          </p:spPr>
          <p:txBody>
            <a:bodyPr wrap="square" lIns="0" tIns="0" rIns="0" bIns="0" rtlCol="0"/>
            <a:lstStyle/>
            <a:p>
              <a:endParaRPr/>
            </a:p>
          </p:txBody>
        </p:sp>
      </p:grpSp>
      <p:sp>
        <p:nvSpPr>
          <p:cNvPr id="31" name="object 31"/>
          <p:cNvSpPr txBox="1"/>
          <p:nvPr/>
        </p:nvSpPr>
        <p:spPr>
          <a:xfrm>
            <a:off x="5357240" y="4686122"/>
            <a:ext cx="1104900" cy="391795"/>
          </a:xfrm>
          <a:prstGeom prst="rect">
            <a:avLst/>
          </a:prstGeom>
        </p:spPr>
        <p:txBody>
          <a:bodyPr vert="horz" wrap="square" lIns="0" tIns="12700" rIns="0" bIns="0" rtlCol="0">
            <a:spAutoFit/>
          </a:bodyPr>
          <a:lstStyle/>
          <a:p>
            <a:pPr marL="12700">
              <a:lnSpc>
                <a:spcPct val="100000"/>
              </a:lnSpc>
              <a:spcBef>
                <a:spcPts val="100"/>
              </a:spcBef>
            </a:pPr>
            <a:r>
              <a:rPr sz="2400" b="1" spc="-40" dirty="0">
                <a:latin typeface="Carlito"/>
                <a:cs typeface="Carlito"/>
              </a:rPr>
              <a:t>CULTIVO</a:t>
            </a:r>
            <a:endParaRPr sz="2400">
              <a:latin typeface="Carlito"/>
              <a:cs typeface="Carlito"/>
            </a:endParaRPr>
          </a:p>
        </p:txBody>
      </p:sp>
      <p:grpSp>
        <p:nvGrpSpPr>
          <p:cNvPr id="32" name="object 32"/>
          <p:cNvGrpSpPr/>
          <p:nvPr/>
        </p:nvGrpSpPr>
        <p:grpSpPr>
          <a:xfrm>
            <a:off x="4256785" y="2387726"/>
            <a:ext cx="317500" cy="335280"/>
            <a:chOff x="4256785" y="2387726"/>
            <a:chExt cx="317500" cy="335280"/>
          </a:xfrm>
        </p:grpSpPr>
        <p:sp>
          <p:nvSpPr>
            <p:cNvPr id="33" name="object 33"/>
            <p:cNvSpPr/>
            <p:nvPr/>
          </p:nvSpPr>
          <p:spPr>
            <a:xfrm>
              <a:off x="4263135" y="2394076"/>
              <a:ext cx="304800" cy="322580"/>
            </a:xfrm>
            <a:custGeom>
              <a:avLst/>
              <a:gdLst/>
              <a:ahLst/>
              <a:cxnLst/>
              <a:rect l="l" t="t" r="r" b="b"/>
              <a:pathLst>
                <a:path w="304800" h="322580">
                  <a:moveTo>
                    <a:pt x="228600" y="0"/>
                  </a:moveTo>
                  <a:lnTo>
                    <a:pt x="76200" y="0"/>
                  </a:lnTo>
                  <a:lnTo>
                    <a:pt x="76200" y="170052"/>
                  </a:lnTo>
                  <a:lnTo>
                    <a:pt x="0" y="170052"/>
                  </a:lnTo>
                  <a:lnTo>
                    <a:pt x="152400" y="322452"/>
                  </a:lnTo>
                  <a:lnTo>
                    <a:pt x="304800" y="170052"/>
                  </a:lnTo>
                  <a:lnTo>
                    <a:pt x="228600" y="170052"/>
                  </a:lnTo>
                  <a:lnTo>
                    <a:pt x="228600" y="0"/>
                  </a:lnTo>
                  <a:close/>
                </a:path>
              </a:pathLst>
            </a:custGeom>
            <a:solidFill>
              <a:srgbClr val="4471C4"/>
            </a:solidFill>
          </p:spPr>
          <p:txBody>
            <a:bodyPr wrap="square" lIns="0" tIns="0" rIns="0" bIns="0" rtlCol="0"/>
            <a:lstStyle/>
            <a:p>
              <a:endParaRPr/>
            </a:p>
          </p:txBody>
        </p:sp>
        <p:sp>
          <p:nvSpPr>
            <p:cNvPr id="34" name="object 34"/>
            <p:cNvSpPr/>
            <p:nvPr/>
          </p:nvSpPr>
          <p:spPr>
            <a:xfrm>
              <a:off x="4263135" y="2394076"/>
              <a:ext cx="304800" cy="322580"/>
            </a:xfrm>
            <a:custGeom>
              <a:avLst/>
              <a:gdLst/>
              <a:ahLst/>
              <a:cxnLst/>
              <a:rect l="l" t="t" r="r" b="b"/>
              <a:pathLst>
                <a:path w="304800" h="322580">
                  <a:moveTo>
                    <a:pt x="0" y="170052"/>
                  </a:moveTo>
                  <a:lnTo>
                    <a:pt x="76200" y="170052"/>
                  </a:lnTo>
                  <a:lnTo>
                    <a:pt x="76200" y="0"/>
                  </a:lnTo>
                  <a:lnTo>
                    <a:pt x="228600" y="0"/>
                  </a:lnTo>
                  <a:lnTo>
                    <a:pt x="228600" y="170052"/>
                  </a:lnTo>
                  <a:lnTo>
                    <a:pt x="304800" y="170052"/>
                  </a:lnTo>
                  <a:lnTo>
                    <a:pt x="152400" y="322452"/>
                  </a:lnTo>
                  <a:lnTo>
                    <a:pt x="0" y="170052"/>
                  </a:lnTo>
                  <a:close/>
                </a:path>
              </a:pathLst>
            </a:custGeom>
            <a:ln w="12700">
              <a:solidFill>
                <a:srgbClr val="2E528F"/>
              </a:solidFill>
            </a:ln>
          </p:spPr>
          <p:txBody>
            <a:bodyPr wrap="square" lIns="0" tIns="0" rIns="0" bIns="0" rtlCol="0"/>
            <a:lstStyle/>
            <a:p>
              <a:endParaRPr/>
            </a:p>
          </p:txBody>
        </p:sp>
      </p:grpSp>
      <p:sp>
        <p:nvSpPr>
          <p:cNvPr id="35" name="object 35"/>
          <p:cNvSpPr/>
          <p:nvPr/>
        </p:nvSpPr>
        <p:spPr>
          <a:xfrm>
            <a:off x="117463" y="5275830"/>
            <a:ext cx="4176395" cy="1477645"/>
          </a:xfrm>
          <a:custGeom>
            <a:avLst/>
            <a:gdLst/>
            <a:ahLst/>
            <a:cxnLst/>
            <a:rect l="l" t="t" r="r" b="b"/>
            <a:pathLst>
              <a:path w="4176395" h="1477645">
                <a:moveTo>
                  <a:pt x="0" y="1477390"/>
                </a:moveTo>
                <a:lnTo>
                  <a:pt x="4176395" y="1477390"/>
                </a:lnTo>
                <a:lnTo>
                  <a:pt x="4176395" y="0"/>
                </a:lnTo>
                <a:lnTo>
                  <a:pt x="0" y="0"/>
                </a:lnTo>
                <a:lnTo>
                  <a:pt x="0" y="1477390"/>
                </a:lnTo>
                <a:close/>
              </a:path>
            </a:pathLst>
          </a:custGeom>
          <a:ln w="9524">
            <a:solidFill>
              <a:srgbClr val="000000"/>
            </a:solidFill>
          </a:ln>
        </p:spPr>
        <p:txBody>
          <a:bodyPr wrap="square" lIns="0" tIns="0" rIns="0" bIns="0" rtlCol="0"/>
          <a:lstStyle/>
          <a:p>
            <a:endParaRPr/>
          </a:p>
        </p:txBody>
      </p:sp>
      <p:sp>
        <p:nvSpPr>
          <p:cNvPr id="36" name="object 36"/>
          <p:cNvSpPr txBox="1"/>
          <p:nvPr/>
        </p:nvSpPr>
        <p:spPr>
          <a:xfrm>
            <a:off x="1385061" y="5294757"/>
            <a:ext cx="1638935" cy="299720"/>
          </a:xfrm>
          <a:prstGeom prst="rect">
            <a:avLst/>
          </a:prstGeom>
        </p:spPr>
        <p:txBody>
          <a:bodyPr vert="horz" wrap="square" lIns="0" tIns="12700" rIns="0" bIns="0" rtlCol="0">
            <a:spAutoFit/>
          </a:bodyPr>
          <a:lstStyle/>
          <a:p>
            <a:pPr marL="12700">
              <a:lnSpc>
                <a:spcPct val="100000"/>
              </a:lnSpc>
              <a:spcBef>
                <a:spcPts val="100"/>
              </a:spcBef>
            </a:pPr>
            <a:r>
              <a:rPr sz="1800" b="1" spc="-30" dirty="0">
                <a:latin typeface="Carlito"/>
                <a:cs typeface="Carlito"/>
              </a:rPr>
              <a:t>CULTIVO</a:t>
            </a:r>
            <a:r>
              <a:rPr sz="1800" b="1" spc="-85" dirty="0">
                <a:latin typeface="Carlito"/>
                <a:cs typeface="Carlito"/>
              </a:rPr>
              <a:t> </a:t>
            </a:r>
            <a:r>
              <a:rPr sz="1800" b="1" spc="-5" dirty="0">
                <a:latin typeface="Carlito"/>
                <a:cs typeface="Carlito"/>
              </a:rPr>
              <a:t>Positivo</a:t>
            </a:r>
            <a:endParaRPr sz="1800">
              <a:latin typeface="Carlito"/>
              <a:cs typeface="Carlito"/>
            </a:endParaRPr>
          </a:p>
        </p:txBody>
      </p:sp>
      <p:sp>
        <p:nvSpPr>
          <p:cNvPr id="37" name="object 37"/>
          <p:cNvSpPr txBox="1"/>
          <p:nvPr/>
        </p:nvSpPr>
        <p:spPr>
          <a:xfrm>
            <a:off x="196087" y="5843422"/>
            <a:ext cx="3663315" cy="848994"/>
          </a:xfrm>
          <a:prstGeom prst="rect">
            <a:avLst/>
          </a:prstGeom>
        </p:spPr>
        <p:txBody>
          <a:bodyPr vert="horz" wrap="square" lIns="0" tIns="12700" rIns="0" bIns="0" rtlCol="0">
            <a:spAutoFit/>
          </a:bodyPr>
          <a:lstStyle/>
          <a:p>
            <a:pPr marL="299085" indent="-287020">
              <a:lnSpc>
                <a:spcPct val="100000"/>
              </a:lnSpc>
              <a:spcBef>
                <a:spcPts val="100"/>
              </a:spcBef>
              <a:buFont typeface="Arial"/>
              <a:buChar char="•"/>
              <a:tabLst>
                <a:tab pos="299085" algn="l"/>
                <a:tab pos="299720" algn="l"/>
              </a:tabLst>
            </a:pPr>
            <a:r>
              <a:rPr sz="1800" spc="-20" dirty="0">
                <a:latin typeface="Carlito"/>
                <a:cs typeface="Carlito"/>
              </a:rPr>
              <a:t>Tratamiento </a:t>
            </a:r>
            <a:r>
              <a:rPr sz="1800" spc="-5" dirty="0">
                <a:latin typeface="Carlito"/>
                <a:cs typeface="Carlito"/>
              </a:rPr>
              <a:t>artritis</a:t>
            </a:r>
            <a:r>
              <a:rPr sz="1800" dirty="0">
                <a:latin typeface="Carlito"/>
                <a:cs typeface="Carlito"/>
              </a:rPr>
              <a:t> </a:t>
            </a:r>
            <a:r>
              <a:rPr sz="1800" spc="-10" dirty="0">
                <a:latin typeface="Carlito"/>
                <a:cs typeface="Carlito"/>
              </a:rPr>
              <a:t>séptica</a:t>
            </a:r>
            <a:endParaRPr sz="1800">
              <a:latin typeface="Carlito"/>
              <a:cs typeface="Carlito"/>
            </a:endParaRPr>
          </a:p>
          <a:p>
            <a:pPr marL="299085" indent="-287020">
              <a:lnSpc>
                <a:spcPct val="100000"/>
              </a:lnSpc>
              <a:buFont typeface="Arial"/>
              <a:buChar char="•"/>
              <a:tabLst>
                <a:tab pos="299085" algn="l"/>
                <a:tab pos="299720" algn="l"/>
              </a:tabLst>
            </a:pPr>
            <a:r>
              <a:rPr sz="1800" spc="-5" dirty="0">
                <a:latin typeface="Carlito"/>
                <a:cs typeface="Carlito"/>
              </a:rPr>
              <a:t>Ajusto</a:t>
            </a:r>
            <a:r>
              <a:rPr sz="1800" spc="-35" dirty="0">
                <a:latin typeface="Carlito"/>
                <a:cs typeface="Carlito"/>
              </a:rPr>
              <a:t> </a:t>
            </a:r>
            <a:r>
              <a:rPr sz="1800" spc="-10" dirty="0">
                <a:latin typeface="Carlito"/>
                <a:cs typeface="Carlito"/>
              </a:rPr>
              <a:t>antibiotios</a:t>
            </a:r>
            <a:endParaRPr sz="1800">
              <a:latin typeface="Carlito"/>
              <a:cs typeface="Carlito"/>
            </a:endParaRPr>
          </a:p>
          <a:p>
            <a:pPr marL="299085" indent="-287020">
              <a:lnSpc>
                <a:spcPct val="100000"/>
              </a:lnSpc>
              <a:buFont typeface="Arial"/>
              <a:buChar char="•"/>
              <a:tabLst>
                <a:tab pos="299085" algn="l"/>
                <a:tab pos="299720" algn="l"/>
              </a:tabLst>
            </a:pPr>
            <a:r>
              <a:rPr sz="1800" spc="-5" dirty="0">
                <a:latin typeface="Carlito"/>
                <a:cs typeface="Carlito"/>
              </a:rPr>
              <a:t>Drenaje articular </a:t>
            </a:r>
            <a:r>
              <a:rPr sz="1800" dirty="0">
                <a:latin typeface="Carlito"/>
                <a:cs typeface="Carlito"/>
              </a:rPr>
              <a:t>N° </a:t>
            </a:r>
            <a:r>
              <a:rPr sz="1800" spc="-5" dirty="0">
                <a:latin typeface="Carlito"/>
                <a:cs typeface="Carlito"/>
              </a:rPr>
              <a:t>veces</a:t>
            </a:r>
            <a:r>
              <a:rPr sz="1800" spc="-15" dirty="0">
                <a:latin typeface="Carlito"/>
                <a:cs typeface="Carlito"/>
              </a:rPr>
              <a:t> </a:t>
            </a:r>
            <a:r>
              <a:rPr sz="1800" spc="-5" dirty="0">
                <a:latin typeface="Carlito"/>
                <a:cs typeface="Carlito"/>
              </a:rPr>
              <a:t>necesario</a:t>
            </a:r>
            <a:endParaRPr sz="1800">
              <a:latin typeface="Carlito"/>
              <a:cs typeface="Carlito"/>
            </a:endParaRPr>
          </a:p>
        </p:txBody>
      </p:sp>
      <p:sp>
        <p:nvSpPr>
          <p:cNvPr id="38" name="object 38"/>
          <p:cNvSpPr txBox="1"/>
          <p:nvPr/>
        </p:nvSpPr>
        <p:spPr>
          <a:xfrm>
            <a:off x="6057772" y="5272639"/>
            <a:ext cx="5644515" cy="1477645"/>
          </a:xfrm>
          <a:prstGeom prst="rect">
            <a:avLst/>
          </a:prstGeom>
          <a:ln w="9525">
            <a:solidFill>
              <a:srgbClr val="000000"/>
            </a:solidFill>
          </a:ln>
        </p:spPr>
        <p:txBody>
          <a:bodyPr vert="horz" wrap="square" lIns="0" tIns="31750" rIns="0" bIns="0" rtlCol="0">
            <a:spAutoFit/>
          </a:bodyPr>
          <a:lstStyle/>
          <a:p>
            <a:pPr marL="635" algn="ctr">
              <a:lnSpc>
                <a:spcPct val="100000"/>
              </a:lnSpc>
              <a:spcBef>
                <a:spcPts val="250"/>
              </a:spcBef>
            </a:pPr>
            <a:r>
              <a:rPr sz="1800" b="1" spc="-30" dirty="0">
                <a:latin typeface="Carlito"/>
                <a:cs typeface="Carlito"/>
              </a:rPr>
              <a:t>CULTIVO</a:t>
            </a:r>
            <a:r>
              <a:rPr sz="1800" b="1" spc="-25" dirty="0">
                <a:latin typeface="Carlito"/>
                <a:cs typeface="Carlito"/>
              </a:rPr>
              <a:t> </a:t>
            </a:r>
            <a:r>
              <a:rPr sz="1800" b="1" spc="-10" dirty="0">
                <a:latin typeface="Carlito"/>
                <a:cs typeface="Carlito"/>
              </a:rPr>
              <a:t>Negativo</a:t>
            </a:r>
            <a:endParaRPr sz="1800">
              <a:latin typeface="Carlito"/>
              <a:cs typeface="Carlito"/>
            </a:endParaRPr>
          </a:p>
          <a:p>
            <a:pPr>
              <a:lnSpc>
                <a:spcPct val="100000"/>
              </a:lnSpc>
              <a:spcBef>
                <a:spcPts val="20"/>
              </a:spcBef>
            </a:pPr>
            <a:endParaRPr sz="1750">
              <a:latin typeface="Carlito"/>
              <a:cs typeface="Carlito"/>
            </a:endParaRPr>
          </a:p>
          <a:p>
            <a:pPr marL="92075" marR="1350645">
              <a:lnSpc>
                <a:spcPct val="100000"/>
              </a:lnSpc>
              <a:spcBef>
                <a:spcPts val="5"/>
              </a:spcBef>
            </a:pPr>
            <a:r>
              <a:rPr sz="1800" spc="-5" dirty="0">
                <a:latin typeface="Carlito"/>
                <a:cs typeface="Carlito"/>
              </a:rPr>
              <a:t>Se </a:t>
            </a:r>
            <a:r>
              <a:rPr sz="1800" spc="-15" dirty="0">
                <a:latin typeface="Carlito"/>
                <a:cs typeface="Carlito"/>
              </a:rPr>
              <a:t>valorara </a:t>
            </a:r>
            <a:r>
              <a:rPr sz="1800" dirty="0">
                <a:latin typeface="Carlito"/>
                <a:cs typeface="Carlito"/>
              </a:rPr>
              <a:t>la </a:t>
            </a:r>
            <a:r>
              <a:rPr sz="1800" spc="-10" dirty="0">
                <a:latin typeface="Carlito"/>
                <a:cs typeface="Carlito"/>
              </a:rPr>
              <a:t>respuesta clínica </a:t>
            </a:r>
            <a:r>
              <a:rPr sz="1800" dirty="0">
                <a:latin typeface="Carlito"/>
                <a:cs typeface="Carlito"/>
              </a:rPr>
              <a:t>al </a:t>
            </a:r>
            <a:r>
              <a:rPr sz="1800" spc="-15" dirty="0">
                <a:latin typeface="Carlito"/>
                <a:cs typeface="Carlito"/>
              </a:rPr>
              <a:t>tratamiento  </a:t>
            </a:r>
            <a:r>
              <a:rPr sz="1800" spc="-10" dirty="0">
                <a:latin typeface="Carlito"/>
                <a:cs typeface="Carlito"/>
              </a:rPr>
              <a:t>Plantea otros diagnósticos</a:t>
            </a:r>
            <a:r>
              <a:rPr sz="1800" spc="15" dirty="0">
                <a:latin typeface="Carlito"/>
                <a:cs typeface="Carlito"/>
              </a:rPr>
              <a:t> </a:t>
            </a:r>
            <a:r>
              <a:rPr sz="1800" spc="-10" dirty="0">
                <a:latin typeface="Carlito"/>
                <a:cs typeface="Carlito"/>
              </a:rPr>
              <a:t>diferenciales</a:t>
            </a:r>
            <a:endParaRPr sz="1800">
              <a:latin typeface="Carlito"/>
              <a:cs typeface="Carl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56036" y="118109"/>
            <a:ext cx="2591616" cy="39116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2400" spc="-10" dirty="0"/>
              <a:t>ARTRITIS</a:t>
            </a:r>
            <a:r>
              <a:rPr sz="2400" spc="-85" dirty="0"/>
              <a:t> </a:t>
            </a:r>
            <a:r>
              <a:rPr sz="2400" spc="-5" dirty="0"/>
              <a:t>SEPTICA</a:t>
            </a:r>
            <a:endParaRPr sz="2400" dirty="0"/>
          </a:p>
        </p:txBody>
      </p:sp>
      <p:grpSp>
        <p:nvGrpSpPr>
          <p:cNvPr id="3" name="object 3"/>
          <p:cNvGrpSpPr/>
          <p:nvPr/>
        </p:nvGrpSpPr>
        <p:grpSpPr>
          <a:xfrm>
            <a:off x="2895473" y="1076947"/>
            <a:ext cx="6033135" cy="827405"/>
            <a:chOff x="2895473" y="1076947"/>
            <a:chExt cx="6033135" cy="827405"/>
          </a:xfrm>
        </p:grpSpPr>
        <p:sp>
          <p:nvSpPr>
            <p:cNvPr id="4" name="object 4"/>
            <p:cNvSpPr/>
            <p:nvPr/>
          </p:nvSpPr>
          <p:spPr>
            <a:xfrm>
              <a:off x="2914523" y="1095997"/>
              <a:ext cx="5995035" cy="789305"/>
            </a:xfrm>
            <a:custGeom>
              <a:avLst/>
              <a:gdLst/>
              <a:ahLst/>
              <a:cxnLst/>
              <a:rect l="l" t="t" r="r" b="b"/>
              <a:pathLst>
                <a:path w="5995034" h="789305">
                  <a:moveTo>
                    <a:pt x="5994908" y="0"/>
                  </a:moveTo>
                  <a:lnTo>
                    <a:pt x="0" y="0"/>
                  </a:lnTo>
                  <a:lnTo>
                    <a:pt x="0" y="789063"/>
                  </a:lnTo>
                  <a:lnTo>
                    <a:pt x="5994908" y="789063"/>
                  </a:lnTo>
                  <a:lnTo>
                    <a:pt x="5994908" y="0"/>
                  </a:lnTo>
                  <a:close/>
                </a:path>
              </a:pathLst>
            </a:custGeom>
            <a:solidFill>
              <a:srgbClr val="FFFFFF"/>
            </a:solidFill>
          </p:spPr>
          <p:txBody>
            <a:bodyPr wrap="square" lIns="0" tIns="0" rIns="0" bIns="0" rtlCol="0"/>
            <a:lstStyle/>
            <a:p>
              <a:endParaRPr/>
            </a:p>
          </p:txBody>
        </p:sp>
        <p:sp>
          <p:nvSpPr>
            <p:cNvPr id="5" name="object 5"/>
            <p:cNvSpPr/>
            <p:nvPr/>
          </p:nvSpPr>
          <p:spPr>
            <a:xfrm>
              <a:off x="2914523" y="1095997"/>
              <a:ext cx="5995035" cy="789305"/>
            </a:xfrm>
            <a:custGeom>
              <a:avLst/>
              <a:gdLst/>
              <a:ahLst/>
              <a:cxnLst/>
              <a:rect l="l" t="t" r="r" b="b"/>
              <a:pathLst>
                <a:path w="5995034" h="789305">
                  <a:moveTo>
                    <a:pt x="0" y="789063"/>
                  </a:moveTo>
                  <a:lnTo>
                    <a:pt x="5994908" y="789063"/>
                  </a:lnTo>
                  <a:lnTo>
                    <a:pt x="5994908" y="0"/>
                  </a:lnTo>
                  <a:lnTo>
                    <a:pt x="0" y="0"/>
                  </a:lnTo>
                  <a:lnTo>
                    <a:pt x="0" y="789063"/>
                  </a:lnTo>
                  <a:close/>
                </a:path>
              </a:pathLst>
            </a:custGeom>
            <a:ln w="38100">
              <a:solidFill>
                <a:srgbClr val="000000"/>
              </a:solidFill>
            </a:ln>
          </p:spPr>
          <p:txBody>
            <a:bodyPr wrap="square" lIns="0" tIns="0" rIns="0" bIns="0" rtlCol="0"/>
            <a:lstStyle/>
            <a:p>
              <a:endParaRPr/>
            </a:p>
          </p:txBody>
        </p:sp>
      </p:grpSp>
      <p:sp>
        <p:nvSpPr>
          <p:cNvPr id="6" name="object 6"/>
          <p:cNvSpPr txBox="1"/>
          <p:nvPr/>
        </p:nvSpPr>
        <p:spPr>
          <a:xfrm>
            <a:off x="3017647" y="212872"/>
            <a:ext cx="5735955" cy="1603003"/>
          </a:xfrm>
          <a:prstGeom prst="rect">
            <a:avLst/>
          </a:prstGeom>
        </p:spPr>
        <p:txBody>
          <a:bodyPr vert="horz" wrap="square" lIns="0" tIns="12700" rIns="0" bIns="0" rtlCol="0">
            <a:spAutoFit/>
          </a:bodyPr>
          <a:lstStyle/>
          <a:p>
            <a:pPr algn="ctr">
              <a:lnSpc>
                <a:spcPct val="100000"/>
              </a:lnSpc>
              <a:spcBef>
                <a:spcPts val="100"/>
              </a:spcBef>
            </a:pPr>
            <a:r>
              <a:rPr sz="2400" b="1" spc="-10" dirty="0">
                <a:latin typeface="Arial" panose="020B0604020202020204" pitchFamily="34" charset="0"/>
                <a:cs typeface="Arial" panose="020B0604020202020204" pitchFamily="34" charset="0"/>
              </a:rPr>
              <a:t>Evaluación </a:t>
            </a:r>
            <a:r>
              <a:rPr sz="2400" b="1" dirty="0">
                <a:latin typeface="Arial" panose="020B0604020202020204" pitchFamily="34" charset="0"/>
                <a:cs typeface="Arial" panose="020B0604020202020204" pitchFamily="34" charset="0"/>
              </a:rPr>
              <a:t>y </a:t>
            </a:r>
            <a:r>
              <a:rPr sz="2400" b="1" spc="-5" dirty="0">
                <a:latin typeface="Arial" panose="020B0604020202020204" pitchFamily="34" charset="0"/>
                <a:cs typeface="Arial" panose="020B0604020202020204" pitchFamily="34" charset="0"/>
              </a:rPr>
              <a:t>manejo clínico </a:t>
            </a:r>
            <a:r>
              <a:rPr sz="2400" b="1" spc="-10" dirty="0">
                <a:latin typeface="Arial" panose="020B0604020202020204" pitchFamily="34" charset="0"/>
                <a:cs typeface="Arial" panose="020B0604020202020204" pitchFamily="34" charset="0"/>
              </a:rPr>
              <a:t>ante </a:t>
            </a:r>
            <a:r>
              <a:rPr sz="2400" b="1" spc="-5" dirty="0">
                <a:latin typeface="Arial" panose="020B0604020202020204" pitchFamily="34" charset="0"/>
                <a:cs typeface="Arial" panose="020B0604020202020204" pitchFamily="34" charset="0"/>
              </a:rPr>
              <a:t>sospecha </a:t>
            </a:r>
            <a:r>
              <a:rPr sz="2400" b="1" dirty="0">
                <a:latin typeface="Arial" panose="020B0604020202020204" pitchFamily="34" charset="0"/>
                <a:cs typeface="Arial" panose="020B0604020202020204" pitchFamily="34" charset="0"/>
              </a:rPr>
              <a:t>de </a:t>
            </a:r>
            <a:r>
              <a:rPr sz="2400" b="1" spc="-5" dirty="0">
                <a:latin typeface="Arial" panose="020B0604020202020204" pitchFamily="34" charset="0"/>
                <a:cs typeface="Arial" panose="020B0604020202020204" pitchFamily="34" charset="0"/>
              </a:rPr>
              <a:t>Artritis</a:t>
            </a:r>
            <a:r>
              <a:rPr sz="2400" b="1" spc="-140" dirty="0">
                <a:latin typeface="Arial" panose="020B0604020202020204" pitchFamily="34" charset="0"/>
                <a:cs typeface="Arial" panose="020B0604020202020204" pitchFamily="34" charset="0"/>
              </a:rPr>
              <a:t> </a:t>
            </a:r>
            <a:r>
              <a:rPr sz="2400" b="1" spc="-5" dirty="0">
                <a:latin typeface="Arial" panose="020B0604020202020204" pitchFamily="34" charset="0"/>
                <a:cs typeface="Arial" panose="020B0604020202020204" pitchFamily="34" charset="0"/>
              </a:rPr>
              <a:t>séptica</a:t>
            </a:r>
            <a:endParaRPr sz="2400" dirty="0">
              <a:latin typeface="Arial" panose="020B0604020202020204" pitchFamily="34" charset="0"/>
              <a:cs typeface="Arial" panose="020B0604020202020204" pitchFamily="34" charset="0"/>
            </a:endParaRPr>
          </a:p>
          <a:p>
            <a:pPr marL="54610" algn="ctr">
              <a:lnSpc>
                <a:spcPct val="100000"/>
              </a:lnSpc>
              <a:spcBef>
                <a:spcPts val="1540"/>
              </a:spcBef>
            </a:pPr>
            <a:r>
              <a:rPr sz="1800" b="1" spc="-5" dirty="0">
                <a:latin typeface="Carlito"/>
                <a:cs typeface="Carlito"/>
              </a:rPr>
              <a:t>PUNCION ASPIRACIÓN </a:t>
            </a:r>
            <a:r>
              <a:rPr sz="1800" b="1" dirty="0">
                <a:latin typeface="Carlito"/>
                <a:cs typeface="Carlito"/>
              </a:rPr>
              <a:t>LIQUIDO</a:t>
            </a:r>
            <a:r>
              <a:rPr sz="1800" b="1" spc="-25" dirty="0">
                <a:latin typeface="Carlito"/>
                <a:cs typeface="Carlito"/>
              </a:rPr>
              <a:t> </a:t>
            </a:r>
            <a:r>
              <a:rPr sz="1800" b="1" spc="-5" dirty="0">
                <a:latin typeface="Carlito"/>
                <a:cs typeface="Carlito"/>
              </a:rPr>
              <a:t>ARTICULAR</a:t>
            </a:r>
            <a:endParaRPr sz="1800" dirty="0">
              <a:latin typeface="Carlito"/>
              <a:cs typeface="Carlito"/>
            </a:endParaRPr>
          </a:p>
          <a:p>
            <a:pPr marL="54610" algn="ctr">
              <a:lnSpc>
                <a:spcPct val="100000"/>
              </a:lnSpc>
              <a:spcBef>
                <a:spcPts val="1310"/>
              </a:spcBef>
              <a:tabLst>
                <a:tab pos="1749425" algn="l"/>
                <a:tab pos="2831465" algn="l"/>
              </a:tabLst>
            </a:pPr>
            <a:r>
              <a:rPr sz="1400" spc="-5" dirty="0">
                <a:latin typeface="Carlito"/>
                <a:cs typeface="Carlito"/>
              </a:rPr>
              <a:t>Tinción</a:t>
            </a:r>
            <a:r>
              <a:rPr sz="1400" spc="-10" dirty="0">
                <a:latin typeface="Carlito"/>
                <a:cs typeface="Carlito"/>
              </a:rPr>
              <a:t> </a:t>
            </a:r>
            <a:r>
              <a:rPr sz="1400" spc="-5" dirty="0">
                <a:latin typeface="Carlito"/>
                <a:cs typeface="Carlito"/>
              </a:rPr>
              <a:t>Gram	Cultivo	</a:t>
            </a:r>
            <a:r>
              <a:rPr sz="1400" spc="-10" dirty="0">
                <a:latin typeface="Carlito"/>
                <a:cs typeface="Carlito"/>
              </a:rPr>
              <a:t>Recuento</a:t>
            </a:r>
            <a:r>
              <a:rPr sz="1400" dirty="0">
                <a:latin typeface="Carlito"/>
                <a:cs typeface="Carlito"/>
              </a:rPr>
              <a:t> </a:t>
            </a:r>
            <a:r>
              <a:rPr sz="1400" spc="-5" dirty="0">
                <a:latin typeface="Carlito"/>
                <a:cs typeface="Carlito"/>
              </a:rPr>
              <a:t>celular</a:t>
            </a:r>
            <a:endParaRPr sz="1400" dirty="0">
              <a:latin typeface="Carlito"/>
              <a:cs typeface="Carlito"/>
            </a:endParaRPr>
          </a:p>
        </p:txBody>
      </p:sp>
      <p:sp>
        <p:nvSpPr>
          <p:cNvPr id="7" name="object 7"/>
          <p:cNvSpPr txBox="1"/>
          <p:nvPr/>
        </p:nvSpPr>
        <p:spPr>
          <a:xfrm>
            <a:off x="249948" y="2985325"/>
            <a:ext cx="4718050" cy="747395"/>
          </a:xfrm>
          <a:prstGeom prst="rect">
            <a:avLst/>
          </a:prstGeom>
          <a:ln w="22225">
            <a:solidFill>
              <a:srgbClr val="000000"/>
            </a:solidFill>
          </a:ln>
        </p:spPr>
        <p:txBody>
          <a:bodyPr vert="horz" wrap="square" lIns="0" tIns="0" rIns="0" bIns="0" rtlCol="0">
            <a:spAutoFit/>
          </a:bodyPr>
          <a:lstStyle/>
          <a:p>
            <a:pPr algn="ctr">
              <a:lnSpc>
                <a:spcPts val="2095"/>
              </a:lnSpc>
            </a:pPr>
            <a:r>
              <a:rPr sz="1800" b="1" dirty="0">
                <a:latin typeface="Carlito"/>
                <a:cs typeface="Carlito"/>
              </a:rPr>
              <a:t>Ex </a:t>
            </a:r>
            <a:r>
              <a:rPr sz="1800" b="1" spc="-5" dirty="0">
                <a:latin typeface="Carlito"/>
                <a:cs typeface="Carlito"/>
              </a:rPr>
              <a:t>fisicoquímico: </a:t>
            </a:r>
            <a:r>
              <a:rPr sz="1800" b="1" dirty="0">
                <a:latin typeface="Carlito"/>
                <a:cs typeface="Carlito"/>
              </a:rPr>
              <a:t>líquido</a:t>
            </a:r>
            <a:r>
              <a:rPr sz="1800" b="1" spc="-105" dirty="0">
                <a:latin typeface="Carlito"/>
                <a:cs typeface="Carlito"/>
              </a:rPr>
              <a:t> </a:t>
            </a:r>
            <a:r>
              <a:rPr sz="1800" b="1" spc="-10" dirty="0">
                <a:latin typeface="Carlito"/>
                <a:cs typeface="Carlito"/>
              </a:rPr>
              <a:t>purulento:</a:t>
            </a:r>
            <a:endParaRPr sz="1800">
              <a:latin typeface="Carlito"/>
              <a:cs typeface="Carlito"/>
            </a:endParaRPr>
          </a:p>
          <a:p>
            <a:pPr algn="ctr">
              <a:lnSpc>
                <a:spcPct val="100000"/>
              </a:lnSpc>
              <a:spcBef>
                <a:spcPts val="960"/>
              </a:spcBef>
            </a:pPr>
            <a:r>
              <a:rPr sz="1800" b="1" spc="-5" dirty="0">
                <a:latin typeface="Carlito"/>
                <a:cs typeface="Carlito"/>
              </a:rPr>
              <a:t>(</a:t>
            </a:r>
            <a:r>
              <a:rPr sz="1800" spc="-5" dirty="0">
                <a:latin typeface="Carlito"/>
                <a:cs typeface="Carlito"/>
              </a:rPr>
              <a:t>50000-150000 cel/ </a:t>
            </a:r>
            <a:r>
              <a:rPr sz="1800" dirty="0">
                <a:latin typeface="Carlito"/>
                <a:cs typeface="Carlito"/>
              </a:rPr>
              <a:t>mm3 </a:t>
            </a:r>
            <a:r>
              <a:rPr sz="1800" spc="-5" dirty="0">
                <a:latin typeface="Carlito"/>
                <a:cs typeface="Carlito"/>
              </a:rPr>
              <a:t>predominio</a:t>
            </a:r>
            <a:r>
              <a:rPr sz="1800" spc="35" dirty="0">
                <a:latin typeface="Carlito"/>
                <a:cs typeface="Carlito"/>
              </a:rPr>
              <a:t> </a:t>
            </a:r>
            <a:r>
              <a:rPr sz="1800" spc="-10" dirty="0">
                <a:latin typeface="Carlito"/>
                <a:cs typeface="Carlito"/>
              </a:rPr>
              <a:t>neutrofilos</a:t>
            </a:r>
            <a:endParaRPr sz="1800">
              <a:latin typeface="Carlito"/>
              <a:cs typeface="Carlito"/>
            </a:endParaRPr>
          </a:p>
        </p:txBody>
      </p:sp>
      <p:sp>
        <p:nvSpPr>
          <p:cNvPr id="8" name="object 8"/>
          <p:cNvSpPr txBox="1"/>
          <p:nvPr/>
        </p:nvSpPr>
        <p:spPr>
          <a:xfrm>
            <a:off x="3205607" y="2348268"/>
            <a:ext cx="5281295" cy="305435"/>
          </a:xfrm>
          <a:prstGeom prst="rect">
            <a:avLst/>
          </a:prstGeom>
          <a:ln w="22225">
            <a:solidFill>
              <a:srgbClr val="000000"/>
            </a:solidFill>
          </a:ln>
        </p:spPr>
        <p:txBody>
          <a:bodyPr vert="horz" wrap="square" lIns="0" tIns="0" rIns="0" bIns="0" rtlCol="0">
            <a:spAutoFit/>
          </a:bodyPr>
          <a:lstStyle/>
          <a:p>
            <a:pPr algn="ctr">
              <a:lnSpc>
                <a:spcPts val="1860"/>
              </a:lnSpc>
              <a:tabLst>
                <a:tab pos="2764155" algn="l"/>
              </a:tabLst>
            </a:pPr>
            <a:r>
              <a:rPr sz="1600" b="1" spc="-10" dirty="0">
                <a:latin typeface="Carlito"/>
                <a:cs typeface="Carlito"/>
              </a:rPr>
              <a:t>TINCIÓN </a:t>
            </a:r>
            <a:r>
              <a:rPr sz="1600" b="1" spc="-5" dirty="0">
                <a:latin typeface="Carlito"/>
                <a:cs typeface="Carlito"/>
              </a:rPr>
              <a:t>GRAM</a:t>
            </a:r>
            <a:r>
              <a:rPr sz="1600" b="1" spc="35" dirty="0">
                <a:latin typeface="Carlito"/>
                <a:cs typeface="Carlito"/>
              </a:rPr>
              <a:t> </a:t>
            </a:r>
            <a:r>
              <a:rPr sz="1600" b="1" spc="-25" dirty="0">
                <a:latin typeface="Carlito"/>
                <a:cs typeface="Carlito"/>
              </a:rPr>
              <a:t>DIRECTA</a:t>
            </a:r>
            <a:r>
              <a:rPr sz="1600" b="1" spc="5" dirty="0">
                <a:latin typeface="Carlito"/>
                <a:cs typeface="Carlito"/>
              </a:rPr>
              <a:t> </a:t>
            </a:r>
            <a:r>
              <a:rPr sz="1600" b="1" spc="-5" dirty="0">
                <a:latin typeface="Carlito"/>
                <a:cs typeface="Carlito"/>
              </a:rPr>
              <a:t>:	</a:t>
            </a:r>
            <a:r>
              <a:rPr sz="1600" b="1" spc="-10" dirty="0">
                <a:latin typeface="Carlito"/>
                <a:cs typeface="Carlito"/>
              </a:rPr>
              <a:t>no</a:t>
            </a:r>
            <a:r>
              <a:rPr sz="1600" b="1" spc="5" dirty="0">
                <a:latin typeface="Carlito"/>
                <a:cs typeface="Carlito"/>
              </a:rPr>
              <a:t> </a:t>
            </a:r>
            <a:r>
              <a:rPr sz="1600" b="1" spc="-10" dirty="0">
                <a:latin typeface="Carlito"/>
                <a:cs typeface="Carlito"/>
              </a:rPr>
              <a:t>bacterias</a:t>
            </a:r>
            <a:endParaRPr sz="1600">
              <a:latin typeface="Carlito"/>
              <a:cs typeface="Carlito"/>
            </a:endParaRPr>
          </a:p>
        </p:txBody>
      </p:sp>
      <p:grpSp>
        <p:nvGrpSpPr>
          <p:cNvPr id="9" name="object 9"/>
          <p:cNvGrpSpPr/>
          <p:nvPr/>
        </p:nvGrpSpPr>
        <p:grpSpPr>
          <a:xfrm>
            <a:off x="5715127" y="1858391"/>
            <a:ext cx="478155" cy="490220"/>
            <a:chOff x="5715127" y="1858391"/>
            <a:chExt cx="478155" cy="490220"/>
          </a:xfrm>
        </p:grpSpPr>
        <p:sp>
          <p:nvSpPr>
            <p:cNvPr id="10" name="object 10"/>
            <p:cNvSpPr/>
            <p:nvPr/>
          </p:nvSpPr>
          <p:spPr>
            <a:xfrm>
              <a:off x="5721477" y="1864741"/>
              <a:ext cx="465455" cy="477520"/>
            </a:xfrm>
            <a:custGeom>
              <a:avLst/>
              <a:gdLst/>
              <a:ahLst/>
              <a:cxnLst/>
              <a:rect l="l" t="t" r="r" b="b"/>
              <a:pathLst>
                <a:path w="465454" h="477519">
                  <a:moveTo>
                    <a:pt x="348869" y="0"/>
                  </a:moveTo>
                  <a:lnTo>
                    <a:pt x="116205" y="0"/>
                  </a:lnTo>
                  <a:lnTo>
                    <a:pt x="116205" y="244983"/>
                  </a:lnTo>
                  <a:lnTo>
                    <a:pt x="0" y="244983"/>
                  </a:lnTo>
                  <a:lnTo>
                    <a:pt x="232537" y="477520"/>
                  </a:lnTo>
                  <a:lnTo>
                    <a:pt x="465200" y="244983"/>
                  </a:lnTo>
                  <a:lnTo>
                    <a:pt x="348869" y="244983"/>
                  </a:lnTo>
                  <a:lnTo>
                    <a:pt x="348869" y="0"/>
                  </a:lnTo>
                  <a:close/>
                </a:path>
              </a:pathLst>
            </a:custGeom>
            <a:solidFill>
              <a:srgbClr val="4471C4"/>
            </a:solidFill>
          </p:spPr>
          <p:txBody>
            <a:bodyPr wrap="square" lIns="0" tIns="0" rIns="0" bIns="0" rtlCol="0"/>
            <a:lstStyle/>
            <a:p>
              <a:endParaRPr/>
            </a:p>
          </p:txBody>
        </p:sp>
        <p:sp>
          <p:nvSpPr>
            <p:cNvPr id="11" name="object 11"/>
            <p:cNvSpPr/>
            <p:nvPr/>
          </p:nvSpPr>
          <p:spPr>
            <a:xfrm>
              <a:off x="5721477" y="1864741"/>
              <a:ext cx="465455" cy="477520"/>
            </a:xfrm>
            <a:custGeom>
              <a:avLst/>
              <a:gdLst/>
              <a:ahLst/>
              <a:cxnLst/>
              <a:rect l="l" t="t" r="r" b="b"/>
              <a:pathLst>
                <a:path w="465454" h="477519">
                  <a:moveTo>
                    <a:pt x="0" y="244983"/>
                  </a:moveTo>
                  <a:lnTo>
                    <a:pt x="116205" y="244983"/>
                  </a:lnTo>
                  <a:lnTo>
                    <a:pt x="116205" y="0"/>
                  </a:lnTo>
                  <a:lnTo>
                    <a:pt x="348869" y="0"/>
                  </a:lnTo>
                  <a:lnTo>
                    <a:pt x="348869" y="244983"/>
                  </a:lnTo>
                  <a:lnTo>
                    <a:pt x="465200" y="244983"/>
                  </a:lnTo>
                  <a:lnTo>
                    <a:pt x="232537" y="477520"/>
                  </a:lnTo>
                  <a:lnTo>
                    <a:pt x="0" y="244983"/>
                  </a:lnTo>
                  <a:close/>
                </a:path>
              </a:pathLst>
            </a:custGeom>
            <a:ln w="12700">
              <a:solidFill>
                <a:srgbClr val="2E528F"/>
              </a:solidFill>
            </a:ln>
          </p:spPr>
          <p:txBody>
            <a:bodyPr wrap="square" lIns="0" tIns="0" rIns="0" bIns="0" rtlCol="0"/>
            <a:lstStyle/>
            <a:p>
              <a:endParaRPr/>
            </a:p>
          </p:txBody>
        </p:sp>
      </p:grpSp>
      <p:grpSp>
        <p:nvGrpSpPr>
          <p:cNvPr id="12" name="object 12"/>
          <p:cNvGrpSpPr/>
          <p:nvPr/>
        </p:nvGrpSpPr>
        <p:grpSpPr>
          <a:xfrm>
            <a:off x="8543543" y="2636139"/>
            <a:ext cx="281305" cy="483234"/>
            <a:chOff x="8543543" y="2636139"/>
            <a:chExt cx="281305" cy="483234"/>
          </a:xfrm>
        </p:grpSpPr>
        <p:sp>
          <p:nvSpPr>
            <p:cNvPr id="13" name="object 13"/>
            <p:cNvSpPr/>
            <p:nvPr/>
          </p:nvSpPr>
          <p:spPr>
            <a:xfrm>
              <a:off x="8549893" y="2642489"/>
              <a:ext cx="268605" cy="470534"/>
            </a:xfrm>
            <a:custGeom>
              <a:avLst/>
              <a:gdLst/>
              <a:ahLst/>
              <a:cxnLst/>
              <a:rect l="l" t="t" r="r" b="b"/>
              <a:pathLst>
                <a:path w="268604" h="470535">
                  <a:moveTo>
                    <a:pt x="201295" y="0"/>
                  </a:moveTo>
                  <a:lnTo>
                    <a:pt x="67055" y="0"/>
                  </a:lnTo>
                  <a:lnTo>
                    <a:pt x="67055" y="335914"/>
                  </a:lnTo>
                  <a:lnTo>
                    <a:pt x="0" y="335914"/>
                  </a:lnTo>
                  <a:lnTo>
                    <a:pt x="134238" y="470026"/>
                  </a:lnTo>
                  <a:lnTo>
                    <a:pt x="268350" y="335914"/>
                  </a:lnTo>
                  <a:lnTo>
                    <a:pt x="201295" y="335914"/>
                  </a:lnTo>
                  <a:lnTo>
                    <a:pt x="201295" y="0"/>
                  </a:lnTo>
                  <a:close/>
                </a:path>
              </a:pathLst>
            </a:custGeom>
            <a:solidFill>
              <a:srgbClr val="4471C4"/>
            </a:solidFill>
          </p:spPr>
          <p:txBody>
            <a:bodyPr wrap="square" lIns="0" tIns="0" rIns="0" bIns="0" rtlCol="0"/>
            <a:lstStyle/>
            <a:p>
              <a:endParaRPr/>
            </a:p>
          </p:txBody>
        </p:sp>
        <p:sp>
          <p:nvSpPr>
            <p:cNvPr id="14" name="object 14"/>
            <p:cNvSpPr/>
            <p:nvPr/>
          </p:nvSpPr>
          <p:spPr>
            <a:xfrm>
              <a:off x="8549893" y="2642489"/>
              <a:ext cx="268605" cy="470534"/>
            </a:xfrm>
            <a:custGeom>
              <a:avLst/>
              <a:gdLst/>
              <a:ahLst/>
              <a:cxnLst/>
              <a:rect l="l" t="t" r="r" b="b"/>
              <a:pathLst>
                <a:path w="268604" h="470535">
                  <a:moveTo>
                    <a:pt x="0" y="335914"/>
                  </a:moveTo>
                  <a:lnTo>
                    <a:pt x="67055" y="335914"/>
                  </a:lnTo>
                  <a:lnTo>
                    <a:pt x="67055" y="0"/>
                  </a:lnTo>
                  <a:lnTo>
                    <a:pt x="201295" y="0"/>
                  </a:lnTo>
                  <a:lnTo>
                    <a:pt x="201295" y="335914"/>
                  </a:lnTo>
                  <a:lnTo>
                    <a:pt x="268350" y="335914"/>
                  </a:lnTo>
                  <a:lnTo>
                    <a:pt x="134238" y="470026"/>
                  </a:lnTo>
                  <a:lnTo>
                    <a:pt x="0" y="335914"/>
                  </a:lnTo>
                  <a:close/>
                </a:path>
              </a:pathLst>
            </a:custGeom>
            <a:ln w="12700">
              <a:solidFill>
                <a:srgbClr val="2E528F"/>
              </a:solidFill>
            </a:ln>
          </p:spPr>
          <p:txBody>
            <a:bodyPr wrap="square" lIns="0" tIns="0" rIns="0" bIns="0" rtlCol="0"/>
            <a:lstStyle/>
            <a:p>
              <a:endParaRPr/>
            </a:p>
          </p:txBody>
        </p:sp>
      </p:grpSp>
      <p:sp>
        <p:nvSpPr>
          <p:cNvPr id="15" name="object 15"/>
          <p:cNvSpPr/>
          <p:nvPr/>
        </p:nvSpPr>
        <p:spPr>
          <a:xfrm>
            <a:off x="90082" y="4322800"/>
            <a:ext cx="2867025" cy="646430"/>
          </a:xfrm>
          <a:custGeom>
            <a:avLst/>
            <a:gdLst/>
            <a:ahLst/>
            <a:cxnLst/>
            <a:rect l="l" t="t" r="r" b="b"/>
            <a:pathLst>
              <a:path w="2867025" h="646429">
                <a:moveTo>
                  <a:pt x="0" y="646328"/>
                </a:moveTo>
                <a:lnTo>
                  <a:pt x="2866517" y="646328"/>
                </a:lnTo>
                <a:lnTo>
                  <a:pt x="2866517" y="0"/>
                </a:lnTo>
                <a:lnTo>
                  <a:pt x="0" y="0"/>
                </a:lnTo>
                <a:lnTo>
                  <a:pt x="0" y="646328"/>
                </a:lnTo>
                <a:close/>
              </a:path>
            </a:pathLst>
          </a:custGeom>
          <a:ln w="9524">
            <a:solidFill>
              <a:srgbClr val="000000"/>
            </a:solidFill>
          </a:ln>
        </p:spPr>
        <p:txBody>
          <a:bodyPr wrap="square" lIns="0" tIns="0" rIns="0" bIns="0" rtlCol="0"/>
          <a:lstStyle/>
          <a:p>
            <a:endParaRPr/>
          </a:p>
        </p:txBody>
      </p:sp>
      <p:sp>
        <p:nvSpPr>
          <p:cNvPr id="16" name="object 16"/>
          <p:cNvSpPr txBox="1"/>
          <p:nvPr/>
        </p:nvSpPr>
        <p:spPr>
          <a:xfrm>
            <a:off x="168960" y="4341317"/>
            <a:ext cx="2494915" cy="57467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HUESPED</a:t>
            </a:r>
            <a:endParaRPr sz="1800">
              <a:latin typeface="Carlito"/>
              <a:cs typeface="Carlito"/>
            </a:endParaRPr>
          </a:p>
          <a:p>
            <a:pPr marL="12700">
              <a:lnSpc>
                <a:spcPct val="100000"/>
              </a:lnSpc>
            </a:pPr>
            <a:r>
              <a:rPr sz="1800" spc="-10" dirty="0">
                <a:latin typeface="Carlito"/>
                <a:cs typeface="Carlito"/>
              </a:rPr>
              <a:t>INMUNOCOMPROMETIDO</a:t>
            </a:r>
            <a:endParaRPr sz="1800">
              <a:latin typeface="Carlito"/>
              <a:cs typeface="Carlito"/>
            </a:endParaRPr>
          </a:p>
        </p:txBody>
      </p:sp>
      <p:sp>
        <p:nvSpPr>
          <p:cNvPr id="17" name="object 17"/>
          <p:cNvSpPr txBox="1"/>
          <p:nvPr/>
        </p:nvSpPr>
        <p:spPr>
          <a:xfrm>
            <a:off x="7480554" y="4176585"/>
            <a:ext cx="4262120" cy="400685"/>
          </a:xfrm>
          <a:prstGeom prst="rect">
            <a:avLst/>
          </a:prstGeom>
          <a:ln w="9525">
            <a:solidFill>
              <a:srgbClr val="000000"/>
            </a:solidFill>
          </a:ln>
        </p:spPr>
        <p:txBody>
          <a:bodyPr vert="horz" wrap="square" lIns="0" tIns="30480" rIns="0" bIns="0" rtlCol="0">
            <a:spAutoFit/>
          </a:bodyPr>
          <a:lstStyle/>
          <a:p>
            <a:pPr marL="92075">
              <a:lnSpc>
                <a:spcPct val="100000"/>
              </a:lnSpc>
              <a:spcBef>
                <a:spcPts val="240"/>
              </a:spcBef>
            </a:pPr>
            <a:r>
              <a:rPr sz="2000" dirty="0">
                <a:latin typeface="Carlito"/>
                <a:cs typeface="Carlito"/>
              </a:rPr>
              <a:t>NO INICIO </a:t>
            </a:r>
            <a:r>
              <a:rPr sz="2000" spc="-5" dirty="0">
                <a:latin typeface="Carlito"/>
                <a:cs typeface="Carlito"/>
              </a:rPr>
              <a:t>ANTIBIOTICOS</a:t>
            </a:r>
            <a:r>
              <a:rPr sz="2000" spc="-125" dirty="0">
                <a:latin typeface="Carlito"/>
                <a:cs typeface="Carlito"/>
              </a:rPr>
              <a:t> </a:t>
            </a:r>
            <a:r>
              <a:rPr sz="2000" spc="-5" dirty="0">
                <a:latin typeface="Carlito"/>
                <a:cs typeface="Carlito"/>
              </a:rPr>
              <a:t>EMPÍRICOS</a:t>
            </a:r>
            <a:endParaRPr sz="2000">
              <a:latin typeface="Carlito"/>
              <a:cs typeface="Carlito"/>
            </a:endParaRPr>
          </a:p>
        </p:txBody>
      </p:sp>
      <p:sp>
        <p:nvSpPr>
          <p:cNvPr id="18" name="object 18"/>
          <p:cNvSpPr txBox="1"/>
          <p:nvPr/>
        </p:nvSpPr>
        <p:spPr>
          <a:xfrm>
            <a:off x="6472682" y="3091484"/>
            <a:ext cx="5494655" cy="506095"/>
          </a:xfrm>
          <a:prstGeom prst="rect">
            <a:avLst/>
          </a:prstGeom>
          <a:ln w="22225">
            <a:solidFill>
              <a:srgbClr val="000000"/>
            </a:solidFill>
          </a:ln>
        </p:spPr>
        <p:txBody>
          <a:bodyPr vert="horz" wrap="square" lIns="0" tIns="0" rIns="0" bIns="0" rtlCol="0">
            <a:spAutoFit/>
          </a:bodyPr>
          <a:lstStyle/>
          <a:p>
            <a:pPr algn="ctr">
              <a:lnSpc>
                <a:spcPts val="2095"/>
              </a:lnSpc>
            </a:pPr>
            <a:r>
              <a:rPr sz="1800" b="1" dirty="0">
                <a:latin typeface="Carlito"/>
                <a:cs typeface="Carlito"/>
              </a:rPr>
              <a:t>Ex </a:t>
            </a:r>
            <a:r>
              <a:rPr sz="1800" b="1" spc="-5" dirty="0">
                <a:latin typeface="Carlito"/>
                <a:cs typeface="Carlito"/>
              </a:rPr>
              <a:t>fisicoquímico: </a:t>
            </a:r>
            <a:r>
              <a:rPr sz="1800" b="1" dirty="0">
                <a:latin typeface="Carlito"/>
                <a:cs typeface="Carlito"/>
              </a:rPr>
              <a:t>líquido no</a:t>
            </a:r>
            <a:r>
              <a:rPr sz="1800" b="1" spc="-120" dirty="0">
                <a:latin typeface="Carlito"/>
                <a:cs typeface="Carlito"/>
              </a:rPr>
              <a:t> </a:t>
            </a:r>
            <a:r>
              <a:rPr sz="1800" b="1" spc="-5" dirty="0">
                <a:latin typeface="Carlito"/>
                <a:cs typeface="Carlito"/>
              </a:rPr>
              <a:t>purulento</a:t>
            </a:r>
            <a:endParaRPr sz="1800">
              <a:latin typeface="Carlito"/>
              <a:cs typeface="Carlito"/>
            </a:endParaRPr>
          </a:p>
        </p:txBody>
      </p:sp>
      <p:grpSp>
        <p:nvGrpSpPr>
          <p:cNvPr id="19" name="object 19"/>
          <p:cNvGrpSpPr/>
          <p:nvPr/>
        </p:nvGrpSpPr>
        <p:grpSpPr>
          <a:xfrm>
            <a:off x="9779381" y="3625850"/>
            <a:ext cx="281305" cy="483234"/>
            <a:chOff x="9779381" y="3625850"/>
            <a:chExt cx="281305" cy="483234"/>
          </a:xfrm>
        </p:grpSpPr>
        <p:sp>
          <p:nvSpPr>
            <p:cNvPr id="20" name="object 20"/>
            <p:cNvSpPr/>
            <p:nvPr/>
          </p:nvSpPr>
          <p:spPr>
            <a:xfrm>
              <a:off x="9785731" y="3632200"/>
              <a:ext cx="268605" cy="470534"/>
            </a:xfrm>
            <a:custGeom>
              <a:avLst/>
              <a:gdLst/>
              <a:ahLst/>
              <a:cxnLst/>
              <a:rect l="l" t="t" r="r" b="b"/>
              <a:pathLst>
                <a:path w="268604" h="470535">
                  <a:moveTo>
                    <a:pt x="201295" y="0"/>
                  </a:moveTo>
                  <a:lnTo>
                    <a:pt x="67183" y="0"/>
                  </a:lnTo>
                  <a:lnTo>
                    <a:pt x="67183" y="335914"/>
                  </a:lnTo>
                  <a:lnTo>
                    <a:pt x="0" y="335914"/>
                  </a:lnTo>
                  <a:lnTo>
                    <a:pt x="134239" y="470026"/>
                  </a:lnTo>
                  <a:lnTo>
                    <a:pt x="268350" y="335914"/>
                  </a:lnTo>
                  <a:lnTo>
                    <a:pt x="201295" y="335914"/>
                  </a:lnTo>
                  <a:lnTo>
                    <a:pt x="201295" y="0"/>
                  </a:lnTo>
                  <a:close/>
                </a:path>
              </a:pathLst>
            </a:custGeom>
            <a:solidFill>
              <a:srgbClr val="4471C4"/>
            </a:solidFill>
          </p:spPr>
          <p:txBody>
            <a:bodyPr wrap="square" lIns="0" tIns="0" rIns="0" bIns="0" rtlCol="0"/>
            <a:lstStyle/>
            <a:p>
              <a:endParaRPr/>
            </a:p>
          </p:txBody>
        </p:sp>
        <p:sp>
          <p:nvSpPr>
            <p:cNvPr id="21" name="object 21"/>
            <p:cNvSpPr/>
            <p:nvPr/>
          </p:nvSpPr>
          <p:spPr>
            <a:xfrm>
              <a:off x="9785731" y="3632200"/>
              <a:ext cx="268605" cy="470534"/>
            </a:xfrm>
            <a:custGeom>
              <a:avLst/>
              <a:gdLst/>
              <a:ahLst/>
              <a:cxnLst/>
              <a:rect l="l" t="t" r="r" b="b"/>
              <a:pathLst>
                <a:path w="268604" h="470535">
                  <a:moveTo>
                    <a:pt x="0" y="335914"/>
                  </a:moveTo>
                  <a:lnTo>
                    <a:pt x="67183" y="335914"/>
                  </a:lnTo>
                  <a:lnTo>
                    <a:pt x="67183" y="0"/>
                  </a:lnTo>
                  <a:lnTo>
                    <a:pt x="201295" y="0"/>
                  </a:lnTo>
                  <a:lnTo>
                    <a:pt x="201295" y="335914"/>
                  </a:lnTo>
                  <a:lnTo>
                    <a:pt x="268350" y="335914"/>
                  </a:lnTo>
                  <a:lnTo>
                    <a:pt x="134239" y="470026"/>
                  </a:lnTo>
                  <a:lnTo>
                    <a:pt x="0" y="335914"/>
                  </a:lnTo>
                  <a:close/>
                </a:path>
              </a:pathLst>
            </a:custGeom>
            <a:ln w="12700">
              <a:solidFill>
                <a:srgbClr val="2E528F"/>
              </a:solidFill>
            </a:ln>
          </p:spPr>
          <p:txBody>
            <a:bodyPr wrap="square" lIns="0" tIns="0" rIns="0" bIns="0" rtlCol="0"/>
            <a:lstStyle/>
            <a:p>
              <a:endParaRPr/>
            </a:p>
          </p:txBody>
        </p:sp>
      </p:grpSp>
      <p:sp>
        <p:nvSpPr>
          <p:cNvPr id="22" name="object 22"/>
          <p:cNvSpPr/>
          <p:nvPr/>
        </p:nvSpPr>
        <p:spPr>
          <a:xfrm>
            <a:off x="3124580" y="4322800"/>
            <a:ext cx="2597150" cy="646430"/>
          </a:xfrm>
          <a:custGeom>
            <a:avLst/>
            <a:gdLst/>
            <a:ahLst/>
            <a:cxnLst/>
            <a:rect l="l" t="t" r="r" b="b"/>
            <a:pathLst>
              <a:path w="2597150" h="646429">
                <a:moveTo>
                  <a:pt x="0" y="646328"/>
                </a:moveTo>
                <a:lnTo>
                  <a:pt x="2596896" y="646328"/>
                </a:lnTo>
                <a:lnTo>
                  <a:pt x="2596896" y="0"/>
                </a:lnTo>
                <a:lnTo>
                  <a:pt x="0" y="0"/>
                </a:lnTo>
                <a:lnTo>
                  <a:pt x="0" y="646328"/>
                </a:lnTo>
                <a:close/>
              </a:path>
            </a:pathLst>
          </a:custGeom>
          <a:ln w="9525">
            <a:solidFill>
              <a:srgbClr val="000000"/>
            </a:solidFill>
          </a:ln>
        </p:spPr>
        <p:txBody>
          <a:bodyPr wrap="square" lIns="0" tIns="0" rIns="0" bIns="0" rtlCol="0"/>
          <a:lstStyle/>
          <a:p>
            <a:endParaRPr/>
          </a:p>
        </p:txBody>
      </p:sp>
      <p:sp>
        <p:nvSpPr>
          <p:cNvPr id="23" name="object 23"/>
          <p:cNvSpPr txBox="1"/>
          <p:nvPr/>
        </p:nvSpPr>
        <p:spPr>
          <a:xfrm>
            <a:off x="3203829" y="4341317"/>
            <a:ext cx="2159635" cy="57467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HUESPED</a:t>
            </a:r>
            <a:endParaRPr sz="1800">
              <a:latin typeface="Carlito"/>
              <a:cs typeface="Carlito"/>
            </a:endParaRPr>
          </a:p>
          <a:p>
            <a:pPr marL="12700">
              <a:lnSpc>
                <a:spcPct val="100000"/>
              </a:lnSpc>
            </a:pPr>
            <a:r>
              <a:rPr sz="1800" spc="-5" dirty="0">
                <a:latin typeface="Carlito"/>
                <a:cs typeface="Carlito"/>
              </a:rPr>
              <a:t>INMUNOCOMPETENTE</a:t>
            </a:r>
            <a:endParaRPr sz="1800">
              <a:latin typeface="Carlito"/>
              <a:cs typeface="Carlito"/>
            </a:endParaRPr>
          </a:p>
        </p:txBody>
      </p:sp>
      <p:grpSp>
        <p:nvGrpSpPr>
          <p:cNvPr id="24" name="object 24"/>
          <p:cNvGrpSpPr/>
          <p:nvPr/>
        </p:nvGrpSpPr>
        <p:grpSpPr>
          <a:xfrm>
            <a:off x="2871342" y="2628900"/>
            <a:ext cx="317500" cy="384810"/>
            <a:chOff x="2871342" y="2628900"/>
            <a:chExt cx="317500" cy="384810"/>
          </a:xfrm>
        </p:grpSpPr>
        <p:sp>
          <p:nvSpPr>
            <p:cNvPr id="25" name="object 25"/>
            <p:cNvSpPr/>
            <p:nvPr/>
          </p:nvSpPr>
          <p:spPr>
            <a:xfrm>
              <a:off x="2877692" y="2635250"/>
              <a:ext cx="304800" cy="372110"/>
            </a:xfrm>
            <a:custGeom>
              <a:avLst/>
              <a:gdLst/>
              <a:ahLst/>
              <a:cxnLst/>
              <a:rect l="l" t="t" r="r" b="b"/>
              <a:pathLst>
                <a:path w="304800" h="372110">
                  <a:moveTo>
                    <a:pt x="228600" y="0"/>
                  </a:moveTo>
                  <a:lnTo>
                    <a:pt x="76200" y="0"/>
                  </a:lnTo>
                  <a:lnTo>
                    <a:pt x="76200" y="219583"/>
                  </a:lnTo>
                  <a:lnTo>
                    <a:pt x="0" y="219583"/>
                  </a:lnTo>
                  <a:lnTo>
                    <a:pt x="152400" y="371983"/>
                  </a:lnTo>
                  <a:lnTo>
                    <a:pt x="304800" y="219583"/>
                  </a:lnTo>
                  <a:lnTo>
                    <a:pt x="228600" y="219583"/>
                  </a:lnTo>
                  <a:lnTo>
                    <a:pt x="228600" y="0"/>
                  </a:lnTo>
                  <a:close/>
                </a:path>
              </a:pathLst>
            </a:custGeom>
            <a:solidFill>
              <a:srgbClr val="4471C4"/>
            </a:solidFill>
          </p:spPr>
          <p:txBody>
            <a:bodyPr wrap="square" lIns="0" tIns="0" rIns="0" bIns="0" rtlCol="0"/>
            <a:lstStyle/>
            <a:p>
              <a:endParaRPr/>
            </a:p>
          </p:txBody>
        </p:sp>
        <p:sp>
          <p:nvSpPr>
            <p:cNvPr id="26" name="object 26"/>
            <p:cNvSpPr/>
            <p:nvPr/>
          </p:nvSpPr>
          <p:spPr>
            <a:xfrm>
              <a:off x="2877692" y="2635250"/>
              <a:ext cx="304800" cy="372110"/>
            </a:xfrm>
            <a:custGeom>
              <a:avLst/>
              <a:gdLst/>
              <a:ahLst/>
              <a:cxnLst/>
              <a:rect l="l" t="t" r="r" b="b"/>
              <a:pathLst>
                <a:path w="304800" h="372110">
                  <a:moveTo>
                    <a:pt x="304800" y="219583"/>
                  </a:moveTo>
                  <a:lnTo>
                    <a:pt x="228600" y="219583"/>
                  </a:lnTo>
                  <a:lnTo>
                    <a:pt x="228600" y="0"/>
                  </a:lnTo>
                  <a:lnTo>
                    <a:pt x="76200" y="0"/>
                  </a:lnTo>
                  <a:lnTo>
                    <a:pt x="76200" y="219583"/>
                  </a:lnTo>
                  <a:lnTo>
                    <a:pt x="0" y="219583"/>
                  </a:lnTo>
                  <a:lnTo>
                    <a:pt x="152400" y="371983"/>
                  </a:lnTo>
                  <a:lnTo>
                    <a:pt x="304800" y="219583"/>
                  </a:lnTo>
                  <a:close/>
                </a:path>
              </a:pathLst>
            </a:custGeom>
            <a:ln w="12700">
              <a:solidFill>
                <a:srgbClr val="2E528F"/>
              </a:solidFill>
            </a:ln>
          </p:spPr>
          <p:txBody>
            <a:bodyPr wrap="square" lIns="0" tIns="0" rIns="0" bIns="0" rtlCol="0"/>
            <a:lstStyle/>
            <a:p>
              <a:endParaRPr/>
            </a:p>
          </p:txBody>
        </p:sp>
      </p:grpSp>
      <p:grpSp>
        <p:nvGrpSpPr>
          <p:cNvPr id="27" name="object 27"/>
          <p:cNvGrpSpPr/>
          <p:nvPr/>
        </p:nvGrpSpPr>
        <p:grpSpPr>
          <a:xfrm>
            <a:off x="560247" y="3725417"/>
            <a:ext cx="248285" cy="483234"/>
            <a:chOff x="560247" y="3725417"/>
            <a:chExt cx="248285" cy="483234"/>
          </a:xfrm>
        </p:grpSpPr>
        <p:sp>
          <p:nvSpPr>
            <p:cNvPr id="28" name="object 28"/>
            <p:cNvSpPr/>
            <p:nvPr/>
          </p:nvSpPr>
          <p:spPr>
            <a:xfrm>
              <a:off x="566597" y="3731767"/>
              <a:ext cx="235585" cy="470534"/>
            </a:xfrm>
            <a:custGeom>
              <a:avLst/>
              <a:gdLst/>
              <a:ahLst/>
              <a:cxnLst/>
              <a:rect l="l" t="t" r="r" b="b"/>
              <a:pathLst>
                <a:path w="235584" h="470535">
                  <a:moveTo>
                    <a:pt x="176631" y="0"/>
                  </a:moveTo>
                  <a:lnTo>
                    <a:pt x="58877" y="0"/>
                  </a:lnTo>
                  <a:lnTo>
                    <a:pt x="58877" y="352297"/>
                  </a:lnTo>
                  <a:lnTo>
                    <a:pt x="0" y="352297"/>
                  </a:lnTo>
                  <a:lnTo>
                    <a:pt x="117754" y="470026"/>
                  </a:lnTo>
                  <a:lnTo>
                    <a:pt x="235508" y="352297"/>
                  </a:lnTo>
                  <a:lnTo>
                    <a:pt x="176631" y="352297"/>
                  </a:lnTo>
                  <a:lnTo>
                    <a:pt x="176631" y="0"/>
                  </a:lnTo>
                  <a:close/>
                </a:path>
              </a:pathLst>
            </a:custGeom>
            <a:solidFill>
              <a:srgbClr val="4471C4"/>
            </a:solidFill>
          </p:spPr>
          <p:txBody>
            <a:bodyPr wrap="square" lIns="0" tIns="0" rIns="0" bIns="0" rtlCol="0"/>
            <a:lstStyle/>
            <a:p>
              <a:endParaRPr/>
            </a:p>
          </p:txBody>
        </p:sp>
        <p:sp>
          <p:nvSpPr>
            <p:cNvPr id="29" name="object 29"/>
            <p:cNvSpPr/>
            <p:nvPr/>
          </p:nvSpPr>
          <p:spPr>
            <a:xfrm>
              <a:off x="566597" y="3731767"/>
              <a:ext cx="235585" cy="470534"/>
            </a:xfrm>
            <a:custGeom>
              <a:avLst/>
              <a:gdLst/>
              <a:ahLst/>
              <a:cxnLst/>
              <a:rect l="l" t="t" r="r" b="b"/>
              <a:pathLst>
                <a:path w="235584" h="470535">
                  <a:moveTo>
                    <a:pt x="0" y="352297"/>
                  </a:moveTo>
                  <a:lnTo>
                    <a:pt x="58877" y="352297"/>
                  </a:lnTo>
                  <a:lnTo>
                    <a:pt x="58877" y="0"/>
                  </a:lnTo>
                  <a:lnTo>
                    <a:pt x="176631" y="0"/>
                  </a:lnTo>
                  <a:lnTo>
                    <a:pt x="176631" y="352297"/>
                  </a:lnTo>
                  <a:lnTo>
                    <a:pt x="235508" y="352297"/>
                  </a:lnTo>
                  <a:lnTo>
                    <a:pt x="117754" y="470026"/>
                  </a:lnTo>
                  <a:lnTo>
                    <a:pt x="0" y="352297"/>
                  </a:lnTo>
                  <a:close/>
                </a:path>
              </a:pathLst>
            </a:custGeom>
            <a:ln w="12700">
              <a:solidFill>
                <a:srgbClr val="2E528F"/>
              </a:solidFill>
            </a:ln>
          </p:spPr>
          <p:txBody>
            <a:bodyPr wrap="square" lIns="0" tIns="0" rIns="0" bIns="0" rtlCol="0"/>
            <a:lstStyle/>
            <a:p>
              <a:endParaRPr/>
            </a:p>
          </p:txBody>
        </p:sp>
      </p:grpSp>
      <p:grpSp>
        <p:nvGrpSpPr>
          <p:cNvPr id="30" name="object 30"/>
          <p:cNvGrpSpPr/>
          <p:nvPr/>
        </p:nvGrpSpPr>
        <p:grpSpPr>
          <a:xfrm>
            <a:off x="4225925" y="3749421"/>
            <a:ext cx="256540" cy="483234"/>
            <a:chOff x="4225925" y="3749421"/>
            <a:chExt cx="256540" cy="483234"/>
          </a:xfrm>
        </p:grpSpPr>
        <p:sp>
          <p:nvSpPr>
            <p:cNvPr id="31" name="object 31"/>
            <p:cNvSpPr/>
            <p:nvPr/>
          </p:nvSpPr>
          <p:spPr>
            <a:xfrm>
              <a:off x="4232275" y="3755771"/>
              <a:ext cx="243840" cy="470534"/>
            </a:xfrm>
            <a:custGeom>
              <a:avLst/>
              <a:gdLst/>
              <a:ahLst/>
              <a:cxnLst/>
              <a:rect l="l" t="t" r="r" b="b"/>
              <a:pathLst>
                <a:path w="243839" h="470535">
                  <a:moveTo>
                    <a:pt x="182625" y="0"/>
                  </a:moveTo>
                  <a:lnTo>
                    <a:pt x="60833" y="0"/>
                  </a:lnTo>
                  <a:lnTo>
                    <a:pt x="60833" y="348360"/>
                  </a:lnTo>
                  <a:lnTo>
                    <a:pt x="0" y="348360"/>
                  </a:lnTo>
                  <a:lnTo>
                    <a:pt x="121665" y="470026"/>
                  </a:lnTo>
                  <a:lnTo>
                    <a:pt x="243459" y="348360"/>
                  </a:lnTo>
                  <a:lnTo>
                    <a:pt x="182625" y="348360"/>
                  </a:lnTo>
                  <a:lnTo>
                    <a:pt x="182625" y="0"/>
                  </a:lnTo>
                  <a:close/>
                </a:path>
              </a:pathLst>
            </a:custGeom>
            <a:solidFill>
              <a:srgbClr val="4471C4"/>
            </a:solidFill>
          </p:spPr>
          <p:txBody>
            <a:bodyPr wrap="square" lIns="0" tIns="0" rIns="0" bIns="0" rtlCol="0"/>
            <a:lstStyle/>
            <a:p>
              <a:endParaRPr/>
            </a:p>
          </p:txBody>
        </p:sp>
        <p:sp>
          <p:nvSpPr>
            <p:cNvPr id="32" name="object 32"/>
            <p:cNvSpPr/>
            <p:nvPr/>
          </p:nvSpPr>
          <p:spPr>
            <a:xfrm>
              <a:off x="4232275" y="3755771"/>
              <a:ext cx="243840" cy="470534"/>
            </a:xfrm>
            <a:custGeom>
              <a:avLst/>
              <a:gdLst/>
              <a:ahLst/>
              <a:cxnLst/>
              <a:rect l="l" t="t" r="r" b="b"/>
              <a:pathLst>
                <a:path w="243839" h="470535">
                  <a:moveTo>
                    <a:pt x="0" y="348360"/>
                  </a:moveTo>
                  <a:lnTo>
                    <a:pt x="60833" y="348360"/>
                  </a:lnTo>
                  <a:lnTo>
                    <a:pt x="60833" y="0"/>
                  </a:lnTo>
                  <a:lnTo>
                    <a:pt x="182625" y="0"/>
                  </a:lnTo>
                  <a:lnTo>
                    <a:pt x="182625" y="348360"/>
                  </a:lnTo>
                  <a:lnTo>
                    <a:pt x="243459" y="348360"/>
                  </a:lnTo>
                  <a:lnTo>
                    <a:pt x="121665" y="470026"/>
                  </a:lnTo>
                  <a:lnTo>
                    <a:pt x="0" y="348360"/>
                  </a:lnTo>
                  <a:close/>
                </a:path>
              </a:pathLst>
            </a:custGeom>
            <a:ln w="12700">
              <a:solidFill>
                <a:srgbClr val="2E528F"/>
              </a:solidFill>
            </a:ln>
          </p:spPr>
          <p:txBody>
            <a:bodyPr wrap="square" lIns="0" tIns="0" rIns="0" bIns="0" rtlCol="0"/>
            <a:lstStyle/>
            <a:p>
              <a:endParaRPr/>
            </a:p>
          </p:txBody>
        </p:sp>
      </p:grpSp>
      <p:sp>
        <p:nvSpPr>
          <p:cNvPr id="33" name="object 33"/>
          <p:cNvSpPr/>
          <p:nvPr/>
        </p:nvSpPr>
        <p:spPr>
          <a:xfrm>
            <a:off x="239433" y="5348211"/>
            <a:ext cx="2393950" cy="739140"/>
          </a:xfrm>
          <a:custGeom>
            <a:avLst/>
            <a:gdLst/>
            <a:ahLst/>
            <a:cxnLst/>
            <a:rect l="l" t="t" r="r" b="b"/>
            <a:pathLst>
              <a:path w="2393950" h="739139">
                <a:moveTo>
                  <a:pt x="0" y="738670"/>
                </a:moveTo>
                <a:lnTo>
                  <a:pt x="2393442" y="738670"/>
                </a:lnTo>
                <a:lnTo>
                  <a:pt x="2393442" y="0"/>
                </a:lnTo>
                <a:lnTo>
                  <a:pt x="0" y="0"/>
                </a:lnTo>
                <a:lnTo>
                  <a:pt x="0" y="738670"/>
                </a:lnTo>
                <a:close/>
              </a:path>
            </a:pathLst>
          </a:custGeom>
          <a:ln w="9525">
            <a:solidFill>
              <a:srgbClr val="000000"/>
            </a:solidFill>
          </a:ln>
        </p:spPr>
        <p:txBody>
          <a:bodyPr wrap="square" lIns="0" tIns="0" rIns="0" bIns="0" rtlCol="0"/>
          <a:lstStyle/>
          <a:p>
            <a:endParaRPr/>
          </a:p>
        </p:txBody>
      </p:sp>
      <p:sp>
        <p:nvSpPr>
          <p:cNvPr id="34" name="object 34"/>
          <p:cNvSpPr txBox="1"/>
          <p:nvPr/>
        </p:nvSpPr>
        <p:spPr>
          <a:xfrm>
            <a:off x="659993" y="5370067"/>
            <a:ext cx="1550670" cy="666750"/>
          </a:xfrm>
          <a:prstGeom prst="rect">
            <a:avLst/>
          </a:prstGeom>
        </p:spPr>
        <p:txBody>
          <a:bodyPr vert="horz" wrap="square" lIns="0" tIns="12700" rIns="0" bIns="0" rtlCol="0">
            <a:spAutoFit/>
          </a:bodyPr>
          <a:lstStyle/>
          <a:p>
            <a:pPr algn="ctr">
              <a:lnSpc>
                <a:spcPct val="100000"/>
              </a:lnSpc>
              <a:spcBef>
                <a:spcPts val="100"/>
              </a:spcBef>
            </a:pPr>
            <a:r>
              <a:rPr sz="1400" spc="-15" dirty="0">
                <a:latin typeface="Carlito"/>
                <a:cs typeface="Carlito"/>
              </a:rPr>
              <a:t>CEFALOSPROINA</a:t>
            </a:r>
            <a:r>
              <a:rPr sz="1400" spc="-70" dirty="0">
                <a:latin typeface="Carlito"/>
                <a:cs typeface="Carlito"/>
              </a:rPr>
              <a:t> </a:t>
            </a:r>
            <a:r>
              <a:rPr sz="1400" spc="-5" dirty="0">
                <a:latin typeface="Carlito"/>
                <a:cs typeface="Carlito"/>
              </a:rPr>
              <a:t>3-4°</a:t>
            </a:r>
            <a:endParaRPr sz="1400">
              <a:latin typeface="Carlito"/>
              <a:cs typeface="Carlito"/>
            </a:endParaRPr>
          </a:p>
          <a:p>
            <a:pPr marL="236220" marR="229235" indent="2540" algn="ctr">
              <a:lnSpc>
                <a:spcPct val="100000"/>
              </a:lnSpc>
              <a:spcBef>
                <a:spcPts val="5"/>
              </a:spcBef>
            </a:pPr>
            <a:r>
              <a:rPr sz="1400" dirty="0">
                <a:latin typeface="Carlito"/>
                <a:cs typeface="Carlito"/>
              </a:rPr>
              <a:t>+            </a:t>
            </a:r>
            <a:r>
              <a:rPr sz="1400" spc="-70" dirty="0">
                <a:latin typeface="Carlito"/>
                <a:cs typeface="Carlito"/>
              </a:rPr>
              <a:t>V</a:t>
            </a:r>
            <a:r>
              <a:rPr sz="1400" dirty="0">
                <a:latin typeface="Carlito"/>
                <a:cs typeface="Carlito"/>
              </a:rPr>
              <a:t>A</a:t>
            </a:r>
            <a:r>
              <a:rPr sz="1400" spc="5" dirty="0">
                <a:latin typeface="Carlito"/>
                <a:cs typeface="Carlito"/>
              </a:rPr>
              <a:t>N</a:t>
            </a:r>
            <a:r>
              <a:rPr sz="1400" spc="-20" dirty="0">
                <a:latin typeface="Carlito"/>
                <a:cs typeface="Carlito"/>
              </a:rPr>
              <a:t>C</a:t>
            </a:r>
            <a:r>
              <a:rPr sz="1400" spc="-10" dirty="0">
                <a:latin typeface="Carlito"/>
                <a:cs typeface="Carlito"/>
              </a:rPr>
              <a:t>O</a:t>
            </a:r>
            <a:r>
              <a:rPr sz="1400" dirty="0">
                <a:latin typeface="Carlito"/>
                <a:cs typeface="Carlito"/>
              </a:rPr>
              <a:t>M</a:t>
            </a:r>
            <a:r>
              <a:rPr sz="1400" spc="-10" dirty="0">
                <a:latin typeface="Carlito"/>
                <a:cs typeface="Carlito"/>
              </a:rPr>
              <a:t>I</a:t>
            </a:r>
            <a:r>
              <a:rPr sz="1400" spc="-5" dirty="0">
                <a:latin typeface="Carlito"/>
                <a:cs typeface="Carlito"/>
              </a:rPr>
              <a:t>C</a:t>
            </a:r>
            <a:r>
              <a:rPr sz="1400" spc="-10" dirty="0">
                <a:latin typeface="Carlito"/>
                <a:cs typeface="Carlito"/>
              </a:rPr>
              <a:t>I</a:t>
            </a:r>
            <a:r>
              <a:rPr sz="1400" dirty="0">
                <a:latin typeface="Carlito"/>
                <a:cs typeface="Carlito"/>
              </a:rPr>
              <a:t>NA</a:t>
            </a:r>
            <a:endParaRPr sz="1400">
              <a:latin typeface="Carlito"/>
              <a:cs typeface="Carlito"/>
            </a:endParaRPr>
          </a:p>
        </p:txBody>
      </p:sp>
      <p:sp>
        <p:nvSpPr>
          <p:cNvPr id="35" name="object 35"/>
          <p:cNvSpPr/>
          <p:nvPr/>
        </p:nvSpPr>
        <p:spPr>
          <a:xfrm>
            <a:off x="3318890" y="5356136"/>
            <a:ext cx="2208530" cy="739140"/>
          </a:xfrm>
          <a:custGeom>
            <a:avLst/>
            <a:gdLst/>
            <a:ahLst/>
            <a:cxnLst/>
            <a:rect l="l" t="t" r="r" b="b"/>
            <a:pathLst>
              <a:path w="2208529" h="739139">
                <a:moveTo>
                  <a:pt x="0" y="738670"/>
                </a:moveTo>
                <a:lnTo>
                  <a:pt x="2208276" y="738670"/>
                </a:lnTo>
                <a:lnTo>
                  <a:pt x="2208276" y="0"/>
                </a:lnTo>
                <a:lnTo>
                  <a:pt x="0" y="0"/>
                </a:lnTo>
                <a:lnTo>
                  <a:pt x="0" y="738670"/>
                </a:lnTo>
                <a:close/>
              </a:path>
            </a:pathLst>
          </a:custGeom>
          <a:ln w="9525">
            <a:solidFill>
              <a:srgbClr val="000000"/>
            </a:solidFill>
          </a:ln>
        </p:spPr>
        <p:txBody>
          <a:bodyPr wrap="square" lIns="0" tIns="0" rIns="0" bIns="0" rtlCol="0"/>
          <a:lstStyle/>
          <a:p>
            <a:endParaRPr/>
          </a:p>
        </p:txBody>
      </p:sp>
      <p:sp>
        <p:nvSpPr>
          <p:cNvPr id="36" name="object 36"/>
          <p:cNvSpPr txBox="1"/>
          <p:nvPr/>
        </p:nvSpPr>
        <p:spPr>
          <a:xfrm>
            <a:off x="5708777" y="5591352"/>
            <a:ext cx="283845" cy="239395"/>
          </a:xfrm>
          <a:prstGeom prst="rect">
            <a:avLst/>
          </a:prstGeom>
        </p:spPr>
        <p:txBody>
          <a:bodyPr vert="horz" wrap="square" lIns="0" tIns="12700" rIns="0" bIns="0" rtlCol="0">
            <a:spAutoFit/>
          </a:bodyPr>
          <a:lstStyle/>
          <a:p>
            <a:pPr marL="12700">
              <a:lnSpc>
                <a:spcPct val="100000"/>
              </a:lnSpc>
              <a:spcBef>
                <a:spcPts val="100"/>
              </a:spcBef>
              <a:tabLst>
                <a:tab pos="270510" algn="l"/>
              </a:tabLst>
            </a:pPr>
            <a:r>
              <a:rPr sz="1400" u="sng" dirty="0">
                <a:uFill>
                  <a:solidFill>
                    <a:srgbClr val="4471C4"/>
                  </a:solidFill>
                </a:uFill>
                <a:latin typeface="Carlito"/>
                <a:cs typeface="Carlito"/>
              </a:rPr>
              <a:t> 	</a:t>
            </a:r>
            <a:endParaRPr sz="1400">
              <a:latin typeface="Carlito"/>
              <a:cs typeface="Carlito"/>
            </a:endParaRPr>
          </a:p>
        </p:txBody>
      </p:sp>
      <p:sp>
        <p:nvSpPr>
          <p:cNvPr id="37" name="object 37"/>
          <p:cNvSpPr txBox="1"/>
          <p:nvPr/>
        </p:nvSpPr>
        <p:spPr>
          <a:xfrm>
            <a:off x="3398011" y="5377941"/>
            <a:ext cx="1985010" cy="666750"/>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rlito"/>
                <a:cs typeface="Carlito"/>
              </a:rPr>
              <a:t>VANCOMICINA </a:t>
            </a:r>
            <a:r>
              <a:rPr sz="1400" spc="-5" dirty="0">
                <a:latin typeface="Carlito"/>
                <a:cs typeface="Carlito"/>
              </a:rPr>
              <a:t>+/-  </a:t>
            </a:r>
            <a:r>
              <a:rPr sz="1400" spc="-15" dirty="0">
                <a:latin typeface="Carlito"/>
                <a:cs typeface="Carlito"/>
              </a:rPr>
              <a:t>CEFALOSPORINA </a:t>
            </a:r>
            <a:r>
              <a:rPr sz="1400" spc="-5" dirty="0">
                <a:latin typeface="Carlito"/>
                <a:cs typeface="Carlito"/>
              </a:rPr>
              <a:t>3° SEGÚN  SOSPECHA CLINICA </a:t>
            </a:r>
            <a:endParaRPr sz="1400" dirty="0">
              <a:latin typeface="Carlito"/>
              <a:cs typeface="Carlito"/>
            </a:endParaRPr>
          </a:p>
        </p:txBody>
      </p:sp>
      <p:grpSp>
        <p:nvGrpSpPr>
          <p:cNvPr id="38" name="object 38"/>
          <p:cNvGrpSpPr/>
          <p:nvPr/>
        </p:nvGrpSpPr>
        <p:grpSpPr>
          <a:xfrm>
            <a:off x="9583546" y="4649215"/>
            <a:ext cx="344805" cy="427990"/>
            <a:chOff x="9583546" y="4649215"/>
            <a:chExt cx="344805" cy="427990"/>
          </a:xfrm>
        </p:grpSpPr>
        <p:sp>
          <p:nvSpPr>
            <p:cNvPr id="39" name="object 39"/>
            <p:cNvSpPr/>
            <p:nvPr/>
          </p:nvSpPr>
          <p:spPr>
            <a:xfrm>
              <a:off x="9589896" y="4655565"/>
              <a:ext cx="332105" cy="415290"/>
            </a:xfrm>
            <a:custGeom>
              <a:avLst/>
              <a:gdLst/>
              <a:ahLst/>
              <a:cxnLst/>
              <a:rect l="l" t="t" r="r" b="b"/>
              <a:pathLst>
                <a:path w="332104" h="415289">
                  <a:moveTo>
                    <a:pt x="248920" y="0"/>
                  </a:moveTo>
                  <a:lnTo>
                    <a:pt x="83057" y="0"/>
                  </a:lnTo>
                  <a:lnTo>
                    <a:pt x="83057" y="249173"/>
                  </a:lnTo>
                  <a:lnTo>
                    <a:pt x="0" y="249173"/>
                  </a:lnTo>
                  <a:lnTo>
                    <a:pt x="165988" y="415035"/>
                  </a:lnTo>
                  <a:lnTo>
                    <a:pt x="331850" y="249173"/>
                  </a:lnTo>
                  <a:lnTo>
                    <a:pt x="248920" y="249173"/>
                  </a:lnTo>
                  <a:lnTo>
                    <a:pt x="248920" y="0"/>
                  </a:lnTo>
                  <a:close/>
                </a:path>
              </a:pathLst>
            </a:custGeom>
            <a:solidFill>
              <a:srgbClr val="4471C4"/>
            </a:solidFill>
          </p:spPr>
          <p:txBody>
            <a:bodyPr wrap="square" lIns="0" tIns="0" rIns="0" bIns="0" rtlCol="0"/>
            <a:lstStyle/>
            <a:p>
              <a:endParaRPr/>
            </a:p>
          </p:txBody>
        </p:sp>
        <p:sp>
          <p:nvSpPr>
            <p:cNvPr id="40" name="object 40"/>
            <p:cNvSpPr/>
            <p:nvPr/>
          </p:nvSpPr>
          <p:spPr>
            <a:xfrm>
              <a:off x="9589896" y="4655565"/>
              <a:ext cx="332105" cy="415290"/>
            </a:xfrm>
            <a:custGeom>
              <a:avLst/>
              <a:gdLst/>
              <a:ahLst/>
              <a:cxnLst/>
              <a:rect l="l" t="t" r="r" b="b"/>
              <a:pathLst>
                <a:path w="332104" h="415289">
                  <a:moveTo>
                    <a:pt x="0" y="249173"/>
                  </a:moveTo>
                  <a:lnTo>
                    <a:pt x="83057" y="249173"/>
                  </a:lnTo>
                  <a:lnTo>
                    <a:pt x="83057" y="0"/>
                  </a:lnTo>
                  <a:lnTo>
                    <a:pt x="248920" y="0"/>
                  </a:lnTo>
                  <a:lnTo>
                    <a:pt x="248920" y="249173"/>
                  </a:lnTo>
                  <a:lnTo>
                    <a:pt x="331850" y="249173"/>
                  </a:lnTo>
                  <a:lnTo>
                    <a:pt x="165988" y="415035"/>
                  </a:lnTo>
                  <a:lnTo>
                    <a:pt x="0" y="249173"/>
                  </a:lnTo>
                  <a:close/>
                </a:path>
              </a:pathLst>
            </a:custGeom>
            <a:ln w="12699">
              <a:solidFill>
                <a:srgbClr val="2E528F"/>
              </a:solidFill>
            </a:ln>
          </p:spPr>
          <p:txBody>
            <a:bodyPr wrap="square" lIns="0" tIns="0" rIns="0" bIns="0" rtlCol="0"/>
            <a:lstStyle/>
            <a:p>
              <a:endParaRPr/>
            </a:p>
          </p:txBody>
        </p:sp>
      </p:grpSp>
      <p:grpSp>
        <p:nvGrpSpPr>
          <p:cNvPr id="41" name="object 41"/>
          <p:cNvGrpSpPr/>
          <p:nvPr/>
        </p:nvGrpSpPr>
        <p:grpSpPr>
          <a:xfrm>
            <a:off x="6103492" y="5177028"/>
            <a:ext cx="826135" cy="332740"/>
            <a:chOff x="6103492" y="5177028"/>
            <a:chExt cx="826135" cy="332740"/>
          </a:xfrm>
        </p:grpSpPr>
        <p:sp>
          <p:nvSpPr>
            <p:cNvPr id="42" name="object 42"/>
            <p:cNvSpPr/>
            <p:nvPr/>
          </p:nvSpPr>
          <p:spPr>
            <a:xfrm>
              <a:off x="6109842" y="5183378"/>
              <a:ext cx="813435" cy="320040"/>
            </a:xfrm>
            <a:custGeom>
              <a:avLst/>
              <a:gdLst/>
              <a:ahLst/>
              <a:cxnLst/>
              <a:rect l="l" t="t" r="r" b="b"/>
              <a:pathLst>
                <a:path w="813434" h="320039">
                  <a:moveTo>
                    <a:pt x="653288" y="0"/>
                  </a:moveTo>
                  <a:lnTo>
                    <a:pt x="653288" y="80010"/>
                  </a:lnTo>
                  <a:lnTo>
                    <a:pt x="0" y="80010"/>
                  </a:lnTo>
                  <a:lnTo>
                    <a:pt x="0" y="239903"/>
                  </a:lnTo>
                  <a:lnTo>
                    <a:pt x="653288" y="239903"/>
                  </a:lnTo>
                  <a:lnTo>
                    <a:pt x="653288" y="319913"/>
                  </a:lnTo>
                  <a:lnTo>
                    <a:pt x="813308" y="160020"/>
                  </a:lnTo>
                  <a:lnTo>
                    <a:pt x="653288" y="0"/>
                  </a:lnTo>
                  <a:close/>
                </a:path>
              </a:pathLst>
            </a:custGeom>
            <a:solidFill>
              <a:srgbClr val="4471C4"/>
            </a:solidFill>
          </p:spPr>
          <p:txBody>
            <a:bodyPr wrap="square" lIns="0" tIns="0" rIns="0" bIns="0" rtlCol="0"/>
            <a:lstStyle/>
            <a:p>
              <a:endParaRPr/>
            </a:p>
          </p:txBody>
        </p:sp>
        <p:sp>
          <p:nvSpPr>
            <p:cNvPr id="43" name="object 43"/>
            <p:cNvSpPr/>
            <p:nvPr/>
          </p:nvSpPr>
          <p:spPr>
            <a:xfrm>
              <a:off x="6109842" y="5183378"/>
              <a:ext cx="813435" cy="320040"/>
            </a:xfrm>
            <a:custGeom>
              <a:avLst/>
              <a:gdLst/>
              <a:ahLst/>
              <a:cxnLst/>
              <a:rect l="l" t="t" r="r" b="b"/>
              <a:pathLst>
                <a:path w="813434" h="320039">
                  <a:moveTo>
                    <a:pt x="653288" y="319913"/>
                  </a:moveTo>
                  <a:lnTo>
                    <a:pt x="653288" y="239903"/>
                  </a:lnTo>
                  <a:lnTo>
                    <a:pt x="0" y="239903"/>
                  </a:lnTo>
                  <a:lnTo>
                    <a:pt x="0" y="80010"/>
                  </a:lnTo>
                  <a:lnTo>
                    <a:pt x="653288" y="80010"/>
                  </a:lnTo>
                  <a:lnTo>
                    <a:pt x="653288" y="0"/>
                  </a:lnTo>
                  <a:lnTo>
                    <a:pt x="813308" y="160020"/>
                  </a:lnTo>
                  <a:lnTo>
                    <a:pt x="653288" y="319913"/>
                  </a:lnTo>
                  <a:close/>
                </a:path>
              </a:pathLst>
            </a:custGeom>
            <a:ln w="12700">
              <a:solidFill>
                <a:srgbClr val="2E528F"/>
              </a:solidFill>
            </a:ln>
          </p:spPr>
          <p:txBody>
            <a:bodyPr wrap="square" lIns="0" tIns="0" rIns="0" bIns="0" rtlCol="0"/>
            <a:lstStyle/>
            <a:p>
              <a:endParaRPr/>
            </a:p>
          </p:txBody>
        </p:sp>
      </p:grpSp>
      <p:sp>
        <p:nvSpPr>
          <p:cNvPr id="44" name="object 44"/>
          <p:cNvSpPr/>
          <p:nvPr/>
        </p:nvSpPr>
        <p:spPr>
          <a:xfrm>
            <a:off x="6989444" y="5158727"/>
            <a:ext cx="4647565" cy="369570"/>
          </a:xfrm>
          <a:custGeom>
            <a:avLst/>
            <a:gdLst/>
            <a:ahLst/>
            <a:cxnLst/>
            <a:rect l="l" t="t" r="r" b="b"/>
            <a:pathLst>
              <a:path w="4647565" h="369570">
                <a:moveTo>
                  <a:pt x="0" y="369328"/>
                </a:moveTo>
                <a:lnTo>
                  <a:pt x="4647437" y="369328"/>
                </a:lnTo>
                <a:lnTo>
                  <a:pt x="4647437" y="0"/>
                </a:lnTo>
                <a:lnTo>
                  <a:pt x="0" y="0"/>
                </a:lnTo>
                <a:lnTo>
                  <a:pt x="0" y="369328"/>
                </a:lnTo>
                <a:close/>
              </a:path>
            </a:pathLst>
          </a:custGeom>
          <a:ln w="12700">
            <a:solidFill>
              <a:srgbClr val="000000"/>
            </a:solidFill>
          </a:ln>
        </p:spPr>
        <p:txBody>
          <a:bodyPr wrap="square" lIns="0" tIns="0" rIns="0" bIns="0" rtlCol="0"/>
          <a:lstStyle/>
          <a:p>
            <a:endParaRPr/>
          </a:p>
        </p:txBody>
      </p:sp>
      <p:sp>
        <p:nvSpPr>
          <p:cNvPr id="45" name="object 45"/>
          <p:cNvSpPr txBox="1"/>
          <p:nvPr/>
        </p:nvSpPr>
        <p:spPr>
          <a:xfrm>
            <a:off x="7595107" y="5177408"/>
            <a:ext cx="3437254"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SEGUIMIENTO </a:t>
            </a:r>
            <a:r>
              <a:rPr sz="1800" spc="-35" dirty="0">
                <a:latin typeface="Carlito"/>
                <a:cs typeface="Carlito"/>
              </a:rPr>
              <a:t>RESULTADO</a:t>
            </a:r>
            <a:r>
              <a:rPr sz="1800" spc="-80" dirty="0">
                <a:latin typeface="Carlito"/>
                <a:cs typeface="Carlito"/>
              </a:rPr>
              <a:t> </a:t>
            </a:r>
            <a:r>
              <a:rPr sz="1800" spc="-25" dirty="0">
                <a:latin typeface="Carlito"/>
                <a:cs typeface="Carlito"/>
              </a:rPr>
              <a:t>CULTIVOS</a:t>
            </a:r>
            <a:endParaRPr sz="1800">
              <a:latin typeface="Carlito"/>
              <a:cs typeface="Carlito"/>
            </a:endParaRPr>
          </a:p>
        </p:txBody>
      </p:sp>
      <p:grpSp>
        <p:nvGrpSpPr>
          <p:cNvPr id="46" name="object 46"/>
          <p:cNvGrpSpPr/>
          <p:nvPr/>
        </p:nvGrpSpPr>
        <p:grpSpPr>
          <a:xfrm>
            <a:off x="1115606" y="4917313"/>
            <a:ext cx="248285" cy="483234"/>
            <a:chOff x="1115606" y="4917313"/>
            <a:chExt cx="248285" cy="483234"/>
          </a:xfrm>
        </p:grpSpPr>
        <p:sp>
          <p:nvSpPr>
            <p:cNvPr id="47" name="object 47"/>
            <p:cNvSpPr/>
            <p:nvPr/>
          </p:nvSpPr>
          <p:spPr>
            <a:xfrm>
              <a:off x="1121956" y="4923663"/>
              <a:ext cx="235585" cy="470534"/>
            </a:xfrm>
            <a:custGeom>
              <a:avLst/>
              <a:gdLst/>
              <a:ahLst/>
              <a:cxnLst/>
              <a:rect l="l" t="t" r="r" b="b"/>
              <a:pathLst>
                <a:path w="235584" h="470535">
                  <a:moveTo>
                    <a:pt x="176618" y="0"/>
                  </a:moveTo>
                  <a:lnTo>
                    <a:pt x="58877" y="0"/>
                  </a:lnTo>
                  <a:lnTo>
                    <a:pt x="58877" y="352298"/>
                  </a:lnTo>
                  <a:lnTo>
                    <a:pt x="0" y="352298"/>
                  </a:lnTo>
                  <a:lnTo>
                    <a:pt x="117754" y="470027"/>
                  </a:lnTo>
                  <a:lnTo>
                    <a:pt x="235546" y="352298"/>
                  </a:lnTo>
                  <a:lnTo>
                    <a:pt x="176618" y="352298"/>
                  </a:lnTo>
                  <a:lnTo>
                    <a:pt x="176618" y="0"/>
                  </a:lnTo>
                  <a:close/>
                </a:path>
              </a:pathLst>
            </a:custGeom>
            <a:solidFill>
              <a:srgbClr val="4471C4"/>
            </a:solidFill>
          </p:spPr>
          <p:txBody>
            <a:bodyPr wrap="square" lIns="0" tIns="0" rIns="0" bIns="0" rtlCol="0"/>
            <a:lstStyle/>
            <a:p>
              <a:endParaRPr/>
            </a:p>
          </p:txBody>
        </p:sp>
        <p:sp>
          <p:nvSpPr>
            <p:cNvPr id="48" name="object 48"/>
            <p:cNvSpPr/>
            <p:nvPr/>
          </p:nvSpPr>
          <p:spPr>
            <a:xfrm>
              <a:off x="1121956" y="4923663"/>
              <a:ext cx="235585" cy="470534"/>
            </a:xfrm>
            <a:custGeom>
              <a:avLst/>
              <a:gdLst/>
              <a:ahLst/>
              <a:cxnLst/>
              <a:rect l="l" t="t" r="r" b="b"/>
              <a:pathLst>
                <a:path w="235584" h="470535">
                  <a:moveTo>
                    <a:pt x="0" y="352298"/>
                  </a:moveTo>
                  <a:lnTo>
                    <a:pt x="58877" y="352298"/>
                  </a:lnTo>
                  <a:lnTo>
                    <a:pt x="58877" y="0"/>
                  </a:lnTo>
                  <a:lnTo>
                    <a:pt x="176618" y="0"/>
                  </a:lnTo>
                  <a:lnTo>
                    <a:pt x="176618" y="352298"/>
                  </a:lnTo>
                  <a:lnTo>
                    <a:pt x="235546" y="352298"/>
                  </a:lnTo>
                  <a:lnTo>
                    <a:pt x="117754" y="470027"/>
                  </a:lnTo>
                  <a:lnTo>
                    <a:pt x="0" y="352298"/>
                  </a:lnTo>
                  <a:close/>
                </a:path>
              </a:pathLst>
            </a:custGeom>
            <a:ln w="12700">
              <a:solidFill>
                <a:srgbClr val="2E528F"/>
              </a:solidFill>
            </a:ln>
          </p:spPr>
          <p:txBody>
            <a:bodyPr wrap="square" lIns="0" tIns="0" rIns="0" bIns="0" rtlCol="0"/>
            <a:lstStyle/>
            <a:p>
              <a:endParaRPr/>
            </a:p>
          </p:txBody>
        </p:sp>
      </p:grpSp>
      <p:grpSp>
        <p:nvGrpSpPr>
          <p:cNvPr id="49" name="object 49"/>
          <p:cNvGrpSpPr/>
          <p:nvPr/>
        </p:nvGrpSpPr>
        <p:grpSpPr>
          <a:xfrm>
            <a:off x="4909565" y="5027676"/>
            <a:ext cx="180340" cy="412750"/>
            <a:chOff x="4909565" y="5027676"/>
            <a:chExt cx="180340" cy="412750"/>
          </a:xfrm>
        </p:grpSpPr>
        <p:sp>
          <p:nvSpPr>
            <p:cNvPr id="50" name="object 50"/>
            <p:cNvSpPr/>
            <p:nvPr/>
          </p:nvSpPr>
          <p:spPr>
            <a:xfrm>
              <a:off x="4915915" y="5034026"/>
              <a:ext cx="167640" cy="400050"/>
            </a:xfrm>
            <a:custGeom>
              <a:avLst/>
              <a:gdLst/>
              <a:ahLst/>
              <a:cxnLst/>
              <a:rect l="l" t="t" r="r" b="b"/>
              <a:pathLst>
                <a:path w="167639" h="400050">
                  <a:moveTo>
                    <a:pt x="125603" y="0"/>
                  </a:moveTo>
                  <a:lnTo>
                    <a:pt x="41910" y="0"/>
                  </a:lnTo>
                  <a:lnTo>
                    <a:pt x="41910" y="315976"/>
                  </a:lnTo>
                  <a:lnTo>
                    <a:pt x="0" y="315976"/>
                  </a:lnTo>
                  <a:lnTo>
                    <a:pt x="83820" y="399796"/>
                  </a:lnTo>
                  <a:lnTo>
                    <a:pt x="167512" y="315976"/>
                  </a:lnTo>
                  <a:lnTo>
                    <a:pt x="125603" y="315976"/>
                  </a:lnTo>
                  <a:lnTo>
                    <a:pt x="125603" y="0"/>
                  </a:lnTo>
                  <a:close/>
                </a:path>
              </a:pathLst>
            </a:custGeom>
            <a:solidFill>
              <a:srgbClr val="4471C4"/>
            </a:solidFill>
          </p:spPr>
          <p:txBody>
            <a:bodyPr wrap="square" lIns="0" tIns="0" rIns="0" bIns="0" rtlCol="0"/>
            <a:lstStyle/>
            <a:p>
              <a:endParaRPr/>
            </a:p>
          </p:txBody>
        </p:sp>
        <p:sp>
          <p:nvSpPr>
            <p:cNvPr id="51" name="object 51"/>
            <p:cNvSpPr/>
            <p:nvPr/>
          </p:nvSpPr>
          <p:spPr>
            <a:xfrm>
              <a:off x="4915915" y="5034026"/>
              <a:ext cx="167640" cy="400050"/>
            </a:xfrm>
            <a:custGeom>
              <a:avLst/>
              <a:gdLst/>
              <a:ahLst/>
              <a:cxnLst/>
              <a:rect l="l" t="t" r="r" b="b"/>
              <a:pathLst>
                <a:path w="167639" h="400050">
                  <a:moveTo>
                    <a:pt x="0" y="315976"/>
                  </a:moveTo>
                  <a:lnTo>
                    <a:pt x="41910" y="315976"/>
                  </a:lnTo>
                  <a:lnTo>
                    <a:pt x="41910" y="0"/>
                  </a:lnTo>
                  <a:lnTo>
                    <a:pt x="125603" y="0"/>
                  </a:lnTo>
                  <a:lnTo>
                    <a:pt x="125603" y="315976"/>
                  </a:lnTo>
                  <a:lnTo>
                    <a:pt x="167512" y="315976"/>
                  </a:lnTo>
                  <a:lnTo>
                    <a:pt x="83820" y="399796"/>
                  </a:lnTo>
                  <a:lnTo>
                    <a:pt x="0" y="315976"/>
                  </a:lnTo>
                  <a:close/>
                </a:path>
              </a:pathLst>
            </a:custGeom>
            <a:ln w="12700">
              <a:solidFill>
                <a:srgbClr val="2E528F"/>
              </a:solidFill>
            </a:ln>
          </p:spPr>
          <p:txBody>
            <a:bodyPr wrap="square" lIns="0" tIns="0" rIns="0" bIns="0" rtlCol="0"/>
            <a:lstStyle/>
            <a:p>
              <a:endParaRPr/>
            </a:p>
          </p:txBody>
        </p:sp>
      </p:grpSp>
      <p:sp>
        <p:nvSpPr>
          <p:cNvPr id="52" name="object 52"/>
          <p:cNvSpPr/>
          <p:nvPr/>
        </p:nvSpPr>
        <p:spPr>
          <a:xfrm>
            <a:off x="6273038" y="5673801"/>
            <a:ext cx="2832100" cy="1016000"/>
          </a:xfrm>
          <a:custGeom>
            <a:avLst/>
            <a:gdLst/>
            <a:ahLst/>
            <a:cxnLst/>
            <a:rect l="l" t="t" r="r" b="b"/>
            <a:pathLst>
              <a:path w="2832100" h="1016000">
                <a:moveTo>
                  <a:pt x="0" y="1015657"/>
                </a:moveTo>
                <a:lnTo>
                  <a:pt x="2832100" y="1015657"/>
                </a:lnTo>
                <a:lnTo>
                  <a:pt x="2832100" y="0"/>
                </a:lnTo>
                <a:lnTo>
                  <a:pt x="0" y="0"/>
                </a:lnTo>
                <a:lnTo>
                  <a:pt x="0" y="1015657"/>
                </a:lnTo>
                <a:close/>
              </a:path>
            </a:pathLst>
          </a:custGeom>
          <a:ln w="9525">
            <a:solidFill>
              <a:srgbClr val="000000"/>
            </a:solidFill>
          </a:ln>
        </p:spPr>
        <p:txBody>
          <a:bodyPr wrap="square" lIns="0" tIns="0" rIns="0" bIns="0" rtlCol="0"/>
          <a:lstStyle/>
          <a:p>
            <a:endParaRPr/>
          </a:p>
        </p:txBody>
      </p:sp>
      <p:sp>
        <p:nvSpPr>
          <p:cNvPr id="53" name="object 53"/>
          <p:cNvSpPr txBox="1"/>
          <p:nvPr/>
        </p:nvSpPr>
        <p:spPr>
          <a:xfrm>
            <a:off x="7137654" y="5698947"/>
            <a:ext cx="1102995" cy="208279"/>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Carlito"/>
                <a:cs typeface="Carlito"/>
              </a:rPr>
              <a:t>CULTIVO</a:t>
            </a:r>
            <a:r>
              <a:rPr sz="1200" b="1" spc="-35" dirty="0">
                <a:latin typeface="Carlito"/>
                <a:cs typeface="Carlito"/>
              </a:rPr>
              <a:t> </a:t>
            </a:r>
            <a:r>
              <a:rPr sz="1200" b="1" spc="-10" dirty="0">
                <a:latin typeface="Carlito"/>
                <a:cs typeface="Carlito"/>
              </a:rPr>
              <a:t>Positivo</a:t>
            </a:r>
            <a:endParaRPr sz="1200">
              <a:latin typeface="Carlito"/>
              <a:cs typeface="Carlito"/>
            </a:endParaRPr>
          </a:p>
        </p:txBody>
      </p:sp>
      <p:sp>
        <p:nvSpPr>
          <p:cNvPr id="54" name="object 54"/>
          <p:cNvSpPr txBox="1"/>
          <p:nvPr/>
        </p:nvSpPr>
        <p:spPr>
          <a:xfrm>
            <a:off x="6352413" y="6064707"/>
            <a:ext cx="2546350" cy="574040"/>
          </a:xfrm>
          <a:prstGeom prst="rect">
            <a:avLst/>
          </a:prstGeom>
        </p:spPr>
        <p:txBody>
          <a:bodyPr vert="horz" wrap="square" lIns="0" tIns="12700" rIns="0" bIns="0" rtlCol="0">
            <a:spAutoFit/>
          </a:bodyPr>
          <a:lstStyle/>
          <a:p>
            <a:pPr marL="299085" indent="-287020">
              <a:lnSpc>
                <a:spcPct val="100000"/>
              </a:lnSpc>
              <a:spcBef>
                <a:spcPts val="100"/>
              </a:spcBef>
              <a:buFont typeface="Arial"/>
              <a:buChar char="•"/>
              <a:tabLst>
                <a:tab pos="299085" algn="l"/>
                <a:tab pos="299720" algn="l"/>
              </a:tabLst>
            </a:pPr>
            <a:r>
              <a:rPr sz="1200" spc="-15" dirty="0">
                <a:latin typeface="Carlito"/>
                <a:cs typeface="Carlito"/>
              </a:rPr>
              <a:t>Tratamiento </a:t>
            </a:r>
            <a:r>
              <a:rPr sz="1200" dirty="0">
                <a:latin typeface="Carlito"/>
                <a:cs typeface="Carlito"/>
              </a:rPr>
              <a:t>artritis</a:t>
            </a:r>
            <a:r>
              <a:rPr sz="1200" spc="-70" dirty="0">
                <a:latin typeface="Carlito"/>
                <a:cs typeface="Carlito"/>
              </a:rPr>
              <a:t> </a:t>
            </a:r>
            <a:r>
              <a:rPr sz="1200" spc="-5" dirty="0">
                <a:latin typeface="Carlito"/>
                <a:cs typeface="Carlito"/>
              </a:rPr>
              <a:t>séptica</a:t>
            </a:r>
            <a:endParaRPr sz="1200">
              <a:latin typeface="Carlito"/>
              <a:cs typeface="Carlito"/>
            </a:endParaRPr>
          </a:p>
          <a:p>
            <a:pPr marL="299085" indent="-287020">
              <a:lnSpc>
                <a:spcPct val="100000"/>
              </a:lnSpc>
              <a:buFont typeface="Arial"/>
              <a:buChar char="•"/>
              <a:tabLst>
                <a:tab pos="299085" algn="l"/>
                <a:tab pos="299720" algn="l"/>
              </a:tabLst>
            </a:pPr>
            <a:r>
              <a:rPr sz="1200" spc="-5" dirty="0">
                <a:latin typeface="Carlito"/>
                <a:cs typeface="Carlito"/>
              </a:rPr>
              <a:t>Ajusto</a:t>
            </a:r>
            <a:r>
              <a:rPr sz="1200" spc="-20" dirty="0">
                <a:latin typeface="Carlito"/>
                <a:cs typeface="Carlito"/>
              </a:rPr>
              <a:t> </a:t>
            </a:r>
            <a:r>
              <a:rPr sz="1200" dirty="0">
                <a:latin typeface="Carlito"/>
                <a:cs typeface="Carlito"/>
              </a:rPr>
              <a:t>antibiotios</a:t>
            </a:r>
            <a:endParaRPr sz="1200">
              <a:latin typeface="Carlito"/>
              <a:cs typeface="Carlito"/>
            </a:endParaRPr>
          </a:p>
          <a:p>
            <a:pPr marL="299085" indent="-287020">
              <a:lnSpc>
                <a:spcPct val="100000"/>
              </a:lnSpc>
              <a:buFont typeface="Arial"/>
              <a:buChar char="•"/>
              <a:tabLst>
                <a:tab pos="299085" algn="l"/>
                <a:tab pos="299720" algn="l"/>
              </a:tabLst>
            </a:pPr>
            <a:r>
              <a:rPr sz="1200" spc="-5" dirty="0">
                <a:latin typeface="Carlito"/>
                <a:cs typeface="Carlito"/>
              </a:rPr>
              <a:t>Drenaje </a:t>
            </a:r>
            <a:r>
              <a:rPr sz="1200" dirty="0">
                <a:latin typeface="Carlito"/>
                <a:cs typeface="Carlito"/>
              </a:rPr>
              <a:t>articular N° </a:t>
            </a:r>
            <a:r>
              <a:rPr sz="1200" spc="-5" dirty="0">
                <a:latin typeface="Carlito"/>
                <a:cs typeface="Carlito"/>
              </a:rPr>
              <a:t>veces</a:t>
            </a:r>
            <a:r>
              <a:rPr sz="1200" spc="-80" dirty="0">
                <a:latin typeface="Carlito"/>
                <a:cs typeface="Carlito"/>
              </a:rPr>
              <a:t> </a:t>
            </a:r>
            <a:r>
              <a:rPr sz="1200" dirty="0">
                <a:latin typeface="Carlito"/>
                <a:cs typeface="Carlito"/>
              </a:rPr>
              <a:t>necesario</a:t>
            </a:r>
            <a:endParaRPr sz="1200">
              <a:latin typeface="Carlito"/>
              <a:cs typeface="Carlito"/>
            </a:endParaRPr>
          </a:p>
        </p:txBody>
      </p:sp>
      <p:sp>
        <p:nvSpPr>
          <p:cNvPr id="55" name="object 55"/>
          <p:cNvSpPr txBox="1"/>
          <p:nvPr/>
        </p:nvSpPr>
        <p:spPr>
          <a:xfrm>
            <a:off x="9589896" y="5673801"/>
            <a:ext cx="2345690" cy="954405"/>
          </a:xfrm>
          <a:prstGeom prst="rect">
            <a:avLst/>
          </a:prstGeom>
          <a:ln w="9525">
            <a:solidFill>
              <a:srgbClr val="000000"/>
            </a:solidFill>
          </a:ln>
        </p:spPr>
        <p:txBody>
          <a:bodyPr vert="horz" wrap="square" lIns="0" tIns="34925" rIns="0" bIns="0" rtlCol="0">
            <a:spAutoFit/>
          </a:bodyPr>
          <a:lstStyle/>
          <a:p>
            <a:pPr marL="92075" marR="349250" indent="417195">
              <a:lnSpc>
                <a:spcPct val="100000"/>
              </a:lnSpc>
              <a:spcBef>
                <a:spcPts val="275"/>
              </a:spcBef>
            </a:pPr>
            <a:r>
              <a:rPr sz="1400" b="1" spc="-25" dirty="0">
                <a:latin typeface="Carlito"/>
                <a:cs typeface="Carlito"/>
              </a:rPr>
              <a:t>CULTIVO </a:t>
            </a:r>
            <a:r>
              <a:rPr sz="1400" b="1" spc="-5" dirty="0">
                <a:latin typeface="Carlito"/>
                <a:cs typeface="Carlito"/>
              </a:rPr>
              <a:t>Negativo  </a:t>
            </a:r>
            <a:r>
              <a:rPr sz="1400" spc="-5" dirty="0">
                <a:latin typeface="Carlito"/>
                <a:cs typeface="Carlito"/>
              </a:rPr>
              <a:t>Plantea otros</a:t>
            </a:r>
            <a:r>
              <a:rPr sz="1400" spc="-70" dirty="0">
                <a:latin typeface="Carlito"/>
                <a:cs typeface="Carlito"/>
              </a:rPr>
              <a:t> </a:t>
            </a:r>
            <a:r>
              <a:rPr sz="1400" spc="-5" dirty="0">
                <a:latin typeface="Carlito"/>
                <a:cs typeface="Carlito"/>
              </a:rPr>
              <a:t>diagnósticos  </a:t>
            </a:r>
            <a:r>
              <a:rPr sz="1400" spc="-10" dirty="0">
                <a:latin typeface="Carlito"/>
                <a:cs typeface="Carlito"/>
              </a:rPr>
              <a:t>diferenciales</a:t>
            </a:r>
            <a:endParaRPr sz="1400">
              <a:latin typeface="Carlito"/>
              <a:cs typeface="Carl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60067" y="238124"/>
            <a:ext cx="5421630" cy="452120"/>
          </a:xfrm>
          <a:prstGeom prst="rect">
            <a:avLst/>
          </a:prstGeom>
          <a:solidFill>
            <a:schemeClr val="bg1"/>
          </a:solidFill>
        </p:spPr>
        <p:txBody>
          <a:bodyPr vert="horz" wrap="square" lIns="0" tIns="12065" rIns="0" bIns="0" rtlCol="0">
            <a:spAutoFit/>
          </a:bodyPr>
          <a:lstStyle/>
          <a:p>
            <a:pPr marL="12700">
              <a:lnSpc>
                <a:spcPct val="100000"/>
              </a:lnSpc>
              <a:spcBef>
                <a:spcPts val="95"/>
              </a:spcBef>
            </a:pPr>
            <a:r>
              <a:rPr sz="2800" spc="-10" dirty="0"/>
              <a:t>ARTRITIS SÉPTICA</a:t>
            </a:r>
            <a:r>
              <a:rPr sz="2800" spc="5" dirty="0"/>
              <a:t> </a:t>
            </a:r>
            <a:r>
              <a:rPr sz="2800" spc="-15" dirty="0"/>
              <a:t>POSARTROSCOPIA</a:t>
            </a:r>
            <a:endParaRPr sz="2800" dirty="0"/>
          </a:p>
        </p:txBody>
      </p:sp>
      <p:grpSp>
        <p:nvGrpSpPr>
          <p:cNvPr id="3" name="object 3"/>
          <p:cNvGrpSpPr/>
          <p:nvPr/>
        </p:nvGrpSpPr>
        <p:grpSpPr>
          <a:xfrm>
            <a:off x="347967" y="1661223"/>
            <a:ext cx="2777490" cy="957580"/>
            <a:chOff x="347967" y="1661223"/>
            <a:chExt cx="2777490" cy="957580"/>
          </a:xfrm>
        </p:grpSpPr>
        <p:sp>
          <p:nvSpPr>
            <p:cNvPr id="4" name="object 4"/>
            <p:cNvSpPr/>
            <p:nvPr/>
          </p:nvSpPr>
          <p:spPr>
            <a:xfrm>
              <a:off x="352729" y="1665985"/>
              <a:ext cx="2767965" cy="948055"/>
            </a:xfrm>
            <a:custGeom>
              <a:avLst/>
              <a:gdLst/>
              <a:ahLst/>
              <a:cxnLst/>
              <a:rect l="l" t="t" r="r" b="b"/>
              <a:pathLst>
                <a:path w="2767965" h="948055">
                  <a:moveTo>
                    <a:pt x="2767584" y="0"/>
                  </a:moveTo>
                  <a:lnTo>
                    <a:pt x="0" y="0"/>
                  </a:lnTo>
                  <a:lnTo>
                    <a:pt x="0" y="947927"/>
                  </a:lnTo>
                  <a:lnTo>
                    <a:pt x="2767584" y="947927"/>
                  </a:lnTo>
                  <a:lnTo>
                    <a:pt x="2767584" y="0"/>
                  </a:lnTo>
                  <a:close/>
                </a:path>
              </a:pathLst>
            </a:custGeom>
            <a:solidFill>
              <a:srgbClr val="FFF1CC"/>
            </a:solidFill>
          </p:spPr>
          <p:txBody>
            <a:bodyPr wrap="square" lIns="0" tIns="0" rIns="0" bIns="0" rtlCol="0"/>
            <a:lstStyle/>
            <a:p>
              <a:endParaRPr/>
            </a:p>
          </p:txBody>
        </p:sp>
        <p:sp>
          <p:nvSpPr>
            <p:cNvPr id="5" name="object 5"/>
            <p:cNvSpPr/>
            <p:nvPr/>
          </p:nvSpPr>
          <p:spPr>
            <a:xfrm>
              <a:off x="352729" y="1665985"/>
              <a:ext cx="2767965" cy="948055"/>
            </a:xfrm>
            <a:custGeom>
              <a:avLst/>
              <a:gdLst/>
              <a:ahLst/>
              <a:cxnLst/>
              <a:rect l="l" t="t" r="r" b="b"/>
              <a:pathLst>
                <a:path w="2767965" h="948055">
                  <a:moveTo>
                    <a:pt x="0" y="947927"/>
                  </a:moveTo>
                  <a:lnTo>
                    <a:pt x="2767584" y="947927"/>
                  </a:lnTo>
                  <a:lnTo>
                    <a:pt x="2767584" y="0"/>
                  </a:lnTo>
                  <a:lnTo>
                    <a:pt x="0" y="0"/>
                  </a:lnTo>
                  <a:lnTo>
                    <a:pt x="0" y="947927"/>
                  </a:lnTo>
                  <a:close/>
                </a:path>
              </a:pathLst>
            </a:custGeom>
            <a:ln w="9525">
              <a:solidFill>
                <a:srgbClr val="000000"/>
              </a:solidFill>
            </a:ln>
          </p:spPr>
          <p:txBody>
            <a:bodyPr wrap="square" lIns="0" tIns="0" rIns="0" bIns="0" rtlCol="0"/>
            <a:lstStyle/>
            <a:p>
              <a:endParaRPr/>
            </a:p>
          </p:txBody>
        </p:sp>
      </p:grpSp>
      <p:sp>
        <p:nvSpPr>
          <p:cNvPr id="6" name="object 6"/>
          <p:cNvSpPr txBox="1"/>
          <p:nvPr/>
        </p:nvSpPr>
        <p:spPr>
          <a:xfrm>
            <a:off x="352729" y="1665985"/>
            <a:ext cx="2767965" cy="948055"/>
          </a:xfrm>
          <a:prstGeom prst="rect">
            <a:avLst/>
          </a:prstGeom>
        </p:spPr>
        <p:txBody>
          <a:bodyPr vert="horz" wrap="square" lIns="0" tIns="27305" rIns="0" bIns="0" rtlCol="0">
            <a:spAutoFit/>
          </a:bodyPr>
          <a:lstStyle/>
          <a:p>
            <a:pPr marL="865505" marR="196215" indent="-660400">
              <a:lnSpc>
                <a:spcPts val="3030"/>
              </a:lnSpc>
              <a:spcBef>
                <a:spcPts val="215"/>
              </a:spcBef>
            </a:pPr>
            <a:r>
              <a:rPr sz="2800" spc="-5" dirty="0">
                <a:latin typeface="Carlito"/>
                <a:cs typeface="Carlito"/>
              </a:rPr>
              <a:t>Man</a:t>
            </a:r>
            <a:r>
              <a:rPr sz="2800" spc="-15" dirty="0">
                <a:latin typeface="Carlito"/>
                <a:cs typeface="Carlito"/>
              </a:rPr>
              <a:t>i</a:t>
            </a:r>
            <a:r>
              <a:rPr sz="2800" spc="-80" dirty="0">
                <a:latin typeface="Carlito"/>
                <a:cs typeface="Carlito"/>
              </a:rPr>
              <a:t>f</a:t>
            </a:r>
            <a:r>
              <a:rPr sz="2800" spc="-5" dirty="0">
                <a:latin typeface="Carlito"/>
                <a:cs typeface="Carlito"/>
              </a:rPr>
              <a:t>e</a:t>
            </a:r>
            <a:r>
              <a:rPr sz="2800" spc="-45" dirty="0">
                <a:latin typeface="Carlito"/>
                <a:cs typeface="Carlito"/>
              </a:rPr>
              <a:t>st</a:t>
            </a:r>
            <a:r>
              <a:rPr sz="2800" spc="-5" dirty="0">
                <a:latin typeface="Carlito"/>
                <a:cs typeface="Carlito"/>
              </a:rPr>
              <a:t>a</a:t>
            </a:r>
            <a:r>
              <a:rPr sz="2800" dirty="0">
                <a:latin typeface="Carlito"/>
                <a:cs typeface="Carlito"/>
              </a:rPr>
              <a:t>c</a:t>
            </a:r>
            <a:r>
              <a:rPr sz="2800" spc="-5" dirty="0">
                <a:latin typeface="Carlito"/>
                <a:cs typeface="Carlito"/>
              </a:rPr>
              <a:t>io</a:t>
            </a:r>
            <a:r>
              <a:rPr sz="2800" spc="-15" dirty="0">
                <a:latin typeface="Carlito"/>
                <a:cs typeface="Carlito"/>
              </a:rPr>
              <a:t>n</a:t>
            </a:r>
            <a:r>
              <a:rPr sz="2800" spc="-5" dirty="0">
                <a:latin typeface="Carlito"/>
                <a:cs typeface="Carlito"/>
              </a:rPr>
              <a:t>es  </a:t>
            </a:r>
            <a:r>
              <a:rPr sz="2800" spc="-10" dirty="0">
                <a:latin typeface="Carlito"/>
                <a:cs typeface="Carlito"/>
              </a:rPr>
              <a:t>clínicas</a:t>
            </a:r>
            <a:endParaRPr sz="2800">
              <a:latin typeface="Carlito"/>
              <a:cs typeface="Carlito"/>
            </a:endParaRPr>
          </a:p>
        </p:txBody>
      </p:sp>
      <p:grpSp>
        <p:nvGrpSpPr>
          <p:cNvPr id="7" name="object 7"/>
          <p:cNvGrpSpPr/>
          <p:nvPr/>
        </p:nvGrpSpPr>
        <p:grpSpPr>
          <a:xfrm>
            <a:off x="4598987" y="1740217"/>
            <a:ext cx="1905635" cy="946785"/>
            <a:chOff x="4598987" y="1740217"/>
            <a:chExt cx="1905635" cy="946785"/>
          </a:xfrm>
        </p:grpSpPr>
        <p:sp>
          <p:nvSpPr>
            <p:cNvPr id="8" name="object 8"/>
            <p:cNvSpPr/>
            <p:nvPr/>
          </p:nvSpPr>
          <p:spPr>
            <a:xfrm>
              <a:off x="4603750" y="1744979"/>
              <a:ext cx="1896110" cy="937260"/>
            </a:xfrm>
            <a:custGeom>
              <a:avLst/>
              <a:gdLst/>
              <a:ahLst/>
              <a:cxnLst/>
              <a:rect l="l" t="t" r="r" b="b"/>
              <a:pathLst>
                <a:path w="1896110" h="937260">
                  <a:moveTo>
                    <a:pt x="1895855" y="0"/>
                  </a:moveTo>
                  <a:lnTo>
                    <a:pt x="0" y="0"/>
                  </a:lnTo>
                  <a:lnTo>
                    <a:pt x="0" y="937260"/>
                  </a:lnTo>
                  <a:lnTo>
                    <a:pt x="1895855" y="937260"/>
                  </a:lnTo>
                  <a:lnTo>
                    <a:pt x="1895855" y="0"/>
                  </a:lnTo>
                  <a:close/>
                </a:path>
              </a:pathLst>
            </a:custGeom>
            <a:solidFill>
              <a:srgbClr val="FFF1CC"/>
            </a:solidFill>
          </p:spPr>
          <p:txBody>
            <a:bodyPr wrap="square" lIns="0" tIns="0" rIns="0" bIns="0" rtlCol="0"/>
            <a:lstStyle/>
            <a:p>
              <a:endParaRPr/>
            </a:p>
          </p:txBody>
        </p:sp>
        <p:sp>
          <p:nvSpPr>
            <p:cNvPr id="9" name="object 9"/>
            <p:cNvSpPr/>
            <p:nvPr/>
          </p:nvSpPr>
          <p:spPr>
            <a:xfrm>
              <a:off x="4603750" y="1744979"/>
              <a:ext cx="1896110" cy="937260"/>
            </a:xfrm>
            <a:custGeom>
              <a:avLst/>
              <a:gdLst/>
              <a:ahLst/>
              <a:cxnLst/>
              <a:rect l="l" t="t" r="r" b="b"/>
              <a:pathLst>
                <a:path w="1896110" h="937260">
                  <a:moveTo>
                    <a:pt x="0" y="937260"/>
                  </a:moveTo>
                  <a:lnTo>
                    <a:pt x="1895855" y="937260"/>
                  </a:lnTo>
                  <a:lnTo>
                    <a:pt x="1895855" y="0"/>
                  </a:lnTo>
                  <a:lnTo>
                    <a:pt x="0" y="0"/>
                  </a:lnTo>
                  <a:lnTo>
                    <a:pt x="0" y="937260"/>
                  </a:lnTo>
                  <a:close/>
                </a:path>
              </a:pathLst>
            </a:custGeom>
            <a:ln w="9525">
              <a:solidFill>
                <a:srgbClr val="000000"/>
              </a:solidFill>
            </a:ln>
          </p:spPr>
          <p:txBody>
            <a:bodyPr wrap="square" lIns="0" tIns="0" rIns="0" bIns="0" rtlCol="0"/>
            <a:lstStyle/>
            <a:p>
              <a:endParaRPr/>
            </a:p>
          </p:txBody>
        </p:sp>
      </p:grpSp>
      <p:sp>
        <p:nvSpPr>
          <p:cNvPr id="10" name="object 10"/>
          <p:cNvSpPr txBox="1"/>
          <p:nvPr/>
        </p:nvSpPr>
        <p:spPr>
          <a:xfrm>
            <a:off x="4603750" y="1744979"/>
            <a:ext cx="1896110" cy="410369"/>
          </a:xfrm>
          <a:prstGeom prst="rect">
            <a:avLst/>
          </a:prstGeom>
        </p:spPr>
        <p:txBody>
          <a:bodyPr vert="horz" wrap="square" lIns="0" tIns="0" rIns="0" bIns="0" rtlCol="0">
            <a:spAutoFit/>
          </a:bodyPr>
          <a:lstStyle/>
          <a:p>
            <a:pPr marL="254635">
              <a:lnSpc>
                <a:spcPts val="3204"/>
              </a:lnSpc>
            </a:pPr>
            <a:r>
              <a:rPr sz="2800" spc="-5" dirty="0">
                <a:latin typeface="Carlito"/>
                <a:cs typeface="Carlito"/>
              </a:rPr>
              <a:t>Imágenes</a:t>
            </a:r>
            <a:endParaRPr sz="2800" dirty="0">
              <a:latin typeface="Carlito"/>
              <a:cs typeface="Carlito"/>
            </a:endParaRPr>
          </a:p>
        </p:txBody>
      </p:sp>
      <p:grpSp>
        <p:nvGrpSpPr>
          <p:cNvPr id="11" name="object 11"/>
          <p:cNvGrpSpPr/>
          <p:nvPr/>
        </p:nvGrpSpPr>
        <p:grpSpPr>
          <a:xfrm>
            <a:off x="8238045" y="1731454"/>
            <a:ext cx="3453765" cy="1035685"/>
            <a:chOff x="8238045" y="1731454"/>
            <a:chExt cx="3453765" cy="1035685"/>
          </a:xfrm>
        </p:grpSpPr>
        <p:sp>
          <p:nvSpPr>
            <p:cNvPr id="12" name="object 12"/>
            <p:cNvSpPr/>
            <p:nvPr/>
          </p:nvSpPr>
          <p:spPr>
            <a:xfrm>
              <a:off x="8242807" y="1736217"/>
              <a:ext cx="3444240" cy="1026160"/>
            </a:xfrm>
            <a:custGeom>
              <a:avLst/>
              <a:gdLst/>
              <a:ahLst/>
              <a:cxnLst/>
              <a:rect l="l" t="t" r="r" b="b"/>
              <a:pathLst>
                <a:path w="3444240" h="1026160">
                  <a:moveTo>
                    <a:pt x="3444240" y="0"/>
                  </a:moveTo>
                  <a:lnTo>
                    <a:pt x="0" y="0"/>
                  </a:lnTo>
                  <a:lnTo>
                    <a:pt x="0" y="1025651"/>
                  </a:lnTo>
                  <a:lnTo>
                    <a:pt x="3444240" y="1025651"/>
                  </a:lnTo>
                  <a:lnTo>
                    <a:pt x="3444240" y="0"/>
                  </a:lnTo>
                  <a:close/>
                </a:path>
              </a:pathLst>
            </a:custGeom>
            <a:solidFill>
              <a:srgbClr val="FFF1CC"/>
            </a:solidFill>
          </p:spPr>
          <p:txBody>
            <a:bodyPr wrap="square" lIns="0" tIns="0" rIns="0" bIns="0" rtlCol="0"/>
            <a:lstStyle/>
            <a:p>
              <a:endParaRPr/>
            </a:p>
          </p:txBody>
        </p:sp>
        <p:sp>
          <p:nvSpPr>
            <p:cNvPr id="13" name="object 13"/>
            <p:cNvSpPr/>
            <p:nvPr/>
          </p:nvSpPr>
          <p:spPr>
            <a:xfrm>
              <a:off x="8242807" y="1736217"/>
              <a:ext cx="3444240" cy="1026160"/>
            </a:xfrm>
            <a:custGeom>
              <a:avLst/>
              <a:gdLst/>
              <a:ahLst/>
              <a:cxnLst/>
              <a:rect l="l" t="t" r="r" b="b"/>
              <a:pathLst>
                <a:path w="3444240" h="1026160">
                  <a:moveTo>
                    <a:pt x="0" y="1025651"/>
                  </a:moveTo>
                  <a:lnTo>
                    <a:pt x="3444240" y="1025651"/>
                  </a:lnTo>
                  <a:lnTo>
                    <a:pt x="3444240" y="0"/>
                  </a:lnTo>
                  <a:lnTo>
                    <a:pt x="0" y="0"/>
                  </a:lnTo>
                  <a:lnTo>
                    <a:pt x="0" y="1025651"/>
                  </a:lnTo>
                  <a:close/>
                </a:path>
              </a:pathLst>
            </a:custGeom>
            <a:ln w="9525">
              <a:solidFill>
                <a:srgbClr val="000000"/>
              </a:solidFill>
            </a:ln>
          </p:spPr>
          <p:txBody>
            <a:bodyPr wrap="square" lIns="0" tIns="0" rIns="0" bIns="0" rtlCol="0"/>
            <a:lstStyle/>
            <a:p>
              <a:endParaRPr/>
            </a:p>
          </p:txBody>
        </p:sp>
      </p:grpSp>
      <p:sp>
        <p:nvSpPr>
          <p:cNvPr id="14" name="object 14"/>
          <p:cNvSpPr txBox="1"/>
          <p:nvPr/>
        </p:nvSpPr>
        <p:spPr>
          <a:xfrm>
            <a:off x="8242807" y="1736217"/>
            <a:ext cx="3444240" cy="1026160"/>
          </a:xfrm>
          <a:prstGeom prst="rect">
            <a:avLst/>
          </a:prstGeom>
        </p:spPr>
        <p:txBody>
          <a:bodyPr vert="horz" wrap="square" lIns="0" tIns="28575" rIns="0" bIns="0" rtlCol="0">
            <a:spAutoFit/>
          </a:bodyPr>
          <a:lstStyle/>
          <a:p>
            <a:pPr marL="1181100" marR="333375" indent="-837565">
              <a:lnSpc>
                <a:spcPts val="3020"/>
              </a:lnSpc>
              <a:spcBef>
                <a:spcPts val="225"/>
              </a:spcBef>
            </a:pPr>
            <a:r>
              <a:rPr sz="2800" spc="-10" dirty="0">
                <a:latin typeface="Carlito"/>
                <a:cs typeface="Carlito"/>
              </a:rPr>
              <a:t>Punción </a:t>
            </a:r>
            <a:r>
              <a:rPr sz="2800" spc="-5" dirty="0">
                <a:latin typeface="Carlito"/>
                <a:cs typeface="Carlito"/>
              </a:rPr>
              <a:t>del </a:t>
            </a:r>
            <a:r>
              <a:rPr sz="2800" spc="-10" dirty="0">
                <a:latin typeface="Carlito"/>
                <a:cs typeface="Carlito"/>
              </a:rPr>
              <a:t>líquido  sinovial</a:t>
            </a:r>
            <a:endParaRPr sz="2800">
              <a:latin typeface="Carlito"/>
              <a:cs typeface="Carlito"/>
            </a:endParaRPr>
          </a:p>
        </p:txBody>
      </p:sp>
      <p:grpSp>
        <p:nvGrpSpPr>
          <p:cNvPr id="15" name="object 15"/>
          <p:cNvGrpSpPr/>
          <p:nvPr/>
        </p:nvGrpSpPr>
        <p:grpSpPr>
          <a:xfrm>
            <a:off x="3520059" y="1964537"/>
            <a:ext cx="409575" cy="481330"/>
            <a:chOff x="3520059" y="1964537"/>
            <a:chExt cx="409575" cy="481330"/>
          </a:xfrm>
        </p:grpSpPr>
        <p:sp>
          <p:nvSpPr>
            <p:cNvPr id="16" name="object 16"/>
            <p:cNvSpPr/>
            <p:nvPr/>
          </p:nvSpPr>
          <p:spPr>
            <a:xfrm>
              <a:off x="3529584" y="1974062"/>
              <a:ext cx="390525" cy="462280"/>
            </a:xfrm>
            <a:custGeom>
              <a:avLst/>
              <a:gdLst/>
              <a:ahLst/>
              <a:cxnLst/>
              <a:rect l="l" t="t" r="r" b="b"/>
              <a:pathLst>
                <a:path w="390525" h="462280">
                  <a:moveTo>
                    <a:pt x="390143" y="0"/>
                  </a:moveTo>
                  <a:lnTo>
                    <a:pt x="0" y="0"/>
                  </a:lnTo>
                  <a:lnTo>
                    <a:pt x="0" y="461670"/>
                  </a:lnTo>
                  <a:lnTo>
                    <a:pt x="390143" y="461670"/>
                  </a:lnTo>
                  <a:lnTo>
                    <a:pt x="390143" y="0"/>
                  </a:lnTo>
                  <a:close/>
                </a:path>
              </a:pathLst>
            </a:custGeom>
            <a:solidFill>
              <a:srgbClr val="FAE4D5"/>
            </a:solidFill>
          </p:spPr>
          <p:txBody>
            <a:bodyPr wrap="square" lIns="0" tIns="0" rIns="0" bIns="0" rtlCol="0"/>
            <a:lstStyle/>
            <a:p>
              <a:endParaRPr/>
            </a:p>
          </p:txBody>
        </p:sp>
        <p:sp>
          <p:nvSpPr>
            <p:cNvPr id="17" name="object 17"/>
            <p:cNvSpPr/>
            <p:nvPr/>
          </p:nvSpPr>
          <p:spPr>
            <a:xfrm>
              <a:off x="3529584" y="1974062"/>
              <a:ext cx="390525" cy="462280"/>
            </a:xfrm>
            <a:custGeom>
              <a:avLst/>
              <a:gdLst/>
              <a:ahLst/>
              <a:cxnLst/>
              <a:rect l="l" t="t" r="r" b="b"/>
              <a:pathLst>
                <a:path w="390525" h="462280">
                  <a:moveTo>
                    <a:pt x="0" y="461670"/>
                  </a:moveTo>
                  <a:lnTo>
                    <a:pt x="390143" y="461670"/>
                  </a:lnTo>
                  <a:lnTo>
                    <a:pt x="390143" y="0"/>
                  </a:lnTo>
                  <a:lnTo>
                    <a:pt x="0" y="0"/>
                  </a:lnTo>
                  <a:lnTo>
                    <a:pt x="0" y="461670"/>
                  </a:lnTo>
                  <a:close/>
                </a:path>
              </a:pathLst>
            </a:custGeom>
            <a:ln w="19050">
              <a:solidFill>
                <a:srgbClr val="000000"/>
              </a:solidFill>
            </a:ln>
          </p:spPr>
          <p:txBody>
            <a:bodyPr wrap="square" lIns="0" tIns="0" rIns="0" bIns="0" rtlCol="0"/>
            <a:lstStyle/>
            <a:p>
              <a:endParaRPr/>
            </a:p>
          </p:txBody>
        </p:sp>
      </p:grpSp>
      <p:sp>
        <p:nvSpPr>
          <p:cNvPr id="18" name="object 18"/>
          <p:cNvSpPr txBox="1"/>
          <p:nvPr/>
        </p:nvSpPr>
        <p:spPr>
          <a:xfrm>
            <a:off x="3529584" y="1974062"/>
            <a:ext cx="390525" cy="462280"/>
          </a:xfrm>
          <a:prstGeom prst="rect">
            <a:avLst/>
          </a:prstGeom>
        </p:spPr>
        <p:txBody>
          <a:bodyPr vert="horz" wrap="square" lIns="0" tIns="26034" rIns="0" bIns="0" rtlCol="0">
            <a:spAutoFit/>
          </a:bodyPr>
          <a:lstStyle/>
          <a:p>
            <a:pPr marL="92075">
              <a:lnSpc>
                <a:spcPct val="100000"/>
              </a:lnSpc>
              <a:spcBef>
                <a:spcPts val="204"/>
              </a:spcBef>
            </a:pPr>
            <a:r>
              <a:rPr sz="2400" dirty="0">
                <a:latin typeface="Carlito"/>
                <a:cs typeface="Carlito"/>
              </a:rPr>
              <a:t>+</a:t>
            </a:r>
            <a:endParaRPr sz="2400">
              <a:latin typeface="Carlito"/>
              <a:cs typeface="Carlito"/>
            </a:endParaRPr>
          </a:p>
        </p:txBody>
      </p:sp>
      <p:grpSp>
        <p:nvGrpSpPr>
          <p:cNvPr id="19" name="object 19"/>
          <p:cNvGrpSpPr/>
          <p:nvPr/>
        </p:nvGrpSpPr>
        <p:grpSpPr>
          <a:xfrm>
            <a:off x="7060501" y="1969300"/>
            <a:ext cx="351155" cy="471805"/>
            <a:chOff x="7060501" y="1969300"/>
            <a:chExt cx="351155" cy="471805"/>
          </a:xfrm>
        </p:grpSpPr>
        <p:sp>
          <p:nvSpPr>
            <p:cNvPr id="20" name="object 20"/>
            <p:cNvSpPr/>
            <p:nvPr/>
          </p:nvSpPr>
          <p:spPr>
            <a:xfrm>
              <a:off x="7065264" y="1974062"/>
              <a:ext cx="341630" cy="462280"/>
            </a:xfrm>
            <a:custGeom>
              <a:avLst/>
              <a:gdLst/>
              <a:ahLst/>
              <a:cxnLst/>
              <a:rect l="l" t="t" r="r" b="b"/>
              <a:pathLst>
                <a:path w="341629" h="462280">
                  <a:moveTo>
                    <a:pt x="341375" y="0"/>
                  </a:moveTo>
                  <a:lnTo>
                    <a:pt x="0" y="0"/>
                  </a:lnTo>
                  <a:lnTo>
                    <a:pt x="0" y="461670"/>
                  </a:lnTo>
                  <a:lnTo>
                    <a:pt x="341375" y="461670"/>
                  </a:lnTo>
                  <a:lnTo>
                    <a:pt x="341375" y="0"/>
                  </a:lnTo>
                  <a:close/>
                </a:path>
              </a:pathLst>
            </a:custGeom>
            <a:solidFill>
              <a:srgbClr val="FAE4D5"/>
            </a:solidFill>
          </p:spPr>
          <p:txBody>
            <a:bodyPr wrap="square" lIns="0" tIns="0" rIns="0" bIns="0" rtlCol="0"/>
            <a:lstStyle/>
            <a:p>
              <a:endParaRPr/>
            </a:p>
          </p:txBody>
        </p:sp>
        <p:sp>
          <p:nvSpPr>
            <p:cNvPr id="21" name="object 21"/>
            <p:cNvSpPr/>
            <p:nvPr/>
          </p:nvSpPr>
          <p:spPr>
            <a:xfrm>
              <a:off x="7065264" y="1974062"/>
              <a:ext cx="341630" cy="462280"/>
            </a:xfrm>
            <a:custGeom>
              <a:avLst/>
              <a:gdLst/>
              <a:ahLst/>
              <a:cxnLst/>
              <a:rect l="l" t="t" r="r" b="b"/>
              <a:pathLst>
                <a:path w="341629" h="462280">
                  <a:moveTo>
                    <a:pt x="0" y="461670"/>
                  </a:moveTo>
                  <a:lnTo>
                    <a:pt x="341375" y="461670"/>
                  </a:lnTo>
                  <a:lnTo>
                    <a:pt x="341375" y="0"/>
                  </a:lnTo>
                  <a:lnTo>
                    <a:pt x="0" y="0"/>
                  </a:lnTo>
                  <a:lnTo>
                    <a:pt x="0" y="461670"/>
                  </a:lnTo>
                  <a:close/>
                </a:path>
              </a:pathLst>
            </a:custGeom>
            <a:ln w="9525">
              <a:solidFill>
                <a:srgbClr val="000000"/>
              </a:solidFill>
            </a:ln>
          </p:spPr>
          <p:txBody>
            <a:bodyPr wrap="square" lIns="0" tIns="0" rIns="0" bIns="0" rtlCol="0"/>
            <a:lstStyle/>
            <a:p>
              <a:endParaRPr/>
            </a:p>
          </p:txBody>
        </p:sp>
      </p:grpSp>
      <p:sp>
        <p:nvSpPr>
          <p:cNvPr id="22" name="object 22"/>
          <p:cNvSpPr txBox="1"/>
          <p:nvPr/>
        </p:nvSpPr>
        <p:spPr>
          <a:xfrm>
            <a:off x="7065264" y="1974062"/>
            <a:ext cx="341630" cy="462280"/>
          </a:xfrm>
          <a:prstGeom prst="rect">
            <a:avLst/>
          </a:prstGeom>
        </p:spPr>
        <p:txBody>
          <a:bodyPr vert="horz" wrap="square" lIns="0" tIns="26034" rIns="0" bIns="0" rtlCol="0">
            <a:spAutoFit/>
          </a:bodyPr>
          <a:lstStyle/>
          <a:p>
            <a:pPr marL="92075">
              <a:lnSpc>
                <a:spcPct val="100000"/>
              </a:lnSpc>
              <a:spcBef>
                <a:spcPts val="204"/>
              </a:spcBef>
            </a:pPr>
            <a:r>
              <a:rPr sz="2400" dirty="0">
                <a:latin typeface="Carlito"/>
                <a:cs typeface="Carlito"/>
              </a:rPr>
              <a:t>+</a:t>
            </a:r>
            <a:endParaRPr sz="2400">
              <a:latin typeface="Carlito"/>
              <a:cs typeface="Carlito"/>
            </a:endParaRPr>
          </a:p>
        </p:txBody>
      </p:sp>
      <p:grpSp>
        <p:nvGrpSpPr>
          <p:cNvPr id="23" name="object 23"/>
          <p:cNvGrpSpPr/>
          <p:nvPr/>
        </p:nvGrpSpPr>
        <p:grpSpPr>
          <a:xfrm>
            <a:off x="9590405" y="2777363"/>
            <a:ext cx="525145" cy="1055370"/>
            <a:chOff x="9590405" y="2777363"/>
            <a:chExt cx="525145" cy="1055370"/>
          </a:xfrm>
        </p:grpSpPr>
        <p:sp>
          <p:nvSpPr>
            <p:cNvPr id="24" name="object 24"/>
            <p:cNvSpPr/>
            <p:nvPr/>
          </p:nvSpPr>
          <p:spPr>
            <a:xfrm>
              <a:off x="9596755" y="2783713"/>
              <a:ext cx="512445" cy="1042669"/>
            </a:xfrm>
            <a:custGeom>
              <a:avLst/>
              <a:gdLst/>
              <a:ahLst/>
              <a:cxnLst/>
              <a:rect l="l" t="t" r="r" b="b"/>
              <a:pathLst>
                <a:path w="512445" h="1042670">
                  <a:moveTo>
                    <a:pt x="384048" y="0"/>
                  </a:moveTo>
                  <a:lnTo>
                    <a:pt x="128016" y="0"/>
                  </a:lnTo>
                  <a:lnTo>
                    <a:pt x="128016" y="786384"/>
                  </a:lnTo>
                  <a:lnTo>
                    <a:pt x="0" y="786384"/>
                  </a:lnTo>
                  <a:lnTo>
                    <a:pt x="256031" y="1042416"/>
                  </a:lnTo>
                  <a:lnTo>
                    <a:pt x="512064" y="786384"/>
                  </a:lnTo>
                  <a:lnTo>
                    <a:pt x="384048" y="786384"/>
                  </a:lnTo>
                  <a:lnTo>
                    <a:pt x="384048" y="0"/>
                  </a:lnTo>
                  <a:close/>
                </a:path>
              </a:pathLst>
            </a:custGeom>
            <a:solidFill>
              <a:srgbClr val="4471C4"/>
            </a:solidFill>
          </p:spPr>
          <p:txBody>
            <a:bodyPr wrap="square" lIns="0" tIns="0" rIns="0" bIns="0" rtlCol="0"/>
            <a:lstStyle/>
            <a:p>
              <a:endParaRPr/>
            </a:p>
          </p:txBody>
        </p:sp>
        <p:sp>
          <p:nvSpPr>
            <p:cNvPr id="25" name="object 25"/>
            <p:cNvSpPr/>
            <p:nvPr/>
          </p:nvSpPr>
          <p:spPr>
            <a:xfrm>
              <a:off x="9596755" y="2783713"/>
              <a:ext cx="512445" cy="1042669"/>
            </a:xfrm>
            <a:custGeom>
              <a:avLst/>
              <a:gdLst/>
              <a:ahLst/>
              <a:cxnLst/>
              <a:rect l="l" t="t" r="r" b="b"/>
              <a:pathLst>
                <a:path w="512445" h="1042670">
                  <a:moveTo>
                    <a:pt x="0" y="786384"/>
                  </a:moveTo>
                  <a:lnTo>
                    <a:pt x="128016" y="786384"/>
                  </a:lnTo>
                  <a:lnTo>
                    <a:pt x="128016" y="0"/>
                  </a:lnTo>
                  <a:lnTo>
                    <a:pt x="384048" y="0"/>
                  </a:lnTo>
                  <a:lnTo>
                    <a:pt x="384048" y="786384"/>
                  </a:lnTo>
                  <a:lnTo>
                    <a:pt x="512064" y="786384"/>
                  </a:lnTo>
                  <a:lnTo>
                    <a:pt x="256031" y="1042416"/>
                  </a:lnTo>
                  <a:lnTo>
                    <a:pt x="0" y="786384"/>
                  </a:lnTo>
                  <a:close/>
                </a:path>
              </a:pathLst>
            </a:custGeom>
            <a:ln w="12699">
              <a:solidFill>
                <a:srgbClr val="2E528F"/>
              </a:solidFill>
            </a:ln>
          </p:spPr>
          <p:txBody>
            <a:bodyPr wrap="square" lIns="0" tIns="0" rIns="0" bIns="0" rtlCol="0"/>
            <a:lstStyle/>
            <a:p>
              <a:endParaRPr/>
            </a:p>
          </p:txBody>
        </p:sp>
      </p:grpSp>
      <p:sp>
        <p:nvSpPr>
          <p:cNvPr id="26" name="object 26"/>
          <p:cNvSpPr txBox="1"/>
          <p:nvPr/>
        </p:nvSpPr>
        <p:spPr>
          <a:xfrm>
            <a:off x="8458961" y="4141470"/>
            <a:ext cx="3147695"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Carlito"/>
                <a:cs typeface="Carlito"/>
              </a:rPr>
              <a:t>Ex </a:t>
            </a:r>
            <a:r>
              <a:rPr sz="1600" spc="-10" dirty="0">
                <a:latin typeface="Carlito"/>
                <a:cs typeface="Carlito"/>
              </a:rPr>
              <a:t>fisicoquímico. </a:t>
            </a:r>
            <a:r>
              <a:rPr sz="1600" spc="-5" dirty="0">
                <a:latin typeface="Carlito"/>
                <a:cs typeface="Carlito"/>
              </a:rPr>
              <a:t>Hallazgo</a:t>
            </a:r>
            <a:r>
              <a:rPr sz="1600" spc="-30" dirty="0">
                <a:latin typeface="Carlito"/>
                <a:cs typeface="Carlito"/>
              </a:rPr>
              <a:t> </a:t>
            </a:r>
            <a:r>
              <a:rPr sz="1600" spc="-10" dirty="0">
                <a:latin typeface="Carlito"/>
                <a:cs typeface="Carlito"/>
              </a:rPr>
              <a:t>inespecífico</a:t>
            </a:r>
            <a:endParaRPr sz="1600">
              <a:latin typeface="Carlito"/>
              <a:cs typeface="Carlito"/>
            </a:endParaRPr>
          </a:p>
        </p:txBody>
      </p:sp>
      <p:sp>
        <p:nvSpPr>
          <p:cNvPr id="27" name="object 27"/>
          <p:cNvSpPr txBox="1"/>
          <p:nvPr/>
        </p:nvSpPr>
        <p:spPr>
          <a:xfrm>
            <a:off x="9214231" y="4638802"/>
            <a:ext cx="1118870"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Carlito"/>
                <a:cs typeface="Carlito"/>
              </a:rPr>
              <a:t>Tinción</a:t>
            </a:r>
            <a:r>
              <a:rPr sz="1600" spc="-90" dirty="0">
                <a:latin typeface="Carlito"/>
                <a:cs typeface="Carlito"/>
              </a:rPr>
              <a:t> </a:t>
            </a:r>
            <a:r>
              <a:rPr sz="1600" spc="-15" dirty="0">
                <a:latin typeface="Carlito"/>
                <a:cs typeface="Carlito"/>
              </a:rPr>
              <a:t>Gram</a:t>
            </a:r>
            <a:endParaRPr sz="1600">
              <a:latin typeface="Carlito"/>
              <a:cs typeface="Carlito"/>
            </a:endParaRPr>
          </a:p>
        </p:txBody>
      </p:sp>
      <p:grpSp>
        <p:nvGrpSpPr>
          <p:cNvPr id="28" name="object 28"/>
          <p:cNvGrpSpPr/>
          <p:nvPr/>
        </p:nvGrpSpPr>
        <p:grpSpPr>
          <a:xfrm>
            <a:off x="5091557" y="2777363"/>
            <a:ext cx="525145" cy="1055370"/>
            <a:chOff x="5091557" y="2777363"/>
            <a:chExt cx="525145" cy="1055370"/>
          </a:xfrm>
        </p:grpSpPr>
        <p:sp>
          <p:nvSpPr>
            <p:cNvPr id="29" name="object 29"/>
            <p:cNvSpPr/>
            <p:nvPr/>
          </p:nvSpPr>
          <p:spPr>
            <a:xfrm>
              <a:off x="5097907" y="2783713"/>
              <a:ext cx="512445" cy="1042669"/>
            </a:xfrm>
            <a:custGeom>
              <a:avLst/>
              <a:gdLst/>
              <a:ahLst/>
              <a:cxnLst/>
              <a:rect l="l" t="t" r="r" b="b"/>
              <a:pathLst>
                <a:path w="512445" h="1042670">
                  <a:moveTo>
                    <a:pt x="384047" y="0"/>
                  </a:moveTo>
                  <a:lnTo>
                    <a:pt x="128015" y="0"/>
                  </a:lnTo>
                  <a:lnTo>
                    <a:pt x="128015" y="786384"/>
                  </a:lnTo>
                  <a:lnTo>
                    <a:pt x="0" y="786384"/>
                  </a:lnTo>
                  <a:lnTo>
                    <a:pt x="256031" y="1042416"/>
                  </a:lnTo>
                  <a:lnTo>
                    <a:pt x="512063" y="786384"/>
                  </a:lnTo>
                  <a:lnTo>
                    <a:pt x="384047" y="786384"/>
                  </a:lnTo>
                  <a:lnTo>
                    <a:pt x="384047" y="0"/>
                  </a:lnTo>
                  <a:close/>
                </a:path>
              </a:pathLst>
            </a:custGeom>
            <a:solidFill>
              <a:srgbClr val="4471C4"/>
            </a:solidFill>
          </p:spPr>
          <p:txBody>
            <a:bodyPr wrap="square" lIns="0" tIns="0" rIns="0" bIns="0" rtlCol="0"/>
            <a:lstStyle/>
            <a:p>
              <a:endParaRPr/>
            </a:p>
          </p:txBody>
        </p:sp>
        <p:sp>
          <p:nvSpPr>
            <p:cNvPr id="30" name="object 30"/>
            <p:cNvSpPr/>
            <p:nvPr/>
          </p:nvSpPr>
          <p:spPr>
            <a:xfrm>
              <a:off x="5097907" y="2783713"/>
              <a:ext cx="512445" cy="1042669"/>
            </a:xfrm>
            <a:custGeom>
              <a:avLst/>
              <a:gdLst/>
              <a:ahLst/>
              <a:cxnLst/>
              <a:rect l="l" t="t" r="r" b="b"/>
              <a:pathLst>
                <a:path w="512445" h="1042670">
                  <a:moveTo>
                    <a:pt x="0" y="786384"/>
                  </a:moveTo>
                  <a:lnTo>
                    <a:pt x="128015" y="786384"/>
                  </a:lnTo>
                  <a:lnTo>
                    <a:pt x="128015" y="0"/>
                  </a:lnTo>
                  <a:lnTo>
                    <a:pt x="384047" y="0"/>
                  </a:lnTo>
                  <a:lnTo>
                    <a:pt x="384047" y="786384"/>
                  </a:lnTo>
                  <a:lnTo>
                    <a:pt x="512063" y="786384"/>
                  </a:lnTo>
                  <a:lnTo>
                    <a:pt x="256031" y="1042416"/>
                  </a:lnTo>
                  <a:lnTo>
                    <a:pt x="0" y="786384"/>
                  </a:lnTo>
                  <a:close/>
                </a:path>
              </a:pathLst>
            </a:custGeom>
            <a:ln w="12700">
              <a:solidFill>
                <a:srgbClr val="2E528F"/>
              </a:solidFill>
            </a:ln>
          </p:spPr>
          <p:txBody>
            <a:bodyPr wrap="square" lIns="0" tIns="0" rIns="0" bIns="0" rtlCol="0"/>
            <a:lstStyle/>
            <a:p>
              <a:endParaRPr/>
            </a:p>
          </p:txBody>
        </p:sp>
      </p:grpSp>
      <p:sp>
        <p:nvSpPr>
          <p:cNvPr id="31" name="object 31"/>
          <p:cNvSpPr txBox="1"/>
          <p:nvPr/>
        </p:nvSpPr>
        <p:spPr>
          <a:xfrm>
            <a:off x="4235577" y="4136897"/>
            <a:ext cx="2243581" cy="289823"/>
          </a:xfrm>
          <a:prstGeom prst="rect">
            <a:avLst/>
          </a:prstGeom>
        </p:spPr>
        <p:txBody>
          <a:bodyPr vert="horz" wrap="square" lIns="0" tIns="12700" rIns="0" bIns="0" rtlCol="0">
            <a:spAutoFit/>
          </a:bodyPr>
          <a:lstStyle/>
          <a:p>
            <a:pPr marL="12700">
              <a:lnSpc>
                <a:spcPct val="100000"/>
              </a:lnSpc>
              <a:spcBef>
                <a:spcPts val="100"/>
              </a:spcBef>
            </a:pPr>
            <a:r>
              <a:rPr spc="-5" dirty="0">
                <a:latin typeface="Carlito"/>
                <a:cs typeface="Carlito"/>
              </a:rPr>
              <a:t>Radiografía</a:t>
            </a:r>
            <a:r>
              <a:rPr spc="-65" dirty="0">
                <a:latin typeface="Carlito"/>
                <a:cs typeface="Carlito"/>
              </a:rPr>
              <a:t> </a:t>
            </a:r>
            <a:r>
              <a:rPr spc="-5" dirty="0">
                <a:latin typeface="Carlito"/>
                <a:cs typeface="Carlito"/>
              </a:rPr>
              <a:t>simple</a:t>
            </a:r>
            <a:endParaRPr dirty="0">
              <a:latin typeface="Carlito"/>
              <a:cs typeface="Carlito"/>
            </a:endParaRPr>
          </a:p>
        </p:txBody>
      </p:sp>
      <p:sp>
        <p:nvSpPr>
          <p:cNvPr id="32" name="object 32"/>
          <p:cNvSpPr txBox="1"/>
          <p:nvPr/>
        </p:nvSpPr>
        <p:spPr>
          <a:xfrm>
            <a:off x="4203953" y="4644339"/>
            <a:ext cx="2275205" cy="300355"/>
          </a:xfrm>
          <a:prstGeom prst="rect">
            <a:avLst/>
          </a:prstGeom>
        </p:spPr>
        <p:txBody>
          <a:bodyPr vert="horz" wrap="square" lIns="0" tIns="12700" rIns="0" bIns="0" rtlCol="0">
            <a:spAutoFit/>
          </a:bodyPr>
          <a:lstStyle/>
          <a:p>
            <a:pPr marL="12700">
              <a:lnSpc>
                <a:spcPct val="100000"/>
              </a:lnSpc>
              <a:spcBef>
                <a:spcPts val="100"/>
              </a:spcBef>
            </a:pPr>
            <a:r>
              <a:rPr sz="1800" spc="-15" dirty="0">
                <a:latin typeface="Carlito"/>
                <a:cs typeface="Carlito"/>
              </a:rPr>
              <a:t>Ecografía Partes</a:t>
            </a:r>
            <a:r>
              <a:rPr sz="1800" spc="-45" dirty="0">
                <a:latin typeface="Carlito"/>
                <a:cs typeface="Carlito"/>
              </a:rPr>
              <a:t> </a:t>
            </a:r>
            <a:r>
              <a:rPr sz="1800" spc="-5" dirty="0">
                <a:latin typeface="Carlito"/>
                <a:cs typeface="Carlito"/>
              </a:rPr>
              <a:t>blandas</a:t>
            </a:r>
            <a:endParaRPr sz="1800" dirty="0">
              <a:latin typeface="Carlito"/>
              <a:cs typeface="Carlito"/>
            </a:endParaRPr>
          </a:p>
        </p:txBody>
      </p:sp>
      <p:sp>
        <p:nvSpPr>
          <p:cNvPr id="33" name="object 33"/>
          <p:cNvSpPr txBox="1"/>
          <p:nvPr/>
        </p:nvSpPr>
        <p:spPr>
          <a:xfrm>
            <a:off x="4204461" y="5330748"/>
            <a:ext cx="2404745" cy="330835"/>
          </a:xfrm>
          <a:prstGeom prst="rect">
            <a:avLst/>
          </a:prstGeom>
        </p:spPr>
        <p:txBody>
          <a:bodyPr vert="horz" wrap="square" lIns="0" tIns="12700" rIns="0" bIns="0" rtlCol="0">
            <a:spAutoFit/>
          </a:bodyPr>
          <a:lstStyle/>
          <a:p>
            <a:pPr marL="12700">
              <a:lnSpc>
                <a:spcPct val="100000"/>
              </a:lnSpc>
              <a:spcBef>
                <a:spcPts val="100"/>
              </a:spcBef>
            </a:pPr>
            <a:r>
              <a:rPr sz="2000" spc="-30" dirty="0">
                <a:latin typeface="Carlito"/>
                <a:cs typeface="Carlito"/>
              </a:rPr>
              <a:t>Tomografía</a:t>
            </a:r>
            <a:r>
              <a:rPr sz="2000" spc="-60" dirty="0">
                <a:latin typeface="Carlito"/>
                <a:cs typeface="Carlito"/>
              </a:rPr>
              <a:t> </a:t>
            </a:r>
            <a:r>
              <a:rPr sz="2000" spc="-5" dirty="0">
                <a:latin typeface="Carlito"/>
                <a:cs typeface="Carlito"/>
              </a:rPr>
              <a:t>computada</a:t>
            </a:r>
            <a:endParaRPr sz="2000" dirty="0">
              <a:latin typeface="Carlito"/>
              <a:cs typeface="Carlito"/>
            </a:endParaRPr>
          </a:p>
        </p:txBody>
      </p:sp>
      <p:sp>
        <p:nvSpPr>
          <p:cNvPr id="34" name="object 34"/>
          <p:cNvSpPr txBox="1"/>
          <p:nvPr/>
        </p:nvSpPr>
        <p:spPr>
          <a:xfrm>
            <a:off x="4235577" y="6012586"/>
            <a:ext cx="215963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Resonancia</a:t>
            </a:r>
            <a:r>
              <a:rPr sz="1800" spc="360" dirty="0">
                <a:latin typeface="Carlito"/>
                <a:cs typeface="Carlito"/>
              </a:rPr>
              <a:t> </a:t>
            </a:r>
            <a:r>
              <a:rPr sz="1800" spc="-5" dirty="0">
                <a:latin typeface="Carlito"/>
                <a:cs typeface="Carlito"/>
              </a:rPr>
              <a:t>Magnética</a:t>
            </a:r>
            <a:endParaRPr sz="1800" dirty="0">
              <a:latin typeface="Carlito"/>
              <a:cs typeface="Carlito"/>
            </a:endParaRPr>
          </a:p>
        </p:txBody>
      </p:sp>
      <p:sp>
        <p:nvSpPr>
          <p:cNvPr id="35" name="object 35"/>
          <p:cNvSpPr txBox="1"/>
          <p:nvPr/>
        </p:nvSpPr>
        <p:spPr>
          <a:xfrm>
            <a:off x="304291" y="3618103"/>
            <a:ext cx="2475230" cy="513080"/>
          </a:xfrm>
          <a:prstGeom prst="rect">
            <a:avLst/>
          </a:prstGeom>
        </p:spPr>
        <p:txBody>
          <a:bodyPr vert="horz" wrap="square" lIns="0" tIns="12065" rIns="0" bIns="0" rtlCol="0">
            <a:spAutoFit/>
          </a:bodyPr>
          <a:lstStyle/>
          <a:p>
            <a:pPr marL="12700">
              <a:lnSpc>
                <a:spcPct val="100000"/>
              </a:lnSpc>
              <a:spcBef>
                <a:spcPts val="95"/>
              </a:spcBef>
            </a:pPr>
            <a:r>
              <a:rPr sz="1600" spc="-10" dirty="0">
                <a:latin typeface="Carlito"/>
                <a:cs typeface="Carlito"/>
              </a:rPr>
              <a:t>Gradual </a:t>
            </a:r>
            <a:r>
              <a:rPr sz="1600" spc="-5" dirty="0">
                <a:latin typeface="Carlito"/>
                <a:cs typeface="Carlito"/>
              </a:rPr>
              <a:t>y </a:t>
            </a:r>
            <a:r>
              <a:rPr sz="1600" spc="-15" dirty="0">
                <a:latin typeface="Carlito"/>
                <a:cs typeface="Carlito"/>
              </a:rPr>
              <a:t>progresivo</a:t>
            </a:r>
            <a:r>
              <a:rPr sz="1600" spc="10" dirty="0">
                <a:latin typeface="Carlito"/>
                <a:cs typeface="Carlito"/>
              </a:rPr>
              <a:t> </a:t>
            </a:r>
            <a:r>
              <a:rPr sz="1600" spc="-15" dirty="0">
                <a:latin typeface="Carlito"/>
                <a:cs typeface="Carlito"/>
              </a:rPr>
              <a:t>derrame</a:t>
            </a:r>
            <a:endParaRPr sz="1600">
              <a:latin typeface="Carlito"/>
              <a:cs typeface="Carlito"/>
            </a:endParaRPr>
          </a:p>
          <a:p>
            <a:pPr marL="12700">
              <a:lnSpc>
                <a:spcPct val="100000"/>
              </a:lnSpc>
            </a:pPr>
            <a:r>
              <a:rPr sz="1600" spc="-5" dirty="0">
                <a:latin typeface="Carlito"/>
                <a:cs typeface="Carlito"/>
              </a:rPr>
              <a:t>articular </a:t>
            </a:r>
            <a:r>
              <a:rPr sz="1600" spc="-10" dirty="0">
                <a:latin typeface="Carlito"/>
                <a:cs typeface="Carlito"/>
              </a:rPr>
              <a:t>post</a:t>
            </a:r>
            <a:r>
              <a:rPr sz="1600" spc="-35" dirty="0">
                <a:latin typeface="Carlito"/>
                <a:cs typeface="Carlito"/>
              </a:rPr>
              <a:t> </a:t>
            </a:r>
            <a:r>
              <a:rPr sz="1600" spc="-15" dirty="0">
                <a:latin typeface="Carlito"/>
                <a:cs typeface="Carlito"/>
              </a:rPr>
              <a:t>operatorio</a:t>
            </a:r>
            <a:endParaRPr sz="1600">
              <a:latin typeface="Carlito"/>
              <a:cs typeface="Carlito"/>
            </a:endParaRPr>
          </a:p>
        </p:txBody>
      </p:sp>
      <p:grpSp>
        <p:nvGrpSpPr>
          <p:cNvPr id="36" name="object 36"/>
          <p:cNvGrpSpPr/>
          <p:nvPr/>
        </p:nvGrpSpPr>
        <p:grpSpPr>
          <a:xfrm>
            <a:off x="1166215" y="2667126"/>
            <a:ext cx="449580" cy="615315"/>
            <a:chOff x="1166215" y="2667126"/>
            <a:chExt cx="449580" cy="615315"/>
          </a:xfrm>
        </p:grpSpPr>
        <p:sp>
          <p:nvSpPr>
            <p:cNvPr id="37" name="object 37"/>
            <p:cNvSpPr/>
            <p:nvPr/>
          </p:nvSpPr>
          <p:spPr>
            <a:xfrm>
              <a:off x="1172565" y="2673476"/>
              <a:ext cx="436880" cy="602615"/>
            </a:xfrm>
            <a:custGeom>
              <a:avLst/>
              <a:gdLst/>
              <a:ahLst/>
              <a:cxnLst/>
              <a:rect l="l" t="t" r="r" b="b"/>
              <a:pathLst>
                <a:path w="436880" h="602614">
                  <a:moveTo>
                    <a:pt x="327558" y="0"/>
                  </a:moveTo>
                  <a:lnTo>
                    <a:pt x="109245" y="0"/>
                  </a:lnTo>
                  <a:lnTo>
                    <a:pt x="109245" y="384048"/>
                  </a:lnTo>
                  <a:lnTo>
                    <a:pt x="0" y="384048"/>
                  </a:lnTo>
                  <a:lnTo>
                    <a:pt x="218465" y="602361"/>
                  </a:lnTo>
                  <a:lnTo>
                    <a:pt x="436778" y="384048"/>
                  </a:lnTo>
                  <a:lnTo>
                    <a:pt x="327558" y="384048"/>
                  </a:lnTo>
                  <a:lnTo>
                    <a:pt x="327558" y="0"/>
                  </a:lnTo>
                  <a:close/>
                </a:path>
              </a:pathLst>
            </a:custGeom>
            <a:solidFill>
              <a:srgbClr val="4471C4"/>
            </a:solidFill>
          </p:spPr>
          <p:txBody>
            <a:bodyPr wrap="square" lIns="0" tIns="0" rIns="0" bIns="0" rtlCol="0"/>
            <a:lstStyle/>
            <a:p>
              <a:endParaRPr/>
            </a:p>
          </p:txBody>
        </p:sp>
        <p:sp>
          <p:nvSpPr>
            <p:cNvPr id="38" name="object 38"/>
            <p:cNvSpPr/>
            <p:nvPr/>
          </p:nvSpPr>
          <p:spPr>
            <a:xfrm>
              <a:off x="1172565" y="2673476"/>
              <a:ext cx="436880" cy="602615"/>
            </a:xfrm>
            <a:custGeom>
              <a:avLst/>
              <a:gdLst/>
              <a:ahLst/>
              <a:cxnLst/>
              <a:rect l="l" t="t" r="r" b="b"/>
              <a:pathLst>
                <a:path w="436880" h="602614">
                  <a:moveTo>
                    <a:pt x="0" y="384048"/>
                  </a:moveTo>
                  <a:lnTo>
                    <a:pt x="109245" y="384048"/>
                  </a:lnTo>
                  <a:lnTo>
                    <a:pt x="109245" y="0"/>
                  </a:lnTo>
                  <a:lnTo>
                    <a:pt x="327558" y="0"/>
                  </a:lnTo>
                  <a:lnTo>
                    <a:pt x="327558" y="384048"/>
                  </a:lnTo>
                  <a:lnTo>
                    <a:pt x="436778" y="384048"/>
                  </a:lnTo>
                  <a:lnTo>
                    <a:pt x="218465" y="602361"/>
                  </a:lnTo>
                  <a:lnTo>
                    <a:pt x="0" y="384048"/>
                  </a:lnTo>
                  <a:close/>
                </a:path>
              </a:pathLst>
            </a:custGeom>
            <a:ln w="12699">
              <a:solidFill>
                <a:srgbClr val="2E528F"/>
              </a:solidFill>
            </a:ln>
          </p:spPr>
          <p:txBody>
            <a:bodyPr wrap="square" lIns="0" tIns="0" rIns="0" bIns="0" rtlCol="0"/>
            <a:lstStyle/>
            <a:p>
              <a:endParaRPr/>
            </a:p>
          </p:txBody>
        </p:sp>
      </p:grpSp>
      <p:sp>
        <p:nvSpPr>
          <p:cNvPr id="39" name="object 39"/>
          <p:cNvSpPr txBox="1"/>
          <p:nvPr/>
        </p:nvSpPr>
        <p:spPr>
          <a:xfrm>
            <a:off x="516737" y="4459985"/>
            <a:ext cx="53784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rlito"/>
                <a:cs typeface="Carlito"/>
              </a:rPr>
              <a:t>Do</a:t>
            </a:r>
            <a:r>
              <a:rPr sz="1800" spc="-10" dirty="0">
                <a:latin typeface="Carlito"/>
                <a:cs typeface="Carlito"/>
              </a:rPr>
              <a:t>l</a:t>
            </a:r>
            <a:r>
              <a:rPr sz="1800" spc="-5" dirty="0">
                <a:latin typeface="Carlito"/>
                <a:cs typeface="Carlito"/>
              </a:rPr>
              <a:t>or</a:t>
            </a:r>
            <a:endParaRPr sz="1800">
              <a:latin typeface="Carlito"/>
              <a:cs typeface="Carlito"/>
            </a:endParaRPr>
          </a:p>
        </p:txBody>
      </p:sp>
      <p:sp>
        <p:nvSpPr>
          <p:cNvPr id="40" name="object 40"/>
          <p:cNvSpPr txBox="1"/>
          <p:nvPr/>
        </p:nvSpPr>
        <p:spPr>
          <a:xfrm>
            <a:off x="304291" y="5264022"/>
            <a:ext cx="189674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arlito"/>
                <a:cs typeface="Carlito"/>
              </a:rPr>
              <a:t>Escaso </a:t>
            </a:r>
            <a:r>
              <a:rPr sz="1800" spc="-10" dirty="0">
                <a:latin typeface="Carlito"/>
                <a:cs typeface="Carlito"/>
              </a:rPr>
              <a:t>eritema</a:t>
            </a:r>
            <a:r>
              <a:rPr sz="1800" spc="-50" dirty="0">
                <a:latin typeface="Carlito"/>
                <a:cs typeface="Carlito"/>
              </a:rPr>
              <a:t> </a:t>
            </a:r>
            <a:r>
              <a:rPr sz="1800" spc="-10" dirty="0">
                <a:latin typeface="Carlito"/>
                <a:cs typeface="Carlito"/>
              </a:rPr>
              <a:t>local</a:t>
            </a:r>
            <a:endParaRPr sz="1800">
              <a:latin typeface="Carlito"/>
              <a:cs typeface="Carlito"/>
            </a:endParaRPr>
          </a:p>
        </p:txBody>
      </p:sp>
      <p:grpSp>
        <p:nvGrpSpPr>
          <p:cNvPr id="41" name="object 41"/>
          <p:cNvGrpSpPr/>
          <p:nvPr/>
        </p:nvGrpSpPr>
        <p:grpSpPr>
          <a:xfrm>
            <a:off x="8840978" y="5608002"/>
            <a:ext cx="965835" cy="459740"/>
            <a:chOff x="8840978" y="5608002"/>
            <a:chExt cx="965835" cy="459740"/>
          </a:xfrm>
        </p:grpSpPr>
        <p:sp>
          <p:nvSpPr>
            <p:cNvPr id="42" name="object 42"/>
            <p:cNvSpPr/>
            <p:nvPr/>
          </p:nvSpPr>
          <p:spPr>
            <a:xfrm>
              <a:off x="8847328" y="5614352"/>
              <a:ext cx="953135" cy="447040"/>
            </a:xfrm>
            <a:custGeom>
              <a:avLst/>
              <a:gdLst/>
              <a:ahLst/>
              <a:cxnLst/>
              <a:rect l="l" t="t" r="r" b="b"/>
              <a:pathLst>
                <a:path w="953134" h="447039">
                  <a:moveTo>
                    <a:pt x="729869" y="0"/>
                  </a:moveTo>
                  <a:lnTo>
                    <a:pt x="729869" y="111607"/>
                  </a:lnTo>
                  <a:lnTo>
                    <a:pt x="0" y="111607"/>
                  </a:lnTo>
                  <a:lnTo>
                    <a:pt x="0" y="334810"/>
                  </a:lnTo>
                  <a:lnTo>
                    <a:pt x="729869" y="334810"/>
                  </a:lnTo>
                  <a:lnTo>
                    <a:pt x="729869" y="446417"/>
                  </a:lnTo>
                  <a:lnTo>
                    <a:pt x="953135" y="223215"/>
                  </a:lnTo>
                  <a:lnTo>
                    <a:pt x="729869" y="0"/>
                  </a:lnTo>
                  <a:close/>
                </a:path>
              </a:pathLst>
            </a:custGeom>
            <a:solidFill>
              <a:srgbClr val="4471C4"/>
            </a:solidFill>
          </p:spPr>
          <p:txBody>
            <a:bodyPr wrap="square" lIns="0" tIns="0" rIns="0" bIns="0" rtlCol="0"/>
            <a:lstStyle/>
            <a:p>
              <a:endParaRPr/>
            </a:p>
          </p:txBody>
        </p:sp>
        <p:sp>
          <p:nvSpPr>
            <p:cNvPr id="43" name="object 43"/>
            <p:cNvSpPr/>
            <p:nvPr/>
          </p:nvSpPr>
          <p:spPr>
            <a:xfrm>
              <a:off x="8847328" y="5614352"/>
              <a:ext cx="953135" cy="447040"/>
            </a:xfrm>
            <a:custGeom>
              <a:avLst/>
              <a:gdLst/>
              <a:ahLst/>
              <a:cxnLst/>
              <a:rect l="l" t="t" r="r" b="b"/>
              <a:pathLst>
                <a:path w="953134" h="447039">
                  <a:moveTo>
                    <a:pt x="0" y="111607"/>
                  </a:moveTo>
                  <a:lnTo>
                    <a:pt x="729869" y="111607"/>
                  </a:lnTo>
                  <a:lnTo>
                    <a:pt x="729869" y="0"/>
                  </a:lnTo>
                  <a:lnTo>
                    <a:pt x="953135" y="223215"/>
                  </a:lnTo>
                  <a:lnTo>
                    <a:pt x="729869" y="446417"/>
                  </a:lnTo>
                  <a:lnTo>
                    <a:pt x="729869" y="334810"/>
                  </a:lnTo>
                  <a:lnTo>
                    <a:pt x="0" y="334810"/>
                  </a:lnTo>
                  <a:lnTo>
                    <a:pt x="0" y="111607"/>
                  </a:lnTo>
                  <a:close/>
                </a:path>
              </a:pathLst>
            </a:custGeom>
            <a:ln w="12700">
              <a:solidFill>
                <a:srgbClr val="2E528F"/>
              </a:solidFill>
            </a:ln>
          </p:spPr>
          <p:txBody>
            <a:bodyPr wrap="square" lIns="0" tIns="0" rIns="0" bIns="0" rtlCol="0"/>
            <a:lstStyle/>
            <a:p>
              <a:endParaRPr/>
            </a:p>
          </p:txBody>
        </p:sp>
      </p:grpSp>
      <p:sp>
        <p:nvSpPr>
          <p:cNvPr id="44" name="object 44"/>
          <p:cNvSpPr txBox="1"/>
          <p:nvPr/>
        </p:nvSpPr>
        <p:spPr>
          <a:xfrm>
            <a:off x="9377553" y="4939534"/>
            <a:ext cx="2313940" cy="1137920"/>
          </a:xfrm>
          <a:prstGeom prst="rect">
            <a:avLst/>
          </a:prstGeom>
        </p:spPr>
        <p:txBody>
          <a:bodyPr vert="horz" wrap="square" lIns="0" tIns="148590" rIns="0" bIns="0" rtlCol="0">
            <a:spAutoFit/>
          </a:bodyPr>
          <a:lstStyle/>
          <a:p>
            <a:pPr marL="12700">
              <a:lnSpc>
                <a:spcPct val="100000"/>
              </a:lnSpc>
              <a:spcBef>
                <a:spcPts val="1170"/>
              </a:spcBef>
            </a:pPr>
            <a:r>
              <a:rPr sz="2000" b="1" spc="-10" dirty="0">
                <a:latin typeface="Carlito"/>
                <a:cs typeface="Carlito"/>
              </a:rPr>
              <a:t>Cultivo</a:t>
            </a:r>
            <a:endParaRPr sz="2000">
              <a:latin typeface="Carlito"/>
              <a:cs typeface="Carlito"/>
            </a:endParaRPr>
          </a:p>
          <a:p>
            <a:pPr marL="603885">
              <a:lnSpc>
                <a:spcPct val="100000"/>
              </a:lnSpc>
              <a:spcBef>
                <a:spcPts val="965"/>
              </a:spcBef>
            </a:pPr>
            <a:r>
              <a:rPr sz="1800" spc="-10" dirty="0">
                <a:latin typeface="Carlito"/>
                <a:cs typeface="Carlito"/>
              </a:rPr>
              <a:t>Microorganismos</a:t>
            </a:r>
            <a:endParaRPr sz="1800">
              <a:latin typeface="Carlito"/>
              <a:cs typeface="Carlito"/>
            </a:endParaRPr>
          </a:p>
          <a:p>
            <a:pPr marL="603885">
              <a:lnSpc>
                <a:spcPct val="100000"/>
              </a:lnSpc>
            </a:pPr>
            <a:r>
              <a:rPr sz="1800" spc="-10" dirty="0">
                <a:latin typeface="Carlito"/>
                <a:cs typeface="Carlito"/>
              </a:rPr>
              <a:t>intranosocomiales</a:t>
            </a:r>
            <a:endParaRPr sz="1800">
              <a:latin typeface="Carlito"/>
              <a:cs typeface="Carlito"/>
            </a:endParaRPr>
          </a:p>
        </p:txBody>
      </p:sp>
      <p:sp>
        <p:nvSpPr>
          <p:cNvPr id="45" name="object 45"/>
          <p:cNvSpPr txBox="1"/>
          <p:nvPr/>
        </p:nvSpPr>
        <p:spPr>
          <a:xfrm>
            <a:off x="9968865" y="6051600"/>
            <a:ext cx="1892935" cy="574040"/>
          </a:xfrm>
          <a:prstGeom prst="rect">
            <a:avLst/>
          </a:prstGeom>
        </p:spPr>
        <p:txBody>
          <a:bodyPr vert="horz" wrap="square" lIns="0" tIns="12700" rIns="0" bIns="0" rtlCol="0">
            <a:spAutoFit/>
          </a:bodyPr>
          <a:lstStyle/>
          <a:p>
            <a:pPr marL="299085" indent="-287020">
              <a:lnSpc>
                <a:spcPct val="100000"/>
              </a:lnSpc>
              <a:spcBef>
                <a:spcPts val="100"/>
              </a:spcBef>
              <a:buChar char="-"/>
              <a:tabLst>
                <a:tab pos="299085" algn="l"/>
                <a:tab pos="299720" algn="l"/>
              </a:tabLst>
            </a:pPr>
            <a:r>
              <a:rPr sz="1800" spc="-10" dirty="0">
                <a:latin typeface="Carlito"/>
                <a:cs typeface="Carlito"/>
              </a:rPr>
              <a:t>Cocos</a:t>
            </a:r>
            <a:r>
              <a:rPr sz="1800" spc="-15" dirty="0">
                <a:latin typeface="Carlito"/>
                <a:cs typeface="Carlito"/>
              </a:rPr>
              <a:t> </a:t>
            </a:r>
            <a:r>
              <a:rPr sz="1800" spc="-10" dirty="0">
                <a:latin typeface="Carlito"/>
                <a:cs typeface="Carlito"/>
              </a:rPr>
              <a:t>positivos</a:t>
            </a:r>
            <a:endParaRPr sz="1800">
              <a:latin typeface="Carlito"/>
              <a:cs typeface="Carlito"/>
            </a:endParaRPr>
          </a:p>
          <a:p>
            <a:pPr marL="299085" indent="-287020">
              <a:lnSpc>
                <a:spcPct val="100000"/>
              </a:lnSpc>
              <a:buChar char="-"/>
              <a:tabLst>
                <a:tab pos="299085" algn="l"/>
                <a:tab pos="299720" algn="l"/>
              </a:tabLst>
            </a:pPr>
            <a:r>
              <a:rPr sz="1800" spc="-5" dirty="0">
                <a:latin typeface="Carlito"/>
                <a:cs typeface="Carlito"/>
              </a:rPr>
              <a:t>Bacilos</a:t>
            </a:r>
            <a:r>
              <a:rPr sz="1800" spc="-70" dirty="0">
                <a:latin typeface="Carlito"/>
                <a:cs typeface="Carlito"/>
              </a:rPr>
              <a:t> </a:t>
            </a:r>
            <a:r>
              <a:rPr sz="1800" spc="-10" dirty="0">
                <a:latin typeface="Carlito"/>
                <a:cs typeface="Carlito"/>
              </a:rPr>
              <a:t>negativos</a:t>
            </a:r>
            <a:endParaRPr sz="1800">
              <a:latin typeface="Carlito"/>
              <a:cs typeface="Carl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68298FD4-189D-4B1A-AA71-359E1D2D932D}"/>
              </a:ext>
            </a:extLst>
          </p:cNvPr>
          <p:cNvSpPr>
            <a:spLocks noGrp="1" noChangeArrowheads="1"/>
          </p:cNvSpPr>
          <p:nvPr>
            <p:ph type="title" idx="4294967295"/>
          </p:nvPr>
        </p:nvSpPr>
        <p:spPr>
          <a:xfrm>
            <a:off x="172276" y="26988"/>
            <a:ext cx="10972800" cy="1417637"/>
          </a:xfrm>
        </p:spPr>
        <p:txBody>
          <a:bodyPr>
            <a:normAutofit fontScale="90000"/>
          </a:bodyPr>
          <a:lstStyle/>
          <a:p>
            <a:pPr eaLnBrk="1" hangingPunct="1"/>
            <a:r>
              <a:rPr lang="es-ES" altLang="es-AR" sz="2800" b="1" dirty="0">
                <a:solidFill>
                  <a:schemeClr val="tx1"/>
                </a:solidFill>
              </a:rPr>
              <a:t>Artritis séptica </a:t>
            </a:r>
            <a:r>
              <a:rPr lang="es-ES" altLang="es-AR" sz="2800" b="1" dirty="0" err="1">
                <a:solidFill>
                  <a:schemeClr val="tx1"/>
                </a:solidFill>
              </a:rPr>
              <a:t>posartroscopia</a:t>
            </a:r>
            <a:r>
              <a:rPr lang="es-ES" altLang="es-AR" sz="2800" b="1" dirty="0">
                <a:solidFill>
                  <a:schemeClr val="tx1"/>
                </a:solidFill>
              </a:rPr>
              <a:t> (ASPA)</a:t>
            </a:r>
            <a:br>
              <a:rPr lang="es-ES" altLang="es-AR" sz="2800" b="1" dirty="0">
                <a:solidFill>
                  <a:schemeClr val="tx1"/>
                </a:solidFill>
              </a:rPr>
            </a:br>
            <a:r>
              <a:rPr lang="es-ES" altLang="es-AR" sz="2800" b="1" dirty="0">
                <a:solidFill>
                  <a:schemeClr val="tx1"/>
                </a:solidFill>
              </a:rPr>
              <a:t>Generalidades</a:t>
            </a:r>
            <a:br>
              <a:rPr lang="es-ES" altLang="es-AR" sz="3200" b="1" dirty="0">
                <a:solidFill>
                  <a:schemeClr val="bg1"/>
                </a:solidFill>
              </a:rPr>
            </a:br>
            <a:endParaRPr lang="es-ES" altLang="es-AR" sz="3200" b="1" dirty="0">
              <a:solidFill>
                <a:schemeClr val="bg1"/>
              </a:solidFill>
            </a:endParaRPr>
          </a:p>
        </p:txBody>
      </p:sp>
      <p:sp>
        <p:nvSpPr>
          <p:cNvPr id="93187" name="Rectangle 3">
            <a:extLst>
              <a:ext uri="{FF2B5EF4-FFF2-40B4-BE49-F238E27FC236}">
                <a16:creationId xmlns:a16="http://schemas.microsoft.com/office/drawing/2014/main" id="{806C9B84-EF4E-4C89-AF8B-EA10DDF0B610}"/>
              </a:ext>
            </a:extLst>
          </p:cNvPr>
          <p:cNvSpPr>
            <a:spLocks noGrp="1" noChangeArrowheads="1"/>
          </p:cNvSpPr>
          <p:nvPr>
            <p:ph type="body" idx="4294967295"/>
          </p:nvPr>
        </p:nvSpPr>
        <p:spPr>
          <a:xfrm>
            <a:off x="410818" y="2011018"/>
            <a:ext cx="10972800" cy="4525963"/>
          </a:xfrm>
        </p:spPr>
        <p:txBody>
          <a:bodyPr/>
          <a:lstStyle/>
          <a:p>
            <a:pPr eaLnBrk="1" hangingPunct="1"/>
            <a:r>
              <a:rPr lang="es-ES" altLang="es-AR" sz="2400" dirty="0">
                <a:latin typeface="Arial" panose="020B0604020202020204" pitchFamily="34" charset="0"/>
                <a:cs typeface="Arial" panose="020B0604020202020204" pitchFamily="34" charset="0"/>
              </a:rPr>
              <a:t>Con cualquier procedimiento que implique la invasión articular existe riesgo de infección; sin embargo, cuando las maniobras son adecuadamente realizadas, este riesgo es mínimo. Las complicaciones infecciosas suelen ser infrecuentes, pero cuando ocurren ocasionan significativa morbilidad.</a:t>
            </a:r>
          </a:p>
          <a:p>
            <a:pPr eaLnBrk="1" hangingPunct="1"/>
            <a:r>
              <a:rPr lang="es-ES" altLang="es-AR" sz="2400" dirty="0">
                <a:latin typeface="Arial" panose="020B0604020202020204" pitchFamily="34" charset="0"/>
                <a:cs typeface="Arial" panose="020B0604020202020204" pitchFamily="34" charset="0"/>
              </a:rPr>
              <a:t>El índice de infección por punción articular diagnóstica o terapéutica es muy bajo, casi inexistente, cuando se realiza en forma aséptica. La incidencia de infección asociada a procedimientos invasivos, en general, es de 0,04 a 0,3%, aunque se han descripto brotes (2 a 4% de infección) asociados a contaminación del artroscópio o uso de corticoides asociados.</a:t>
            </a:r>
          </a:p>
          <a:p>
            <a:pPr eaLnBrk="1" hangingPunct="1"/>
            <a:endParaRPr lang="es-ES" altLang="es-AR" sz="2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4">
            <a:extLst>
              <a:ext uri="{FF2B5EF4-FFF2-40B4-BE49-F238E27FC236}">
                <a16:creationId xmlns:a16="http://schemas.microsoft.com/office/drawing/2014/main" id="{F46C4665-925B-493A-858E-1593CA44A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49276"/>
            <a:ext cx="9144000" cy="547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4">
            <a:extLst>
              <a:ext uri="{FF2B5EF4-FFF2-40B4-BE49-F238E27FC236}">
                <a16:creationId xmlns:a16="http://schemas.microsoft.com/office/drawing/2014/main" id="{16AB7954-36EB-49D9-9A99-FE3E9EA3CC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49275"/>
            <a:ext cx="9144000"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6A02BFE-43CE-4B0E-A72A-A36289B80C7C}"/>
              </a:ext>
            </a:extLst>
          </p:cNvPr>
          <p:cNvSpPr>
            <a:spLocks noGrp="1" noChangeArrowheads="1"/>
          </p:cNvSpPr>
          <p:nvPr>
            <p:ph type="title" idx="4294967295"/>
          </p:nvPr>
        </p:nvSpPr>
        <p:spPr>
          <a:xfrm>
            <a:off x="92764" y="274638"/>
            <a:ext cx="10972800" cy="1143000"/>
          </a:xfrm>
        </p:spPr>
        <p:txBody>
          <a:bodyPr>
            <a:normAutofit fontScale="90000"/>
          </a:bodyPr>
          <a:lstStyle/>
          <a:p>
            <a:pPr eaLnBrk="1" hangingPunct="1"/>
            <a:r>
              <a:rPr lang="es-ES" altLang="es-AR" sz="3600" b="1" dirty="0">
                <a:solidFill>
                  <a:schemeClr val="tx1"/>
                </a:solidFill>
              </a:rPr>
              <a:t>Diagnóstico</a:t>
            </a:r>
            <a:br>
              <a:rPr lang="es-ES" altLang="es-AR" sz="3600" b="1" dirty="0">
                <a:solidFill>
                  <a:schemeClr val="bg1"/>
                </a:solidFill>
              </a:rPr>
            </a:br>
            <a:endParaRPr lang="es-ES" altLang="es-AR" sz="3600" b="1" dirty="0">
              <a:solidFill>
                <a:schemeClr val="bg1"/>
              </a:solidFill>
            </a:endParaRPr>
          </a:p>
        </p:txBody>
      </p:sp>
      <p:sp>
        <p:nvSpPr>
          <p:cNvPr id="98307" name="Rectangle 3">
            <a:extLst>
              <a:ext uri="{FF2B5EF4-FFF2-40B4-BE49-F238E27FC236}">
                <a16:creationId xmlns:a16="http://schemas.microsoft.com/office/drawing/2014/main" id="{30438351-7F7C-411D-8BB8-010F468BE684}"/>
              </a:ext>
            </a:extLst>
          </p:cNvPr>
          <p:cNvSpPr>
            <a:spLocks noGrp="1" noChangeArrowheads="1"/>
          </p:cNvSpPr>
          <p:nvPr>
            <p:ph type="body" idx="4294967295"/>
          </p:nvPr>
        </p:nvSpPr>
        <p:spPr>
          <a:xfrm>
            <a:off x="410818" y="1759224"/>
            <a:ext cx="10972800" cy="4525963"/>
          </a:xfrm>
        </p:spPr>
        <p:txBody>
          <a:bodyPr/>
          <a:lstStyle/>
          <a:p>
            <a:pPr eaLnBrk="1" hangingPunct="1"/>
            <a:r>
              <a:rPr lang="es-ES" altLang="es-AR" sz="2400" dirty="0">
                <a:latin typeface="Arial" panose="020B0604020202020204" pitchFamily="34" charset="0"/>
                <a:cs typeface="Arial" panose="020B0604020202020204" pitchFamily="34" charset="0"/>
              </a:rPr>
              <a:t>El estudio del líquido articular obtenido por punción la realización de una tinción de Gram y cultivos.</a:t>
            </a:r>
          </a:p>
          <a:p>
            <a:pPr eaLnBrk="1" hangingPunct="1"/>
            <a:r>
              <a:rPr lang="es-ES" altLang="es-AR" sz="2400" dirty="0">
                <a:latin typeface="Arial" panose="020B0604020202020204" pitchFamily="34" charset="0"/>
                <a:cs typeface="Arial" panose="020B0604020202020204" pitchFamily="34" charset="0"/>
              </a:rPr>
              <a:t>Dado que estas AS no son de adquisición hematógena, raramente los hemocultivos resultan positivos, por lo </a:t>
            </a:r>
            <a:r>
              <a:rPr lang="es-ES" altLang="es-AR" sz="2400" b="1" dirty="0">
                <a:latin typeface="Arial" panose="020B0604020202020204" pitchFamily="34" charset="0"/>
                <a:cs typeface="Arial" panose="020B0604020202020204" pitchFamily="34" charset="0"/>
              </a:rPr>
              <a:t>que no es necesario </a:t>
            </a:r>
            <a:r>
              <a:rPr lang="es-ES" altLang="es-AR" sz="2400" dirty="0">
                <a:latin typeface="Arial" panose="020B0604020202020204" pitchFamily="34" charset="0"/>
                <a:cs typeface="Arial" panose="020B0604020202020204" pitchFamily="34" charset="0"/>
              </a:rPr>
              <a:t>tomarlos en el momento de realizar el diagnóstico.</a:t>
            </a:r>
          </a:p>
          <a:p>
            <a:pPr eaLnBrk="1" hangingPunct="1"/>
            <a:r>
              <a:rPr lang="es-ES" altLang="es-AR" sz="2400" dirty="0">
                <a:latin typeface="Arial" panose="020B0604020202020204" pitchFamily="34" charset="0"/>
                <a:cs typeface="Arial" panose="020B0604020202020204" pitchFamily="34" charset="0"/>
              </a:rPr>
              <a:t>Los estudios por imágenes </a:t>
            </a:r>
            <a:r>
              <a:rPr lang="es-ES" altLang="es-AR" sz="2400" b="1" dirty="0">
                <a:latin typeface="Arial" panose="020B0604020202020204" pitchFamily="34" charset="0"/>
                <a:cs typeface="Arial" panose="020B0604020202020204" pitchFamily="34" charset="0"/>
              </a:rPr>
              <a:t>no son de utilidad </a:t>
            </a:r>
            <a:r>
              <a:rPr lang="es-ES" altLang="es-AR" sz="2400" dirty="0">
                <a:latin typeface="Arial" panose="020B0604020202020204" pitchFamily="34" charset="0"/>
                <a:cs typeface="Arial" panose="020B0604020202020204" pitchFamily="34" charset="0"/>
              </a:rPr>
              <a:t>en los pacientes con sospecha de ASPA, y su realización habitualmente retarda el diagnóstico, que debe ser realizado a través de la </a:t>
            </a:r>
            <a:r>
              <a:rPr lang="es-ES" altLang="es-AR" sz="2400" dirty="0" err="1">
                <a:latin typeface="Arial" panose="020B0604020202020204" pitchFamily="34" charset="0"/>
                <a:cs typeface="Arial" panose="020B0604020202020204" pitchFamily="34" charset="0"/>
              </a:rPr>
              <a:t>artrocentesis</a:t>
            </a:r>
            <a:r>
              <a:rPr lang="es-ES" altLang="es-AR" sz="2400" dirty="0">
                <a:latin typeface="Arial" panose="020B0604020202020204" pitchFamily="34" charset="0"/>
                <a:cs typeface="Arial" panose="020B0604020202020204" pitchFamily="34" charset="0"/>
              </a:rPr>
              <a:t> y el estudio del LA.</a:t>
            </a:r>
          </a:p>
          <a:p>
            <a:pPr eaLnBrk="1" hangingPunct="1"/>
            <a:endParaRPr lang="es-ES" altLang="es-AR" sz="2800" b="1" dirty="0">
              <a:solidFill>
                <a:schemeClr val="bg1"/>
              </a:solidFill>
            </a:endParaRPr>
          </a:p>
          <a:p>
            <a:pPr eaLnBrk="1" hangingPunct="1"/>
            <a:endParaRPr lang="es-ES" altLang="es-AR" sz="2800" b="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D6723273-5D5F-426F-AFDC-B78AD0E24391}"/>
              </a:ext>
            </a:extLst>
          </p:cNvPr>
          <p:cNvSpPr>
            <a:spLocks noGrp="1" noChangeArrowheads="1"/>
          </p:cNvSpPr>
          <p:nvPr>
            <p:ph type="title" idx="4294967295"/>
          </p:nvPr>
        </p:nvSpPr>
        <p:spPr>
          <a:xfrm>
            <a:off x="0" y="106017"/>
            <a:ext cx="10972800" cy="1311966"/>
          </a:xfrm>
        </p:spPr>
        <p:txBody>
          <a:bodyPr>
            <a:normAutofit fontScale="90000"/>
          </a:bodyPr>
          <a:lstStyle/>
          <a:p>
            <a:pPr eaLnBrk="1" hangingPunct="1"/>
            <a:r>
              <a:rPr lang="es-ES" altLang="es-AR" sz="3200" b="1" dirty="0">
                <a:solidFill>
                  <a:schemeClr val="tx1"/>
                </a:solidFill>
              </a:rPr>
              <a:t>Manejo terapéutico</a:t>
            </a:r>
            <a:br>
              <a:rPr lang="es-ES" altLang="es-AR" sz="3200" b="1" dirty="0">
                <a:solidFill>
                  <a:schemeClr val="tx1"/>
                </a:solidFill>
              </a:rPr>
            </a:br>
            <a:r>
              <a:rPr lang="es-ES" altLang="es-AR" sz="3200" b="1" dirty="0">
                <a:solidFill>
                  <a:schemeClr val="tx1"/>
                </a:solidFill>
              </a:rPr>
              <a:t>Conceptos generales</a:t>
            </a:r>
            <a:br>
              <a:rPr lang="es-ES" altLang="es-AR" sz="4000" dirty="0"/>
            </a:br>
            <a:endParaRPr lang="es-ES" altLang="es-AR" sz="4000" dirty="0"/>
          </a:p>
        </p:txBody>
      </p:sp>
      <p:sp>
        <p:nvSpPr>
          <p:cNvPr id="101379" name="Rectangle 3">
            <a:extLst>
              <a:ext uri="{FF2B5EF4-FFF2-40B4-BE49-F238E27FC236}">
                <a16:creationId xmlns:a16="http://schemas.microsoft.com/office/drawing/2014/main" id="{67D0308E-60B2-4943-9DB9-2A7694D1156F}"/>
              </a:ext>
            </a:extLst>
          </p:cNvPr>
          <p:cNvSpPr>
            <a:spLocks noGrp="1" noChangeArrowheads="1"/>
          </p:cNvSpPr>
          <p:nvPr>
            <p:ph type="body" idx="4294967295"/>
          </p:nvPr>
        </p:nvSpPr>
        <p:spPr>
          <a:xfrm>
            <a:off x="410818" y="1851991"/>
            <a:ext cx="10972800" cy="4525963"/>
          </a:xfrm>
        </p:spPr>
        <p:txBody>
          <a:bodyPr>
            <a:normAutofit/>
          </a:bodyPr>
          <a:lstStyle/>
          <a:p>
            <a:pPr eaLnBrk="1" hangingPunct="1">
              <a:lnSpc>
                <a:spcPct val="90000"/>
              </a:lnSpc>
            </a:pPr>
            <a:r>
              <a:rPr lang="es-ES" altLang="es-AR" sz="2400" dirty="0">
                <a:latin typeface="Arial" panose="020B0604020202020204" pitchFamily="34" charset="0"/>
                <a:cs typeface="Arial" panose="020B0604020202020204" pitchFamily="34" charset="0"/>
              </a:rPr>
              <a:t>La implementación del tratamiento no debe demorarse, ya que, al igual que lo que sucede con la AS hematógena, de la celeridad de su inicio depende la evolución con o sin secuelas de la articulación comprometida.</a:t>
            </a:r>
          </a:p>
          <a:p>
            <a:pPr eaLnBrk="1" hangingPunct="1">
              <a:lnSpc>
                <a:spcPct val="90000"/>
              </a:lnSpc>
            </a:pPr>
            <a:r>
              <a:rPr lang="es-ES" altLang="es-AR" sz="2400" dirty="0">
                <a:latin typeface="Arial" panose="020B0604020202020204" pitchFamily="34" charset="0"/>
                <a:cs typeface="Arial" panose="020B0604020202020204" pitchFamily="34" charset="0"/>
              </a:rPr>
              <a:t>El mismo debe ser combinado: </a:t>
            </a:r>
            <a:r>
              <a:rPr lang="es-ES" altLang="es-AR" sz="2400" b="1" dirty="0">
                <a:latin typeface="Arial" panose="020B0604020202020204" pitchFamily="34" charset="0"/>
                <a:cs typeface="Arial" panose="020B0604020202020204" pitchFamily="34" charset="0"/>
              </a:rPr>
              <a:t>quirúrgico, clínico y kinésico </a:t>
            </a:r>
            <a:r>
              <a:rPr lang="es-ES" altLang="es-AR" sz="2400" dirty="0">
                <a:latin typeface="Arial" panose="020B0604020202020204" pitchFamily="34" charset="0"/>
                <a:cs typeface="Arial" panose="020B0604020202020204" pitchFamily="34" charset="0"/>
              </a:rPr>
              <a:t>(igual que 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A77A61CD-D36B-4372-B4AD-6C5B8D1BB132}"/>
              </a:ext>
            </a:extLst>
          </p:cNvPr>
          <p:cNvSpPr>
            <a:spLocks noGrp="1" noChangeArrowheads="1"/>
          </p:cNvSpPr>
          <p:nvPr>
            <p:ph type="title" idx="4294967295"/>
          </p:nvPr>
        </p:nvSpPr>
        <p:spPr>
          <a:xfrm>
            <a:off x="0" y="274638"/>
            <a:ext cx="10972800" cy="1143000"/>
          </a:xfrm>
        </p:spPr>
        <p:txBody>
          <a:bodyPr/>
          <a:lstStyle/>
          <a:p>
            <a:pPr eaLnBrk="1" hangingPunct="1"/>
            <a:r>
              <a:rPr lang="es-ES" altLang="es-AR" sz="3200" b="1" dirty="0">
                <a:solidFill>
                  <a:schemeClr val="tx1"/>
                </a:solidFill>
              </a:rPr>
              <a:t>Tratamiento quirúrgico</a:t>
            </a:r>
          </a:p>
        </p:txBody>
      </p:sp>
      <p:sp>
        <p:nvSpPr>
          <p:cNvPr id="102403" name="Rectangle 3">
            <a:extLst>
              <a:ext uri="{FF2B5EF4-FFF2-40B4-BE49-F238E27FC236}">
                <a16:creationId xmlns:a16="http://schemas.microsoft.com/office/drawing/2014/main" id="{CE53B3E3-4A1F-49C2-962B-3E5F0A8CBEFE}"/>
              </a:ext>
            </a:extLst>
          </p:cNvPr>
          <p:cNvSpPr>
            <a:spLocks noGrp="1" noChangeArrowheads="1"/>
          </p:cNvSpPr>
          <p:nvPr>
            <p:ph type="body" idx="4294967295"/>
          </p:nvPr>
        </p:nvSpPr>
        <p:spPr>
          <a:xfrm>
            <a:off x="410818" y="1600200"/>
            <a:ext cx="10972800" cy="4525963"/>
          </a:xfrm>
        </p:spPr>
        <p:txBody>
          <a:bodyPr/>
          <a:lstStyle/>
          <a:p>
            <a:pPr eaLnBrk="1" hangingPunct="1">
              <a:lnSpc>
                <a:spcPct val="90000"/>
              </a:lnSpc>
            </a:pPr>
            <a:endParaRPr lang="es-ES" altLang="es-AR" sz="2800" dirty="0"/>
          </a:p>
          <a:p>
            <a:pPr eaLnBrk="1" hangingPunct="1">
              <a:lnSpc>
                <a:spcPct val="90000"/>
              </a:lnSpc>
            </a:pPr>
            <a:r>
              <a:rPr lang="es-ES" altLang="es-AR" sz="2400" dirty="0">
                <a:latin typeface="Arial" panose="020B0604020202020204" pitchFamily="34" charset="0"/>
                <a:cs typeface="Arial" panose="020B0604020202020204" pitchFamily="34" charset="0"/>
              </a:rPr>
              <a:t>En el caso de existencia de elementos de fijación protésicos (como sucede en el caso de la plástica de ligamentos cruzados vía artroscópica en la que se colocan tornillos e injertos), se realiza el lavado y desbridamiento muy meticuloso con conservación del implante, siempre y cuando este cumpla la función para la que ha sido colocado. Habitualmente se utiliza la técnica artroscópica. </a:t>
            </a:r>
          </a:p>
          <a:p>
            <a:pPr eaLnBrk="1" hangingPunct="1">
              <a:lnSpc>
                <a:spcPct val="90000"/>
              </a:lnSpc>
            </a:pPr>
            <a:r>
              <a:rPr lang="es-ES" altLang="es-AR" sz="2400" dirty="0">
                <a:latin typeface="Arial" panose="020B0604020202020204" pitchFamily="34" charset="0"/>
                <a:cs typeface="Arial" panose="020B0604020202020204" pitchFamily="34" charset="0"/>
              </a:rPr>
              <a:t>La indicación de remoción del implante y/o el injerto se limita a aquellos casos en los que este se halle flojo o en casos de recurrencia o persistencia de la infección después del tratamiento inicial.</a:t>
            </a:r>
          </a:p>
          <a:p>
            <a:pPr eaLnBrk="1" hangingPunct="1">
              <a:lnSpc>
                <a:spcPct val="90000"/>
              </a:lnSpc>
            </a:pPr>
            <a:endParaRPr lang="es-ES" altLang="es-AR"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187C7ECC-CB01-4B71-BB23-0181E7527B9A}"/>
              </a:ext>
            </a:extLst>
          </p:cNvPr>
          <p:cNvSpPr>
            <a:spLocks noGrp="1" noChangeArrowheads="1"/>
          </p:cNvSpPr>
          <p:nvPr>
            <p:ph type="title" idx="4294967295"/>
          </p:nvPr>
        </p:nvSpPr>
        <p:spPr>
          <a:xfrm>
            <a:off x="265042" y="274638"/>
            <a:ext cx="10972800" cy="1143000"/>
          </a:xfrm>
        </p:spPr>
        <p:txBody>
          <a:bodyPr/>
          <a:lstStyle/>
          <a:p>
            <a:pPr eaLnBrk="1" hangingPunct="1"/>
            <a:r>
              <a:rPr lang="es-ES" altLang="es-AR" sz="3200" b="1" dirty="0">
                <a:solidFill>
                  <a:schemeClr val="tx1"/>
                </a:solidFill>
              </a:rPr>
              <a:t>Tratamiento médico</a:t>
            </a:r>
          </a:p>
        </p:txBody>
      </p:sp>
      <p:sp>
        <p:nvSpPr>
          <p:cNvPr id="104451" name="Rectangle 3">
            <a:extLst>
              <a:ext uri="{FF2B5EF4-FFF2-40B4-BE49-F238E27FC236}">
                <a16:creationId xmlns:a16="http://schemas.microsoft.com/office/drawing/2014/main" id="{CC645A50-C35E-40B7-A60F-110BFCE1B056}"/>
              </a:ext>
            </a:extLst>
          </p:cNvPr>
          <p:cNvSpPr>
            <a:spLocks noGrp="1" noChangeArrowheads="1"/>
          </p:cNvSpPr>
          <p:nvPr>
            <p:ph type="body" idx="4294967295"/>
          </p:nvPr>
        </p:nvSpPr>
        <p:spPr>
          <a:xfrm>
            <a:off x="304798" y="1600200"/>
            <a:ext cx="10853530" cy="4525963"/>
          </a:xfrm>
        </p:spPr>
        <p:txBody>
          <a:bodyPr/>
          <a:lstStyle/>
          <a:p>
            <a:pPr eaLnBrk="1" hangingPunct="1">
              <a:lnSpc>
                <a:spcPct val="80000"/>
              </a:lnSpc>
            </a:pPr>
            <a:endParaRPr lang="es-ES" altLang="es-AR" sz="2800" dirty="0"/>
          </a:p>
          <a:p>
            <a:pPr eaLnBrk="1" hangingPunct="1">
              <a:lnSpc>
                <a:spcPct val="80000"/>
              </a:lnSpc>
            </a:pPr>
            <a:r>
              <a:rPr lang="es-ES" altLang="es-AR" sz="2400" dirty="0">
                <a:latin typeface="Arial" panose="020B0604020202020204" pitchFamily="34" charset="0"/>
                <a:cs typeface="Arial" panose="020B0604020202020204" pitchFamily="34" charset="0"/>
              </a:rPr>
              <a:t>Los antibióticos se administran, inicialmente, por vía parenteral (IV o IM) y se eligen para el TEI antibióticos bactericidas y de amplio espectro, que cubran todas las etiologías probables, incluso las hospitalarias, considerando la epidemiología de la institución. Un TEI adecuado debe cubrir los cocos positivos, incluidos los </a:t>
            </a:r>
            <a:r>
              <a:rPr lang="es-ES" altLang="es-AR" sz="2400" i="1" dirty="0" err="1">
                <a:latin typeface="Arial" panose="020B0604020202020204" pitchFamily="34" charset="0"/>
                <a:cs typeface="Arial" panose="020B0604020202020204" pitchFamily="34" charset="0"/>
              </a:rPr>
              <a:t>Staphylococcus</a:t>
            </a:r>
            <a:r>
              <a:rPr lang="es-ES" altLang="es-AR" sz="2400" i="1" dirty="0">
                <a:latin typeface="Arial" panose="020B0604020202020204" pitchFamily="34" charset="0"/>
                <a:cs typeface="Arial" panose="020B0604020202020204" pitchFamily="34" charset="0"/>
              </a:rPr>
              <a:t> </a:t>
            </a:r>
            <a:r>
              <a:rPr lang="es-ES" altLang="es-AR" sz="2400" dirty="0">
                <a:latin typeface="Arial" panose="020B0604020202020204" pitchFamily="34" charset="0"/>
                <a:cs typeface="Arial" panose="020B0604020202020204" pitchFamily="34" charset="0"/>
              </a:rPr>
              <a:t>resistentes a la </a:t>
            </a:r>
            <a:r>
              <a:rPr lang="es-ES" altLang="es-AR" sz="2400" dirty="0" err="1">
                <a:latin typeface="Arial" panose="020B0604020202020204" pitchFamily="34" charset="0"/>
                <a:cs typeface="Arial" panose="020B0604020202020204" pitchFamily="34" charset="0"/>
              </a:rPr>
              <a:t>meticilina</a:t>
            </a:r>
            <a:r>
              <a:rPr lang="es-ES" altLang="es-AR" sz="2400" dirty="0">
                <a:latin typeface="Arial" panose="020B0604020202020204" pitchFamily="34" charset="0"/>
                <a:cs typeface="Arial" panose="020B0604020202020204" pitchFamily="34" charset="0"/>
              </a:rPr>
              <a:t> y los bacilos gramnegativos resistentes intrahospitalarios.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05F476B3-9939-47DC-96FE-ED97BFDA561B}"/>
              </a:ext>
            </a:extLst>
          </p:cNvPr>
          <p:cNvSpPr>
            <a:spLocks noGrp="1" noChangeArrowheads="1"/>
          </p:cNvSpPr>
          <p:nvPr>
            <p:ph type="title" idx="4294967295"/>
          </p:nvPr>
        </p:nvSpPr>
        <p:spPr>
          <a:xfrm>
            <a:off x="0" y="274638"/>
            <a:ext cx="10972800" cy="1143000"/>
          </a:xfrm>
        </p:spPr>
        <p:txBody>
          <a:bodyPr/>
          <a:lstStyle/>
          <a:p>
            <a:pPr eaLnBrk="1" hangingPunct="1"/>
            <a:r>
              <a:rPr lang="es-ES" altLang="es-AR" sz="3200" b="1" dirty="0">
                <a:solidFill>
                  <a:schemeClr val="tx1"/>
                </a:solidFill>
              </a:rPr>
              <a:t>Tratamiento kinésico</a:t>
            </a:r>
          </a:p>
        </p:txBody>
      </p:sp>
      <p:sp>
        <p:nvSpPr>
          <p:cNvPr id="106499" name="Rectangle 3">
            <a:extLst>
              <a:ext uri="{FF2B5EF4-FFF2-40B4-BE49-F238E27FC236}">
                <a16:creationId xmlns:a16="http://schemas.microsoft.com/office/drawing/2014/main" id="{9ABB5FF4-4EBF-41B1-9B0C-A6FA61382629}"/>
              </a:ext>
            </a:extLst>
          </p:cNvPr>
          <p:cNvSpPr>
            <a:spLocks noGrp="1" noChangeArrowheads="1"/>
          </p:cNvSpPr>
          <p:nvPr>
            <p:ph type="body" idx="4294967295"/>
          </p:nvPr>
        </p:nvSpPr>
        <p:spPr>
          <a:xfrm>
            <a:off x="357809" y="1679712"/>
            <a:ext cx="10972800" cy="4525963"/>
          </a:xfrm>
        </p:spPr>
        <p:txBody>
          <a:bodyPr/>
          <a:lstStyle/>
          <a:p>
            <a:pPr eaLnBrk="1" hangingPunct="1">
              <a:buFontTx/>
              <a:buNone/>
            </a:pPr>
            <a:endParaRPr lang="es-ES" altLang="es-AR" sz="2800" dirty="0"/>
          </a:p>
          <a:p>
            <a:pPr eaLnBrk="1" hangingPunct="1"/>
            <a:r>
              <a:rPr lang="es-ES" altLang="es-AR" sz="2400" dirty="0">
                <a:latin typeface="Arial" panose="020B0604020202020204" pitchFamily="34" charset="0"/>
                <a:cs typeface="Arial" panose="020B0604020202020204" pitchFamily="34" charset="0"/>
              </a:rPr>
              <a:t>La fibrosis articular y la consiguiente rigidez es la secuela más frecuentemente observada después de las ASPA. Si bien la realización de un manejo adecuado en su conjunto previene este tipo de secuelas, hacemos hincapié  en que la movilización precoz e intensa de la articulación comprometida juega el rol principal.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E5A62C6-9A13-4ACF-99F1-4BD3E9F88F86}"/>
              </a:ext>
            </a:extLst>
          </p:cNvPr>
          <p:cNvSpPr/>
          <p:nvPr/>
        </p:nvSpPr>
        <p:spPr>
          <a:xfrm>
            <a:off x="3538330" y="2767281"/>
            <a:ext cx="4704521" cy="101566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6000" b="1" i="0" u="none" strike="noStrike" kern="0" cap="none" spc="-400" normalizeH="0" baseline="0" noProof="0" dirty="0">
                <a:ln>
                  <a:noFill/>
                </a:ln>
                <a:solidFill>
                  <a:srgbClr val="00B050"/>
                </a:solidFill>
                <a:effectLst/>
                <a:uLnTx/>
                <a:uFillTx/>
                <a:latin typeface="Castellar" panose="020A0402060406010301" pitchFamily="18" charset="0"/>
                <a:ea typeface="+mj-ea"/>
                <a:cs typeface="Arial" panose="020B0604020202020204" pitchFamily="34" charset="0"/>
              </a:rPr>
              <a:t>Bursitis</a:t>
            </a:r>
            <a:endParaRPr kumimoji="0" lang="es-AR" sz="6000" b="1" i="0" u="none" strike="noStrike" kern="0" cap="none" spc="0" normalizeH="0" baseline="0" noProof="0" dirty="0">
              <a:ln>
                <a:noFill/>
              </a:ln>
              <a:solidFill>
                <a:srgbClr val="00B050"/>
              </a:solidFill>
              <a:effectLst/>
              <a:uLnTx/>
              <a:uFillTx/>
              <a:latin typeface="Castellar" panose="020A0402060406010301" pitchFamily="18" charset="0"/>
              <a:cs typeface="Arial" panose="020B0604020202020204" pitchFamily="34" charset="0"/>
            </a:endParaRPr>
          </a:p>
        </p:txBody>
      </p:sp>
    </p:spTree>
    <p:extLst>
      <p:ext uri="{BB962C8B-B14F-4D97-AF65-F5344CB8AC3E}">
        <p14:creationId xmlns:p14="http://schemas.microsoft.com/office/powerpoint/2010/main" val="2188706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424803" y="1704835"/>
            <a:ext cx="3999229" cy="4251960"/>
            <a:chOff x="6424803" y="1704835"/>
            <a:chExt cx="3999229" cy="4251960"/>
          </a:xfrm>
        </p:grpSpPr>
        <p:sp>
          <p:nvSpPr>
            <p:cNvPr id="3" name="object 3"/>
            <p:cNvSpPr/>
            <p:nvPr/>
          </p:nvSpPr>
          <p:spPr>
            <a:xfrm>
              <a:off x="6424803" y="1704835"/>
              <a:ext cx="3943350" cy="412432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456426" y="1773300"/>
              <a:ext cx="3961129" cy="4177029"/>
            </a:xfrm>
            <a:custGeom>
              <a:avLst/>
              <a:gdLst/>
              <a:ahLst/>
              <a:cxnLst/>
              <a:rect l="l" t="t" r="r" b="b"/>
              <a:pathLst>
                <a:path w="3961129" h="4177029">
                  <a:moveTo>
                    <a:pt x="0" y="4176649"/>
                  </a:moveTo>
                  <a:lnTo>
                    <a:pt x="3960749" y="4176649"/>
                  </a:lnTo>
                  <a:lnTo>
                    <a:pt x="3960749" y="0"/>
                  </a:lnTo>
                  <a:lnTo>
                    <a:pt x="0" y="0"/>
                  </a:lnTo>
                  <a:lnTo>
                    <a:pt x="0" y="4176649"/>
                  </a:lnTo>
                  <a:close/>
                </a:path>
              </a:pathLst>
            </a:custGeom>
            <a:ln w="12700">
              <a:solidFill>
                <a:srgbClr val="FFC000"/>
              </a:solidFill>
            </a:ln>
          </p:spPr>
          <p:txBody>
            <a:bodyPr wrap="square" lIns="0" tIns="0" rIns="0" bIns="0" rtlCol="0"/>
            <a:lstStyle/>
            <a:p>
              <a:endParaRPr/>
            </a:p>
          </p:txBody>
        </p:sp>
      </p:grpSp>
      <p:sp>
        <p:nvSpPr>
          <p:cNvPr id="5" name="object 5"/>
          <p:cNvSpPr txBox="1">
            <a:spLocks noGrp="1"/>
          </p:cNvSpPr>
          <p:nvPr>
            <p:ph type="title"/>
          </p:nvPr>
        </p:nvSpPr>
        <p:spPr>
          <a:xfrm>
            <a:off x="9691496" y="112013"/>
            <a:ext cx="1545590" cy="51371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pc="-10" dirty="0"/>
              <a:t>BURSITIS</a:t>
            </a:r>
          </a:p>
        </p:txBody>
      </p:sp>
      <p:sp>
        <p:nvSpPr>
          <p:cNvPr id="6" name="object 6"/>
          <p:cNvSpPr txBox="1"/>
          <p:nvPr/>
        </p:nvSpPr>
        <p:spPr>
          <a:xfrm>
            <a:off x="643839" y="724661"/>
            <a:ext cx="4948555" cy="4816475"/>
          </a:xfrm>
          <a:prstGeom prst="rect">
            <a:avLst/>
          </a:prstGeom>
        </p:spPr>
        <p:txBody>
          <a:bodyPr vert="horz" wrap="square" lIns="0" tIns="208279" rIns="0" bIns="0" rtlCol="0">
            <a:spAutoFit/>
          </a:bodyPr>
          <a:lstStyle/>
          <a:p>
            <a:pPr marL="157480">
              <a:lnSpc>
                <a:spcPct val="100000"/>
              </a:lnSpc>
              <a:spcBef>
                <a:spcPts val="1639"/>
              </a:spcBef>
            </a:pPr>
            <a:r>
              <a:rPr sz="2400" b="1" spc="-5" dirty="0">
                <a:solidFill>
                  <a:srgbClr val="6FAC46"/>
                </a:solidFill>
                <a:latin typeface="Carlito"/>
                <a:cs typeface="Carlito"/>
              </a:rPr>
              <a:t>DEFINICION</a:t>
            </a:r>
            <a:endParaRPr sz="2400" dirty="0">
              <a:latin typeface="Carlito"/>
              <a:cs typeface="Carlito"/>
            </a:endParaRPr>
          </a:p>
          <a:p>
            <a:pPr marL="73025" marR="5080">
              <a:lnSpc>
                <a:spcPct val="100000"/>
              </a:lnSpc>
              <a:spcBef>
                <a:spcPts val="1545"/>
              </a:spcBef>
              <a:buSzPct val="95833"/>
              <a:buChar char="•"/>
              <a:tabLst>
                <a:tab pos="180975" algn="l"/>
              </a:tabLst>
            </a:pPr>
            <a:r>
              <a:rPr sz="2400" spc="-5" dirty="0">
                <a:latin typeface="Arial"/>
                <a:cs typeface="Arial"/>
              </a:rPr>
              <a:t>Se denomina bursitis a la  inflamación de las bursas</a:t>
            </a:r>
            <a:r>
              <a:rPr sz="2400" spc="50" dirty="0">
                <a:latin typeface="Arial"/>
                <a:cs typeface="Arial"/>
              </a:rPr>
              <a:t> </a:t>
            </a:r>
            <a:r>
              <a:rPr sz="2400" spc="-5" dirty="0">
                <a:latin typeface="Arial"/>
                <a:cs typeface="Arial"/>
              </a:rPr>
              <a:t>sinoviales</a:t>
            </a:r>
            <a:endParaRPr sz="2400" dirty="0">
              <a:latin typeface="Arial"/>
              <a:cs typeface="Arial"/>
            </a:endParaRPr>
          </a:p>
          <a:p>
            <a:pPr>
              <a:lnSpc>
                <a:spcPct val="100000"/>
              </a:lnSpc>
              <a:spcBef>
                <a:spcPts val="10"/>
              </a:spcBef>
              <a:buFont typeface="Arial"/>
              <a:buChar char="•"/>
            </a:pPr>
            <a:endParaRPr sz="3650" dirty="0">
              <a:latin typeface="Arial"/>
              <a:cs typeface="Arial"/>
            </a:endParaRPr>
          </a:p>
          <a:p>
            <a:pPr marL="12700">
              <a:lnSpc>
                <a:spcPct val="100000"/>
              </a:lnSpc>
            </a:pPr>
            <a:r>
              <a:rPr sz="2400" b="1" spc="-5" dirty="0">
                <a:solidFill>
                  <a:srgbClr val="6FAC46"/>
                </a:solidFill>
                <a:latin typeface="Carlito"/>
                <a:cs typeface="Carlito"/>
              </a:rPr>
              <a:t>EPIDEMIOLOGIA</a:t>
            </a:r>
            <a:endParaRPr sz="2400" dirty="0">
              <a:latin typeface="Carlito"/>
              <a:cs typeface="Carlito"/>
            </a:endParaRPr>
          </a:p>
          <a:p>
            <a:pPr>
              <a:lnSpc>
                <a:spcPct val="100000"/>
              </a:lnSpc>
              <a:spcBef>
                <a:spcPts val="15"/>
              </a:spcBef>
            </a:pPr>
            <a:endParaRPr sz="2300" dirty="0">
              <a:latin typeface="Carlito"/>
              <a:cs typeface="Carlito"/>
            </a:endParaRPr>
          </a:p>
          <a:p>
            <a:pPr marL="180340" indent="-107950">
              <a:lnSpc>
                <a:spcPct val="100000"/>
              </a:lnSpc>
              <a:buSzPct val="95833"/>
              <a:buChar char="•"/>
              <a:tabLst>
                <a:tab pos="180975" algn="l"/>
              </a:tabLst>
            </a:pPr>
            <a:r>
              <a:rPr sz="2400" spc="-5" dirty="0">
                <a:latin typeface="Arial"/>
                <a:cs typeface="Arial"/>
              </a:rPr>
              <a:t>Incidencia </a:t>
            </a:r>
            <a:r>
              <a:rPr sz="2400" dirty="0">
                <a:latin typeface="Arial"/>
                <a:cs typeface="Arial"/>
              </a:rPr>
              <a:t>0,8 y </a:t>
            </a:r>
            <a:r>
              <a:rPr sz="2400" spc="-5" dirty="0">
                <a:latin typeface="Arial"/>
                <a:cs typeface="Arial"/>
              </a:rPr>
              <a:t>12 casos por</a:t>
            </a:r>
            <a:r>
              <a:rPr sz="2400" spc="20" dirty="0">
                <a:latin typeface="Arial"/>
                <a:cs typeface="Arial"/>
              </a:rPr>
              <a:t> </a:t>
            </a:r>
            <a:r>
              <a:rPr sz="2400" spc="-5" dirty="0">
                <a:latin typeface="Arial"/>
                <a:cs typeface="Arial"/>
              </a:rPr>
              <a:t>cada</a:t>
            </a:r>
            <a:endParaRPr sz="2400" dirty="0">
              <a:latin typeface="Arial"/>
              <a:cs typeface="Arial"/>
            </a:endParaRPr>
          </a:p>
          <a:p>
            <a:pPr marL="73025">
              <a:lnSpc>
                <a:spcPct val="100000"/>
              </a:lnSpc>
            </a:pPr>
            <a:r>
              <a:rPr sz="2400" spc="-5" dirty="0">
                <a:latin typeface="Arial"/>
                <a:cs typeface="Arial"/>
              </a:rPr>
              <a:t>10.000 ingresos</a:t>
            </a:r>
            <a:r>
              <a:rPr sz="2400" spc="15" dirty="0">
                <a:latin typeface="Arial"/>
                <a:cs typeface="Arial"/>
              </a:rPr>
              <a:t> </a:t>
            </a:r>
            <a:r>
              <a:rPr sz="2400" spc="-5" dirty="0">
                <a:latin typeface="Arial"/>
                <a:cs typeface="Arial"/>
              </a:rPr>
              <a:t>hospitalarios.</a:t>
            </a:r>
            <a:endParaRPr sz="2400" dirty="0">
              <a:latin typeface="Arial"/>
              <a:cs typeface="Arial"/>
            </a:endParaRPr>
          </a:p>
          <a:p>
            <a:pPr>
              <a:lnSpc>
                <a:spcPct val="100000"/>
              </a:lnSpc>
              <a:spcBef>
                <a:spcPts val="25"/>
              </a:spcBef>
            </a:pPr>
            <a:endParaRPr sz="3950" dirty="0">
              <a:latin typeface="Arial"/>
              <a:cs typeface="Arial"/>
            </a:endParaRPr>
          </a:p>
          <a:p>
            <a:pPr marL="73025" marR="243204">
              <a:lnSpc>
                <a:spcPct val="100000"/>
              </a:lnSpc>
            </a:pPr>
            <a:r>
              <a:rPr sz="2400" spc="-5" dirty="0">
                <a:latin typeface="Arial"/>
                <a:cs typeface="Arial"/>
              </a:rPr>
              <a:t>Mas frecuente en varones entre </a:t>
            </a:r>
            <a:r>
              <a:rPr sz="2400" spc="-10" dirty="0">
                <a:latin typeface="Arial"/>
                <a:cs typeface="Arial"/>
              </a:rPr>
              <a:t>la  </a:t>
            </a:r>
            <a:r>
              <a:rPr sz="2400" spc="-5" dirty="0">
                <a:latin typeface="Arial"/>
                <a:cs typeface="Arial"/>
              </a:rPr>
              <a:t>cuarta </a:t>
            </a:r>
            <a:r>
              <a:rPr sz="2400" dirty="0">
                <a:latin typeface="Arial"/>
                <a:cs typeface="Arial"/>
              </a:rPr>
              <a:t>y </a:t>
            </a:r>
            <a:r>
              <a:rPr sz="2400" spc="-5" dirty="0">
                <a:latin typeface="Arial"/>
                <a:cs typeface="Arial"/>
              </a:rPr>
              <a:t>la quinta década</a:t>
            </a:r>
            <a:endParaRPr sz="2400"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39241" y="965708"/>
            <a:ext cx="10855960" cy="5034915"/>
          </a:xfrm>
          <a:prstGeom prst="rect">
            <a:avLst/>
          </a:prstGeom>
        </p:spPr>
        <p:txBody>
          <a:bodyPr vert="horz" wrap="square" lIns="0" tIns="12700" rIns="0" bIns="0" rtlCol="0">
            <a:spAutoFit/>
          </a:bodyPr>
          <a:lstStyle/>
          <a:p>
            <a:pPr marL="12700">
              <a:lnSpc>
                <a:spcPct val="100000"/>
              </a:lnSpc>
              <a:spcBef>
                <a:spcPts val="100"/>
              </a:spcBef>
            </a:pPr>
            <a:r>
              <a:rPr sz="3600" b="1" spc="-50" dirty="0">
                <a:solidFill>
                  <a:srgbClr val="6FAC46"/>
                </a:solidFill>
                <a:latin typeface="Carlito"/>
                <a:cs typeface="Carlito"/>
              </a:rPr>
              <a:t>FACTORES</a:t>
            </a:r>
            <a:r>
              <a:rPr sz="3600" b="1" spc="-40" dirty="0">
                <a:solidFill>
                  <a:srgbClr val="6FAC46"/>
                </a:solidFill>
                <a:latin typeface="Carlito"/>
                <a:cs typeface="Carlito"/>
              </a:rPr>
              <a:t> </a:t>
            </a:r>
            <a:r>
              <a:rPr sz="3600" b="1" spc="-10" dirty="0">
                <a:solidFill>
                  <a:srgbClr val="6FAC46"/>
                </a:solidFill>
                <a:latin typeface="Carlito"/>
                <a:cs typeface="Carlito"/>
              </a:rPr>
              <a:t>PREDISPONENTES</a:t>
            </a:r>
            <a:endParaRPr sz="3600">
              <a:latin typeface="Carlito"/>
              <a:cs typeface="Carlito"/>
            </a:endParaRPr>
          </a:p>
          <a:p>
            <a:pPr marL="274320" indent="-229235">
              <a:lnSpc>
                <a:spcPct val="100000"/>
              </a:lnSpc>
              <a:spcBef>
                <a:spcPts val="2150"/>
              </a:spcBef>
              <a:buFont typeface="Arial"/>
              <a:buChar char="•"/>
              <a:tabLst>
                <a:tab pos="274320" algn="l"/>
                <a:tab pos="274955" algn="l"/>
              </a:tabLst>
            </a:pPr>
            <a:r>
              <a:rPr sz="2200" spc="-15" dirty="0">
                <a:latin typeface="Carlito"/>
                <a:cs typeface="Carlito"/>
              </a:rPr>
              <a:t>Antecedentes </a:t>
            </a:r>
            <a:r>
              <a:rPr sz="2200" spc="-5" dirty="0">
                <a:latin typeface="Carlito"/>
                <a:cs typeface="Carlito"/>
              </a:rPr>
              <a:t>de </a:t>
            </a:r>
            <a:r>
              <a:rPr sz="2200" spc="-10" dirty="0">
                <a:latin typeface="Carlito"/>
                <a:cs typeface="Carlito"/>
              </a:rPr>
              <a:t>traumatismo </a:t>
            </a:r>
            <a:r>
              <a:rPr sz="2200" spc="-5" dirty="0">
                <a:latin typeface="Carlito"/>
                <a:cs typeface="Carlito"/>
              </a:rPr>
              <a:t>( 70% de </a:t>
            </a:r>
            <a:r>
              <a:rPr sz="2200" dirty="0">
                <a:latin typeface="Carlito"/>
                <a:cs typeface="Carlito"/>
              </a:rPr>
              <a:t>los</a:t>
            </a:r>
            <a:r>
              <a:rPr sz="2200" spc="80" dirty="0">
                <a:latin typeface="Carlito"/>
                <a:cs typeface="Carlito"/>
              </a:rPr>
              <a:t> </a:t>
            </a:r>
            <a:r>
              <a:rPr sz="2200" spc="-10" dirty="0">
                <a:latin typeface="Carlito"/>
                <a:cs typeface="Carlito"/>
              </a:rPr>
              <a:t>casos)</a:t>
            </a:r>
            <a:endParaRPr sz="2200">
              <a:latin typeface="Carlito"/>
              <a:cs typeface="Carlito"/>
            </a:endParaRPr>
          </a:p>
          <a:p>
            <a:pPr marL="274320" indent="-229235">
              <a:lnSpc>
                <a:spcPct val="100000"/>
              </a:lnSpc>
              <a:spcBef>
                <a:spcPts val="209"/>
              </a:spcBef>
              <a:buFont typeface="Arial"/>
              <a:buChar char="•"/>
              <a:tabLst>
                <a:tab pos="274320" algn="l"/>
                <a:tab pos="274955" algn="l"/>
              </a:tabLst>
            </a:pPr>
            <a:r>
              <a:rPr sz="2200" spc="-5" dirty="0">
                <a:latin typeface="Carlito"/>
                <a:cs typeface="Carlito"/>
              </a:rPr>
              <a:t>Actividades </a:t>
            </a:r>
            <a:r>
              <a:rPr sz="2200" spc="-10" dirty="0">
                <a:latin typeface="Carlito"/>
                <a:cs typeface="Carlito"/>
              </a:rPr>
              <a:t>profesionales </a:t>
            </a:r>
            <a:r>
              <a:rPr sz="2200" spc="-5" dirty="0">
                <a:latin typeface="Carlito"/>
                <a:cs typeface="Carlito"/>
              </a:rPr>
              <a:t>o </a:t>
            </a:r>
            <a:r>
              <a:rPr sz="2200" spc="-15" dirty="0">
                <a:latin typeface="Carlito"/>
                <a:cs typeface="Carlito"/>
              </a:rPr>
              <a:t>recreativas</a:t>
            </a:r>
            <a:endParaRPr sz="2200">
              <a:latin typeface="Carlito"/>
              <a:cs typeface="Carlito"/>
            </a:endParaRPr>
          </a:p>
          <a:p>
            <a:pPr marL="274320" marR="5080" indent="-228600">
              <a:lnSpc>
                <a:spcPct val="70000"/>
              </a:lnSpc>
              <a:spcBef>
                <a:spcPts val="994"/>
              </a:spcBef>
              <a:buFont typeface="Arial"/>
              <a:buChar char="•"/>
              <a:tabLst>
                <a:tab pos="274320" algn="l"/>
                <a:tab pos="274955" algn="l"/>
              </a:tabLst>
            </a:pPr>
            <a:r>
              <a:rPr sz="2200" spc="-15" dirty="0">
                <a:latin typeface="Carlito"/>
                <a:cs typeface="Carlito"/>
              </a:rPr>
              <a:t>Antecedentes </a:t>
            </a:r>
            <a:r>
              <a:rPr sz="2200" spc="-5" dirty="0">
                <a:latin typeface="Carlito"/>
                <a:cs typeface="Carlito"/>
              </a:rPr>
              <a:t>de </a:t>
            </a:r>
            <a:r>
              <a:rPr sz="2200" spc="-10" dirty="0">
                <a:latin typeface="Carlito"/>
                <a:cs typeface="Carlito"/>
              </a:rPr>
              <a:t>bursitis previas (gota, enfermedad reumatoide </a:t>
            </a:r>
            <a:r>
              <a:rPr sz="2200" spc="-5" dirty="0">
                <a:latin typeface="Carlito"/>
                <a:cs typeface="Carlito"/>
              </a:rPr>
              <a:t>,artritis, psoriasis y </a:t>
            </a:r>
            <a:r>
              <a:rPr sz="2200" spc="-10" dirty="0">
                <a:latin typeface="Carlito"/>
                <a:cs typeface="Carlito"/>
              </a:rPr>
              <a:t>esclerosis  </a:t>
            </a:r>
            <a:r>
              <a:rPr sz="2200" spc="-15" dirty="0">
                <a:latin typeface="Carlito"/>
                <a:cs typeface="Carlito"/>
              </a:rPr>
              <a:t>sistémica)</a:t>
            </a:r>
            <a:endParaRPr sz="2200">
              <a:latin typeface="Carlito"/>
              <a:cs typeface="Carlito"/>
            </a:endParaRPr>
          </a:p>
          <a:p>
            <a:pPr marL="274320" indent="-229235">
              <a:lnSpc>
                <a:spcPct val="100000"/>
              </a:lnSpc>
              <a:spcBef>
                <a:spcPts val="215"/>
              </a:spcBef>
              <a:buFont typeface="Arial"/>
              <a:buChar char="•"/>
              <a:tabLst>
                <a:tab pos="274320" algn="l"/>
                <a:tab pos="274955" algn="l"/>
              </a:tabLst>
            </a:pPr>
            <a:r>
              <a:rPr sz="2200" spc="-10" dirty="0">
                <a:latin typeface="Carlito"/>
                <a:cs typeface="Carlito"/>
              </a:rPr>
              <a:t>Inmunodeprimidos</a:t>
            </a:r>
            <a:endParaRPr sz="2200">
              <a:latin typeface="Carlito"/>
              <a:cs typeface="Carlito"/>
            </a:endParaRPr>
          </a:p>
          <a:p>
            <a:pPr marL="274320" indent="-229235">
              <a:lnSpc>
                <a:spcPct val="100000"/>
              </a:lnSpc>
              <a:spcBef>
                <a:spcPts val="204"/>
              </a:spcBef>
              <a:buFont typeface="Arial"/>
              <a:buChar char="•"/>
              <a:tabLst>
                <a:tab pos="274320" algn="l"/>
                <a:tab pos="274955" algn="l"/>
              </a:tabLst>
            </a:pPr>
            <a:r>
              <a:rPr sz="2200" spc="-5" dirty="0">
                <a:latin typeface="Carlito"/>
                <a:cs typeface="Carlito"/>
              </a:rPr>
              <a:t>Cirugía </a:t>
            </a:r>
            <a:r>
              <a:rPr sz="2200" spc="-10" dirty="0">
                <a:latin typeface="Carlito"/>
                <a:cs typeface="Carlito"/>
              </a:rPr>
              <a:t>local, Infiltraciones </a:t>
            </a:r>
            <a:r>
              <a:rPr sz="2200" spc="-5" dirty="0">
                <a:latin typeface="Carlito"/>
                <a:cs typeface="Carlito"/>
              </a:rPr>
              <a:t>locales de</a:t>
            </a:r>
            <a:r>
              <a:rPr sz="2200" spc="-30" dirty="0">
                <a:latin typeface="Carlito"/>
                <a:cs typeface="Carlito"/>
              </a:rPr>
              <a:t> </a:t>
            </a:r>
            <a:r>
              <a:rPr sz="2200" spc="-15" dirty="0">
                <a:latin typeface="Carlito"/>
                <a:cs typeface="Carlito"/>
              </a:rPr>
              <a:t>esteroides</a:t>
            </a:r>
            <a:endParaRPr sz="2200">
              <a:latin typeface="Carlito"/>
              <a:cs typeface="Carlito"/>
            </a:endParaRPr>
          </a:p>
          <a:p>
            <a:pPr marL="274320" indent="-229235">
              <a:lnSpc>
                <a:spcPct val="100000"/>
              </a:lnSpc>
              <a:spcBef>
                <a:spcPts val="204"/>
              </a:spcBef>
              <a:buFont typeface="Arial"/>
              <a:buChar char="•"/>
              <a:tabLst>
                <a:tab pos="274320" algn="l"/>
                <a:tab pos="274955" algn="l"/>
              </a:tabLst>
            </a:pPr>
            <a:r>
              <a:rPr sz="2200" spc="-10" dirty="0">
                <a:latin typeface="Carlito"/>
                <a:cs typeface="Carlito"/>
              </a:rPr>
              <a:t>Diabetes</a:t>
            </a:r>
            <a:r>
              <a:rPr sz="2200" spc="-5" dirty="0">
                <a:latin typeface="Carlito"/>
                <a:cs typeface="Carlito"/>
              </a:rPr>
              <a:t> mellitus</a:t>
            </a:r>
            <a:endParaRPr sz="2200">
              <a:latin typeface="Carlito"/>
              <a:cs typeface="Carlito"/>
            </a:endParaRPr>
          </a:p>
          <a:p>
            <a:pPr marL="274320" indent="-229235">
              <a:lnSpc>
                <a:spcPct val="100000"/>
              </a:lnSpc>
              <a:spcBef>
                <a:spcPts val="215"/>
              </a:spcBef>
              <a:buFont typeface="Arial"/>
              <a:buChar char="•"/>
              <a:tabLst>
                <a:tab pos="274320" algn="l"/>
                <a:tab pos="274955" algn="l"/>
              </a:tabLst>
            </a:pPr>
            <a:r>
              <a:rPr sz="2200" spc="-5" dirty="0">
                <a:latin typeface="Carlito"/>
                <a:cs typeface="Carlito"/>
              </a:rPr>
              <a:t>Insuficiencia </a:t>
            </a:r>
            <a:r>
              <a:rPr sz="2200" spc="-10" dirty="0">
                <a:latin typeface="Carlito"/>
                <a:cs typeface="Carlito"/>
              </a:rPr>
              <a:t>renal </a:t>
            </a:r>
            <a:r>
              <a:rPr sz="2200" spc="-15" dirty="0">
                <a:latin typeface="Carlito"/>
                <a:cs typeface="Carlito"/>
              </a:rPr>
              <a:t>crónica</a:t>
            </a:r>
            <a:r>
              <a:rPr sz="2200" spc="-25" dirty="0">
                <a:latin typeface="Carlito"/>
                <a:cs typeface="Carlito"/>
              </a:rPr>
              <a:t> </a:t>
            </a:r>
            <a:r>
              <a:rPr sz="2200" spc="-5" dirty="0">
                <a:latin typeface="Carlito"/>
                <a:cs typeface="Carlito"/>
              </a:rPr>
              <a:t>(hemodiálisis)</a:t>
            </a:r>
            <a:endParaRPr sz="2200">
              <a:latin typeface="Carlito"/>
              <a:cs typeface="Carlito"/>
            </a:endParaRPr>
          </a:p>
          <a:p>
            <a:pPr marL="274320" indent="-229235">
              <a:lnSpc>
                <a:spcPct val="100000"/>
              </a:lnSpc>
              <a:spcBef>
                <a:spcPts val="204"/>
              </a:spcBef>
              <a:buFont typeface="Arial"/>
              <a:buChar char="•"/>
              <a:tabLst>
                <a:tab pos="274320" algn="l"/>
                <a:tab pos="274955" algn="l"/>
              </a:tabLst>
            </a:pPr>
            <a:r>
              <a:rPr sz="2200" spc="-30" dirty="0">
                <a:latin typeface="Carlito"/>
                <a:cs typeface="Carlito"/>
              </a:rPr>
              <a:t>Tratamientos </a:t>
            </a:r>
            <a:r>
              <a:rPr sz="2200" spc="-15" dirty="0">
                <a:latin typeface="Carlito"/>
                <a:cs typeface="Carlito"/>
              </a:rPr>
              <a:t>con</a:t>
            </a:r>
            <a:r>
              <a:rPr sz="2200" spc="30" dirty="0">
                <a:latin typeface="Carlito"/>
                <a:cs typeface="Carlito"/>
              </a:rPr>
              <a:t> </a:t>
            </a:r>
            <a:r>
              <a:rPr sz="2200" spc="-10" dirty="0">
                <a:latin typeface="Carlito"/>
                <a:cs typeface="Carlito"/>
              </a:rPr>
              <a:t>corticoides</a:t>
            </a:r>
            <a:endParaRPr sz="2200">
              <a:latin typeface="Carlito"/>
              <a:cs typeface="Carlito"/>
            </a:endParaRPr>
          </a:p>
          <a:p>
            <a:pPr marL="274320" indent="-229235">
              <a:lnSpc>
                <a:spcPct val="100000"/>
              </a:lnSpc>
              <a:spcBef>
                <a:spcPts val="204"/>
              </a:spcBef>
              <a:buFont typeface="Arial"/>
              <a:buChar char="•"/>
              <a:tabLst>
                <a:tab pos="274320" algn="l"/>
                <a:tab pos="274955" algn="l"/>
              </a:tabLst>
            </a:pPr>
            <a:r>
              <a:rPr sz="2200" spc="-10" dirty="0">
                <a:latin typeface="Carlito"/>
                <a:cs typeface="Carlito"/>
              </a:rPr>
              <a:t>Alcoholismo</a:t>
            </a:r>
            <a:endParaRPr sz="2200">
              <a:latin typeface="Carlito"/>
              <a:cs typeface="Carlito"/>
            </a:endParaRPr>
          </a:p>
          <a:p>
            <a:pPr marL="274320" indent="-229235">
              <a:lnSpc>
                <a:spcPct val="100000"/>
              </a:lnSpc>
              <a:spcBef>
                <a:spcPts val="219"/>
              </a:spcBef>
              <a:buFont typeface="Arial"/>
              <a:buChar char="•"/>
              <a:tabLst>
                <a:tab pos="274320" algn="l"/>
                <a:tab pos="274955" algn="l"/>
              </a:tabLst>
            </a:pPr>
            <a:r>
              <a:rPr sz="2200" spc="-10" dirty="0">
                <a:latin typeface="Carlito"/>
                <a:cs typeface="Carlito"/>
              </a:rPr>
              <a:t>EPOC</a:t>
            </a:r>
            <a:endParaRPr sz="2200">
              <a:latin typeface="Carlito"/>
              <a:cs typeface="Carlito"/>
            </a:endParaRPr>
          </a:p>
          <a:p>
            <a:pPr marL="274320" indent="-229235">
              <a:lnSpc>
                <a:spcPct val="100000"/>
              </a:lnSpc>
              <a:spcBef>
                <a:spcPts val="200"/>
              </a:spcBef>
              <a:buFont typeface="Arial"/>
              <a:buChar char="•"/>
              <a:tabLst>
                <a:tab pos="274320" algn="l"/>
                <a:tab pos="274955" algn="l"/>
              </a:tabLst>
            </a:pPr>
            <a:r>
              <a:rPr sz="2200" spc="-25" dirty="0">
                <a:latin typeface="Carlito"/>
                <a:cs typeface="Carlito"/>
              </a:rPr>
              <a:t>Trastornos </a:t>
            </a:r>
            <a:r>
              <a:rPr sz="2200" spc="-10" dirty="0">
                <a:latin typeface="Carlito"/>
                <a:cs typeface="Carlito"/>
              </a:rPr>
              <a:t>neurológicos (esclerosis </a:t>
            </a:r>
            <a:r>
              <a:rPr sz="2200" spc="-5" dirty="0">
                <a:latin typeface="Carlito"/>
                <a:cs typeface="Carlito"/>
              </a:rPr>
              <a:t>múltiple,</a:t>
            </a:r>
            <a:r>
              <a:rPr sz="2200" spc="30" dirty="0">
                <a:latin typeface="Carlito"/>
                <a:cs typeface="Carlito"/>
              </a:rPr>
              <a:t> </a:t>
            </a:r>
            <a:r>
              <a:rPr sz="2200" spc="-5" dirty="0">
                <a:latin typeface="Carlito"/>
                <a:cs typeface="Carlito"/>
              </a:rPr>
              <a:t>siringomielia)</a:t>
            </a:r>
            <a:endParaRPr sz="2200">
              <a:latin typeface="Carlito"/>
              <a:cs typeface="Carlito"/>
            </a:endParaRPr>
          </a:p>
        </p:txBody>
      </p:sp>
      <p:sp>
        <p:nvSpPr>
          <p:cNvPr id="6" name="object 5">
            <a:extLst>
              <a:ext uri="{FF2B5EF4-FFF2-40B4-BE49-F238E27FC236}">
                <a16:creationId xmlns:a16="http://schemas.microsoft.com/office/drawing/2014/main" id="{34558F08-639B-40B6-9803-8698F89F5FC8}"/>
              </a:ext>
            </a:extLst>
          </p:cNvPr>
          <p:cNvSpPr txBox="1">
            <a:spLocks noGrp="1"/>
          </p:cNvSpPr>
          <p:nvPr>
            <p:ph type="title"/>
          </p:nvPr>
        </p:nvSpPr>
        <p:spPr>
          <a:xfrm>
            <a:off x="9691496" y="112013"/>
            <a:ext cx="1545590" cy="51371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pc="-10" dirty="0"/>
              <a:t>BURSITIS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877" y="953770"/>
            <a:ext cx="2092960" cy="574040"/>
          </a:xfrm>
          <a:prstGeom prst="rect">
            <a:avLst/>
          </a:prstGeom>
        </p:spPr>
        <p:txBody>
          <a:bodyPr vert="horz" wrap="square" lIns="0" tIns="12700" rIns="0" bIns="0" rtlCol="0">
            <a:spAutoFit/>
          </a:bodyPr>
          <a:lstStyle/>
          <a:p>
            <a:pPr marL="12700">
              <a:lnSpc>
                <a:spcPct val="100000"/>
              </a:lnSpc>
              <a:spcBef>
                <a:spcPts val="100"/>
              </a:spcBef>
            </a:pPr>
            <a:r>
              <a:rPr sz="3600" b="1" spc="-10" dirty="0">
                <a:solidFill>
                  <a:srgbClr val="6FAC46"/>
                </a:solidFill>
                <a:latin typeface="Carlito"/>
                <a:cs typeface="Carlito"/>
              </a:rPr>
              <a:t>ETIOLOGIA</a:t>
            </a:r>
            <a:endParaRPr sz="3600">
              <a:latin typeface="Carlito"/>
              <a:cs typeface="Carlito"/>
            </a:endParaRPr>
          </a:p>
        </p:txBody>
      </p:sp>
      <p:sp>
        <p:nvSpPr>
          <p:cNvPr id="3" name="object 3"/>
          <p:cNvSpPr txBox="1"/>
          <p:nvPr/>
        </p:nvSpPr>
        <p:spPr>
          <a:xfrm>
            <a:off x="331724" y="2772283"/>
            <a:ext cx="4611370" cy="1506855"/>
          </a:xfrm>
          <a:prstGeom prst="rect">
            <a:avLst/>
          </a:prstGeom>
        </p:spPr>
        <p:txBody>
          <a:bodyPr vert="horz" wrap="square" lIns="0" tIns="12700" rIns="0" bIns="0" rtlCol="0">
            <a:spAutoFit/>
          </a:bodyPr>
          <a:lstStyle/>
          <a:p>
            <a:pPr marL="241300" indent="-228600">
              <a:lnSpc>
                <a:spcPts val="2735"/>
              </a:lnSpc>
              <a:spcBef>
                <a:spcPts val="100"/>
              </a:spcBef>
              <a:buFont typeface="Arial"/>
              <a:buChar char="•"/>
              <a:tabLst>
                <a:tab pos="241300" algn="l"/>
              </a:tabLst>
            </a:pPr>
            <a:r>
              <a:rPr sz="2400" dirty="0">
                <a:latin typeface="Carlito"/>
                <a:cs typeface="Carlito"/>
              </a:rPr>
              <a:t>&gt;</a:t>
            </a:r>
            <a:r>
              <a:rPr sz="2400" spc="-15" dirty="0">
                <a:latin typeface="Carlito"/>
                <a:cs typeface="Carlito"/>
              </a:rPr>
              <a:t> </a:t>
            </a:r>
            <a:r>
              <a:rPr sz="2400" spc="-5" dirty="0">
                <a:latin typeface="Carlito"/>
                <a:cs typeface="Carlito"/>
              </a:rPr>
              <a:t>frecuencia</a:t>
            </a:r>
            <a:endParaRPr sz="2400">
              <a:latin typeface="Carlito"/>
              <a:cs typeface="Carlito"/>
            </a:endParaRPr>
          </a:p>
          <a:p>
            <a:pPr marL="376555">
              <a:lnSpc>
                <a:spcPts val="2735"/>
              </a:lnSpc>
            </a:pPr>
            <a:r>
              <a:rPr sz="2400" i="1" spc="-15" dirty="0">
                <a:latin typeface="Carlito"/>
                <a:cs typeface="Carlito"/>
              </a:rPr>
              <a:t>Staphylococcus </a:t>
            </a:r>
            <a:r>
              <a:rPr sz="2400" i="1" dirty="0">
                <a:latin typeface="Carlito"/>
                <a:cs typeface="Carlito"/>
              </a:rPr>
              <a:t>aureus ( </a:t>
            </a:r>
            <a:r>
              <a:rPr sz="2400" dirty="0">
                <a:latin typeface="Carlito"/>
                <a:cs typeface="Carlito"/>
              </a:rPr>
              <a:t>80 a</a:t>
            </a:r>
            <a:r>
              <a:rPr sz="2400" spc="-35" dirty="0">
                <a:latin typeface="Carlito"/>
                <a:cs typeface="Carlito"/>
              </a:rPr>
              <a:t> </a:t>
            </a:r>
            <a:r>
              <a:rPr sz="2400" spc="-5" dirty="0">
                <a:latin typeface="Carlito"/>
                <a:cs typeface="Carlito"/>
              </a:rPr>
              <a:t>90%)</a:t>
            </a:r>
            <a:endParaRPr sz="2400">
              <a:latin typeface="Carlito"/>
              <a:cs typeface="Carlito"/>
            </a:endParaRPr>
          </a:p>
          <a:p>
            <a:pPr marL="241300" indent="-228600">
              <a:lnSpc>
                <a:spcPts val="2735"/>
              </a:lnSpc>
              <a:spcBef>
                <a:spcPts val="720"/>
              </a:spcBef>
              <a:buFont typeface="Arial"/>
              <a:buChar char="•"/>
              <a:tabLst>
                <a:tab pos="241300" algn="l"/>
              </a:tabLst>
            </a:pPr>
            <a:r>
              <a:rPr sz="2400" dirty="0">
                <a:latin typeface="Carlito"/>
                <a:cs typeface="Carlito"/>
              </a:rPr>
              <a:t>&lt;</a:t>
            </a:r>
            <a:r>
              <a:rPr sz="2400" spc="-15" dirty="0">
                <a:latin typeface="Carlito"/>
                <a:cs typeface="Carlito"/>
              </a:rPr>
              <a:t> </a:t>
            </a:r>
            <a:r>
              <a:rPr sz="2400" spc="-5" dirty="0">
                <a:latin typeface="Carlito"/>
                <a:cs typeface="Carlito"/>
              </a:rPr>
              <a:t>frecuencia</a:t>
            </a:r>
            <a:endParaRPr sz="2400">
              <a:latin typeface="Carlito"/>
              <a:cs typeface="Carlito"/>
            </a:endParaRPr>
          </a:p>
          <a:p>
            <a:pPr marL="307975">
              <a:lnSpc>
                <a:spcPts val="2735"/>
              </a:lnSpc>
            </a:pPr>
            <a:r>
              <a:rPr sz="2400" i="1" spc="-10" dirty="0">
                <a:latin typeface="Carlito"/>
                <a:cs typeface="Carlito"/>
              </a:rPr>
              <a:t>Estreptococos </a:t>
            </a:r>
            <a:r>
              <a:rPr sz="2400" spc="-10" dirty="0">
                <a:latin typeface="Carlito"/>
                <a:cs typeface="Carlito"/>
              </a:rPr>
              <a:t>B-hemolítico </a:t>
            </a:r>
            <a:r>
              <a:rPr sz="2400" dirty="0">
                <a:latin typeface="Carlito"/>
                <a:cs typeface="Carlito"/>
              </a:rPr>
              <a:t>y</a:t>
            </a:r>
            <a:r>
              <a:rPr sz="2400" spc="-30" dirty="0">
                <a:latin typeface="Carlito"/>
                <a:cs typeface="Carlito"/>
              </a:rPr>
              <a:t> </a:t>
            </a:r>
            <a:r>
              <a:rPr sz="2400" dirty="0">
                <a:latin typeface="Carlito"/>
                <a:cs typeface="Carlito"/>
              </a:rPr>
              <a:t>BGN</a:t>
            </a:r>
            <a:endParaRPr sz="2400">
              <a:latin typeface="Carlito"/>
              <a:cs typeface="Carlito"/>
            </a:endParaRPr>
          </a:p>
        </p:txBody>
      </p:sp>
      <p:sp>
        <p:nvSpPr>
          <p:cNvPr id="5" name="object 5"/>
          <p:cNvSpPr txBox="1"/>
          <p:nvPr/>
        </p:nvSpPr>
        <p:spPr>
          <a:xfrm>
            <a:off x="6941946" y="2680843"/>
            <a:ext cx="3594735" cy="3220720"/>
          </a:xfrm>
          <a:prstGeom prst="rect">
            <a:avLst/>
          </a:prstGeom>
        </p:spPr>
        <p:txBody>
          <a:bodyPr vert="horz" wrap="square" lIns="0" tIns="104140" rIns="0" bIns="0" rtlCol="0">
            <a:spAutoFit/>
          </a:bodyPr>
          <a:lstStyle/>
          <a:p>
            <a:pPr marL="241300" indent="-228600">
              <a:lnSpc>
                <a:spcPct val="100000"/>
              </a:lnSpc>
              <a:spcBef>
                <a:spcPts val="820"/>
              </a:spcBef>
              <a:buFont typeface="Arial"/>
              <a:buChar char="•"/>
              <a:tabLst>
                <a:tab pos="241300" algn="l"/>
              </a:tabLst>
            </a:pPr>
            <a:r>
              <a:rPr sz="2400" i="1" spc="-5" dirty="0">
                <a:latin typeface="Carlito"/>
                <a:cs typeface="Carlito"/>
              </a:rPr>
              <a:t>Brucella</a:t>
            </a:r>
            <a:r>
              <a:rPr sz="2400" i="1" spc="-25" dirty="0">
                <a:latin typeface="Carlito"/>
                <a:cs typeface="Carlito"/>
              </a:rPr>
              <a:t> </a:t>
            </a:r>
            <a:r>
              <a:rPr sz="2400" i="1" dirty="0">
                <a:latin typeface="Carlito"/>
                <a:cs typeface="Carlito"/>
              </a:rPr>
              <a:t>abortus</a:t>
            </a:r>
            <a:r>
              <a:rPr sz="2400" dirty="0">
                <a:latin typeface="Carlito"/>
                <a:cs typeface="Carlito"/>
              </a:rPr>
              <a:t>,</a:t>
            </a:r>
            <a:endParaRPr sz="2400">
              <a:latin typeface="Carlito"/>
              <a:cs typeface="Carlito"/>
            </a:endParaRPr>
          </a:p>
          <a:p>
            <a:pPr marL="307975" indent="-295910">
              <a:lnSpc>
                <a:spcPct val="100000"/>
              </a:lnSpc>
              <a:spcBef>
                <a:spcPts val="720"/>
              </a:spcBef>
              <a:buFont typeface="Arial"/>
              <a:buChar char="•"/>
              <a:tabLst>
                <a:tab pos="307975" algn="l"/>
                <a:tab pos="308610" algn="l"/>
              </a:tabLst>
            </a:pPr>
            <a:r>
              <a:rPr sz="2400" spc="-5" dirty="0">
                <a:latin typeface="Carlito"/>
                <a:cs typeface="Carlito"/>
              </a:rPr>
              <a:t>Micobacterias</a:t>
            </a:r>
            <a:r>
              <a:rPr sz="2400" spc="-90" dirty="0">
                <a:latin typeface="Carlito"/>
                <a:cs typeface="Carlito"/>
              </a:rPr>
              <a:t> </a:t>
            </a:r>
            <a:r>
              <a:rPr sz="2400" spc="-5" dirty="0">
                <a:latin typeface="Carlito"/>
                <a:cs typeface="Carlito"/>
              </a:rPr>
              <a:t>tuberculosa</a:t>
            </a:r>
            <a:endParaRPr sz="2400">
              <a:latin typeface="Carlito"/>
              <a:cs typeface="Carlito"/>
            </a:endParaRPr>
          </a:p>
          <a:p>
            <a:pPr marL="307975" indent="-295910">
              <a:lnSpc>
                <a:spcPct val="100000"/>
              </a:lnSpc>
              <a:spcBef>
                <a:spcPts val="705"/>
              </a:spcBef>
              <a:buFont typeface="Arial"/>
              <a:buChar char="•"/>
              <a:tabLst>
                <a:tab pos="307975" algn="l"/>
                <a:tab pos="308610" algn="l"/>
                <a:tab pos="2188210" algn="l"/>
              </a:tabLst>
            </a:pPr>
            <a:r>
              <a:rPr sz="2400" spc="-5" dirty="0">
                <a:latin typeface="Carlito"/>
                <a:cs typeface="Carlito"/>
              </a:rPr>
              <a:t>Micobacterias	</a:t>
            </a:r>
            <a:r>
              <a:rPr sz="2400" spc="-10" dirty="0">
                <a:latin typeface="Carlito"/>
                <a:cs typeface="Carlito"/>
              </a:rPr>
              <a:t>atípicas</a:t>
            </a:r>
            <a:endParaRPr sz="2400">
              <a:latin typeface="Carlito"/>
              <a:cs typeface="Carlito"/>
            </a:endParaRPr>
          </a:p>
          <a:p>
            <a:pPr marL="241300" indent="-228600">
              <a:lnSpc>
                <a:spcPct val="100000"/>
              </a:lnSpc>
              <a:spcBef>
                <a:spcPts val="710"/>
              </a:spcBef>
              <a:buFont typeface="Arial"/>
              <a:buChar char="•"/>
              <a:tabLst>
                <a:tab pos="241300" algn="l"/>
              </a:tabLst>
            </a:pPr>
            <a:r>
              <a:rPr sz="2400" spc="-5" dirty="0">
                <a:latin typeface="Carlito"/>
                <a:cs typeface="Carlito"/>
              </a:rPr>
              <a:t>Cándida</a:t>
            </a:r>
            <a:endParaRPr sz="2400">
              <a:latin typeface="Carlito"/>
              <a:cs typeface="Carlito"/>
            </a:endParaRPr>
          </a:p>
          <a:p>
            <a:pPr marL="241300" indent="-228600">
              <a:lnSpc>
                <a:spcPct val="100000"/>
              </a:lnSpc>
              <a:spcBef>
                <a:spcPts val="720"/>
              </a:spcBef>
              <a:buFont typeface="Arial"/>
              <a:buChar char="•"/>
              <a:tabLst>
                <a:tab pos="241300" algn="l"/>
              </a:tabLst>
            </a:pPr>
            <a:r>
              <a:rPr sz="2400" spc="-5" dirty="0">
                <a:latin typeface="Carlito"/>
                <a:cs typeface="Carlito"/>
              </a:rPr>
              <a:t>S.schenkii</a:t>
            </a:r>
            <a:endParaRPr sz="2400">
              <a:latin typeface="Carlito"/>
              <a:cs typeface="Carlito"/>
            </a:endParaRPr>
          </a:p>
          <a:p>
            <a:pPr marL="241300" indent="-228600">
              <a:lnSpc>
                <a:spcPct val="100000"/>
              </a:lnSpc>
              <a:spcBef>
                <a:spcPts val="710"/>
              </a:spcBef>
              <a:buFont typeface="Arial"/>
              <a:buChar char="•"/>
              <a:tabLst>
                <a:tab pos="241300" algn="l"/>
              </a:tabLst>
            </a:pPr>
            <a:r>
              <a:rPr sz="2400" spc="-10" dirty="0">
                <a:latin typeface="Carlito"/>
                <a:cs typeface="Carlito"/>
              </a:rPr>
              <a:t>Phialophora</a:t>
            </a:r>
            <a:endParaRPr sz="2400">
              <a:latin typeface="Carlito"/>
              <a:cs typeface="Carlito"/>
            </a:endParaRPr>
          </a:p>
          <a:p>
            <a:pPr marL="241300" indent="-228600">
              <a:lnSpc>
                <a:spcPct val="100000"/>
              </a:lnSpc>
              <a:spcBef>
                <a:spcPts val="710"/>
              </a:spcBef>
              <a:buFont typeface="Arial"/>
              <a:buChar char="•"/>
              <a:tabLst>
                <a:tab pos="241300" algn="l"/>
              </a:tabLst>
            </a:pPr>
            <a:r>
              <a:rPr sz="2400" spc="-15" dirty="0">
                <a:latin typeface="Carlito"/>
                <a:cs typeface="Carlito"/>
              </a:rPr>
              <a:t>Prototheca</a:t>
            </a:r>
            <a:endParaRPr sz="2400">
              <a:latin typeface="Carlito"/>
              <a:cs typeface="Carlito"/>
            </a:endParaRPr>
          </a:p>
        </p:txBody>
      </p:sp>
      <p:sp>
        <p:nvSpPr>
          <p:cNvPr id="6" name="object 6"/>
          <p:cNvSpPr txBox="1"/>
          <p:nvPr/>
        </p:nvSpPr>
        <p:spPr>
          <a:xfrm>
            <a:off x="252984" y="1679194"/>
            <a:ext cx="4959350" cy="590550"/>
          </a:xfrm>
          <a:prstGeom prst="rect">
            <a:avLst/>
          </a:prstGeom>
          <a:solidFill>
            <a:srgbClr val="FFF1CC"/>
          </a:solidFill>
        </p:spPr>
        <p:txBody>
          <a:bodyPr vert="horz" wrap="square" lIns="0" tIns="0" rIns="0" bIns="0" rtlCol="0">
            <a:spAutoFit/>
          </a:bodyPr>
          <a:lstStyle/>
          <a:p>
            <a:pPr algn="ctr">
              <a:lnSpc>
                <a:spcPts val="3204"/>
              </a:lnSpc>
            </a:pPr>
            <a:r>
              <a:rPr sz="2800" spc="-15" dirty="0">
                <a:latin typeface="Carlito"/>
                <a:cs typeface="Carlito"/>
              </a:rPr>
              <a:t>Bursitis</a:t>
            </a:r>
            <a:r>
              <a:rPr sz="2800" spc="15" dirty="0">
                <a:latin typeface="Carlito"/>
                <a:cs typeface="Carlito"/>
              </a:rPr>
              <a:t> </a:t>
            </a:r>
            <a:r>
              <a:rPr sz="2800" spc="-5" dirty="0">
                <a:latin typeface="Carlito"/>
                <a:cs typeface="Carlito"/>
              </a:rPr>
              <a:t>aguda</a:t>
            </a:r>
            <a:endParaRPr sz="2800">
              <a:latin typeface="Carlito"/>
              <a:cs typeface="Carlito"/>
            </a:endParaRPr>
          </a:p>
        </p:txBody>
      </p:sp>
      <p:sp>
        <p:nvSpPr>
          <p:cNvPr id="7" name="object 7"/>
          <p:cNvSpPr txBox="1"/>
          <p:nvPr/>
        </p:nvSpPr>
        <p:spPr>
          <a:xfrm>
            <a:off x="6696202" y="1636712"/>
            <a:ext cx="4871720" cy="675640"/>
          </a:xfrm>
          <a:prstGeom prst="rect">
            <a:avLst/>
          </a:prstGeom>
          <a:solidFill>
            <a:srgbClr val="FFF1CC"/>
          </a:solidFill>
        </p:spPr>
        <p:txBody>
          <a:bodyPr vert="horz" wrap="square" lIns="0" tIns="0" rIns="0" bIns="0" rtlCol="0">
            <a:spAutoFit/>
          </a:bodyPr>
          <a:lstStyle/>
          <a:p>
            <a:pPr algn="ctr">
              <a:lnSpc>
                <a:spcPts val="3200"/>
              </a:lnSpc>
            </a:pPr>
            <a:r>
              <a:rPr sz="2800" spc="-15" dirty="0">
                <a:latin typeface="Carlito"/>
                <a:cs typeface="Carlito"/>
              </a:rPr>
              <a:t>Bursitis</a:t>
            </a:r>
            <a:r>
              <a:rPr sz="2800" spc="10" dirty="0">
                <a:latin typeface="Carlito"/>
                <a:cs typeface="Carlito"/>
              </a:rPr>
              <a:t> </a:t>
            </a:r>
            <a:r>
              <a:rPr sz="2800" spc="-15" dirty="0">
                <a:latin typeface="Carlito"/>
                <a:cs typeface="Carlito"/>
              </a:rPr>
              <a:t>crónica</a:t>
            </a:r>
            <a:endParaRPr sz="2800">
              <a:latin typeface="Carlito"/>
              <a:cs typeface="Carlito"/>
            </a:endParaRPr>
          </a:p>
        </p:txBody>
      </p:sp>
      <p:sp>
        <p:nvSpPr>
          <p:cNvPr id="10" name="object 5">
            <a:extLst>
              <a:ext uri="{FF2B5EF4-FFF2-40B4-BE49-F238E27FC236}">
                <a16:creationId xmlns:a16="http://schemas.microsoft.com/office/drawing/2014/main" id="{93558AC1-937F-4250-AB6D-8E279FEA44D9}"/>
              </a:ext>
            </a:extLst>
          </p:cNvPr>
          <p:cNvSpPr txBox="1">
            <a:spLocks noGrp="1"/>
          </p:cNvSpPr>
          <p:nvPr>
            <p:ph type="title"/>
          </p:nvPr>
        </p:nvSpPr>
        <p:spPr>
          <a:xfrm>
            <a:off x="9691496" y="112013"/>
            <a:ext cx="1545590" cy="51371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pc="-10" dirty="0"/>
              <a:t>BURSITIS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2619" y="845946"/>
            <a:ext cx="2418080" cy="513715"/>
          </a:xfrm>
          <a:prstGeom prst="rect">
            <a:avLst/>
          </a:prstGeom>
        </p:spPr>
        <p:txBody>
          <a:bodyPr vert="horz" wrap="square" lIns="0" tIns="13335" rIns="0" bIns="0" rtlCol="0">
            <a:spAutoFit/>
          </a:bodyPr>
          <a:lstStyle/>
          <a:p>
            <a:pPr marL="12700">
              <a:lnSpc>
                <a:spcPct val="100000"/>
              </a:lnSpc>
              <a:spcBef>
                <a:spcPts val="105"/>
              </a:spcBef>
            </a:pPr>
            <a:r>
              <a:rPr sz="3200" b="1" spc="-15" dirty="0">
                <a:solidFill>
                  <a:srgbClr val="6FAC46"/>
                </a:solidFill>
                <a:latin typeface="Carlito"/>
                <a:cs typeface="Carlito"/>
              </a:rPr>
              <a:t>DIAGNOSTICO</a:t>
            </a:r>
            <a:endParaRPr sz="3200">
              <a:latin typeface="Carlito"/>
              <a:cs typeface="Carlito"/>
            </a:endParaRPr>
          </a:p>
        </p:txBody>
      </p:sp>
      <p:grpSp>
        <p:nvGrpSpPr>
          <p:cNvPr id="3" name="object 3"/>
          <p:cNvGrpSpPr/>
          <p:nvPr/>
        </p:nvGrpSpPr>
        <p:grpSpPr>
          <a:xfrm>
            <a:off x="547662" y="1713801"/>
            <a:ext cx="2777490" cy="957580"/>
            <a:chOff x="547662" y="1713801"/>
            <a:chExt cx="2777490" cy="957580"/>
          </a:xfrm>
        </p:grpSpPr>
        <p:sp>
          <p:nvSpPr>
            <p:cNvPr id="4" name="object 4"/>
            <p:cNvSpPr/>
            <p:nvPr/>
          </p:nvSpPr>
          <p:spPr>
            <a:xfrm>
              <a:off x="552424" y="1718564"/>
              <a:ext cx="2767965" cy="948055"/>
            </a:xfrm>
            <a:custGeom>
              <a:avLst/>
              <a:gdLst/>
              <a:ahLst/>
              <a:cxnLst/>
              <a:rect l="l" t="t" r="r" b="b"/>
              <a:pathLst>
                <a:path w="2767965" h="948055">
                  <a:moveTo>
                    <a:pt x="2767584" y="0"/>
                  </a:moveTo>
                  <a:lnTo>
                    <a:pt x="0" y="0"/>
                  </a:lnTo>
                  <a:lnTo>
                    <a:pt x="0" y="947927"/>
                  </a:lnTo>
                  <a:lnTo>
                    <a:pt x="2767584" y="947927"/>
                  </a:lnTo>
                  <a:lnTo>
                    <a:pt x="2767584" y="0"/>
                  </a:lnTo>
                  <a:close/>
                </a:path>
              </a:pathLst>
            </a:custGeom>
            <a:solidFill>
              <a:srgbClr val="FFF1CC"/>
            </a:solidFill>
          </p:spPr>
          <p:txBody>
            <a:bodyPr wrap="square" lIns="0" tIns="0" rIns="0" bIns="0" rtlCol="0"/>
            <a:lstStyle/>
            <a:p>
              <a:endParaRPr/>
            </a:p>
          </p:txBody>
        </p:sp>
        <p:sp>
          <p:nvSpPr>
            <p:cNvPr id="5" name="object 5"/>
            <p:cNvSpPr/>
            <p:nvPr/>
          </p:nvSpPr>
          <p:spPr>
            <a:xfrm>
              <a:off x="552424" y="1718564"/>
              <a:ext cx="2767965" cy="948055"/>
            </a:xfrm>
            <a:custGeom>
              <a:avLst/>
              <a:gdLst/>
              <a:ahLst/>
              <a:cxnLst/>
              <a:rect l="l" t="t" r="r" b="b"/>
              <a:pathLst>
                <a:path w="2767965" h="948055">
                  <a:moveTo>
                    <a:pt x="0" y="947927"/>
                  </a:moveTo>
                  <a:lnTo>
                    <a:pt x="2767584" y="947927"/>
                  </a:lnTo>
                  <a:lnTo>
                    <a:pt x="2767584" y="0"/>
                  </a:lnTo>
                  <a:lnTo>
                    <a:pt x="0" y="0"/>
                  </a:lnTo>
                  <a:lnTo>
                    <a:pt x="0" y="947927"/>
                  </a:lnTo>
                  <a:close/>
                </a:path>
              </a:pathLst>
            </a:custGeom>
            <a:ln w="9525">
              <a:solidFill>
                <a:srgbClr val="000000"/>
              </a:solidFill>
            </a:ln>
          </p:spPr>
          <p:txBody>
            <a:bodyPr wrap="square" lIns="0" tIns="0" rIns="0" bIns="0" rtlCol="0"/>
            <a:lstStyle/>
            <a:p>
              <a:endParaRPr/>
            </a:p>
          </p:txBody>
        </p:sp>
      </p:grpSp>
      <p:sp>
        <p:nvSpPr>
          <p:cNvPr id="6" name="object 6"/>
          <p:cNvSpPr txBox="1"/>
          <p:nvPr/>
        </p:nvSpPr>
        <p:spPr>
          <a:xfrm>
            <a:off x="552424" y="1718564"/>
            <a:ext cx="2767965" cy="948055"/>
          </a:xfrm>
          <a:prstGeom prst="rect">
            <a:avLst/>
          </a:prstGeom>
        </p:spPr>
        <p:txBody>
          <a:bodyPr vert="horz" wrap="square" lIns="0" tIns="28575" rIns="0" bIns="0" rtlCol="0">
            <a:spAutoFit/>
          </a:bodyPr>
          <a:lstStyle/>
          <a:p>
            <a:pPr marL="865505" marR="196215" indent="-660400">
              <a:lnSpc>
                <a:spcPts val="3020"/>
              </a:lnSpc>
              <a:spcBef>
                <a:spcPts val="225"/>
              </a:spcBef>
            </a:pPr>
            <a:r>
              <a:rPr sz="2800" spc="-5" dirty="0">
                <a:latin typeface="Carlito"/>
                <a:cs typeface="Carlito"/>
              </a:rPr>
              <a:t>Man</a:t>
            </a:r>
            <a:r>
              <a:rPr sz="2800" spc="-15" dirty="0">
                <a:latin typeface="Carlito"/>
                <a:cs typeface="Carlito"/>
              </a:rPr>
              <a:t>i</a:t>
            </a:r>
            <a:r>
              <a:rPr sz="2800" spc="-80" dirty="0">
                <a:latin typeface="Carlito"/>
                <a:cs typeface="Carlito"/>
              </a:rPr>
              <a:t>f</a:t>
            </a:r>
            <a:r>
              <a:rPr sz="2800" spc="-5" dirty="0">
                <a:latin typeface="Carlito"/>
                <a:cs typeface="Carlito"/>
              </a:rPr>
              <a:t>e</a:t>
            </a:r>
            <a:r>
              <a:rPr sz="2800" spc="-45" dirty="0">
                <a:latin typeface="Carlito"/>
                <a:cs typeface="Carlito"/>
              </a:rPr>
              <a:t>st</a:t>
            </a:r>
            <a:r>
              <a:rPr sz="2800" spc="-5" dirty="0">
                <a:latin typeface="Carlito"/>
                <a:cs typeface="Carlito"/>
              </a:rPr>
              <a:t>a</a:t>
            </a:r>
            <a:r>
              <a:rPr sz="2800" dirty="0">
                <a:latin typeface="Carlito"/>
                <a:cs typeface="Carlito"/>
              </a:rPr>
              <a:t>c</a:t>
            </a:r>
            <a:r>
              <a:rPr sz="2800" spc="-5" dirty="0">
                <a:latin typeface="Carlito"/>
                <a:cs typeface="Carlito"/>
              </a:rPr>
              <a:t>io</a:t>
            </a:r>
            <a:r>
              <a:rPr sz="2800" spc="-15" dirty="0">
                <a:latin typeface="Carlito"/>
                <a:cs typeface="Carlito"/>
              </a:rPr>
              <a:t>n</a:t>
            </a:r>
            <a:r>
              <a:rPr sz="2800" spc="-5" dirty="0">
                <a:latin typeface="Carlito"/>
                <a:cs typeface="Carlito"/>
              </a:rPr>
              <a:t>es  </a:t>
            </a:r>
            <a:r>
              <a:rPr sz="2800" spc="-10" dirty="0">
                <a:latin typeface="Carlito"/>
                <a:cs typeface="Carlito"/>
              </a:rPr>
              <a:t>clínicas</a:t>
            </a:r>
            <a:endParaRPr sz="2800">
              <a:latin typeface="Carlito"/>
              <a:cs typeface="Carlito"/>
            </a:endParaRPr>
          </a:p>
        </p:txBody>
      </p:sp>
      <p:grpSp>
        <p:nvGrpSpPr>
          <p:cNvPr id="7" name="object 7"/>
          <p:cNvGrpSpPr/>
          <p:nvPr/>
        </p:nvGrpSpPr>
        <p:grpSpPr>
          <a:xfrm>
            <a:off x="4539805" y="1731454"/>
            <a:ext cx="1905635" cy="946785"/>
            <a:chOff x="4539805" y="1731454"/>
            <a:chExt cx="1905635" cy="946785"/>
          </a:xfrm>
        </p:grpSpPr>
        <p:sp>
          <p:nvSpPr>
            <p:cNvPr id="8" name="object 8"/>
            <p:cNvSpPr/>
            <p:nvPr/>
          </p:nvSpPr>
          <p:spPr>
            <a:xfrm>
              <a:off x="4544567" y="1736217"/>
              <a:ext cx="1896110" cy="937260"/>
            </a:xfrm>
            <a:custGeom>
              <a:avLst/>
              <a:gdLst/>
              <a:ahLst/>
              <a:cxnLst/>
              <a:rect l="l" t="t" r="r" b="b"/>
              <a:pathLst>
                <a:path w="1896110" h="937260">
                  <a:moveTo>
                    <a:pt x="1895856" y="0"/>
                  </a:moveTo>
                  <a:lnTo>
                    <a:pt x="0" y="0"/>
                  </a:lnTo>
                  <a:lnTo>
                    <a:pt x="0" y="937260"/>
                  </a:lnTo>
                  <a:lnTo>
                    <a:pt x="1895856" y="937260"/>
                  </a:lnTo>
                  <a:lnTo>
                    <a:pt x="1895856" y="0"/>
                  </a:lnTo>
                  <a:close/>
                </a:path>
              </a:pathLst>
            </a:custGeom>
            <a:solidFill>
              <a:srgbClr val="FFF1CC"/>
            </a:solidFill>
          </p:spPr>
          <p:txBody>
            <a:bodyPr wrap="square" lIns="0" tIns="0" rIns="0" bIns="0" rtlCol="0"/>
            <a:lstStyle/>
            <a:p>
              <a:endParaRPr/>
            </a:p>
          </p:txBody>
        </p:sp>
        <p:sp>
          <p:nvSpPr>
            <p:cNvPr id="9" name="object 9"/>
            <p:cNvSpPr/>
            <p:nvPr/>
          </p:nvSpPr>
          <p:spPr>
            <a:xfrm>
              <a:off x="4544567" y="1736217"/>
              <a:ext cx="1896110" cy="937260"/>
            </a:xfrm>
            <a:custGeom>
              <a:avLst/>
              <a:gdLst/>
              <a:ahLst/>
              <a:cxnLst/>
              <a:rect l="l" t="t" r="r" b="b"/>
              <a:pathLst>
                <a:path w="1896110" h="937260">
                  <a:moveTo>
                    <a:pt x="0" y="937260"/>
                  </a:moveTo>
                  <a:lnTo>
                    <a:pt x="1895856" y="937260"/>
                  </a:lnTo>
                  <a:lnTo>
                    <a:pt x="1895856" y="0"/>
                  </a:lnTo>
                  <a:lnTo>
                    <a:pt x="0" y="0"/>
                  </a:lnTo>
                  <a:lnTo>
                    <a:pt x="0" y="937260"/>
                  </a:lnTo>
                  <a:close/>
                </a:path>
              </a:pathLst>
            </a:custGeom>
            <a:ln w="9524">
              <a:solidFill>
                <a:srgbClr val="000000"/>
              </a:solidFill>
            </a:ln>
          </p:spPr>
          <p:txBody>
            <a:bodyPr wrap="square" lIns="0" tIns="0" rIns="0" bIns="0" rtlCol="0"/>
            <a:lstStyle/>
            <a:p>
              <a:endParaRPr/>
            </a:p>
          </p:txBody>
        </p:sp>
      </p:grpSp>
      <p:sp>
        <p:nvSpPr>
          <p:cNvPr id="10" name="object 10"/>
          <p:cNvSpPr txBox="1"/>
          <p:nvPr/>
        </p:nvSpPr>
        <p:spPr>
          <a:xfrm>
            <a:off x="4544567" y="1736217"/>
            <a:ext cx="1896110" cy="937260"/>
          </a:xfrm>
          <a:prstGeom prst="rect">
            <a:avLst/>
          </a:prstGeom>
        </p:spPr>
        <p:txBody>
          <a:bodyPr vert="horz" wrap="square" lIns="0" tIns="0" rIns="0" bIns="0" rtlCol="0">
            <a:spAutoFit/>
          </a:bodyPr>
          <a:lstStyle/>
          <a:p>
            <a:pPr marL="254635">
              <a:lnSpc>
                <a:spcPts val="3204"/>
              </a:lnSpc>
            </a:pPr>
            <a:r>
              <a:rPr sz="2800" spc="-5" dirty="0">
                <a:latin typeface="Carlito"/>
                <a:cs typeface="Carlito"/>
              </a:rPr>
              <a:t>Imágenes</a:t>
            </a:r>
            <a:endParaRPr sz="2800">
              <a:latin typeface="Carlito"/>
              <a:cs typeface="Carlito"/>
            </a:endParaRPr>
          </a:p>
        </p:txBody>
      </p:sp>
      <p:grpSp>
        <p:nvGrpSpPr>
          <p:cNvPr id="11" name="object 11"/>
          <p:cNvGrpSpPr/>
          <p:nvPr/>
        </p:nvGrpSpPr>
        <p:grpSpPr>
          <a:xfrm>
            <a:off x="8238045" y="1731454"/>
            <a:ext cx="3453765" cy="1035685"/>
            <a:chOff x="8238045" y="1731454"/>
            <a:chExt cx="3453765" cy="1035685"/>
          </a:xfrm>
        </p:grpSpPr>
        <p:sp>
          <p:nvSpPr>
            <p:cNvPr id="12" name="object 12"/>
            <p:cNvSpPr/>
            <p:nvPr/>
          </p:nvSpPr>
          <p:spPr>
            <a:xfrm>
              <a:off x="8242807" y="1736217"/>
              <a:ext cx="3444240" cy="1026160"/>
            </a:xfrm>
            <a:custGeom>
              <a:avLst/>
              <a:gdLst/>
              <a:ahLst/>
              <a:cxnLst/>
              <a:rect l="l" t="t" r="r" b="b"/>
              <a:pathLst>
                <a:path w="3444240" h="1026160">
                  <a:moveTo>
                    <a:pt x="3444240" y="0"/>
                  </a:moveTo>
                  <a:lnTo>
                    <a:pt x="0" y="0"/>
                  </a:lnTo>
                  <a:lnTo>
                    <a:pt x="0" y="1025651"/>
                  </a:lnTo>
                  <a:lnTo>
                    <a:pt x="3444240" y="1025651"/>
                  </a:lnTo>
                  <a:lnTo>
                    <a:pt x="3444240" y="0"/>
                  </a:lnTo>
                  <a:close/>
                </a:path>
              </a:pathLst>
            </a:custGeom>
            <a:solidFill>
              <a:srgbClr val="FFF1CC"/>
            </a:solidFill>
          </p:spPr>
          <p:txBody>
            <a:bodyPr wrap="square" lIns="0" tIns="0" rIns="0" bIns="0" rtlCol="0"/>
            <a:lstStyle/>
            <a:p>
              <a:endParaRPr/>
            </a:p>
          </p:txBody>
        </p:sp>
        <p:sp>
          <p:nvSpPr>
            <p:cNvPr id="13" name="object 13"/>
            <p:cNvSpPr/>
            <p:nvPr/>
          </p:nvSpPr>
          <p:spPr>
            <a:xfrm>
              <a:off x="8242807" y="1736217"/>
              <a:ext cx="3444240" cy="1026160"/>
            </a:xfrm>
            <a:custGeom>
              <a:avLst/>
              <a:gdLst/>
              <a:ahLst/>
              <a:cxnLst/>
              <a:rect l="l" t="t" r="r" b="b"/>
              <a:pathLst>
                <a:path w="3444240" h="1026160">
                  <a:moveTo>
                    <a:pt x="0" y="1025651"/>
                  </a:moveTo>
                  <a:lnTo>
                    <a:pt x="3444240" y="1025651"/>
                  </a:lnTo>
                  <a:lnTo>
                    <a:pt x="3444240" y="0"/>
                  </a:lnTo>
                  <a:lnTo>
                    <a:pt x="0" y="0"/>
                  </a:lnTo>
                  <a:lnTo>
                    <a:pt x="0" y="1025651"/>
                  </a:lnTo>
                  <a:close/>
                </a:path>
              </a:pathLst>
            </a:custGeom>
            <a:ln w="9525">
              <a:solidFill>
                <a:srgbClr val="000000"/>
              </a:solidFill>
            </a:ln>
          </p:spPr>
          <p:txBody>
            <a:bodyPr wrap="square" lIns="0" tIns="0" rIns="0" bIns="0" rtlCol="0"/>
            <a:lstStyle/>
            <a:p>
              <a:endParaRPr/>
            </a:p>
          </p:txBody>
        </p:sp>
      </p:grpSp>
      <p:sp>
        <p:nvSpPr>
          <p:cNvPr id="14" name="object 14"/>
          <p:cNvSpPr txBox="1"/>
          <p:nvPr/>
        </p:nvSpPr>
        <p:spPr>
          <a:xfrm>
            <a:off x="8242807" y="1736217"/>
            <a:ext cx="3444240" cy="1026160"/>
          </a:xfrm>
          <a:prstGeom prst="rect">
            <a:avLst/>
          </a:prstGeom>
        </p:spPr>
        <p:txBody>
          <a:bodyPr vert="horz" wrap="square" lIns="0" tIns="28575" rIns="0" bIns="0" rtlCol="0">
            <a:spAutoFit/>
          </a:bodyPr>
          <a:lstStyle/>
          <a:p>
            <a:pPr marL="1181100" marR="335915" indent="-837565">
              <a:lnSpc>
                <a:spcPts val="3020"/>
              </a:lnSpc>
              <a:spcBef>
                <a:spcPts val="225"/>
              </a:spcBef>
            </a:pPr>
            <a:r>
              <a:rPr sz="2800" spc="-10" dirty="0">
                <a:latin typeface="Carlito"/>
                <a:cs typeface="Carlito"/>
              </a:rPr>
              <a:t>Punción </a:t>
            </a:r>
            <a:r>
              <a:rPr sz="2800" spc="-5" dirty="0">
                <a:latin typeface="Carlito"/>
                <a:cs typeface="Carlito"/>
              </a:rPr>
              <a:t>del </a:t>
            </a:r>
            <a:r>
              <a:rPr sz="2800" spc="-10" dirty="0">
                <a:latin typeface="Carlito"/>
                <a:cs typeface="Carlito"/>
              </a:rPr>
              <a:t>liquido  sinovial</a:t>
            </a:r>
            <a:endParaRPr sz="2800">
              <a:latin typeface="Carlito"/>
              <a:cs typeface="Carlito"/>
            </a:endParaRPr>
          </a:p>
        </p:txBody>
      </p:sp>
      <p:sp>
        <p:nvSpPr>
          <p:cNvPr id="15" name="object 15"/>
          <p:cNvSpPr txBox="1">
            <a:spLocks noGrp="1"/>
          </p:cNvSpPr>
          <p:nvPr>
            <p:ph type="title"/>
          </p:nvPr>
        </p:nvSpPr>
        <p:spPr>
          <a:xfrm>
            <a:off x="10045065" y="410718"/>
            <a:ext cx="1545590" cy="513715"/>
          </a:xfrm>
          <a:prstGeom prst="rect">
            <a:avLst/>
          </a:prstGeom>
          <a:solidFill>
            <a:schemeClr val="bg1"/>
          </a:solidFill>
        </p:spPr>
        <p:txBody>
          <a:bodyPr vert="horz" wrap="square" lIns="0" tIns="13335" rIns="0" bIns="0" rtlCol="0">
            <a:spAutoFit/>
          </a:bodyPr>
          <a:lstStyle/>
          <a:p>
            <a:pPr marL="12700">
              <a:lnSpc>
                <a:spcPct val="100000"/>
              </a:lnSpc>
              <a:spcBef>
                <a:spcPts val="105"/>
              </a:spcBef>
            </a:pPr>
            <a:r>
              <a:rPr spc="-10" dirty="0"/>
              <a:t>BURSITIS</a:t>
            </a:r>
          </a:p>
        </p:txBody>
      </p:sp>
      <p:grpSp>
        <p:nvGrpSpPr>
          <p:cNvPr id="16" name="object 16"/>
          <p:cNvGrpSpPr/>
          <p:nvPr/>
        </p:nvGrpSpPr>
        <p:grpSpPr>
          <a:xfrm>
            <a:off x="3520059" y="1964537"/>
            <a:ext cx="409575" cy="481330"/>
            <a:chOff x="3520059" y="1964537"/>
            <a:chExt cx="409575" cy="481330"/>
          </a:xfrm>
        </p:grpSpPr>
        <p:sp>
          <p:nvSpPr>
            <p:cNvPr id="17" name="object 17"/>
            <p:cNvSpPr/>
            <p:nvPr/>
          </p:nvSpPr>
          <p:spPr>
            <a:xfrm>
              <a:off x="3529584" y="1974062"/>
              <a:ext cx="390525" cy="462280"/>
            </a:xfrm>
            <a:custGeom>
              <a:avLst/>
              <a:gdLst/>
              <a:ahLst/>
              <a:cxnLst/>
              <a:rect l="l" t="t" r="r" b="b"/>
              <a:pathLst>
                <a:path w="390525" h="462280">
                  <a:moveTo>
                    <a:pt x="390143" y="0"/>
                  </a:moveTo>
                  <a:lnTo>
                    <a:pt x="0" y="0"/>
                  </a:lnTo>
                  <a:lnTo>
                    <a:pt x="0" y="461670"/>
                  </a:lnTo>
                  <a:lnTo>
                    <a:pt x="390143" y="461670"/>
                  </a:lnTo>
                  <a:lnTo>
                    <a:pt x="390143" y="0"/>
                  </a:lnTo>
                  <a:close/>
                </a:path>
              </a:pathLst>
            </a:custGeom>
            <a:solidFill>
              <a:srgbClr val="FAE4D5"/>
            </a:solidFill>
          </p:spPr>
          <p:txBody>
            <a:bodyPr wrap="square" lIns="0" tIns="0" rIns="0" bIns="0" rtlCol="0"/>
            <a:lstStyle/>
            <a:p>
              <a:endParaRPr/>
            </a:p>
          </p:txBody>
        </p:sp>
        <p:sp>
          <p:nvSpPr>
            <p:cNvPr id="18" name="object 18"/>
            <p:cNvSpPr/>
            <p:nvPr/>
          </p:nvSpPr>
          <p:spPr>
            <a:xfrm>
              <a:off x="3529584" y="1974062"/>
              <a:ext cx="390525" cy="462280"/>
            </a:xfrm>
            <a:custGeom>
              <a:avLst/>
              <a:gdLst/>
              <a:ahLst/>
              <a:cxnLst/>
              <a:rect l="l" t="t" r="r" b="b"/>
              <a:pathLst>
                <a:path w="390525" h="462280">
                  <a:moveTo>
                    <a:pt x="0" y="461670"/>
                  </a:moveTo>
                  <a:lnTo>
                    <a:pt x="390143" y="461670"/>
                  </a:lnTo>
                  <a:lnTo>
                    <a:pt x="390143" y="0"/>
                  </a:lnTo>
                  <a:lnTo>
                    <a:pt x="0" y="0"/>
                  </a:lnTo>
                  <a:lnTo>
                    <a:pt x="0" y="461670"/>
                  </a:lnTo>
                  <a:close/>
                </a:path>
              </a:pathLst>
            </a:custGeom>
            <a:ln w="19050">
              <a:solidFill>
                <a:srgbClr val="000000"/>
              </a:solidFill>
            </a:ln>
          </p:spPr>
          <p:txBody>
            <a:bodyPr wrap="square" lIns="0" tIns="0" rIns="0" bIns="0" rtlCol="0"/>
            <a:lstStyle/>
            <a:p>
              <a:endParaRPr/>
            </a:p>
          </p:txBody>
        </p:sp>
      </p:grpSp>
      <p:sp>
        <p:nvSpPr>
          <p:cNvPr id="19" name="object 19"/>
          <p:cNvSpPr txBox="1"/>
          <p:nvPr/>
        </p:nvSpPr>
        <p:spPr>
          <a:xfrm>
            <a:off x="3529584" y="1974062"/>
            <a:ext cx="390525" cy="462280"/>
          </a:xfrm>
          <a:prstGeom prst="rect">
            <a:avLst/>
          </a:prstGeom>
        </p:spPr>
        <p:txBody>
          <a:bodyPr vert="horz" wrap="square" lIns="0" tIns="26034" rIns="0" bIns="0" rtlCol="0">
            <a:spAutoFit/>
          </a:bodyPr>
          <a:lstStyle/>
          <a:p>
            <a:pPr marL="92075">
              <a:lnSpc>
                <a:spcPct val="100000"/>
              </a:lnSpc>
              <a:spcBef>
                <a:spcPts val="204"/>
              </a:spcBef>
            </a:pPr>
            <a:r>
              <a:rPr sz="2400" dirty="0">
                <a:latin typeface="Carlito"/>
                <a:cs typeface="Carlito"/>
              </a:rPr>
              <a:t>+</a:t>
            </a:r>
            <a:endParaRPr sz="2400">
              <a:latin typeface="Carlito"/>
              <a:cs typeface="Carlito"/>
            </a:endParaRPr>
          </a:p>
        </p:txBody>
      </p:sp>
      <p:grpSp>
        <p:nvGrpSpPr>
          <p:cNvPr id="20" name="object 20"/>
          <p:cNvGrpSpPr/>
          <p:nvPr/>
        </p:nvGrpSpPr>
        <p:grpSpPr>
          <a:xfrm>
            <a:off x="7060501" y="1969300"/>
            <a:ext cx="351155" cy="471805"/>
            <a:chOff x="7060501" y="1969300"/>
            <a:chExt cx="351155" cy="471805"/>
          </a:xfrm>
        </p:grpSpPr>
        <p:sp>
          <p:nvSpPr>
            <p:cNvPr id="21" name="object 21"/>
            <p:cNvSpPr/>
            <p:nvPr/>
          </p:nvSpPr>
          <p:spPr>
            <a:xfrm>
              <a:off x="7065264" y="1974062"/>
              <a:ext cx="341630" cy="462280"/>
            </a:xfrm>
            <a:custGeom>
              <a:avLst/>
              <a:gdLst/>
              <a:ahLst/>
              <a:cxnLst/>
              <a:rect l="l" t="t" r="r" b="b"/>
              <a:pathLst>
                <a:path w="341629" h="462280">
                  <a:moveTo>
                    <a:pt x="341375" y="0"/>
                  </a:moveTo>
                  <a:lnTo>
                    <a:pt x="0" y="0"/>
                  </a:lnTo>
                  <a:lnTo>
                    <a:pt x="0" y="461670"/>
                  </a:lnTo>
                  <a:lnTo>
                    <a:pt x="341375" y="461670"/>
                  </a:lnTo>
                  <a:lnTo>
                    <a:pt x="341375" y="0"/>
                  </a:lnTo>
                  <a:close/>
                </a:path>
              </a:pathLst>
            </a:custGeom>
            <a:solidFill>
              <a:srgbClr val="FAE4D5"/>
            </a:solidFill>
          </p:spPr>
          <p:txBody>
            <a:bodyPr wrap="square" lIns="0" tIns="0" rIns="0" bIns="0" rtlCol="0"/>
            <a:lstStyle/>
            <a:p>
              <a:endParaRPr/>
            </a:p>
          </p:txBody>
        </p:sp>
        <p:sp>
          <p:nvSpPr>
            <p:cNvPr id="22" name="object 22"/>
            <p:cNvSpPr/>
            <p:nvPr/>
          </p:nvSpPr>
          <p:spPr>
            <a:xfrm>
              <a:off x="7065264" y="1974062"/>
              <a:ext cx="341630" cy="462280"/>
            </a:xfrm>
            <a:custGeom>
              <a:avLst/>
              <a:gdLst/>
              <a:ahLst/>
              <a:cxnLst/>
              <a:rect l="l" t="t" r="r" b="b"/>
              <a:pathLst>
                <a:path w="341629" h="462280">
                  <a:moveTo>
                    <a:pt x="0" y="461670"/>
                  </a:moveTo>
                  <a:lnTo>
                    <a:pt x="341375" y="461670"/>
                  </a:lnTo>
                  <a:lnTo>
                    <a:pt x="341375" y="0"/>
                  </a:lnTo>
                  <a:lnTo>
                    <a:pt x="0" y="0"/>
                  </a:lnTo>
                  <a:lnTo>
                    <a:pt x="0" y="461670"/>
                  </a:lnTo>
                  <a:close/>
                </a:path>
              </a:pathLst>
            </a:custGeom>
            <a:ln w="9525">
              <a:solidFill>
                <a:srgbClr val="000000"/>
              </a:solidFill>
            </a:ln>
          </p:spPr>
          <p:txBody>
            <a:bodyPr wrap="square" lIns="0" tIns="0" rIns="0" bIns="0" rtlCol="0"/>
            <a:lstStyle/>
            <a:p>
              <a:endParaRPr/>
            </a:p>
          </p:txBody>
        </p:sp>
      </p:grpSp>
      <p:sp>
        <p:nvSpPr>
          <p:cNvPr id="23" name="object 23"/>
          <p:cNvSpPr txBox="1"/>
          <p:nvPr/>
        </p:nvSpPr>
        <p:spPr>
          <a:xfrm>
            <a:off x="7065264" y="1974062"/>
            <a:ext cx="341630" cy="462280"/>
          </a:xfrm>
          <a:prstGeom prst="rect">
            <a:avLst/>
          </a:prstGeom>
        </p:spPr>
        <p:txBody>
          <a:bodyPr vert="horz" wrap="square" lIns="0" tIns="26034" rIns="0" bIns="0" rtlCol="0">
            <a:spAutoFit/>
          </a:bodyPr>
          <a:lstStyle/>
          <a:p>
            <a:pPr marL="92075">
              <a:lnSpc>
                <a:spcPct val="100000"/>
              </a:lnSpc>
              <a:spcBef>
                <a:spcPts val="204"/>
              </a:spcBef>
            </a:pPr>
            <a:r>
              <a:rPr sz="2400" dirty="0">
                <a:latin typeface="Carlito"/>
                <a:cs typeface="Carlito"/>
              </a:rPr>
              <a:t>+</a:t>
            </a:r>
            <a:endParaRPr sz="2400">
              <a:latin typeface="Carlito"/>
              <a:cs typeface="Carlito"/>
            </a:endParaRPr>
          </a:p>
        </p:txBody>
      </p:sp>
      <p:grpSp>
        <p:nvGrpSpPr>
          <p:cNvPr id="24" name="object 24"/>
          <p:cNvGrpSpPr/>
          <p:nvPr/>
        </p:nvGrpSpPr>
        <p:grpSpPr>
          <a:xfrm>
            <a:off x="9528809" y="2841117"/>
            <a:ext cx="525145" cy="1055370"/>
            <a:chOff x="9528809" y="2841117"/>
            <a:chExt cx="525145" cy="1055370"/>
          </a:xfrm>
        </p:grpSpPr>
        <p:sp>
          <p:nvSpPr>
            <p:cNvPr id="25" name="object 25"/>
            <p:cNvSpPr/>
            <p:nvPr/>
          </p:nvSpPr>
          <p:spPr>
            <a:xfrm>
              <a:off x="9535159" y="2847467"/>
              <a:ext cx="512445" cy="1042669"/>
            </a:xfrm>
            <a:custGeom>
              <a:avLst/>
              <a:gdLst/>
              <a:ahLst/>
              <a:cxnLst/>
              <a:rect l="l" t="t" r="r" b="b"/>
              <a:pathLst>
                <a:path w="512445" h="1042670">
                  <a:moveTo>
                    <a:pt x="384048" y="0"/>
                  </a:moveTo>
                  <a:lnTo>
                    <a:pt x="128016" y="0"/>
                  </a:lnTo>
                  <a:lnTo>
                    <a:pt x="128016" y="786384"/>
                  </a:lnTo>
                  <a:lnTo>
                    <a:pt x="0" y="786384"/>
                  </a:lnTo>
                  <a:lnTo>
                    <a:pt x="256032" y="1042416"/>
                  </a:lnTo>
                  <a:lnTo>
                    <a:pt x="512064" y="786384"/>
                  </a:lnTo>
                  <a:lnTo>
                    <a:pt x="384048" y="786384"/>
                  </a:lnTo>
                  <a:lnTo>
                    <a:pt x="384048" y="0"/>
                  </a:lnTo>
                  <a:close/>
                </a:path>
              </a:pathLst>
            </a:custGeom>
            <a:solidFill>
              <a:srgbClr val="4471C4"/>
            </a:solidFill>
          </p:spPr>
          <p:txBody>
            <a:bodyPr wrap="square" lIns="0" tIns="0" rIns="0" bIns="0" rtlCol="0"/>
            <a:lstStyle/>
            <a:p>
              <a:endParaRPr/>
            </a:p>
          </p:txBody>
        </p:sp>
        <p:sp>
          <p:nvSpPr>
            <p:cNvPr id="26" name="object 26"/>
            <p:cNvSpPr/>
            <p:nvPr/>
          </p:nvSpPr>
          <p:spPr>
            <a:xfrm>
              <a:off x="9535159" y="2847467"/>
              <a:ext cx="512445" cy="1042669"/>
            </a:xfrm>
            <a:custGeom>
              <a:avLst/>
              <a:gdLst/>
              <a:ahLst/>
              <a:cxnLst/>
              <a:rect l="l" t="t" r="r" b="b"/>
              <a:pathLst>
                <a:path w="512445" h="1042670">
                  <a:moveTo>
                    <a:pt x="0" y="786384"/>
                  </a:moveTo>
                  <a:lnTo>
                    <a:pt x="128016" y="786384"/>
                  </a:lnTo>
                  <a:lnTo>
                    <a:pt x="128016" y="0"/>
                  </a:lnTo>
                  <a:lnTo>
                    <a:pt x="384048" y="0"/>
                  </a:lnTo>
                  <a:lnTo>
                    <a:pt x="384048" y="786384"/>
                  </a:lnTo>
                  <a:lnTo>
                    <a:pt x="512064" y="786384"/>
                  </a:lnTo>
                  <a:lnTo>
                    <a:pt x="256032" y="1042416"/>
                  </a:lnTo>
                  <a:lnTo>
                    <a:pt x="0" y="786384"/>
                  </a:lnTo>
                  <a:close/>
                </a:path>
              </a:pathLst>
            </a:custGeom>
            <a:ln w="12699">
              <a:solidFill>
                <a:srgbClr val="2E528F"/>
              </a:solidFill>
            </a:ln>
          </p:spPr>
          <p:txBody>
            <a:bodyPr wrap="square" lIns="0" tIns="0" rIns="0" bIns="0" rtlCol="0"/>
            <a:lstStyle/>
            <a:p>
              <a:endParaRPr/>
            </a:p>
          </p:txBody>
        </p:sp>
      </p:grpSp>
      <p:sp>
        <p:nvSpPr>
          <p:cNvPr id="27" name="object 27"/>
          <p:cNvSpPr txBox="1"/>
          <p:nvPr/>
        </p:nvSpPr>
        <p:spPr>
          <a:xfrm>
            <a:off x="9062719" y="4141470"/>
            <a:ext cx="1637030" cy="269240"/>
          </a:xfrm>
          <a:prstGeom prst="rect">
            <a:avLst/>
          </a:prstGeom>
        </p:spPr>
        <p:txBody>
          <a:bodyPr vert="horz" wrap="square" lIns="0" tIns="12065" rIns="0" bIns="0" rtlCol="0">
            <a:spAutoFit/>
          </a:bodyPr>
          <a:lstStyle/>
          <a:p>
            <a:pPr marL="12700">
              <a:lnSpc>
                <a:spcPct val="100000"/>
              </a:lnSpc>
              <a:spcBef>
                <a:spcPts val="95"/>
              </a:spcBef>
            </a:pPr>
            <a:r>
              <a:rPr sz="1600" spc="-15" dirty="0">
                <a:latin typeface="Carlito"/>
                <a:cs typeface="Carlito"/>
              </a:rPr>
              <a:t>Recuento </a:t>
            </a:r>
            <a:r>
              <a:rPr sz="1600" spc="-5" dirty="0">
                <a:latin typeface="Carlito"/>
                <a:cs typeface="Carlito"/>
              </a:rPr>
              <a:t>y</a:t>
            </a:r>
            <a:r>
              <a:rPr sz="1600" spc="-25" dirty="0">
                <a:latin typeface="Carlito"/>
                <a:cs typeface="Carlito"/>
              </a:rPr>
              <a:t> </a:t>
            </a:r>
            <a:r>
              <a:rPr sz="1600" spc="-10" dirty="0">
                <a:latin typeface="Carlito"/>
                <a:cs typeface="Carlito"/>
              </a:rPr>
              <a:t>fórmula</a:t>
            </a:r>
            <a:endParaRPr sz="1600">
              <a:latin typeface="Carlito"/>
              <a:cs typeface="Carlito"/>
            </a:endParaRPr>
          </a:p>
        </p:txBody>
      </p:sp>
      <p:sp>
        <p:nvSpPr>
          <p:cNvPr id="28" name="object 28"/>
          <p:cNvSpPr txBox="1"/>
          <p:nvPr/>
        </p:nvSpPr>
        <p:spPr>
          <a:xfrm>
            <a:off x="9214231" y="4565650"/>
            <a:ext cx="1118870"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Carlito"/>
                <a:cs typeface="Carlito"/>
              </a:rPr>
              <a:t>Tinción</a:t>
            </a:r>
            <a:r>
              <a:rPr sz="1600" spc="-90" dirty="0">
                <a:latin typeface="Carlito"/>
                <a:cs typeface="Carlito"/>
              </a:rPr>
              <a:t> </a:t>
            </a:r>
            <a:r>
              <a:rPr sz="1600" spc="-15" dirty="0">
                <a:latin typeface="Carlito"/>
                <a:cs typeface="Carlito"/>
              </a:rPr>
              <a:t>Gram</a:t>
            </a:r>
            <a:endParaRPr sz="1600">
              <a:latin typeface="Carlito"/>
              <a:cs typeface="Carlito"/>
            </a:endParaRPr>
          </a:p>
        </p:txBody>
      </p:sp>
      <p:sp>
        <p:nvSpPr>
          <p:cNvPr id="29" name="object 29"/>
          <p:cNvSpPr txBox="1"/>
          <p:nvPr/>
        </p:nvSpPr>
        <p:spPr>
          <a:xfrm>
            <a:off x="9377553" y="5075301"/>
            <a:ext cx="763905" cy="330835"/>
          </a:xfrm>
          <a:prstGeom prst="rect">
            <a:avLst/>
          </a:prstGeom>
        </p:spPr>
        <p:txBody>
          <a:bodyPr vert="horz" wrap="square" lIns="0" tIns="12700" rIns="0" bIns="0" rtlCol="0">
            <a:spAutoFit/>
          </a:bodyPr>
          <a:lstStyle/>
          <a:p>
            <a:pPr marL="12700">
              <a:lnSpc>
                <a:spcPct val="100000"/>
              </a:lnSpc>
              <a:spcBef>
                <a:spcPts val="100"/>
              </a:spcBef>
            </a:pPr>
            <a:r>
              <a:rPr sz="2000" b="1" spc="-10" dirty="0">
                <a:latin typeface="Carlito"/>
                <a:cs typeface="Carlito"/>
              </a:rPr>
              <a:t>Cultivo</a:t>
            </a:r>
            <a:endParaRPr sz="2000">
              <a:latin typeface="Carlito"/>
              <a:cs typeface="Carlito"/>
            </a:endParaRPr>
          </a:p>
        </p:txBody>
      </p:sp>
      <p:grpSp>
        <p:nvGrpSpPr>
          <p:cNvPr id="30" name="object 30"/>
          <p:cNvGrpSpPr/>
          <p:nvPr/>
        </p:nvGrpSpPr>
        <p:grpSpPr>
          <a:xfrm>
            <a:off x="5091557" y="2777363"/>
            <a:ext cx="525145" cy="1055370"/>
            <a:chOff x="5091557" y="2777363"/>
            <a:chExt cx="525145" cy="1055370"/>
          </a:xfrm>
        </p:grpSpPr>
        <p:sp>
          <p:nvSpPr>
            <p:cNvPr id="31" name="object 31"/>
            <p:cNvSpPr/>
            <p:nvPr/>
          </p:nvSpPr>
          <p:spPr>
            <a:xfrm>
              <a:off x="5097907" y="2783713"/>
              <a:ext cx="512445" cy="1042669"/>
            </a:xfrm>
            <a:custGeom>
              <a:avLst/>
              <a:gdLst/>
              <a:ahLst/>
              <a:cxnLst/>
              <a:rect l="l" t="t" r="r" b="b"/>
              <a:pathLst>
                <a:path w="512445" h="1042670">
                  <a:moveTo>
                    <a:pt x="384047" y="0"/>
                  </a:moveTo>
                  <a:lnTo>
                    <a:pt x="128015" y="0"/>
                  </a:lnTo>
                  <a:lnTo>
                    <a:pt x="128015" y="786384"/>
                  </a:lnTo>
                  <a:lnTo>
                    <a:pt x="0" y="786384"/>
                  </a:lnTo>
                  <a:lnTo>
                    <a:pt x="256031" y="1042416"/>
                  </a:lnTo>
                  <a:lnTo>
                    <a:pt x="512063" y="786384"/>
                  </a:lnTo>
                  <a:lnTo>
                    <a:pt x="384047" y="786384"/>
                  </a:lnTo>
                  <a:lnTo>
                    <a:pt x="384047" y="0"/>
                  </a:lnTo>
                  <a:close/>
                </a:path>
              </a:pathLst>
            </a:custGeom>
            <a:solidFill>
              <a:srgbClr val="4471C4"/>
            </a:solidFill>
          </p:spPr>
          <p:txBody>
            <a:bodyPr wrap="square" lIns="0" tIns="0" rIns="0" bIns="0" rtlCol="0"/>
            <a:lstStyle/>
            <a:p>
              <a:endParaRPr/>
            </a:p>
          </p:txBody>
        </p:sp>
        <p:sp>
          <p:nvSpPr>
            <p:cNvPr id="32" name="object 32"/>
            <p:cNvSpPr/>
            <p:nvPr/>
          </p:nvSpPr>
          <p:spPr>
            <a:xfrm>
              <a:off x="5097907" y="2783713"/>
              <a:ext cx="512445" cy="1042669"/>
            </a:xfrm>
            <a:custGeom>
              <a:avLst/>
              <a:gdLst/>
              <a:ahLst/>
              <a:cxnLst/>
              <a:rect l="l" t="t" r="r" b="b"/>
              <a:pathLst>
                <a:path w="512445" h="1042670">
                  <a:moveTo>
                    <a:pt x="0" y="786384"/>
                  </a:moveTo>
                  <a:lnTo>
                    <a:pt x="128015" y="786384"/>
                  </a:lnTo>
                  <a:lnTo>
                    <a:pt x="128015" y="0"/>
                  </a:lnTo>
                  <a:lnTo>
                    <a:pt x="384047" y="0"/>
                  </a:lnTo>
                  <a:lnTo>
                    <a:pt x="384047" y="786384"/>
                  </a:lnTo>
                  <a:lnTo>
                    <a:pt x="512063" y="786384"/>
                  </a:lnTo>
                  <a:lnTo>
                    <a:pt x="256031" y="1042416"/>
                  </a:lnTo>
                  <a:lnTo>
                    <a:pt x="0" y="786384"/>
                  </a:lnTo>
                  <a:close/>
                </a:path>
              </a:pathLst>
            </a:custGeom>
            <a:ln w="12700">
              <a:solidFill>
                <a:srgbClr val="2E528F"/>
              </a:solidFill>
            </a:ln>
          </p:spPr>
          <p:txBody>
            <a:bodyPr wrap="square" lIns="0" tIns="0" rIns="0" bIns="0" rtlCol="0"/>
            <a:lstStyle/>
            <a:p>
              <a:endParaRPr/>
            </a:p>
          </p:txBody>
        </p:sp>
      </p:grpSp>
      <p:sp>
        <p:nvSpPr>
          <p:cNvPr id="33" name="object 33"/>
          <p:cNvSpPr txBox="1"/>
          <p:nvPr/>
        </p:nvSpPr>
        <p:spPr>
          <a:xfrm>
            <a:off x="4640960" y="4136897"/>
            <a:ext cx="1358900" cy="239395"/>
          </a:xfrm>
          <a:prstGeom prst="rect">
            <a:avLst/>
          </a:prstGeom>
        </p:spPr>
        <p:txBody>
          <a:bodyPr vert="horz" wrap="square" lIns="0" tIns="12700" rIns="0" bIns="0" rtlCol="0">
            <a:spAutoFit/>
          </a:bodyPr>
          <a:lstStyle/>
          <a:p>
            <a:pPr marL="12700">
              <a:lnSpc>
                <a:spcPct val="100000"/>
              </a:lnSpc>
              <a:spcBef>
                <a:spcPts val="100"/>
              </a:spcBef>
            </a:pPr>
            <a:r>
              <a:rPr sz="1400" spc="-5" dirty="0">
                <a:latin typeface="Carlito"/>
                <a:cs typeface="Carlito"/>
              </a:rPr>
              <a:t>Radiografía</a:t>
            </a:r>
            <a:r>
              <a:rPr sz="1400" spc="-65" dirty="0">
                <a:latin typeface="Carlito"/>
                <a:cs typeface="Carlito"/>
              </a:rPr>
              <a:t> </a:t>
            </a:r>
            <a:r>
              <a:rPr sz="1400" spc="-5" dirty="0">
                <a:latin typeface="Carlito"/>
                <a:cs typeface="Carlito"/>
              </a:rPr>
              <a:t>simple</a:t>
            </a:r>
            <a:endParaRPr sz="1400">
              <a:latin typeface="Carlito"/>
              <a:cs typeface="Carlito"/>
            </a:endParaRPr>
          </a:p>
        </p:txBody>
      </p:sp>
      <p:sp>
        <p:nvSpPr>
          <p:cNvPr id="34" name="object 34"/>
          <p:cNvSpPr txBox="1"/>
          <p:nvPr/>
        </p:nvSpPr>
        <p:spPr>
          <a:xfrm>
            <a:off x="4203953" y="4644339"/>
            <a:ext cx="2275205" cy="300355"/>
          </a:xfrm>
          <a:prstGeom prst="rect">
            <a:avLst/>
          </a:prstGeom>
        </p:spPr>
        <p:txBody>
          <a:bodyPr vert="horz" wrap="square" lIns="0" tIns="12700" rIns="0" bIns="0" rtlCol="0">
            <a:spAutoFit/>
          </a:bodyPr>
          <a:lstStyle/>
          <a:p>
            <a:pPr marL="12700">
              <a:lnSpc>
                <a:spcPct val="100000"/>
              </a:lnSpc>
              <a:spcBef>
                <a:spcPts val="100"/>
              </a:spcBef>
            </a:pPr>
            <a:r>
              <a:rPr sz="1800" spc="-15" dirty="0">
                <a:latin typeface="Carlito"/>
                <a:cs typeface="Carlito"/>
              </a:rPr>
              <a:t>Ecografía Partes</a:t>
            </a:r>
            <a:r>
              <a:rPr sz="1800" spc="-45" dirty="0">
                <a:latin typeface="Carlito"/>
                <a:cs typeface="Carlito"/>
              </a:rPr>
              <a:t> </a:t>
            </a:r>
            <a:r>
              <a:rPr sz="1800" spc="-5" dirty="0">
                <a:latin typeface="Carlito"/>
                <a:cs typeface="Carlito"/>
              </a:rPr>
              <a:t>blandas</a:t>
            </a:r>
            <a:endParaRPr sz="1800">
              <a:latin typeface="Carlito"/>
              <a:cs typeface="Carlito"/>
            </a:endParaRPr>
          </a:p>
        </p:txBody>
      </p:sp>
      <p:sp>
        <p:nvSpPr>
          <p:cNvPr id="35" name="object 35"/>
          <p:cNvSpPr txBox="1"/>
          <p:nvPr/>
        </p:nvSpPr>
        <p:spPr>
          <a:xfrm>
            <a:off x="4113403" y="5275326"/>
            <a:ext cx="2404745" cy="330835"/>
          </a:xfrm>
          <a:prstGeom prst="rect">
            <a:avLst/>
          </a:prstGeom>
        </p:spPr>
        <p:txBody>
          <a:bodyPr vert="horz" wrap="square" lIns="0" tIns="12700" rIns="0" bIns="0" rtlCol="0">
            <a:spAutoFit/>
          </a:bodyPr>
          <a:lstStyle/>
          <a:p>
            <a:pPr marL="12700">
              <a:lnSpc>
                <a:spcPct val="100000"/>
              </a:lnSpc>
              <a:spcBef>
                <a:spcPts val="100"/>
              </a:spcBef>
            </a:pPr>
            <a:r>
              <a:rPr sz="2000" spc="-30" dirty="0">
                <a:latin typeface="Carlito"/>
                <a:cs typeface="Carlito"/>
              </a:rPr>
              <a:t>Tomografía</a:t>
            </a:r>
            <a:r>
              <a:rPr sz="2000" spc="-60" dirty="0">
                <a:latin typeface="Carlito"/>
                <a:cs typeface="Carlito"/>
              </a:rPr>
              <a:t> </a:t>
            </a:r>
            <a:r>
              <a:rPr sz="2000" spc="-5" dirty="0">
                <a:latin typeface="Carlito"/>
                <a:cs typeface="Carlito"/>
              </a:rPr>
              <a:t>computada</a:t>
            </a:r>
            <a:endParaRPr sz="2000">
              <a:latin typeface="Carlito"/>
              <a:cs typeface="Carlito"/>
            </a:endParaRPr>
          </a:p>
        </p:txBody>
      </p:sp>
      <p:sp>
        <p:nvSpPr>
          <p:cNvPr id="36" name="object 36"/>
          <p:cNvSpPr txBox="1"/>
          <p:nvPr/>
        </p:nvSpPr>
        <p:spPr>
          <a:xfrm>
            <a:off x="4235577" y="6012586"/>
            <a:ext cx="215963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rlito"/>
                <a:cs typeface="Carlito"/>
              </a:rPr>
              <a:t>Resonancia</a:t>
            </a:r>
            <a:r>
              <a:rPr sz="1800" spc="360" dirty="0">
                <a:latin typeface="Carlito"/>
                <a:cs typeface="Carlito"/>
              </a:rPr>
              <a:t> </a:t>
            </a:r>
            <a:r>
              <a:rPr sz="1800" spc="-5" dirty="0">
                <a:latin typeface="Carlito"/>
                <a:cs typeface="Carlito"/>
              </a:rPr>
              <a:t>Magnética</a:t>
            </a:r>
            <a:endParaRPr sz="1800">
              <a:latin typeface="Carlito"/>
              <a:cs typeface="Carli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47776F7F-2C07-4C7B-B54D-94D26D151DB1}"/>
              </a:ext>
            </a:extLst>
          </p:cNvPr>
          <p:cNvSpPr txBox="1"/>
          <p:nvPr/>
        </p:nvSpPr>
        <p:spPr>
          <a:xfrm>
            <a:off x="765454" y="341457"/>
            <a:ext cx="4040504" cy="452120"/>
          </a:xfrm>
          <a:prstGeom prst="rect">
            <a:avLst/>
          </a:prstGeom>
        </p:spPr>
        <p:txBody>
          <a:bodyPr vert="horz" wrap="square" lIns="0" tIns="12065" rIns="0" bIns="0" rtlCol="0">
            <a:spAutoFit/>
          </a:bodyPr>
          <a:lstStyle/>
          <a:p>
            <a:pPr marL="12700">
              <a:lnSpc>
                <a:spcPct val="100000"/>
              </a:lnSpc>
              <a:spcBef>
                <a:spcPts val="95"/>
              </a:spcBef>
            </a:pPr>
            <a:r>
              <a:rPr sz="2800" b="1" spc="-15" dirty="0">
                <a:solidFill>
                  <a:srgbClr val="6FAC46"/>
                </a:solidFill>
                <a:latin typeface="Carlito"/>
                <a:cs typeface="Carlito"/>
              </a:rPr>
              <a:t>ALGORITMO</a:t>
            </a:r>
            <a:r>
              <a:rPr sz="2800" b="1" spc="-50" dirty="0">
                <a:solidFill>
                  <a:srgbClr val="6FAC46"/>
                </a:solidFill>
                <a:latin typeface="Carlito"/>
                <a:cs typeface="Carlito"/>
              </a:rPr>
              <a:t> </a:t>
            </a:r>
            <a:r>
              <a:rPr sz="2800" b="1" spc="-15" dirty="0">
                <a:solidFill>
                  <a:srgbClr val="6FAC46"/>
                </a:solidFill>
                <a:latin typeface="Carlito"/>
                <a:cs typeface="Carlito"/>
              </a:rPr>
              <a:t>DIAGNOSTICO</a:t>
            </a:r>
            <a:endParaRPr sz="2800" dirty="0">
              <a:latin typeface="Carlito"/>
              <a:cs typeface="Carlito"/>
            </a:endParaRPr>
          </a:p>
        </p:txBody>
      </p:sp>
      <p:sp>
        <p:nvSpPr>
          <p:cNvPr id="3" name="object 4">
            <a:extLst>
              <a:ext uri="{FF2B5EF4-FFF2-40B4-BE49-F238E27FC236}">
                <a16:creationId xmlns:a16="http://schemas.microsoft.com/office/drawing/2014/main" id="{AD8B33E8-42E4-4B60-B191-8B7F6FF3777E}"/>
              </a:ext>
            </a:extLst>
          </p:cNvPr>
          <p:cNvSpPr/>
          <p:nvPr/>
        </p:nvSpPr>
        <p:spPr>
          <a:xfrm>
            <a:off x="1881810" y="927653"/>
            <a:ext cx="8203094" cy="5930348"/>
          </a:xfrm>
          <a:prstGeom prst="rect">
            <a:avLst/>
          </a:prstGeom>
          <a:blipFill>
            <a:blip r:embed="rId2" cstate="print"/>
            <a:stretch>
              <a:fillRect/>
            </a:stretch>
          </a:blipFill>
        </p:spPr>
        <p:txBody>
          <a:bodyPr wrap="square" lIns="0" tIns="0" rIns="0" bIns="0" rtlCol="0"/>
          <a:lstStyle/>
          <a:p>
            <a:endParaRPr/>
          </a:p>
        </p:txBody>
      </p:sp>
      <p:sp>
        <p:nvSpPr>
          <p:cNvPr id="4" name="object 5">
            <a:extLst>
              <a:ext uri="{FF2B5EF4-FFF2-40B4-BE49-F238E27FC236}">
                <a16:creationId xmlns:a16="http://schemas.microsoft.com/office/drawing/2014/main" id="{2EFF1762-0384-4DF7-9830-87A416D999B6}"/>
              </a:ext>
            </a:extLst>
          </p:cNvPr>
          <p:cNvSpPr txBox="1">
            <a:spLocks/>
          </p:cNvSpPr>
          <p:nvPr/>
        </p:nvSpPr>
        <p:spPr>
          <a:xfrm>
            <a:off x="9691496" y="112013"/>
            <a:ext cx="1545590" cy="513715"/>
          </a:xfrm>
          <a:prstGeom prst="rect">
            <a:avLst/>
          </a:prstGeom>
          <a:solidFill>
            <a:schemeClr val="bg1"/>
          </a:solidFill>
          <a:ln w="28575">
            <a:solidFill>
              <a:schemeClr val="tx1"/>
            </a:solidFill>
          </a:ln>
        </p:spPr>
        <p:txBody>
          <a:bodyPr vert="horz" wrap="square" lIns="0" tIns="12700" rIns="0" bIns="0" rtlCol="0">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marL="12700">
              <a:lnSpc>
                <a:spcPct val="100000"/>
              </a:lnSpc>
              <a:spcBef>
                <a:spcPts val="100"/>
              </a:spcBef>
            </a:pPr>
            <a:r>
              <a:rPr lang="es-AR" spc="-10" dirty="0"/>
              <a:t>BURSITIS</a:t>
            </a:r>
          </a:p>
        </p:txBody>
      </p:sp>
    </p:spTree>
    <p:extLst>
      <p:ext uri="{BB962C8B-B14F-4D97-AF65-F5344CB8AC3E}">
        <p14:creationId xmlns:p14="http://schemas.microsoft.com/office/powerpoint/2010/main" val="3712324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21200" y="942543"/>
            <a:ext cx="1866900" cy="391795"/>
          </a:xfrm>
          <a:prstGeom prst="rect">
            <a:avLst/>
          </a:prstGeom>
        </p:spPr>
        <p:txBody>
          <a:bodyPr vert="horz" wrap="square" lIns="0" tIns="12700" rIns="0" bIns="0" rtlCol="0">
            <a:spAutoFit/>
          </a:bodyPr>
          <a:lstStyle/>
          <a:p>
            <a:pPr marL="12700">
              <a:lnSpc>
                <a:spcPct val="100000"/>
              </a:lnSpc>
              <a:spcBef>
                <a:spcPts val="100"/>
              </a:spcBef>
            </a:pPr>
            <a:r>
              <a:rPr sz="2400" b="1" spc="-45" dirty="0">
                <a:solidFill>
                  <a:srgbClr val="6FAC46"/>
                </a:solidFill>
                <a:latin typeface="Carlito"/>
                <a:cs typeface="Carlito"/>
              </a:rPr>
              <a:t>TRATAMIENTO</a:t>
            </a:r>
            <a:endParaRPr sz="2400" dirty="0">
              <a:latin typeface="Carlito"/>
              <a:cs typeface="Carlito"/>
            </a:endParaRPr>
          </a:p>
        </p:txBody>
      </p:sp>
      <p:sp>
        <p:nvSpPr>
          <p:cNvPr id="3" name="object 3"/>
          <p:cNvSpPr txBox="1"/>
          <p:nvPr/>
        </p:nvSpPr>
        <p:spPr>
          <a:xfrm>
            <a:off x="339953" y="2584195"/>
            <a:ext cx="4293235" cy="2261235"/>
          </a:xfrm>
          <a:prstGeom prst="rect">
            <a:avLst/>
          </a:prstGeom>
        </p:spPr>
        <p:txBody>
          <a:bodyPr vert="horz" wrap="square" lIns="0" tIns="47625" rIns="0" bIns="0" rtlCol="0">
            <a:spAutoFit/>
          </a:bodyPr>
          <a:lstStyle/>
          <a:p>
            <a:pPr marL="241300" marR="176530" indent="-228600">
              <a:lnSpc>
                <a:spcPts val="2160"/>
              </a:lnSpc>
              <a:spcBef>
                <a:spcPts val="375"/>
              </a:spcBef>
              <a:buFont typeface="Arial"/>
              <a:buChar char="•"/>
              <a:tabLst>
                <a:tab pos="240665" algn="l"/>
                <a:tab pos="241300" algn="l"/>
              </a:tabLst>
            </a:pPr>
            <a:r>
              <a:rPr sz="2000" spc="-25" dirty="0">
                <a:latin typeface="Carlito"/>
                <a:cs typeface="Carlito"/>
              </a:rPr>
              <a:t>Tratamiento </a:t>
            </a:r>
            <a:r>
              <a:rPr sz="2000" spc="-55" dirty="0">
                <a:latin typeface="Carlito"/>
                <a:cs typeface="Carlito"/>
              </a:rPr>
              <a:t>ATB </a:t>
            </a:r>
            <a:r>
              <a:rPr sz="2000" dirty="0">
                <a:latin typeface="Carlito"/>
                <a:cs typeface="Carlito"/>
              </a:rPr>
              <a:t>+ </a:t>
            </a:r>
            <a:r>
              <a:rPr sz="2000" spc="-5" dirty="0">
                <a:latin typeface="Carlito"/>
                <a:cs typeface="Carlito"/>
              </a:rPr>
              <a:t>medidas </a:t>
            </a:r>
            <a:r>
              <a:rPr sz="2000" spc="-10" dirty="0">
                <a:latin typeface="Carlito"/>
                <a:cs typeface="Carlito"/>
              </a:rPr>
              <a:t>generales  </a:t>
            </a:r>
            <a:r>
              <a:rPr sz="2000" spc="-5" dirty="0">
                <a:latin typeface="Carlito"/>
                <a:cs typeface="Carlito"/>
              </a:rPr>
              <a:t>locales</a:t>
            </a:r>
            <a:endParaRPr sz="2000">
              <a:latin typeface="Carlito"/>
              <a:cs typeface="Carlito"/>
            </a:endParaRPr>
          </a:p>
          <a:p>
            <a:pPr marL="241300" indent="-228600">
              <a:lnSpc>
                <a:spcPct val="100000"/>
              </a:lnSpc>
              <a:spcBef>
                <a:spcPts val="725"/>
              </a:spcBef>
              <a:buFont typeface="Arial"/>
              <a:buChar char="•"/>
              <a:tabLst>
                <a:tab pos="240665" algn="l"/>
                <a:tab pos="241300" algn="l"/>
              </a:tabLst>
            </a:pPr>
            <a:r>
              <a:rPr sz="2000" dirty="0">
                <a:latin typeface="Carlito"/>
                <a:cs typeface="Carlito"/>
              </a:rPr>
              <a:t>&gt; </a:t>
            </a:r>
            <a:r>
              <a:rPr sz="2000" spc="-25" dirty="0">
                <a:latin typeface="Carlito"/>
                <a:cs typeface="Carlito"/>
              </a:rPr>
              <a:t>Tratamiento </a:t>
            </a:r>
            <a:r>
              <a:rPr sz="2000" spc="-5" dirty="0">
                <a:latin typeface="Carlito"/>
                <a:cs typeface="Carlito"/>
              </a:rPr>
              <a:t>ambulatorio </a:t>
            </a:r>
            <a:r>
              <a:rPr sz="2000" dirty="0">
                <a:latin typeface="Carlito"/>
                <a:cs typeface="Carlito"/>
              </a:rPr>
              <a:t>10 a 14</a:t>
            </a:r>
            <a:r>
              <a:rPr sz="2000" spc="-45" dirty="0">
                <a:latin typeface="Carlito"/>
                <a:cs typeface="Carlito"/>
              </a:rPr>
              <a:t> </a:t>
            </a:r>
            <a:r>
              <a:rPr sz="2000" spc="-5" dirty="0">
                <a:latin typeface="Carlito"/>
                <a:cs typeface="Carlito"/>
              </a:rPr>
              <a:t>días</a:t>
            </a:r>
            <a:endParaRPr sz="2000">
              <a:latin typeface="Carlito"/>
              <a:cs typeface="Carlito"/>
            </a:endParaRPr>
          </a:p>
          <a:p>
            <a:pPr marL="241300" indent="-228600">
              <a:lnSpc>
                <a:spcPct val="100000"/>
              </a:lnSpc>
              <a:spcBef>
                <a:spcPts val="770"/>
              </a:spcBef>
              <a:buFont typeface="Arial"/>
              <a:buChar char="•"/>
              <a:tabLst>
                <a:tab pos="240665" algn="l"/>
                <a:tab pos="241300" algn="l"/>
              </a:tabLst>
            </a:pPr>
            <a:r>
              <a:rPr sz="2000" spc="-15" dirty="0">
                <a:latin typeface="Carlito"/>
                <a:cs typeface="Carlito"/>
              </a:rPr>
              <a:t>Drogas </a:t>
            </a:r>
            <a:r>
              <a:rPr sz="2000" spc="-5" dirty="0">
                <a:latin typeface="Carlito"/>
                <a:cs typeface="Carlito"/>
              </a:rPr>
              <a:t>de</a:t>
            </a:r>
            <a:r>
              <a:rPr sz="2000" spc="-25" dirty="0">
                <a:latin typeface="Carlito"/>
                <a:cs typeface="Carlito"/>
              </a:rPr>
              <a:t> </a:t>
            </a:r>
            <a:r>
              <a:rPr sz="2000" dirty="0">
                <a:latin typeface="Carlito"/>
                <a:cs typeface="Carlito"/>
              </a:rPr>
              <a:t>elección:</a:t>
            </a:r>
            <a:endParaRPr sz="2000">
              <a:latin typeface="Carlito"/>
              <a:cs typeface="Carlito"/>
            </a:endParaRPr>
          </a:p>
          <a:p>
            <a:pPr marL="698500" lvl="1" indent="-228600">
              <a:lnSpc>
                <a:spcPct val="100000"/>
              </a:lnSpc>
              <a:spcBef>
                <a:spcPts val="325"/>
              </a:spcBef>
              <a:buFont typeface="Arial"/>
              <a:buChar char="•"/>
              <a:tabLst>
                <a:tab pos="697865" algn="l"/>
                <a:tab pos="698500" algn="l"/>
              </a:tabLst>
            </a:pPr>
            <a:r>
              <a:rPr sz="1600" spc="-5" dirty="0">
                <a:latin typeface="Carlito"/>
                <a:cs typeface="Carlito"/>
              </a:rPr>
              <a:t>Clindamicina</a:t>
            </a:r>
            <a:endParaRPr sz="1600">
              <a:latin typeface="Carlito"/>
              <a:cs typeface="Carlito"/>
            </a:endParaRPr>
          </a:p>
          <a:p>
            <a:pPr marL="698500" lvl="1" indent="-228600">
              <a:lnSpc>
                <a:spcPct val="100000"/>
              </a:lnSpc>
              <a:spcBef>
                <a:spcPts val="315"/>
              </a:spcBef>
              <a:buFont typeface="Arial"/>
              <a:buChar char="•"/>
              <a:tabLst>
                <a:tab pos="697865" algn="l"/>
                <a:tab pos="698500" algn="l"/>
              </a:tabLst>
            </a:pPr>
            <a:r>
              <a:rPr sz="1600" spc="-15" dirty="0">
                <a:latin typeface="Carlito"/>
                <a:cs typeface="Carlito"/>
              </a:rPr>
              <a:t>Trimetoprima</a:t>
            </a:r>
            <a:r>
              <a:rPr sz="1600" spc="-5" dirty="0">
                <a:latin typeface="Carlito"/>
                <a:cs typeface="Carlito"/>
              </a:rPr>
              <a:t> </a:t>
            </a:r>
            <a:r>
              <a:rPr sz="1600" spc="-15" dirty="0">
                <a:latin typeface="Carlito"/>
                <a:cs typeface="Carlito"/>
              </a:rPr>
              <a:t>sulfametoxazol</a:t>
            </a:r>
            <a:endParaRPr sz="1600">
              <a:latin typeface="Carlito"/>
              <a:cs typeface="Carlito"/>
            </a:endParaRPr>
          </a:p>
          <a:p>
            <a:pPr marL="698500" lvl="1" indent="-228600">
              <a:lnSpc>
                <a:spcPct val="100000"/>
              </a:lnSpc>
              <a:spcBef>
                <a:spcPts val="315"/>
              </a:spcBef>
              <a:buFont typeface="Arial"/>
              <a:buChar char="•"/>
              <a:tabLst>
                <a:tab pos="697865" algn="l"/>
                <a:tab pos="698500" algn="l"/>
              </a:tabLst>
            </a:pPr>
            <a:r>
              <a:rPr sz="1600" spc="-5" dirty="0">
                <a:latin typeface="Carlito"/>
                <a:cs typeface="Carlito"/>
              </a:rPr>
              <a:t>Minociclina</a:t>
            </a:r>
            <a:endParaRPr sz="1600">
              <a:latin typeface="Carlito"/>
              <a:cs typeface="Carlito"/>
            </a:endParaRPr>
          </a:p>
        </p:txBody>
      </p:sp>
      <p:sp>
        <p:nvSpPr>
          <p:cNvPr id="5" name="object 5"/>
          <p:cNvSpPr txBox="1"/>
          <p:nvPr/>
        </p:nvSpPr>
        <p:spPr>
          <a:xfrm>
            <a:off x="409765" y="1779257"/>
            <a:ext cx="4580890" cy="369570"/>
          </a:xfrm>
          <a:prstGeom prst="rect">
            <a:avLst/>
          </a:prstGeom>
          <a:solidFill>
            <a:srgbClr val="FFF1CC"/>
          </a:solidFill>
        </p:spPr>
        <p:txBody>
          <a:bodyPr vert="horz" wrap="square" lIns="0" tIns="31114" rIns="0" bIns="0" rtlCol="0">
            <a:spAutoFit/>
          </a:bodyPr>
          <a:lstStyle/>
          <a:p>
            <a:pPr marL="1181100">
              <a:lnSpc>
                <a:spcPct val="100000"/>
              </a:lnSpc>
              <a:spcBef>
                <a:spcPts val="244"/>
              </a:spcBef>
            </a:pPr>
            <a:r>
              <a:rPr sz="1800" b="1" spc="-35" dirty="0">
                <a:latin typeface="Carlito"/>
                <a:cs typeface="Carlito"/>
              </a:rPr>
              <a:t>TRATAMIENTO</a:t>
            </a:r>
            <a:r>
              <a:rPr sz="1800" b="1" spc="-25" dirty="0">
                <a:latin typeface="Carlito"/>
                <a:cs typeface="Carlito"/>
              </a:rPr>
              <a:t> </a:t>
            </a:r>
            <a:r>
              <a:rPr sz="1800" b="1" spc="-5" dirty="0">
                <a:latin typeface="Carlito"/>
                <a:cs typeface="Carlito"/>
              </a:rPr>
              <a:t>MEDICO</a:t>
            </a:r>
            <a:endParaRPr sz="1800">
              <a:latin typeface="Carlito"/>
              <a:cs typeface="Carlito"/>
            </a:endParaRPr>
          </a:p>
        </p:txBody>
      </p:sp>
      <p:sp>
        <p:nvSpPr>
          <p:cNvPr id="6" name="object 6"/>
          <p:cNvSpPr txBox="1"/>
          <p:nvPr/>
        </p:nvSpPr>
        <p:spPr>
          <a:xfrm>
            <a:off x="6413500" y="1764271"/>
            <a:ext cx="4580890" cy="369570"/>
          </a:xfrm>
          <a:prstGeom prst="rect">
            <a:avLst/>
          </a:prstGeom>
          <a:solidFill>
            <a:srgbClr val="FFF1CC"/>
          </a:solidFill>
        </p:spPr>
        <p:txBody>
          <a:bodyPr vert="horz" wrap="square" lIns="0" tIns="31114" rIns="0" bIns="0" rtlCol="0">
            <a:spAutoFit/>
          </a:bodyPr>
          <a:lstStyle/>
          <a:p>
            <a:pPr algn="ctr">
              <a:lnSpc>
                <a:spcPct val="100000"/>
              </a:lnSpc>
              <a:spcBef>
                <a:spcPts val="244"/>
              </a:spcBef>
            </a:pPr>
            <a:r>
              <a:rPr sz="1800" b="1" spc="-35" dirty="0">
                <a:latin typeface="Carlito"/>
                <a:cs typeface="Carlito"/>
              </a:rPr>
              <a:t>TRATAMIENTO</a:t>
            </a:r>
            <a:r>
              <a:rPr sz="1800" b="1" spc="10" dirty="0">
                <a:latin typeface="Carlito"/>
                <a:cs typeface="Carlito"/>
              </a:rPr>
              <a:t> </a:t>
            </a:r>
            <a:r>
              <a:rPr sz="1800" b="1" spc="-10" dirty="0">
                <a:latin typeface="Carlito"/>
                <a:cs typeface="Carlito"/>
              </a:rPr>
              <a:t>QUIRURGICO</a:t>
            </a:r>
            <a:endParaRPr sz="1800">
              <a:latin typeface="Carlito"/>
              <a:cs typeface="Carlito"/>
            </a:endParaRPr>
          </a:p>
        </p:txBody>
      </p:sp>
      <p:sp>
        <p:nvSpPr>
          <p:cNvPr id="7" name="object 7"/>
          <p:cNvSpPr txBox="1"/>
          <p:nvPr/>
        </p:nvSpPr>
        <p:spPr>
          <a:xfrm>
            <a:off x="6319520" y="2790570"/>
            <a:ext cx="4661535" cy="2465070"/>
          </a:xfrm>
          <a:prstGeom prst="rect">
            <a:avLst/>
          </a:prstGeom>
        </p:spPr>
        <p:txBody>
          <a:bodyPr vert="horz" wrap="square" lIns="0" tIns="13335" rIns="0" bIns="0" rtlCol="0">
            <a:spAutoFit/>
          </a:bodyPr>
          <a:lstStyle/>
          <a:p>
            <a:pPr marL="299085" indent="-287020">
              <a:lnSpc>
                <a:spcPct val="100000"/>
              </a:lnSpc>
              <a:spcBef>
                <a:spcPts val="105"/>
              </a:spcBef>
              <a:buFont typeface="Arial"/>
              <a:buChar char="•"/>
              <a:tabLst>
                <a:tab pos="299085" algn="l"/>
                <a:tab pos="299720" algn="l"/>
              </a:tabLst>
            </a:pPr>
            <a:r>
              <a:rPr sz="2000" spc="-10" dirty="0">
                <a:latin typeface="Carlito"/>
                <a:cs typeface="Carlito"/>
              </a:rPr>
              <a:t>Fracaso </a:t>
            </a:r>
            <a:r>
              <a:rPr sz="2000" spc="-5" dirty="0">
                <a:latin typeface="Carlito"/>
                <a:cs typeface="Carlito"/>
              </a:rPr>
              <a:t>drenaje </a:t>
            </a:r>
            <a:r>
              <a:rPr sz="2000" dirty="0">
                <a:latin typeface="Carlito"/>
                <a:cs typeface="Carlito"/>
              </a:rPr>
              <a:t>con</a:t>
            </a:r>
            <a:r>
              <a:rPr sz="2000" spc="-35" dirty="0">
                <a:latin typeface="Carlito"/>
                <a:cs typeface="Carlito"/>
              </a:rPr>
              <a:t> </a:t>
            </a:r>
            <a:r>
              <a:rPr sz="2000" dirty="0">
                <a:latin typeface="Carlito"/>
                <a:cs typeface="Carlito"/>
              </a:rPr>
              <a:t>aguja.</a:t>
            </a:r>
            <a:endParaRPr sz="2000">
              <a:latin typeface="Carlito"/>
              <a:cs typeface="Carlito"/>
            </a:endParaRPr>
          </a:p>
          <a:p>
            <a:pPr marL="299085" indent="-287020">
              <a:lnSpc>
                <a:spcPct val="100000"/>
              </a:lnSpc>
              <a:buFont typeface="Arial"/>
              <a:buChar char="•"/>
              <a:tabLst>
                <a:tab pos="299085" algn="l"/>
                <a:tab pos="299720" algn="l"/>
              </a:tabLst>
            </a:pPr>
            <a:r>
              <a:rPr sz="2000" spc="-10" dirty="0">
                <a:latin typeface="Carlito"/>
                <a:cs typeface="Carlito"/>
              </a:rPr>
              <a:t>Bursa </a:t>
            </a:r>
            <a:r>
              <a:rPr sz="2000" dirty="0">
                <a:latin typeface="Carlito"/>
                <a:cs typeface="Carlito"/>
              </a:rPr>
              <a:t>en </a:t>
            </a:r>
            <a:r>
              <a:rPr sz="2000" spc="-5" dirty="0">
                <a:latin typeface="Carlito"/>
                <a:cs typeface="Carlito"/>
              </a:rPr>
              <a:t>localización </a:t>
            </a:r>
            <a:r>
              <a:rPr sz="2000" dirty="0">
                <a:latin typeface="Carlito"/>
                <a:cs typeface="Carlito"/>
              </a:rPr>
              <a:t>inaccesible </a:t>
            </a:r>
            <a:r>
              <a:rPr sz="2000" spc="-5" dirty="0">
                <a:latin typeface="Carlito"/>
                <a:cs typeface="Carlito"/>
              </a:rPr>
              <a:t>por</a:t>
            </a:r>
            <a:r>
              <a:rPr sz="2000" spc="-35" dirty="0">
                <a:latin typeface="Carlito"/>
                <a:cs typeface="Carlito"/>
              </a:rPr>
              <a:t> </a:t>
            </a:r>
            <a:r>
              <a:rPr sz="2000" spc="-15" dirty="0">
                <a:latin typeface="Carlito"/>
                <a:cs typeface="Carlito"/>
              </a:rPr>
              <a:t>otro</a:t>
            </a:r>
            <a:endParaRPr sz="2000">
              <a:latin typeface="Carlito"/>
              <a:cs typeface="Carlito"/>
            </a:endParaRPr>
          </a:p>
          <a:p>
            <a:pPr marL="299085">
              <a:lnSpc>
                <a:spcPct val="100000"/>
              </a:lnSpc>
            </a:pPr>
            <a:r>
              <a:rPr sz="2000" spc="-5" dirty="0">
                <a:latin typeface="Carlito"/>
                <a:cs typeface="Carlito"/>
              </a:rPr>
              <a:t>medio.</a:t>
            </a:r>
            <a:endParaRPr sz="2000">
              <a:latin typeface="Carlito"/>
              <a:cs typeface="Carlito"/>
            </a:endParaRPr>
          </a:p>
          <a:p>
            <a:pPr marL="299085" indent="-287020">
              <a:lnSpc>
                <a:spcPct val="100000"/>
              </a:lnSpc>
              <a:buFont typeface="Arial"/>
              <a:buChar char="•"/>
              <a:tabLst>
                <a:tab pos="299085" algn="l"/>
                <a:tab pos="299720" algn="l"/>
              </a:tabLst>
            </a:pPr>
            <a:r>
              <a:rPr sz="2000" spc="-5" dirty="0">
                <a:latin typeface="Carlito"/>
                <a:cs typeface="Carlito"/>
              </a:rPr>
              <a:t>Extracción de </a:t>
            </a:r>
            <a:r>
              <a:rPr sz="2000" dirty="0">
                <a:latin typeface="Carlito"/>
                <a:cs typeface="Carlito"/>
              </a:rPr>
              <a:t>cuerpos</a:t>
            </a:r>
            <a:r>
              <a:rPr sz="2000" spc="-45" dirty="0">
                <a:latin typeface="Carlito"/>
                <a:cs typeface="Carlito"/>
              </a:rPr>
              <a:t> </a:t>
            </a:r>
            <a:r>
              <a:rPr sz="2000" spc="-10" dirty="0">
                <a:latin typeface="Carlito"/>
                <a:cs typeface="Carlito"/>
              </a:rPr>
              <a:t>extraños.</a:t>
            </a:r>
            <a:endParaRPr sz="2000">
              <a:latin typeface="Carlito"/>
              <a:cs typeface="Carlito"/>
            </a:endParaRPr>
          </a:p>
          <a:p>
            <a:pPr marL="299085" indent="-287020">
              <a:lnSpc>
                <a:spcPct val="100000"/>
              </a:lnSpc>
              <a:buFont typeface="Arial"/>
              <a:buChar char="•"/>
              <a:tabLst>
                <a:tab pos="299085" algn="l"/>
                <a:tab pos="299720" algn="l"/>
              </a:tabLst>
            </a:pPr>
            <a:r>
              <a:rPr sz="2000" spc="-10" dirty="0">
                <a:latin typeface="Carlito"/>
                <a:cs typeface="Carlito"/>
              </a:rPr>
              <a:t>Desbridamiento </a:t>
            </a:r>
            <a:r>
              <a:rPr sz="2000" dirty="0">
                <a:latin typeface="Carlito"/>
                <a:cs typeface="Carlito"/>
              </a:rPr>
              <a:t>de </a:t>
            </a:r>
            <a:r>
              <a:rPr sz="2000" spc="-5" dirty="0">
                <a:latin typeface="Carlito"/>
                <a:cs typeface="Carlito"/>
              </a:rPr>
              <a:t>tejido</a:t>
            </a:r>
            <a:r>
              <a:rPr sz="2000" dirty="0">
                <a:latin typeface="Carlito"/>
                <a:cs typeface="Carlito"/>
              </a:rPr>
              <a:t> </a:t>
            </a:r>
            <a:r>
              <a:rPr sz="2000" spc="-10" dirty="0">
                <a:latin typeface="Carlito"/>
                <a:cs typeface="Carlito"/>
              </a:rPr>
              <a:t>necrótico.</a:t>
            </a:r>
            <a:endParaRPr sz="2000">
              <a:latin typeface="Carlito"/>
              <a:cs typeface="Carlito"/>
            </a:endParaRPr>
          </a:p>
          <a:p>
            <a:pPr marL="299085" indent="-287020">
              <a:lnSpc>
                <a:spcPct val="100000"/>
              </a:lnSpc>
              <a:buFont typeface="Arial"/>
              <a:buChar char="•"/>
              <a:tabLst>
                <a:tab pos="299085" algn="l"/>
                <a:tab pos="299720" algn="l"/>
              </a:tabLst>
            </a:pPr>
            <a:r>
              <a:rPr sz="2000" spc="-5" dirty="0">
                <a:latin typeface="Carlito"/>
                <a:cs typeface="Carlito"/>
              </a:rPr>
              <a:t>Afectación  </a:t>
            </a:r>
            <a:r>
              <a:rPr sz="2000" spc="-10" dirty="0">
                <a:latin typeface="Carlito"/>
                <a:cs typeface="Carlito"/>
              </a:rPr>
              <a:t>refractaria </a:t>
            </a:r>
            <a:r>
              <a:rPr sz="2000" dirty="0">
                <a:latin typeface="Carlito"/>
                <a:cs typeface="Carlito"/>
              </a:rPr>
              <a:t>o</a:t>
            </a:r>
            <a:r>
              <a:rPr sz="2000" spc="-70" dirty="0">
                <a:latin typeface="Carlito"/>
                <a:cs typeface="Carlito"/>
              </a:rPr>
              <a:t> </a:t>
            </a:r>
            <a:r>
              <a:rPr sz="2000" spc="-10" dirty="0">
                <a:latin typeface="Carlito"/>
                <a:cs typeface="Carlito"/>
              </a:rPr>
              <a:t>recurrente.</a:t>
            </a:r>
            <a:endParaRPr sz="2000">
              <a:latin typeface="Carlito"/>
              <a:cs typeface="Carlito"/>
            </a:endParaRPr>
          </a:p>
          <a:p>
            <a:pPr marL="299085" indent="-287020">
              <a:lnSpc>
                <a:spcPct val="100000"/>
              </a:lnSpc>
              <a:spcBef>
                <a:spcPts val="5"/>
              </a:spcBef>
              <a:buFont typeface="Arial"/>
              <a:buChar char="•"/>
              <a:tabLst>
                <a:tab pos="299085" algn="l"/>
                <a:tab pos="299720" algn="l"/>
              </a:tabLst>
            </a:pPr>
            <a:r>
              <a:rPr sz="2000" dirty="0">
                <a:latin typeface="Carlito"/>
                <a:cs typeface="Carlito"/>
              </a:rPr>
              <a:t>Necesaria </a:t>
            </a:r>
            <a:r>
              <a:rPr sz="2000" spc="-10" dirty="0">
                <a:latin typeface="Carlito"/>
                <a:cs typeface="Carlito"/>
              </a:rPr>
              <a:t>evaluación </a:t>
            </a:r>
            <a:r>
              <a:rPr sz="2000" dirty="0">
                <a:latin typeface="Carlito"/>
                <a:cs typeface="Carlito"/>
              </a:rPr>
              <a:t>de la </a:t>
            </a:r>
            <a:r>
              <a:rPr sz="2000" spc="-10" dirty="0">
                <a:latin typeface="Carlito"/>
                <a:cs typeface="Carlito"/>
              </a:rPr>
              <a:t>extensión </a:t>
            </a:r>
            <a:r>
              <a:rPr sz="2000" dirty="0">
                <a:latin typeface="Carlito"/>
                <a:cs typeface="Carlito"/>
              </a:rPr>
              <a:t>de</a:t>
            </a:r>
            <a:r>
              <a:rPr sz="2000" spc="-5" dirty="0">
                <a:latin typeface="Carlito"/>
                <a:cs typeface="Carlito"/>
              </a:rPr>
              <a:t> </a:t>
            </a:r>
            <a:r>
              <a:rPr sz="2000" dirty="0">
                <a:latin typeface="Carlito"/>
                <a:cs typeface="Carlito"/>
              </a:rPr>
              <a:t>la</a:t>
            </a:r>
            <a:endParaRPr sz="2000">
              <a:latin typeface="Carlito"/>
              <a:cs typeface="Carlito"/>
            </a:endParaRPr>
          </a:p>
          <a:p>
            <a:pPr marL="299085">
              <a:lnSpc>
                <a:spcPct val="100000"/>
              </a:lnSpc>
            </a:pPr>
            <a:r>
              <a:rPr sz="2000" spc="-5" dirty="0">
                <a:latin typeface="Carlito"/>
                <a:cs typeface="Carlito"/>
              </a:rPr>
              <a:t>infección.</a:t>
            </a:r>
            <a:endParaRPr sz="2000">
              <a:latin typeface="Carlito"/>
              <a:cs typeface="Carlito"/>
            </a:endParaRPr>
          </a:p>
        </p:txBody>
      </p:sp>
      <p:sp>
        <p:nvSpPr>
          <p:cNvPr id="10" name="object 5">
            <a:extLst>
              <a:ext uri="{FF2B5EF4-FFF2-40B4-BE49-F238E27FC236}">
                <a16:creationId xmlns:a16="http://schemas.microsoft.com/office/drawing/2014/main" id="{970AFF61-3F80-45E1-8571-F8C99E5C8937}"/>
              </a:ext>
            </a:extLst>
          </p:cNvPr>
          <p:cNvSpPr txBox="1">
            <a:spLocks noGrp="1"/>
          </p:cNvSpPr>
          <p:nvPr>
            <p:ph type="title"/>
          </p:nvPr>
        </p:nvSpPr>
        <p:spPr>
          <a:xfrm>
            <a:off x="9691496" y="112013"/>
            <a:ext cx="1545590" cy="513715"/>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pc="-10" dirty="0"/>
              <a:t>BURSITIS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B59D512A-DF2A-47DD-9EF2-D843902FFD95}"/>
              </a:ext>
            </a:extLst>
          </p:cNvPr>
          <p:cNvSpPr txBox="1">
            <a:spLocks/>
          </p:cNvSpPr>
          <p:nvPr/>
        </p:nvSpPr>
        <p:spPr>
          <a:xfrm>
            <a:off x="609600" y="2646780"/>
            <a:ext cx="10972800" cy="1143000"/>
          </a:xfrm>
          <a:prstGeom prst="rect">
            <a:avLst/>
          </a:prstGeom>
        </p:spPr>
        <p:txBody>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s-ES" sz="6000" dirty="0">
                <a:latin typeface="Castellar" panose="020A0402060406010301" pitchFamily="18" charset="0"/>
              </a:rPr>
              <a:t>MUCHAS GRACIAS</a:t>
            </a:r>
            <a:endParaRPr lang="es-AR" sz="6000" dirty="0">
              <a:latin typeface="Castellar" panose="020A0402060406010301" pitchFamily="18" charset="0"/>
            </a:endParaRPr>
          </a:p>
        </p:txBody>
      </p:sp>
    </p:spTree>
    <p:extLst>
      <p:ext uri="{BB962C8B-B14F-4D97-AF65-F5344CB8AC3E}">
        <p14:creationId xmlns:p14="http://schemas.microsoft.com/office/powerpoint/2010/main" val="112219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Paquete">
  <a:themeElements>
    <a:clrScheme name="Personalizado 4">
      <a:dk1>
        <a:srgbClr val="000000"/>
      </a:dk1>
      <a:lt1>
        <a:srgbClr val="C3CFD2"/>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TM10001115[[fn=Paquete]]</Template>
  <TotalTime>661</TotalTime>
  <Words>1574</Words>
  <Application>Microsoft Office PowerPoint</Application>
  <PresentationFormat>Panorámica</PresentationFormat>
  <Paragraphs>428</Paragraphs>
  <Slides>31</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31</vt:i4>
      </vt:variant>
    </vt:vector>
  </HeadingPairs>
  <TitlesOfParts>
    <vt:vector size="41" baseType="lpstr">
      <vt:lpstr>Arial</vt:lpstr>
      <vt:lpstr>Carlito</vt:lpstr>
      <vt:lpstr>Castellar</vt:lpstr>
      <vt:lpstr>Courier New</vt:lpstr>
      <vt:lpstr>Gill Sans MT</vt:lpstr>
      <vt:lpstr>Symbol</vt:lpstr>
      <vt:lpstr>Times New Roman</vt:lpstr>
      <vt:lpstr>Verdana</vt:lpstr>
      <vt:lpstr>Wingdings</vt:lpstr>
      <vt:lpstr>Paquete</vt:lpstr>
      <vt:lpstr>Presentación de PowerPoint</vt:lpstr>
      <vt:lpstr>Presentación de PowerPoint</vt:lpstr>
      <vt:lpstr>Artritis SEPTICA</vt:lpstr>
      <vt:lpstr>Presentación de PowerPoint</vt:lpstr>
      <vt:lpstr>ARTRITIS SEPTICA</vt:lpstr>
      <vt:lpstr>ARTRITIS SEPTICA</vt:lpstr>
      <vt:lpstr>CLINICA</vt:lpstr>
      <vt:lpstr>Diagnóstico</vt:lpstr>
      <vt:lpstr>ARTRITIS SEPTICA</vt:lpstr>
      <vt:lpstr>ARTRITIS SEPTICA</vt:lpstr>
      <vt:lpstr>ARTRITIS GONOCÓCCICA</vt:lpstr>
      <vt:lpstr>ARTRITIS SEPTICA</vt:lpstr>
      <vt:lpstr>ARTRITIS SEPTICA</vt:lpstr>
      <vt:lpstr>ARTRITIS SEPTICA</vt:lpstr>
      <vt:lpstr>ARTRITIS SÉPTICA POSARTROSCOPIA</vt:lpstr>
      <vt:lpstr>Artritis séptica posartroscopia (ASPA) Generalidades </vt:lpstr>
      <vt:lpstr>Presentación de PowerPoint</vt:lpstr>
      <vt:lpstr>Presentación de PowerPoint</vt:lpstr>
      <vt:lpstr>Diagnóstico </vt:lpstr>
      <vt:lpstr>Manejo terapéutico Conceptos generales </vt:lpstr>
      <vt:lpstr>Tratamiento quirúrgico</vt:lpstr>
      <vt:lpstr>Tratamiento médico</vt:lpstr>
      <vt:lpstr>Tratamiento kinésico</vt:lpstr>
      <vt:lpstr>Presentación de PowerPoint</vt:lpstr>
      <vt:lpstr>BURSITIS</vt:lpstr>
      <vt:lpstr>BURSITIS</vt:lpstr>
      <vt:lpstr>BURSITIS</vt:lpstr>
      <vt:lpstr>BURSITIS</vt:lpstr>
      <vt:lpstr>Presentación de PowerPoint</vt:lpstr>
      <vt:lpstr>BURSITIS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Raya</dc:creator>
  <cp:lastModifiedBy>Luis Raya</cp:lastModifiedBy>
  <cp:revision>19</cp:revision>
  <dcterms:created xsi:type="dcterms:W3CDTF">2023-11-08T22:17:03Z</dcterms:created>
  <dcterms:modified xsi:type="dcterms:W3CDTF">2023-11-10T04:18:59Z</dcterms:modified>
</cp:coreProperties>
</file>