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301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02" r:id="rId15"/>
    <p:sldId id="257" r:id="rId16"/>
    <p:sldId id="303" r:id="rId17"/>
    <p:sldId id="304" r:id="rId18"/>
    <p:sldId id="306" r:id="rId19"/>
    <p:sldId id="307" r:id="rId20"/>
    <p:sldId id="308" r:id="rId21"/>
    <p:sldId id="300" r:id="rId22"/>
    <p:sldId id="277" r:id="rId23"/>
    <p:sldId id="283" r:id="rId24"/>
    <p:sldId id="278" r:id="rId25"/>
    <p:sldId id="279" r:id="rId26"/>
    <p:sldId id="282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1BAFF-6836-4906-B56C-D77B9705793E}" type="datetimeFigureOut">
              <a:rPr lang="es-AR" smtClean="0"/>
              <a:pPr/>
              <a:t>09/11/2023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47F02-C1E8-4D6B-BEF6-7A4C55A13C5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5373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sz="5400" b="1" dirty="0" smtClean="0"/>
              <a:t>INFECCIONES OSTEOARTICULARES</a:t>
            </a:r>
            <a:endParaRPr lang="es-AR" sz="54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AR" sz="3600" b="1" dirty="0" smtClean="0">
                <a:solidFill>
                  <a:schemeClr val="tx1"/>
                </a:solidFill>
              </a:rPr>
              <a:t>GENERALIDADES</a:t>
            </a:r>
          </a:p>
          <a:p>
            <a:r>
              <a:rPr lang="es-AR" sz="2300" b="1" dirty="0" smtClean="0">
                <a:solidFill>
                  <a:schemeClr val="tx1"/>
                </a:solidFill>
              </a:rPr>
              <a:t>Dr. Guillermo Recúpero</a:t>
            </a:r>
          </a:p>
          <a:p>
            <a:r>
              <a:rPr lang="es-AR" sz="2300" b="1" dirty="0" smtClean="0">
                <a:solidFill>
                  <a:schemeClr val="tx1"/>
                </a:solidFill>
              </a:rPr>
              <a:t>Noviembre 2023</a:t>
            </a:r>
            <a:endParaRPr lang="es-AR" sz="23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67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Aspectos Generales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Tiene Fisiopatogenia variable: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 Se presentan como focos secundarios de bacteriemias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 Pueden ser complicaciones de traumatismos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 Se presenta como infecciones agudas o crónicas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 Pueden estar asociadas a implantes (Situación de IACS) de alta carga de enfermedad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 </a:t>
            </a:r>
            <a:r>
              <a:rPr lang="es-AR" b="1" dirty="0" smtClean="0"/>
              <a:t>Hay particularidades en el tratamiento antibacteriano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 </a:t>
            </a:r>
            <a:r>
              <a:rPr lang="es-AR" b="1" dirty="0" smtClean="0"/>
              <a:t>En algunos casos no se curan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 </a:t>
            </a:r>
            <a:r>
              <a:rPr lang="es-AR" b="1" dirty="0" smtClean="0"/>
              <a:t>Existe un comportamiento bacteriano muy importante: Biofilm </a:t>
            </a:r>
            <a:endParaRPr lang="es-AR" b="1" dirty="0"/>
          </a:p>
          <a:p>
            <a:pPr>
              <a:buFont typeface="Wingdings" panose="05000000000000000000" pitchFamily="2" charset="2"/>
              <a:buChar char="q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2108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08386" y="292671"/>
            <a:ext cx="10094608" cy="566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7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75" y="214875"/>
            <a:ext cx="11135649" cy="58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4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008" y="426658"/>
            <a:ext cx="10065983" cy="541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5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39" y="292963"/>
            <a:ext cx="9906122" cy="579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6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 abajo 3"/>
          <p:cNvSpPr/>
          <p:nvPr/>
        </p:nvSpPr>
        <p:spPr>
          <a:xfrm>
            <a:off x="5769744" y="825624"/>
            <a:ext cx="559293" cy="4181382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Elipse 4"/>
          <p:cNvSpPr/>
          <p:nvPr/>
        </p:nvSpPr>
        <p:spPr>
          <a:xfrm>
            <a:off x="6544321" y="648069"/>
            <a:ext cx="2049263" cy="20152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 smtClean="0">
                <a:solidFill>
                  <a:srgbClr val="FF0000"/>
                </a:solidFill>
              </a:rPr>
              <a:t>FACTORES GENERALES</a:t>
            </a:r>
          </a:p>
          <a:p>
            <a:r>
              <a:rPr lang="es-AR" sz="1200" b="1" dirty="0" smtClean="0">
                <a:solidFill>
                  <a:schemeClr val="tx1"/>
                </a:solidFill>
              </a:rPr>
              <a:t>Diabetes, Insuficiencia </a:t>
            </a:r>
            <a:r>
              <a:rPr lang="es-AR" sz="1200" b="1" dirty="0">
                <a:solidFill>
                  <a:schemeClr val="tx1"/>
                </a:solidFill>
              </a:rPr>
              <a:t>V</a:t>
            </a:r>
            <a:r>
              <a:rPr lang="es-AR" sz="1200" b="1" dirty="0" smtClean="0">
                <a:solidFill>
                  <a:schemeClr val="tx1"/>
                </a:solidFill>
              </a:rPr>
              <a:t>ascular Periférica,</a:t>
            </a:r>
          </a:p>
          <a:p>
            <a:r>
              <a:rPr lang="es-AR" sz="1200" b="1" dirty="0" smtClean="0">
                <a:solidFill>
                  <a:schemeClr val="tx1"/>
                </a:solidFill>
              </a:rPr>
              <a:t>Obesidad</a:t>
            </a:r>
            <a:endParaRPr lang="es-AR" sz="1200" b="1" dirty="0">
              <a:solidFill>
                <a:schemeClr val="tx1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2861569" y="648070"/>
            <a:ext cx="2163192" cy="20152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600" b="1" dirty="0" smtClean="0">
                <a:solidFill>
                  <a:srgbClr val="FF0000"/>
                </a:solidFill>
              </a:rPr>
              <a:t>FACTORES LOCALES</a:t>
            </a:r>
          </a:p>
          <a:p>
            <a:r>
              <a:rPr lang="es-AR" sz="1600" b="1" dirty="0" smtClean="0">
                <a:solidFill>
                  <a:schemeClr val="tx1"/>
                </a:solidFill>
              </a:rPr>
              <a:t>Cuerpo extraño</a:t>
            </a:r>
          </a:p>
          <a:p>
            <a:r>
              <a:rPr lang="es-AR" sz="1600" b="1" dirty="0" smtClean="0">
                <a:solidFill>
                  <a:schemeClr val="tx1"/>
                </a:solidFill>
              </a:rPr>
              <a:t>Necrosis ósea</a:t>
            </a:r>
          </a:p>
          <a:p>
            <a:r>
              <a:rPr lang="es-AR" sz="1600" b="1" dirty="0">
                <a:solidFill>
                  <a:schemeClr val="tx1"/>
                </a:solidFill>
              </a:rPr>
              <a:t>C</a:t>
            </a:r>
            <a:r>
              <a:rPr lang="es-AR" sz="1600" b="1" dirty="0" smtClean="0">
                <a:solidFill>
                  <a:schemeClr val="tx1"/>
                </a:solidFill>
              </a:rPr>
              <a:t>ontaminación</a:t>
            </a:r>
            <a:endParaRPr lang="es-AR" sz="1600" b="1" dirty="0">
              <a:solidFill>
                <a:schemeClr val="tx1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2663301" y="2738761"/>
            <a:ext cx="2567126" cy="23725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rgbClr val="FF0000"/>
                </a:solidFill>
              </a:rPr>
              <a:t>BACTERIA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b="1" dirty="0" smtClean="0">
                <a:solidFill>
                  <a:schemeClr val="tx1"/>
                </a:solidFill>
              </a:rPr>
              <a:t>Lento crecimiento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b="1" dirty="0" smtClean="0">
                <a:solidFill>
                  <a:schemeClr val="tx1"/>
                </a:solidFill>
              </a:rPr>
              <a:t>Biofilm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b="1" dirty="0">
                <a:solidFill>
                  <a:schemeClr val="tx1"/>
                </a:solidFill>
              </a:rPr>
              <a:t>B</a:t>
            </a:r>
            <a:r>
              <a:rPr lang="es-AR" sz="1400" b="1" dirty="0" smtClean="0">
                <a:solidFill>
                  <a:schemeClr val="tx1"/>
                </a:solidFill>
              </a:rPr>
              <a:t>. Intracelulares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b="1" dirty="0" smtClean="0">
                <a:solidFill>
                  <a:schemeClr val="tx1"/>
                </a:solidFill>
              </a:rPr>
              <a:t>Implante: causa déficit en la defensa.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b="1" dirty="0" smtClean="0">
                <a:solidFill>
                  <a:schemeClr val="tx1"/>
                </a:solidFill>
              </a:rPr>
              <a:t>Osteolisis</a:t>
            </a:r>
            <a:endParaRPr lang="es-AR" sz="1400" b="1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024761" y="5111320"/>
            <a:ext cx="2246050" cy="4527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CRONICIDAD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972975" y="108753"/>
            <a:ext cx="2246050" cy="4527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INFECCIÓN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43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694" y="198371"/>
            <a:ext cx="9362611" cy="599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79" y="239697"/>
            <a:ext cx="7236442" cy="582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8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775" y="221942"/>
            <a:ext cx="7328450" cy="593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2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900" y="186431"/>
            <a:ext cx="7286199" cy="556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2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81235" y="390616"/>
            <a:ext cx="11061577" cy="3978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AR" sz="4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objetivos generales </a:t>
            </a:r>
            <a:r>
              <a:rPr lang="es-AR" sz="4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Tratamiento </a:t>
            </a:r>
            <a:r>
              <a:rPr lang="es-AR" sz="4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son:</a:t>
            </a:r>
            <a:endParaRPr lang="es-AR" sz="4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800" dirty="0">
                <a:latin typeface="Wingdings-Regular"/>
                <a:ea typeface="Calibri" panose="020F0502020204030204" pitchFamily="34" charset="0"/>
                <a:cs typeface="Wingdings-Regular"/>
              </a:rPr>
              <a:t>▪</a:t>
            </a:r>
            <a:r>
              <a:rPr lang="es-AR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Controlar la infección</a:t>
            </a:r>
            <a:endParaRPr lang="es-AR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800" dirty="0">
                <a:latin typeface="Wingdings-Regular"/>
                <a:ea typeface="Calibri" panose="020F0502020204030204" pitchFamily="34" charset="0"/>
                <a:cs typeface="Wingdings-Regular"/>
              </a:rPr>
              <a:t>▪</a:t>
            </a:r>
            <a:r>
              <a:rPr lang="es-AR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Prevenir su recurrencia</a:t>
            </a:r>
            <a:endParaRPr lang="es-AR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800" dirty="0">
                <a:latin typeface="Wingdings-Regular"/>
                <a:ea typeface="Calibri" panose="020F0502020204030204" pitchFamily="34" charset="0"/>
                <a:cs typeface="Wingdings-Regular"/>
              </a:rPr>
              <a:t>▪</a:t>
            </a:r>
            <a:r>
              <a:rPr lang="es-AR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Preservar la función</a:t>
            </a:r>
            <a:endParaRPr lang="es-AR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dirty="0">
                <a:latin typeface="Wingdings-Regular"/>
                <a:ea typeface="Calibri" panose="020F0502020204030204" pitchFamily="34" charset="0"/>
                <a:cs typeface="Wingdings-Regular"/>
              </a:rPr>
              <a:t>▪</a:t>
            </a:r>
            <a:r>
              <a:rPr lang="es-AR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Reducir el riesgo de muerte</a:t>
            </a:r>
            <a:endParaRPr lang="es-A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3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974" y="344998"/>
            <a:ext cx="6405683" cy="555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1978243"/>
            <a:ext cx="10058400" cy="1450757"/>
          </a:xfrm>
        </p:spPr>
        <p:txBody>
          <a:bodyPr/>
          <a:lstStyle/>
          <a:p>
            <a:pPr algn="ctr"/>
            <a:r>
              <a:rPr lang="es-AR" b="1" dirty="0" smtClean="0"/>
              <a:t>Aspectos del Tratamiento: Biofilm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70830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34411" y="1937154"/>
            <a:ext cx="1132317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latin typeface="HelveticaLTStd-Obl"/>
              </a:rPr>
              <a:t>Las </a:t>
            </a:r>
            <a:r>
              <a:rPr lang="es-AR" sz="2400" b="1" dirty="0" smtClean="0">
                <a:latin typeface="HelveticaLTStd-Obl"/>
              </a:rPr>
              <a:t>biopelicula </a:t>
            </a:r>
            <a:r>
              <a:rPr lang="es-AR" sz="2400" b="1" dirty="0">
                <a:latin typeface="HelveticaLTStd-Obl"/>
              </a:rPr>
              <a:t>son comunidades de microorganismos que crecen agregados y rodeados por una matriz extracelular </a:t>
            </a:r>
            <a:r>
              <a:rPr lang="es-AR" sz="2400" b="1" dirty="0" smtClean="0">
                <a:latin typeface="HelveticaLTStd-Obl"/>
              </a:rPr>
              <a:t>que ellos </a:t>
            </a:r>
            <a:r>
              <a:rPr lang="es-AR" sz="2400" b="1" dirty="0">
                <a:latin typeface="HelveticaLTStd-Obl"/>
              </a:rPr>
              <a:t>mismos producen, la cual favorece la </a:t>
            </a:r>
            <a:r>
              <a:rPr lang="es-AR" sz="2400" b="1" dirty="0" smtClean="0">
                <a:latin typeface="HelveticaLTStd-Obl"/>
              </a:rPr>
              <a:t>adhesión </a:t>
            </a:r>
            <a:r>
              <a:rPr lang="es-AR" sz="2400" b="1" dirty="0">
                <a:latin typeface="HelveticaLTStd-Obl"/>
              </a:rPr>
              <a:t>covalente sobre superficies inertes y </a:t>
            </a:r>
            <a:r>
              <a:rPr lang="es-AR" sz="2400" b="1" dirty="0" smtClean="0">
                <a:latin typeface="HelveticaLTStd-Obl"/>
              </a:rPr>
              <a:t>vivas.</a:t>
            </a:r>
          </a:p>
          <a:p>
            <a:endParaRPr lang="es-AR" sz="2400" b="1" dirty="0" smtClean="0">
              <a:latin typeface="HelveticaLTStd-Obl"/>
            </a:endParaRPr>
          </a:p>
          <a:p>
            <a:r>
              <a:rPr lang="es-AR" sz="2400" b="1" dirty="0" smtClean="0">
                <a:latin typeface="HelveticaLTStd-Obl"/>
              </a:rPr>
              <a:t>Además, </a:t>
            </a:r>
            <a:r>
              <a:rPr lang="es-AR" sz="2400" b="1" dirty="0">
                <a:latin typeface="HelveticaLTStd-Obl"/>
              </a:rPr>
              <a:t>les ayuda a </a:t>
            </a:r>
            <a:r>
              <a:rPr lang="es-AR" sz="2400" b="1" dirty="0" smtClean="0">
                <a:latin typeface="HelveticaLTStd-Obl"/>
              </a:rPr>
              <a:t>desarrollar alta </a:t>
            </a:r>
            <a:r>
              <a:rPr lang="es-AR" sz="2400" b="1" dirty="0">
                <a:latin typeface="HelveticaLTStd-Obl"/>
              </a:rPr>
              <a:t>tolerancia a las </a:t>
            </a:r>
            <a:r>
              <a:rPr lang="es-AR" sz="2400" b="1" dirty="0" smtClean="0">
                <a:latin typeface="HelveticaLTStd-Obl"/>
              </a:rPr>
              <a:t>moléculas </a:t>
            </a:r>
            <a:r>
              <a:rPr lang="es-AR" sz="2400" b="1" dirty="0">
                <a:latin typeface="HelveticaLTStd-Obl"/>
              </a:rPr>
              <a:t>con actividad antimicrobiana. </a:t>
            </a:r>
            <a:endParaRPr lang="es-AR" sz="2400" b="1" dirty="0" smtClean="0">
              <a:latin typeface="HelveticaLTStd-Obl"/>
            </a:endParaRPr>
          </a:p>
          <a:p>
            <a:endParaRPr lang="es-AR" sz="2400" b="1" dirty="0" smtClean="0">
              <a:latin typeface="HelveticaLTStd-Obl"/>
            </a:endParaRPr>
          </a:p>
          <a:p>
            <a:r>
              <a:rPr lang="es-AR" sz="2400" b="1" dirty="0" smtClean="0">
                <a:latin typeface="HelveticaLTStd-Obl"/>
              </a:rPr>
              <a:t>Por </a:t>
            </a:r>
            <a:r>
              <a:rPr lang="es-AR" sz="2400" b="1" dirty="0">
                <a:latin typeface="HelveticaLTStd-Obl"/>
              </a:rPr>
              <a:t>otra parte, las biopeliculas se asocian con </a:t>
            </a:r>
            <a:r>
              <a:rPr lang="es-AR" sz="2400" b="1" dirty="0" smtClean="0">
                <a:latin typeface="HelveticaLTStd-Obl"/>
              </a:rPr>
              <a:t>infecciones crónicas </a:t>
            </a:r>
            <a:r>
              <a:rPr lang="es-AR" sz="2400" b="1" dirty="0">
                <a:latin typeface="HelveticaLTStd-Obl"/>
              </a:rPr>
              <a:t>y </a:t>
            </a:r>
            <a:r>
              <a:rPr lang="es-AR" sz="2400" b="1" dirty="0" smtClean="0">
                <a:latin typeface="HelveticaLTStd-Obl"/>
              </a:rPr>
              <a:t>persistentes. </a:t>
            </a:r>
            <a:endParaRPr lang="es-AR" sz="2400" b="1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CONCEPTO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00932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355" y="167889"/>
            <a:ext cx="871537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5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182408"/>
            <a:ext cx="8877300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2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248" y="301840"/>
            <a:ext cx="8719503" cy="567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383081"/>
            <a:ext cx="8382000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4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Células Persistentes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AR" b="1" dirty="0" smtClean="0"/>
              <a:t>  </a:t>
            </a:r>
            <a:r>
              <a:rPr lang="es-AR" sz="2800" b="1" dirty="0" smtClean="0"/>
              <a:t>Bacterias multidrogas tolerantes sin presentar cambios genéticos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800" b="1" dirty="0" smtClean="0"/>
              <a:t> Células metabólicamente  inactivas (Fenotipos durmientes)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800" b="1" dirty="0" smtClean="0"/>
              <a:t> Viables pero no crecen, no se dividen, no cultivables, inactivas metabólicamente, mantiene integridad de membranas.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800" b="1" dirty="0" smtClean="0"/>
              <a:t> Retoman crecimiento al cesar la noxa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800" b="1" dirty="0" smtClean="0"/>
              <a:t> Causa de resistencia.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225280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169" y="94003"/>
            <a:ext cx="8229733" cy="612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0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8375" y="185048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AR" sz="3200" b="1" dirty="0" smtClean="0"/>
              <a:t>ANTIBACTERIANOS EN INFECCIONES OSTEOARTICULARES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257414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869" y="111095"/>
            <a:ext cx="9923396" cy="622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1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28" y="226063"/>
            <a:ext cx="11608569" cy="489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6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012" y="162370"/>
            <a:ext cx="9681211" cy="607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4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/>
              <a:t>CONCENTRACIÓN  ÓSEA DE ANTIBIÓTICOS</a:t>
            </a:r>
            <a:endParaRPr lang="es-AR" sz="40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sz="2800" b="1" dirty="0"/>
              <a:t>Los que mejor difunden al </a:t>
            </a:r>
            <a:r>
              <a:rPr lang="es-AR" sz="2800" b="1" dirty="0" smtClean="0"/>
              <a:t>hueso </a:t>
            </a:r>
            <a:r>
              <a:rPr lang="es-AR" sz="2800" b="1" dirty="0"/>
              <a:t>son: Quinolonas de 2ª generación (FQ), </a:t>
            </a:r>
            <a:r>
              <a:rPr lang="es-AR" sz="2800" b="1" dirty="0" smtClean="0"/>
              <a:t>Clindamicina</a:t>
            </a:r>
            <a:r>
              <a:rPr lang="es-AR" sz="2800" b="1" dirty="0"/>
              <a:t>, Rifampicina y Clotrimoxazol </a:t>
            </a:r>
            <a:r>
              <a:rPr lang="es-AR" sz="2800" b="1" dirty="0" smtClean="0"/>
              <a:t>(Trimetroprima </a:t>
            </a:r>
            <a:r>
              <a:rPr lang="es-AR" sz="2800" b="1" dirty="0"/>
              <a:t>con sulfametoxazol</a:t>
            </a:r>
            <a:r>
              <a:rPr lang="es-AR" sz="2800" b="1" dirty="0" smtClean="0"/>
              <a:t>)</a:t>
            </a:r>
          </a:p>
          <a:p>
            <a:r>
              <a:rPr lang="es-AR" sz="2800" b="1" dirty="0" smtClean="0"/>
              <a:t>Betalactámicos</a:t>
            </a:r>
            <a:r>
              <a:rPr lang="es-AR" sz="2800" b="1" dirty="0"/>
              <a:t>, G</a:t>
            </a:r>
            <a:r>
              <a:rPr lang="es-AR" sz="2800" b="1" dirty="0" smtClean="0"/>
              <a:t>lucopéptidos </a:t>
            </a:r>
            <a:r>
              <a:rPr lang="es-AR" sz="2800" b="1" dirty="0"/>
              <a:t>y </a:t>
            </a:r>
            <a:r>
              <a:rPr lang="es-AR" sz="2800" b="1" dirty="0" smtClean="0"/>
              <a:t>Aminoglucósidos </a:t>
            </a:r>
            <a:r>
              <a:rPr lang="es-AR" sz="2800" b="1" dirty="0"/>
              <a:t>difunden </a:t>
            </a:r>
            <a:r>
              <a:rPr lang="es-AR" sz="2800" b="1" dirty="0" smtClean="0"/>
              <a:t>menos </a:t>
            </a:r>
            <a:r>
              <a:rPr lang="es-AR" sz="2800" b="1" dirty="0"/>
              <a:t>de 20% por lo que sus dosis deben ser altas. </a:t>
            </a:r>
          </a:p>
          <a:p>
            <a:r>
              <a:rPr lang="es-AR" sz="2800" b="1" dirty="0"/>
              <a:t>Vancomicina tiene mala penetración en el hueso. </a:t>
            </a:r>
          </a:p>
          <a:p>
            <a:r>
              <a:rPr lang="es-AR" sz="2800" b="1" dirty="0"/>
              <a:t>Algunos antibióticos como los aminoglucósidos </a:t>
            </a:r>
            <a:r>
              <a:rPr lang="es-AR" sz="2800" b="1" dirty="0" smtClean="0"/>
              <a:t>disminuyen </a:t>
            </a:r>
            <a:r>
              <a:rPr lang="es-AR" sz="2800" b="1" dirty="0"/>
              <a:t>su actividad en medio ácido y en </a:t>
            </a:r>
            <a:r>
              <a:rPr lang="es-AR" sz="2800" b="1" dirty="0" smtClean="0"/>
              <a:t>anaerobiosis</a:t>
            </a:r>
            <a:r>
              <a:rPr lang="es-AR" sz="2800" b="1" dirty="0"/>
              <a:t>.</a:t>
            </a:r>
          </a:p>
          <a:p>
            <a:endParaRPr lang="es-AR" sz="2800" b="1" dirty="0"/>
          </a:p>
          <a:p>
            <a:r>
              <a:rPr lang="es-AR" dirty="0"/>
              <a:t>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1393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340" y="381740"/>
            <a:ext cx="4114734" cy="54615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439486" y="2681056"/>
            <a:ext cx="4341181" cy="6303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FELIZ DÍA DE LA TRADICIÓN</a:t>
            </a:r>
            <a:endParaRPr lang="es-A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35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327</TotalTime>
  <Words>334</Words>
  <Application>Microsoft Office PowerPoint</Application>
  <PresentationFormat>Panorámica</PresentationFormat>
  <Paragraphs>55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HelveticaLTStd-Obl</vt:lpstr>
      <vt:lpstr>Times New Roman</vt:lpstr>
      <vt:lpstr>Wingdings</vt:lpstr>
      <vt:lpstr>Wingdings-Regular</vt:lpstr>
      <vt:lpstr>Retrospección</vt:lpstr>
      <vt:lpstr>INFECCIONES OSTEOARTICULARES</vt:lpstr>
      <vt:lpstr>Aspectos Generales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Aspectos del Tratamiento: Biofilm</vt:lpstr>
      <vt:lpstr>CONCEPTO</vt:lpstr>
      <vt:lpstr>Presentación de PowerPoint</vt:lpstr>
      <vt:lpstr>Presentación de PowerPoint</vt:lpstr>
      <vt:lpstr>Presentación de PowerPoint</vt:lpstr>
      <vt:lpstr>Presentación de PowerPoint</vt:lpstr>
      <vt:lpstr>Células Persistentes</vt:lpstr>
      <vt:lpstr>Presentación de PowerPoint</vt:lpstr>
      <vt:lpstr>ANTIBACTERIANOS EN INFECCIONES OSTEOARTICULARES</vt:lpstr>
      <vt:lpstr>Presentación de PowerPoint</vt:lpstr>
      <vt:lpstr>Presentación de PowerPoint</vt:lpstr>
      <vt:lpstr>Presentación de PowerPoint</vt:lpstr>
      <vt:lpstr>CONCENTRACIÓN  ÓSEA DE ANTIBIÓTICOS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BIOFILM</dc:title>
  <dc:creator>Full name</dc:creator>
  <cp:lastModifiedBy>Dr G. Recúpero</cp:lastModifiedBy>
  <cp:revision>50</cp:revision>
  <dcterms:created xsi:type="dcterms:W3CDTF">2019-09-12T02:05:55Z</dcterms:created>
  <dcterms:modified xsi:type="dcterms:W3CDTF">2023-11-10T01:36:59Z</dcterms:modified>
</cp:coreProperties>
</file>