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54" r:id="rId4"/>
  </p:sldMasterIdLst>
  <p:notesMasterIdLst>
    <p:notesMasterId r:id="rId23"/>
  </p:notesMasterIdLst>
  <p:handoutMasterIdLst>
    <p:handoutMasterId r:id="rId24"/>
  </p:handoutMasterIdLst>
  <p:sldIdLst>
    <p:sldId id="283" r:id="rId5"/>
    <p:sldId id="286" r:id="rId6"/>
    <p:sldId id="260" r:id="rId7"/>
    <p:sldId id="287" r:id="rId8"/>
    <p:sldId id="306" r:id="rId9"/>
    <p:sldId id="298" r:id="rId10"/>
    <p:sldId id="300" r:id="rId11"/>
    <p:sldId id="299" r:id="rId12"/>
    <p:sldId id="301" r:id="rId13"/>
    <p:sldId id="302" r:id="rId14"/>
    <p:sldId id="303" r:id="rId15"/>
    <p:sldId id="304" r:id="rId16"/>
    <p:sldId id="305" r:id="rId17"/>
    <p:sldId id="295" r:id="rId18"/>
    <p:sldId id="296" r:id="rId19"/>
    <p:sldId id="307" r:id="rId20"/>
    <p:sldId id="308" r:id="rId21"/>
    <p:sldId id="28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5794" autoAdjust="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405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3739BFD-22C4-4F3F-93B7-F15743B451FC}" type="datetime1">
              <a:rPr lang="es-ES" smtClean="0"/>
              <a:t>06/03/2024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F32EB-DF25-4B41-B0B0-BFF0C2309CA6}" type="datetime1">
              <a:rPr lang="es-ES" smtClean="0"/>
              <a:pPr/>
              <a:t>06/03/2024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FDDBACE-0F8F-43FD-98F0-DEE13552DADA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8149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0197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0719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9" name="Forma libre: Forma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1139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219891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7029892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2240039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4444316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36013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432438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  <p:sp>
        <p:nvSpPr>
          <p:cNvPr id="8" name="Forma libre: Forma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9" name="Forma libre: Forma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8594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06748374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9223163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6118870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244752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4546682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2513390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0973587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103002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802557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a de título con imagen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Inserte o arrastre y 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4047481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ción larg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 dirty="0">
              <a:solidFill>
                <a:schemeClr val="tx1"/>
              </a:solidFill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001" y="3674372"/>
            <a:ext cx="4444800" cy="2728844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rtlCol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 dirty="0"/>
              <a:t>Inserte o arrastre y coloque </a:t>
            </a:r>
            <a:br>
              <a:rPr lang="es-ES" noProof="0" dirty="0"/>
            </a:br>
            <a:r>
              <a:rPr lang="es-ES" noProof="0" dirty="0"/>
              <a:t>Su foto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Título de diapositiva</a:t>
            </a: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6B1235F-7F39-4A5B-9E30-7105E197D5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567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508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508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584325"/>
            <a:ext cx="5508000" cy="4606925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3200" y="1152525"/>
            <a:ext cx="5508000" cy="358775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0463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Encabezado de sección con imagen">
    <p:bg bwMode="grayWhite"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rtlCol="0"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 dirty="0"/>
              <a:t>Muchas </a:t>
            </a:r>
            <a:br>
              <a:rPr lang="es-ES" noProof="0" dirty="0"/>
            </a:br>
            <a:r>
              <a:rPr lang="es-ES" noProof="0" dirty="0"/>
              <a:t>gracias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Nombre completo</a:t>
            </a:r>
          </a:p>
        </p:txBody>
      </p:sp>
      <p:sp>
        <p:nvSpPr>
          <p:cNvPr id="12" name="Marcador de texto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Teléfono</a:t>
            </a:r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Correo electrónico</a:t>
            </a:r>
          </a:p>
        </p:txBody>
      </p:sp>
      <p:sp>
        <p:nvSpPr>
          <p:cNvPr id="15" name="Marcador de texto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Sitio web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8F3F62D-E8E0-4A68-AFD4-0DE72BBF87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781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de título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508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152525"/>
            <a:ext cx="5508000" cy="5038725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292" y="359999"/>
            <a:ext cx="6579707" cy="5764939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" noProof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3960000"/>
            <a:ext cx="41868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rtlCol="0" anchor="b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3" name="Marcador de posición de imagen 2" descr="Marcador de posición de imagen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11" name="Marcador de posición de texto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59999" y="3960000"/>
            <a:ext cx="4186799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B6E215A-5CBB-4D87-AC07-D4489F92376D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7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83" r:id="rId20"/>
    <p:sldLayoutId id="2147483789" r:id="rId21"/>
    <p:sldLayoutId id="2147483675" r:id="rId22"/>
    <p:sldLayoutId id="2147483650" r:id="rId23"/>
    <p:sldLayoutId id="2147483652" r:id="rId24"/>
    <p:sldLayoutId id="2147483654" r:id="rId25"/>
    <p:sldLayoutId id="2147483655" r:id="rId26"/>
    <p:sldLayoutId id="2147483677" r:id="rId27"/>
    <p:sldLayoutId id="2147483678" r:id="rId28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1134208"/>
            <a:ext cx="4944738" cy="4078217"/>
          </a:xfrm>
          <a:solidFill>
            <a:schemeClr val="accent3">
              <a:lumMod val="40000"/>
              <a:lumOff val="60000"/>
            </a:schemeClr>
          </a:solidFill>
        </p:spPr>
        <p:txBody>
          <a:bodyPr rtlCol="0">
            <a:norm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Streptococcus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</a:rPr>
              <a:t>agalactiae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s-ES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EGB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DRA. </a:t>
            </a:r>
            <a:r>
              <a:rPr lang="es-ES" dirty="0"/>
              <a:t> </a:t>
            </a:r>
            <a:r>
              <a:rPr lang="es-ES" dirty="0" smtClean="0"/>
              <a:t>MARIA ALEJANDRA URUEÑA </a:t>
            </a:r>
          </a:p>
          <a:p>
            <a:pPr rtl="0"/>
            <a:r>
              <a:rPr lang="es-ES" dirty="0" smtClean="0"/>
              <a:t>2024</a:t>
            </a:r>
            <a:endParaRPr lang="es-ES" dirty="0"/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178A0520-36DB-4CF2-AE3A-5DFDAF9E6B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12" y="905608"/>
            <a:ext cx="5039333" cy="4306817"/>
          </a:xfrm>
        </p:spPr>
      </p:pic>
      <p:sp>
        <p:nvSpPr>
          <p:cNvPr id="7" name="Elipse 6" descr="Fondo de logotipo">
            <a:extLst>
              <a:ext uri="{FF2B5EF4-FFF2-40B4-BE49-F238E27FC236}">
                <a16:creationId xmlns:a16="http://schemas.microsoft.com/office/drawing/2014/main" id="{DAE98AA7-EEC8-4349-B75F-8C7B0A80C3F3}"/>
              </a:ext>
            </a:extLst>
          </p:cNvPr>
          <p:cNvSpPr/>
          <p:nvPr/>
        </p:nvSpPr>
        <p:spPr>
          <a:xfrm>
            <a:off x="331094" y="2213600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bre: Forma 8" descr="Fondo de logotipo">
            <a:extLst>
              <a:ext uri="{FF2B5EF4-FFF2-40B4-BE49-F238E27FC236}">
                <a16:creationId xmlns:a16="http://schemas.microsoft.com/office/drawing/2014/main" id="{F4E224D4-CF4C-4EC1-B54B-3738143F6391}"/>
              </a:ext>
            </a:extLst>
          </p:cNvPr>
          <p:cNvSpPr/>
          <p:nvPr/>
        </p:nvSpPr>
        <p:spPr>
          <a:xfrm rot="10800000">
            <a:off x="9220655" y="606225"/>
            <a:ext cx="2106487" cy="2078699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>
              <a:solidFill>
                <a:schemeClr val="lt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 rtlCol="0"/>
          <a:lstStyle/>
          <a:p>
            <a:pPr rtl="0"/>
            <a:r>
              <a:rPr lang="es-ES" dirty="0" smtClean="0"/>
              <a:t>EGB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 rtlCol="0">
            <a:normAutofit/>
          </a:bodyPr>
          <a:lstStyle/>
          <a:p>
            <a:r>
              <a:rPr lang="es-ES" b="1" dirty="0"/>
              <a:t>Streptococcus </a:t>
            </a:r>
            <a:r>
              <a:rPr lang="es-ES" b="1" dirty="0" err="1"/>
              <a:t>agalactiae</a:t>
            </a:r>
            <a:endParaRPr lang="es-ES" b="1" dirty="0"/>
          </a:p>
          <a:p>
            <a:endParaRPr lang="es-ES" b="1" dirty="0"/>
          </a:p>
          <a:p>
            <a:pPr rtl="0"/>
            <a:endParaRPr lang="es-ES" dirty="0"/>
          </a:p>
        </p:txBody>
      </p:sp>
      <p:pic>
        <p:nvPicPr>
          <p:cNvPr id="8" name="Imagen 7" descr="Logotipo de Contoso">
            <a:extLst>
              <a:ext uri="{FF2B5EF4-FFF2-40B4-BE49-F238E27FC236}">
                <a16:creationId xmlns:a16="http://schemas.microsoft.com/office/drawing/2014/main" id="{22DBFF0F-E136-4EB5-B08B-C268FE59C7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2395" y="1312199"/>
            <a:ext cx="1728108" cy="6667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94" y="625652"/>
            <a:ext cx="4180602" cy="418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Marcador de posición de imagen 11">
            <a:extLst>
              <a:ext uri="{FF2B5EF4-FFF2-40B4-BE49-F238E27FC236}">
                <a16:creationId xmlns:a16="http://schemas.microsoft.com/office/drawing/2014/main" id="{3E7237D6-2D71-4A63-9CB5-8ADCB63FC7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189" y="196033"/>
            <a:ext cx="2594017" cy="3555252"/>
          </a:xfr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 rtlCol="0">
            <a:normAutofit/>
          </a:bodyPr>
          <a:lstStyle/>
          <a:p>
            <a:pPr algn="ctr" rtl="0"/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EGB</a:t>
            </a:r>
            <a:endParaRPr lang="es-E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8E41F722-BA6E-4DCA-864E-876ECDFB533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7635241" y="3708115"/>
            <a:ext cx="4087450" cy="2516839"/>
          </a:xfrm>
        </p:spPr>
        <p:txBody>
          <a:bodyPr rtlCol="0">
            <a:normAutofit/>
          </a:bodyPr>
          <a:lstStyle/>
          <a:p>
            <a:pPr rtl="0"/>
            <a:r>
              <a:rPr lang="es-ES" b="1" noProof="1" smtClean="0">
                <a:solidFill>
                  <a:schemeClr val="accent1">
                    <a:lumMod val="50000"/>
                  </a:schemeClr>
                </a:solidFill>
              </a:rPr>
              <a:t>COLONIZACIÓN 2-16 %</a:t>
            </a:r>
          </a:p>
          <a:p>
            <a:pPr rtl="0"/>
            <a:r>
              <a:rPr lang="es-ES" b="1" noProof="1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rtl="0"/>
            <a:r>
              <a:rPr lang="es-ES" b="1" noProof="1" smtClean="0">
                <a:solidFill>
                  <a:schemeClr val="accent1">
                    <a:lumMod val="50000"/>
                  </a:schemeClr>
                </a:solidFill>
              </a:rPr>
              <a:t>TRANSITORIA</a:t>
            </a:r>
          </a:p>
          <a:p>
            <a:pPr rtl="0"/>
            <a:r>
              <a:rPr lang="es-ES" b="1" noProof="1" smtClean="0">
                <a:solidFill>
                  <a:schemeClr val="accent1">
                    <a:lumMod val="50000"/>
                  </a:schemeClr>
                </a:solidFill>
              </a:rPr>
              <a:t>INTERMITENTE</a:t>
            </a:r>
          </a:p>
          <a:p>
            <a:pPr rtl="0"/>
            <a:r>
              <a:rPr lang="es-ES" b="1" noProof="1" smtClean="0">
                <a:solidFill>
                  <a:schemeClr val="accent1">
                    <a:lumMod val="50000"/>
                  </a:schemeClr>
                </a:solidFill>
              </a:rPr>
              <a:t>PERSISTENTE</a:t>
            </a:r>
            <a:endParaRPr lang="es-ES" b="1" noProof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08908" y="2498989"/>
            <a:ext cx="532268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noProof="1"/>
              <a:t>Coloniza intermitentemente 10-40% de mujeres embarazadas</a:t>
            </a:r>
          </a:p>
          <a:p>
            <a:endParaRPr lang="es-ES" b="1" noProof="1"/>
          </a:p>
          <a:p>
            <a:r>
              <a:rPr lang="es-ES" b="1" noProof="1"/>
              <a:t>El EGB tiene selectiva patogenicidad para la mujer embarazada y el RN</a:t>
            </a:r>
          </a:p>
          <a:p>
            <a:endParaRPr lang="es-ES" b="1" noProof="1"/>
          </a:p>
          <a:p>
            <a:r>
              <a:rPr lang="es-ES" b="1" noProof="1"/>
              <a:t>Transmisión vertical: trabajo de parto o ruptura de membranas</a:t>
            </a:r>
          </a:p>
          <a:p>
            <a:endParaRPr lang="es-ES" b="1" noProof="1"/>
          </a:p>
          <a:p>
            <a:r>
              <a:rPr lang="es-ES" b="1" noProof="1"/>
              <a:t>La infección por EGB es una de las principales causas de morbimortalidad neonatal </a:t>
            </a:r>
          </a:p>
          <a:p>
            <a:endParaRPr lang="es-ES" b="1" noProof="1"/>
          </a:p>
        </p:txBody>
      </p:sp>
    </p:spTree>
    <p:extLst>
      <p:ext uri="{BB962C8B-B14F-4D97-AF65-F5344CB8AC3E}">
        <p14:creationId xmlns:p14="http://schemas.microsoft.com/office/powerpoint/2010/main" val="21227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3"/>
          </p:nvPr>
        </p:nvSpPr>
        <p:spPr>
          <a:xfrm>
            <a:off x="432001" y="1617785"/>
            <a:ext cx="6223776" cy="4785432"/>
          </a:xfrm>
        </p:spPr>
        <p:txBody>
          <a:bodyPr>
            <a:noAutofit/>
          </a:bodyPr>
          <a:lstStyle/>
          <a:p>
            <a:r>
              <a:rPr lang="es-ES" sz="2000" b="1" dirty="0">
                <a:solidFill>
                  <a:schemeClr val="accent1">
                    <a:lumMod val="50000"/>
                  </a:schemeClr>
                </a:solidFill>
              </a:rPr>
              <a:t>El 50 A 70 % de los RN de madres portadoras son colonizados por EGB, mientras que solo el 5% de los RN de madres en que EGB no se detecta por cultivo están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colonizados</a:t>
            </a:r>
            <a:endParaRPr lang="es-ES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ES" sz="2000" b="1" dirty="0">
                <a:solidFill>
                  <a:schemeClr val="accent1">
                    <a:lumMod val="50000"/>
                  </a:schemeClr>
                </a:solidFill>
              </a:rPr>
              <a:t>En ausencia de medidas de prevención, entre el 1 y el 2% de los RN colonizados desarrollan una infección precoz</a:t>
            </a:r>
          </a:p>
          <a:p>
            <a:pPr marL="0" indent="0">
              <a:buNone/>
            </a:pPr>
            <a:endParaRPr lang="es-ES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ES" sz="2000" b="1" dirty="0">
                <a:solidFill>
                  <a:schemeClr val="accent1">
                    <a:lumMod val="50000"/>
                  </a:schemeClr>
                </a:solidFill>
              </a:rPr>
              <a:t>Se calcula que en Argentina, con 700.000 nacimientos anuales, se presentan alrededor de 500 casos de RN con sepsis precoz por EGB, cada año.</a:t>
            </a:r>
          </a:p>
          <a:p>
            <a:endParaRPr lang="es-ES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ES" sz="2000" b="1" dirty="0">
                <a:solidFill>
                  <a:schemeClr val="accent1">
                    <a:lumMod val="50000"/>
                  </a:schemeClr>
                </a:solidFill>
              </a:rPr>
              <a:t>Como consecuencia de la infección, el 25-30% de los RN afectados padecen importantes secuelas neurológicas</a:t>
            </a:r>
          </a:p>
          <a:p>
            <a:endParaRPr lang="es-E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4</a:t>
            </a:fld>
            <a:endParaRPr lang="es-ES" noProof="0" dirty="0"/>
          </a:p>
        </p:txBody>
      </p:sp>
      <p:pic>
        <p:nvPicPr>
          <p:cNvPr id="7" name="Marcador de posición de imagen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7" r="27697"/>
          <a:stretch>
            <a:fillRect/>
          </a:stretch>
        </p:blipFill>
        <p:spPr>
          <a:xfrm>
            <a:off x="6423635" y="-160216"/>
            <a:ext cx="3475038" cy="3556001"/>
          </a:xfrm>
        </p:spPr>
      </p:pic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egb</a:t>
            </a:r>
            <a:endParaRPr lang="es-ES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Marcador de posición de 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035" y="551248"/>
            <a:ext cx="3475038" cy="243787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079" y="3566033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3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Reservorios </a:t>
            </a:r>
            <a:r>
              <a:rPr lang="es-ES" dirty="0" smtClean="0"/>
              <a:t>de EGB</a:t>
            </a:r>
            <a:r>
              <a:rPr lang="es-ES" b="1" dirty="0" smtClean="0"/>
              <a:t>: introito vaginal y el TGI</a:t>
            </a:r>
            <a:endParaRPr lang="es-ES" b="1" dirty="0"/>
          </a:p>
          <a:p>
            <a:endParaRPr lang="es-ES" dirty="0" smtClean="0"/>
          </a:p>
          <a:p>
            <a:r>
              <a:rPr lang="es-ES" b="1" dirty="0" smtClean="0"/>
              <a:t>Alta colonización </a:t>
            </a:r>
            <a:r>
              <a:rPr lang="es-ES" dirty="0" smtClean="0"/>
              <a:t>materna por EGB… durante el embarazo </a:t>
            </a:r>
            <a:r>
              <a:rPr lang="es-ES" b="1" dirty="0" smtClean="0"/>
              <a:t>UC + EGB</a:t>
            </a:r>
          </a:p>
          <a:p>
            <a:endParaRPr lang="es-ES" b="1" dirty="0"/>
          </a:p>
          <a:p>
            <a:r>
              <a:rPr lang="es-ES" b="1" dirty="0" smtClean="0"/>
              <a:t>La mitad de las embardas colonizadas por EGB, tienen sus parejas colonizadas...causa de la colonización intermitente y transitoria</a:t>
            </a:r>
            <a:endParaRPr lang="es-ES" b="1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COLONIZACIÓN MATERNA POR EGB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4294967295"/>
          </p:nvPr>
        </p:nvSpPr>
        <p:spPr>
          <a:xfrm>
            <a:off x="9448800" y="381000"/>
            <a:ext cx="2743200" cy="365125"/>
          </a:xfrm>
        </p:spPr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5469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s-ES" b="1" i="1" dirty="0"/>
              <a:t>El principal factor de riesgo para el contagio del recién nacido es la presencia de </a:t>
            </a:r>
            <a:r>
              <a:rPr lang="es-ES" b="1" i="1" dirty="0" smtClean="0"/>
              <a:t>EGB </a:t>
            </a:r>
            <a:r>
              <a:rPr lang="es-ES" b="1" i="1" dirty="0"/>
              <a:t>en el tracto genitourinario y gastrointestinal materno durante el </a:t>
            </a:r>
            <a:r>
              <a:rPr lang="es-ES" b="1" i="1" dirty="0" smtClean="0"/>
              <a:t>parto</a:t>
            </a:r>
            <a:endParaRPr lang="es-ES" b="1" i="1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6</a:t>
            </a:fld>
            <a:endParaRPr lang="es-ES" noProof="0" dirty="0"/>
          </a:p>
        </p:txBody>
      </p:sp>
      <p:pic>
        <p:nvPicPr>
          <p:cNvPr id="7" name="Marcador de posición de imagen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8" r="20998"/>
          <a:stretch>
            <a:fillRect/>
          </a:stretch>
        </p:blipFill>
        <p:spPr/>
      </p:pic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egb</a:t>
            </a:r>
            <a:endParaRPr lang="es-ES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Instituto de Maternidad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161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>
          <a:xfrm>
            <a:off x="432000" y="1404000"/>
            <a:ext cx="5508000" cy="360000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embarazada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dirty="0" err="1"/>
              <a:t>Inf</a:t>
            </a:r>
            <a:r>
              <a:rPr lang="es-ES" dirty="0"/>
              <a:t>. Urinaria</a:t>
            </a:r>
          </a:p>
          <a:p>
            <a:r>
              <a:rPr lang="es-ES" dirty="0" err="1"/>
              <a:t>Corioamnionitis</a:t>
            </a:r>
            <a:endParaRPr lang="es-ES" dirty="0"/>
          </a:p>
          <a:p>
            <a:r>
              <a:rPr lang="es-ES" dirty="0"/>
              <a:t>Muerte </a:t>
            </a:r>
            <a:r>
              <a:rPr lang="es-ES" dirty="0" err="1"/>
              <a:t>intraútero</a:t>
            </a:r>
            <a:endParaRPr lang="es-ES" dirty="0"/>
          </a:p>
          <a:p>
            <a:r>
              <a:rPr lang="es-ES" dirty="0"/>
              <a:t>Parto prematuro</a:t>
            </a:r>
          </a:p>
          <a:p>
            <a:r>
              <a:rPr lang="es-ES" dirty="0"/>
              <a:t>Endometritis</a:t>
            </a:r>
          </a:p>
          <a:p>
            <a:r>
              <a:rPr lang="es-ES" dirty="0"/>
              <a:t>Bacteriemia</a:t>
            </a:r>
          </a:p>
          <a:p>
            <a:endParaRPr lang="es-ES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2"/>
          </p:nvPr>
        </p:nvSpPr>
        <p:spPr>
          <a:xfrm>
            <a:off x="6253200" y="1969477"/>
            <a:ext cx="5508000" cy="4221773"/>
          </a:xfrm>
        </p:spPr>
        <p:txBody>
          <a:bodyPr/>
          <a:lstStyle/>
          <a:p>
            <a:r>
              <a:rPr lang="es-ES" dirty="0" err="1" smtClean="0"/>
              <a:t>Inf</a:t>
            </a:r>
            <a:r>
              <a:rPr lang="es-ES" dirty="0"/>
              <a:t>. </a:t>
            </a:r>
            <a:r>
              <a:rPr lang="es-ES" dirty="0" smtClean="0"/>
              <a:t>Temprana o </a:t>
            </a:r>
            <a:r>
              <a:rPr lang="es-ES" dirty="0"/>
              <a:t>tardía</a:t>
            </a:r>
          </a:p>
          <a:p>
            <a:r>
              <a:rPr lang="es-ES" dirty="0"/>
              <a:t>Sepsis</a:t>
            </a:r>
          </a:p>
          <a:p>
            <a:r>
              <a:rPr lang="es-ES" dirty="0"/>
              <a:t>Meningitis</a:t>
            </a:r>
          </a:p>
          <a:p>
            <a:r>
              <a:rPr lang="es-ES" dirty="0"/>
              <a:t>Neumonía</a:t>
            </a:r>
          </a:p>
          <a:p>
            <a:r>
              <a:rPr lang="es-ES" dirty="0"/>
              <a:t>Bacteriemia</a:t>
            </a:r>
          </a:p>
          <a:p>
            <a:r>
              <a:rPr lang="es-ES" dirty="0"/>
              <a:t>Infecciones focales</a:t>
            </a:r>
          </a:p>
          <a:p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/>
          </p:nvPr>
        </p:nvSpPr>
        <p:spPr>
          <a:xfrm>
            <a:off x="6253200" y="1404000"/>
            <a:ext cx="5508000" cy="358775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RN</a:t>
            </a:r>
            <a:endParaRPr lang="es-ES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altLang="es-ES" dirty="0">
                <a:solidFill>
                  <a:srgbClr val="333399"/>
                </a:solidFill>
              </a:rPr>
              <a:t>Infección por EGB</a:t>
            </a:r>
            <a:br>
              <a:rPr lang="es-ES" altLang="es-ES" dirty="0">
                <a:solidFill>
                  <a:srgbClr val="333399"/>
                </a:solidFill>
              </a:rPr>
            </a:br>
            <a:r>
              <a:rPr lang="es-ES" altLang="es-ES" dirty="0">
                <a:solidFill>
                  <a:srgbClr val="333399"/>
                </a:solidFill>
              </a:rPr>
              <a:t>Espectro clínico de la infección perinatal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4294967295"/>
          </p:nvPr>
        </p:nvSpPr>
        <p:spPr>
          <a:xfrm>
            <a:off x="9448800" y="381000"/>
            <a:ext cx="2743200" cy="365125"/>
          </a:xfrm>
        </p:spPr>
        <p:txBody>
          <a:bodyPr/>
          <a:lstStyle/>
          <a:p>
            <a:endParaRPr lang="es-ES" noProof="0" dirty="0"/>
          </a:p>
        </p:txBody>
      </p:sp>
      <p:sp>
        <p:nvSpPr>
          <p:cNvPr id="8" name="Rectángulo 7"/>
          <p:cNvSpPr/>
          <p:nvPr/>
        </p:nvSpPr>
        <p:spPr>
          <a:xfrm>
            <a:off x="6796454" y="4888523"/>
            <a:ext cx="4739054" cy="11605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* Mortalidad 5-20%</a:t>
            </a:r>
          </a:p>
          <a:p>
            <a:pPr algn="ctr"/>
            <a:r>
              <a:rPr lang="es-ES"/>
              <a:t># 90% sintomáticos en las primeras 12 h de vida</a:t>
            </a:r>
          </a:p>
        </p:txBody>
      </p:sp>
    </p:spTree>
    <p:extLst>
      <p:ext uri="{BB962C8B-B14F-4D97-AF65-F5344CB8AC3E}">
        <p14:creationId xmlns:p14="http://schemas.microsoft.com/office/powerpoint/2010/main" val="122219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10"/>
          <p:cNvSpPr>
            <a:spLocks noGrp="1"/>
          </p:cNvSpPr>
          <p:nvPr>
            <p:ph idx="13"/>
          </p:nvPr>
        </p:nvSpPr>
        <p:spPr>
          <a:xfrm>
            <a:off x="432001" y="1960685"/>
            <a:ext cx="4444800" cy="4442531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Colonización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materna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</a:rPr>
              <a:t>intraparto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 por E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GB,</a:t>
            </a:r>
          </a:p>
          <a:p>
            <a:r>
              <a:rPr lang="es-ES" dirty="0"/>
              <a:t>Prematuridad (&lt; 35 </a:t>
            </a:r>
            <a:r>
              <a:rPr lang="es-ES" dirty="0" smtClean="0"/>
              <a:t>semanas)</a:t>
            </a:r>
          </a:p>
          <a:p>
            <a:r>
              <a:rPr lang="es-ES" dirty="0" smtClean="0"/>
              <a:t> </a:t>
            </a:r>
            <a:r>
              <a:rPr lang="es-ES" dirty="0"/>
              <a:t>Ruptura prolongada de membranas (≥ 18 horas)</a:t>
            </a:r>
          </a:p>
          <a:p>
            <a:r>
              <a:rPr lang="es-ES" dirty="0" smtClean="0"/>
              <a:t>Fiebre </a:t>
            </a:r>
            <a:r>
              <a:rPr lang="es-ES" dirty="0"/>
              <a:t>materna (definido como 1 pico ≥39 </a:t>
            </a:r>
            <a:r>
              <a:rPr lang="es-ES" dirty="0" err="1"/>
              <a:t>ºC</a:t>
            </a:r>
            <a:r>
              <a:rPr lang="es-ES" dirty="0"/>
              <a:t> o 2 picos ≥38ºC separados per 30 min)</a:t>
            </a:r>
          </a:p>
          <a:p>
            <a:r>
              <a:rPr lang="es-ES" dirty="0" err="1" smtClean="0"/>
              <a:t>Urocultivo</a:t>
            </a:r>
            <a:r>
              <a:rPr lang="es-ES" dirty="0" smtClean="0"/>
              <a:t> </a:t>
            </a:r>
            <a:r>
              <a:rPr lang="es-ES" dirty="0"/>
              <a:t>positivo para SGB durante la gestación</a:t>
            </a:r>
          </a:p>
          <a:p>
            <a:r>
              <a:rPr lang="es-ES" dirty="0" smtClean="0"/>
              <a:t>Hijo </a:t>
            </a:r>
            <a:r>
              <a:rPr lang="es-ES" dirty="0"/>
              <a:t>anterior con infección neonatal precoz por SGB</a:t>
            </a:r>
          </a:p>
        </p:txBody>
      </p:sp>
      <p:pic>
        <p:nvPicPr>
          <p:cNvPr id="13" name="Marcador de posición de imagen 1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0" r="20140"/>
          <a:stretch>
            <a:fillRect/>
          </a:stretch>
        </p:blipFill>
        <p:spPr/>
      </p:pic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7762754" y="4717250"/>
            <a:ext cx="3863221" cy="720000"/>
          </a:xfrm>
        </p:spPr>
        <p:txBody>
          <a:bodyPr>
            <a:noAutofit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 smtClean="0"/>
              <a:t>FACTOrES</a:t>
            </a:r>
            <a:r>
              <a:rPr lang="es-ES" dirty="0" smtClean="0"/>
              <a:t> </a:t>
            </a:r>
            <a:r>
              <a:rPr lang="es-ES" dirty="0"/>
              <a:t>DE RIESGO PARA LA INFECCIÓN NEONATAL PRECOZ POR </a:t>
            </a:r>
            <a:r>
              <a:rPr lang="es-ES" dirty="0" err="1" smtClean="0"/>
              <a:t>eGB</a:t>
            </a:r>
            <a:endParaRPr lang="es-ES" dirty="0"/>
          </a:p>
        </p:txBody>
      </p:sp>
      <p:sp>
        <p:nvSpPr>
          <p:cNvPr id="12" name="Rectángulo 11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86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640623" y="298381"/>
            <a:ext cx="8610600" cy="1293028"/>
          </a:xfrm>
        </p:spPr>
        <p:txBody>
          <a:bodyPr/>
          <a:lstStyle/>
          <a:p>
            <a:r>
              <a:rPr lang="es-ES" dirty="0"/>
              <a:t>Infección neonatal por EGB. Síndromes clínicos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9</a:t>
            </a:fld>
            <a:endParaRPr lang="es-ES" noProof="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194" y="1414097"/>
            <a:ext cx="9322777" cy="46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0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Prevención de la Sepsis Neonatal por EGB </a:t>
            </a:r>
            <a:br>
              <a:rPr lang="es-ES" dirty="0"/>
            </a:br>
            <a:r>
              <a:rPr lang="es-ES" dirty="0"/>
              <a:t>Estudio de colonización materna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10</a:t>
            </a:fld>
            <a:endParaRPr lang="es-ES" noProof="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659418"/>
            <a:ext cx="6998815" cy="202404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8282820" y="2621787"/>
            <a:ext cx="32233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Se recomienda practicar cultivo recto-vaginal a todas las mujeres embarazadas entre la 35 y 37 semanas de gestación</a:t>
            </a:r>
          </a:p>
          <a:p>
            <a:endParaRPr lang="es-ES" dirty="0"/>
          </a:p>
          <a:p>
            <a:r>
              <a:rPr lang="es-ES" dirty="0"/>
              <a:t>El estudio debe repetirse si han pasado más de 5 semanas desde su realización hasta el parto</a:t>
            </a:r>
          </a:p>
          <a:p>
            <a:endParaRPr lang="es-ES" dirty="0"/>
          </a:p>
          <a:p>
            <a:r>
              <a:rPr lang="es-ES" dirty="0"/>
              <a:t>El resultado debe estar disponible en el momento del parto</a:t>
            </a:r>
          </a:p>
        </p:txBody>
      </p:sp>
    </p:spTree>
    <p:extLst>
      <p:ext uri="{BB962C8B-B14F-4D97-AF65-F5344CB8AC3E}">
        <p14:creationId xmlns:p14="http://schemas.microsoft.com/office/powerpoint/2010/main" val="317771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CRIBADO GESTACIONAL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4167554" y="-562707"/>
            <a:ext cx="7338646" cy="3686906"/>
          </a:xfrm>
        </p:spPr>
        <p:txBody>
          <a:bodyPr/>
          <a:lstStyle/>
          <a:p>
            <a:r>
              <a:rPr lang="es-ES" dirty="0" smtClean="0"/>
              <a:t> A  TODAS LAS GESTANTES entre las </a:t>
            </a:r>
            <a:r>
              <a:rPr lang="es-ES" dirty="0"/>
              <a:t>35 y las 37 semanas (de preferencia en la semana 36). </a:t>
            </a:r>
            <a:endParaRPr lang="es-ES" dirty="0" smtClean="0"/>
          </a:p>
          <a:p>
            <a:endParaRPr lang="es-ES" dirty="0"/>
          </a:p>
          <a:p>
            <a:r>
              <a:rPr lang="es-ES" dirty="0" smtClean="0"/>
              <a:t>En </a:t>
            </a:r>
            <a:r>
              <a:rPr lang="es-ES" dirty="0"/>
              <a:t>gestaciones gemelares y con riesgo de prematuridad se adelantará a las 33-35 semanas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2 ESTRATEGIAS:</a:t>
            </a: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la </a:t>
            </a:r>
            <a:r>
              <a:rPr lang="es-ES" dirty="0"/>
              <a:t>administración de antibióticos sólo a las mujeres con factores de </a:t>
            </a:r>
            <a:r>
              <a:rPr lang="es-ES" dirty="0" smtClean="0"/>
              <a:t>riesgo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el </a:t>
            </a:r>
            <a:r>
              <a:rPr lang="es-ES" dirty="0"/>
              <a:t>cribado universal de las gestantes y tratamiento de las pacientes con cribado positivo (además de las pacientes de riesgo</a:t>
            </a:r>
            <a:r>
              <a:rPr lang="es-ES" dirty="0" smtClean="0"/>
              <a:t>)</a:t>
            </a:r>
          </a:p>
          <a:p>
            <a:r>
              <a:rPr lang="es-ES" dirty="0" smtClean="0"/>
              <a:t>(80</a:t>
            </a:r>
            <a:r>
              <a:rPr lang="es-ES" dirty="0"/>
              <a:t>% reducción estimada de infección neonatal precoz)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11</a:t>
            </a:fld>
            <a:endParaRPr lang="es-ES" noProof="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792" y="2503038"/>
            <a:ext cx="5782408" cy="433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1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Quedan excluido del cribado: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1) Gestantes con un hijo anterior con infección neonatal precoz por SGB. La profilaxis antibiótica está indicada incluso si se realiza frotis </a:t>
            </a:r>
            <a:r>
              <a:rPr lang="es-ES" dirty="0" err="1"/>
              <a:t>vagino</a:t>
            </a:r>
            <a:r>
              <a:rPr lang="es-ES" dirty="0"/>
              <a:t>-rectal con resultado negativo</a:t>
            </a:r>
          </a:p>
          <a:p>
            <a:pPr marL="0" indent="0">
              <a:buNone/>
            </a:pPr>
            <a:r>
              <a:rPr lang="es-ES" dirty="0"/>
              <a:t>2) Gestantes en las que se detecte SGB en orina (&gt; </a:t>
            </a:r>
            <a:r>
              <a:rPr lang="es-ES" dirty="0" smtClean="0"/>
              <a:t>10</a:t>
            </a:r>
            <a:r>
              <a:rPr lang="es-ES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⁴</a:t>
            </a:r>
            <a:r>
              <a:rPr lang="es-ES" dirty="0" smtClean="0"/>
              <a:t> </a:t>
            </a:r>
            <a:r>
              <a:rPr lang="es-ES" dirty="0"/>
              <a:t>UFC/ml) durante la gestación. La profilaxis antibiótica está indicada incluso si se realiza frotis </a:t>
            </a:r>
            <a:r>
              <a:rPr lang="es-ES" dirty="0" err="1"/>
              <a:t>vagino</a:t>
            </a:r>
            <a:r>
              <a:rPr lang="es-ES" dirty="0"/>
              <a:t>-rectal con resultado negativo</a:t>
            </a:r>
          </a:p>
          <a:p>
            <a:pPr marL="0" indent="0">
              <a:buNone/>
            </a:pPr>
            <a:r>
              <a:rPr lang="es-ES" dirty="0"/>
              <a:t>3) Gestantes con cultivo vaginal-rectal positivo para SGB en algún momento previo de la gestación </a:t>
            </a:r>
            <a:r>
              <a:rPr lang="es-ES" dirty="0" smtClean="0"/>
              <a:t>actual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12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8835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Validez de los resultados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6138" y="2075649"/>
            <a:ext cx="10820400" cy="4024125"/>
          </a:xfrm>
        </p:spPr>
        <p:txBody>
          <a:bodyPr/>
          <a:lstStyle/>
          <a:p>
            <a:r>
              <a:rPr lang="es-ES" dirty="0" smtClean="0"/>
              <a:t>un </a:t>
            </a:r>
            <a:r>
              <a:rPr lang="es-ES" dirty="0"/>
              <a:t>resultado negativo tiene una </a:t>
            </a:r>
            <a:r>
              <a:rPr lang="es-ES" b="1" dirty="0"/>
              <a:t>validez máxima 5 </a:t>
            </a:r>
            <a:r>
              <a:rPr lang="es-ES" b="1" i="1" dirty="0"/>
              <a:t>semanas. </a:t>
            </a:r>
            <a:endParaRPr lang="es-ES" b="1" i="1" dirty="0" smtClean="0"/>
          </a:p>
          <a:p>
            <a:endParaRPr lang="es-ES" dirty="0"/>
          </a:p>
          <a:p>
            <a:r>
              <a:rPr lang="es-ES" dirty="0" smtClean="0"/>
              <a:t>En </a:t>
            </a:r>
            <a:r>
              <a:rPr lang="es-ES" dirty="0"/>
              <a:t>caso de que no se produjese el parto desde la toma del cultivo hasta pasado este período, deberá recogerse una </a:t>
            </a:r>
            <a:r>
              <a:rPr lang="es-ES" b="1" dirty="0"/>
              <a:t>nueva muestra </a:t>
            </a:r>
            <a:r>
              <a:rPr lang="es-ES" dirty="0"/>
              <a:t>para cultivo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Otras situaciones donde se deberá realizar:</a:t>
            </a:r>
          </a:p>
          <a:p>
            <a:r>
              <a:rPr lang="es-ES" dirty="0" smtClean="0"/>
              <a:t>riesgo </a:t>
            </a:r>
            <a:r>
              <a:rPr lang="es-ES" dirty="0"/>
              <a:t>de parto prematuro, incluyendo </a:t>
            </a:r>
            <a:r>
              <a:rPr lang="es-ES" dirty="0" smtClean="0"/>
              <a:t>RPM</a:t>
            </a:r>
            <a:r>
              <a:rPr lang="es-ES" dirty="0"/>
              <a:t>.</a:t>
            </a:r>
            <a:r>
              <a:rPr lang="es-ES" dirty="0" smtClean="0"/>
              <a:t> </a:t>
            </a:r>
          </a:p>
          <a:p>
            <a:r>
              <a:rPr lang="es-ES" dirty="0" smtClean="0"/>
              <a:t> en caso de </a:t>
            </a:r>
            <a:r>
              <a:rPr lang="es-ES" dirty="0"/>
              <a:t>finalización de la gestación por patología materna o fetal 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13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6465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14</a:t>
            </a:fld>
            <a:endParaRPr lang="es-ES" noProof="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338" y="624254"/>
            <a:ext cx="8212015" cy="615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0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15</a:t>
            </a:fld>
            <a:endParaRPr lang="es-ES" noProof="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938" y="795703"/>
            <a:ext cx="8027377" cy="602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2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781300" y="304799"/>
            <a:ext cx="8610599" cy="1303867"/>
          </a:xfrm>
        </p:spPr>
        <p:txBody>
          <a:bodyPr/>
          <a:lstStyle/>
          <a:p>
            <a:r>
              <a:rPr lang="es-ES" b="1" dirty="0" smtClean="0"/>
              <a:t>Profilaxis adecuada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r>
              <a:rPr lang="es-ES" sz="2800" dirty="0" smtClean="0"/>
              <a:t>mínimo 2 DOSIS ANTES DEL NACIMIENTO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De elección prioritaria: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sz="half" idx="15"/>
          </p:nvPr>
        </p:nvSpPr>
        <p:spPr>
          <a:xfrm>
            <a:off x="591117" y="2819400"/>
            <a:ext cx="3456432" cy="3314132"/>
          </a:xfrm>
        </p:spPr>
        <p:txBody>
          <a:bodyPr/>
          <a:lstStyle/>
          <a:p>
            <a:r>
              <a:rPr lang="es-ES" sz="2400" b="1" dirty="0" smtClean="0"/>
              <a:t>Penicilina </a:t>
            </a:r>
            <a:r>
              <a:rPr lang="es-ES" sz="2400" b="1" dirty="0"/>
              <a:t>G sódica</a:t>
            </a:r>
          </a:p>
          <a:p>
            <a:r>
              <a:rPr lang="es-ES" sz="1800" b="1" dirty="0"/>
              <a:t>5.000.000 UI, </a:t>
            </a:r>
            <a:r>
              <a:rPr lang="es-ES" sz="1800" b="1" dirty="0" smtClean="0"/>
              <a:t>EV </a:t>
            </a:r>
          </a:p>
          <a:p>
            <a:r>
              <a:rPr lang="es-ES" sz="1800" b="1" dirty="0" smtClean="0"/>
              <a:t>Repetir </a:t>
            </a:r>
            <a:r>
              <a:rPr lang="es-ES" sz="1800" b="1" dirty="0"/>
              <a:t>2.500.000 </a:t>
            </a:r>
            <a:r>
              <a:rPr lang="es-ES" sz="1800" b="1" dirty="0" smtClean="0"/>
              <a:t>UI, EV, </a:t>
            </a:r>
            <a:r>
              <a:rPr lang="es-ES" sz="1800" b="1" dirty="0"/>
              <a:t>cada 4 horas hasta que se </a:t>
            </a:r>
            <a:r>
              <a:rPr lang="es-ES" sz="1800" b="1" dirty="0" smtClean="0"/>
              <a:t>produzca el </a:t>
            </a:r>
            <a:r>
              <a:rPr lang="es-ES" sz="1800" b="1" dirty="0"/>
              <a:t>parto.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236915" y="1891973"/>
            <a:ext cx="3456432" cy="626534"/>
          </a:xfrm>
        </p:spPr>
        <p:txBody>
          <a:bodyPr/>
          <a:lstStyle/>
          <a:p>
            <a:r>
              <a:rPr lang="es-ES" b="1" dirty="0"/>
              <a:t>De segunda elección: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s-ES" sz="1800" b="1" dirty="0" smtClean="0"/>
              <a:t>Ampicilina </a:t>
            </a:r>
            <a:r>
              <a:rPr lang="es-ES" sz="1800" b="1" dirty="0"/>
              <a:t>2 g </a:t>
            </a:r>
            <a:r>
              <a:rPr lang="es-ES" sz="1800" b="1" dirty="0" smtClean="0"/>
              <a:t>EV.</a:t>
            </a:r>
            <a:endParaRPr lang="es-ES" sz="1800" b="1" dirty="0"/>
          </a:p>
          <a:p>
            <a:r>
              <a:rPr lang="es-ES" sz="1800" b="1" dirty="0"/>
              <a:t>Luego 1 g </a:t>
            </a:r>
            <a:r>
              <a:rPr lang="es-ES" sz="1800" b="1" dirty="0" smtClean="0"/>
              <a:t>EV </a:t>
            </a:r>
            <a:r>
              <a:rPr lang="es-ES" sz="1800" b="1" dirty="0"/>
              <a:t>cada 4 </a:t>
            </a:r>
            <a:r>
              <a:rPr lang="es-ES" sz="1800" b="1" dirty="0" err="1"/>
              <a:t>hs</a:t>
            </a:r>
            <a:r>
              <a:rPr lang="es-ES" sz="1800" b="1" dirty="0"/>
              <a:t>. hasta que </a:t>
            </a:r>
            <a:r>
              <a:rPr lang="es-ES" sz="1800" b="1" dirty="0" smtClean="0"/>
              <a:t>se produzca </a:t>
            </a:r>
            <a:r>
              <a:rPr lang="es-ES" sz="1800" b="1" dirty="0"/>
              <a:t>el parto.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b="1" dirty="0"/>
              <a:t>En caso de alergia a la penicilina y derivados*: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sz="half" idx="17"/>
          </p:nvPr>
        </p:nvSpPr>
        <p:spPr/>
        <p:txBody>
          <a:bodyPr>
            <a:normAutofit fontScale="92500"/>
          </a:bodyPr>
          <a:lstStyle/>
          <a:p>
            <a:r>
              <a:rPr lang="es-ES" b="1" dirty="0" err="1" smtClean="0"/>
              <a:t>cefazolina</a:t>
            </a:r>
            <a:r>
              <a:rPr lang="es-ES" b="1" dirty="0" smtClean="0"/>
              <a:t>/</a:t>
            </a:r>
            <a:r>
              <a:rPr lang="es-ES" b="1" dirty="0" err="1" smtClean="0"/>
              <a:t>cefalotin</a:t>
            </a:r>
            <a:r>
              <a:rPr lang="es-ES" dirty="0" err="1" smtClean="0"/>
              <a:t>a</a:t>
            </a:r>
            <a:r>
              <a:rPr lang="es-ES" dirty="0" smtClean="0"/>
              <a:t> </a:t>
            </a:r>
            <a:r>
              <a:rPr lang="es-ES" dirty="0"/>
              <a:t>2g endovenosa, luego </a:t>
            </a:r>
            <a:r>
              <a:rPr lang="es-ES" dirty="0" smtClean="0"/>
              <a:t>1gVcada </a:t>
            </a:r>
            <a:r>
              <a:rPr lang="es-ES" dirty="0"/>
              <a:t>8 </a:t>
            </a:r>
            <a:r>
              <a:rPr lang="es-ES" dirty="0" err="1"/>
              <a:t>hs</a:t>
            </a:r>
            <a:r>
              <a:rPr lang="es-ES" dirty="0"/>
              <a:t> hasta el parto, </a:t>
            </a:r>
            <a:endParaRPr lang="es-ES" dirty="0" smtClean="0"/>
          </a:p>
          <a:p>
            <a:r>
              <a:rPr lang="es-ES" dirty="0" smtClean="0"/>
              <a:t>o </a:t>
            </a:r>
            <a:r>
              <a:rPr lang="es-ES" b="1" dirty="0" err="1"/>
              <a:t>clindamicina</a:t>
            </a:r>
            <a:r>
              <a:rPr lang="es-ES" dirty="0"/>
              <a:t> 900 mg</a:t>
            </a:r>
          </a:p>
          <a:p>
            <a:r>
              <a:rPr lang="es-ES" dirty="0"/>
              <a:t>endovenosa cada 8 horas hasta el parto.</a:t>
            </a:r>
          </a:p>
          <a:p>
            <a:r>
              <a:rPr lang="es-ES" sz="1900" b="1" dirty="0"/>
              <a:t>• En caso de alergia mayor a la Penicilina y derivados*</a:t>
            </a:r>
            <a:r>
              <a:rPr lang="es-ES" dirty="0"/>
              <a:t>*</a:t>
            </a:r>
          </a:p>
          <a:p>
            <a:r>
              <a:rPr lang="es-ES" dirty="0" err="1"/>
              <a:t>Clindamicina</a:t>
            </a:r>
            <a:r>
              <a:rPr lang="es-ES" dirty="0"/>
              <a:t> igual esquema al anterior.</a:t>
            </a:r>
          </a:p>
          <a:p>
            <a:r>
              <a:rPr lang="es-ES" dirty="0"/>
              <a:t>• En caso de resistencia del EGB a la </a:t>
            </a:r>
            <a:r>
              <a:rPr lang="es-ES" dirty="0" err="1"/>
              <a:t>Clindamicina</a:t>
            </a:r>
            <a:r>
              <a:rPr lang="es-ES" dirty="0"/>
              <a:t>:</a:t>
            </a:r>
          </a:p>
          <a:p>
            <a:r>
              <a:rPr lang="es-ES" b="1" dirty="0"/>
              <a:t>Vancomicina </a:t>
            </a:r>
            <a:r>
              <a:rPr lang="es-ES" dirty="0"/>
              <a:t>1g endovenosa cada 12 horas </a:t>
            </a:r>
            <a:r>
              <a:rPr lang="es-ES" dirty="0" smtClean="0"/>
              <a:t>hasta el </a:t>
            </a:r>
            <a:r>
              <a:rPr lang="es-ES" dirty="0"/>
              <a:t>parto.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648699" y="398585"/>
            <a:ext cx="2743200" cy="365125"/>
          </a:xfrm>
        </p:spPr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10" name="Rectángulo redondeado 9"/>
          <p:cNvSpPr/>
          <p:nvPr/>
        </p:nvSpPr>
        <p:spPr>
          <a:xfrm>
            <a:off x="1732085" y="6133532"/>
            <a:ext cx="9776147" cy="645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/>
              <a:t>LA PROFILAXIS INTRAPARTO REDUCE LA SEPSIS NEONATAL PRECOZ EN UN 80 %</a:t>
            </a:r>
            <a:endParaRPr lang="es-ES" b="1" i="1" dirty="0"/>
          </a:p>
        </p:txBody>
      </p:sp>
    </p:spTree>
    <p:extLst>
      <p:ext uri="{BB962C8B-B14F-4D97-AF65-F5344CB8AC3E}">
        <p14:creationId xmlns:p14="http://schemas.microsoft.com/office/powerpoint/2010/main" val="199767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Instituto de maternidad Tucumán 2023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 smtClean="0"/>
              <a:t>Portación EGB embarazadas</a:t>
            </a:r>
            <a:endParaRPr lang="es-ES" b="1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s-ES" dirty="0"/>
              <a:t>		</a:t>
            </a:r>
          </a:p>
          <a:p>
            <a:pPr algn="ctr"/>
            <a:r>
              <a:rPr lang="es-ES" sz="1800" b="1" dirty="0" smtClean="0"/>
              <a:t>1552 muestras procesadas</a:t>
            </a:r>
          </a:p>
          <a:p>
            <a:pPr algn="ctr"/>
            <a:r>
              <a:rPr lang="es-ES" sz="1800" b="1" dirty="0" smtClean="0"/>
              <a:t>198 positivas EGB</a:t>
            </a:r>
          </a:p>
          <a:p>
            <a:pPr algn="ctr"/>
            <a:endParaRPr lang="es-ES" sz="1800" b="1" dirty="0" smtClean="0"/>
          </a:p>
          <a:p>
            <a:pPr algn="ctr"/>
            <a:r>
              <a:rPr lang="es-ES" sz="1800" b="1" dirty="0" smtClean="0">
                <a:solidFill>
                  <a:srgbClr val="FF0000"/>
                </a:solidFill>
              </a:rPr>
              <a:t>12, 76%</a:t>
            </a:r>
            <a:endParaRPr lang="es-ES" sz="1800" b="1" dirty="0">
              <a:solidFill>
                <a:srgbClr val="FF0000"/>
              </a:solidFill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b="1" dirty="0" smtClean="0"/>
              <a:t>Aislamientos EGB</a:t>
            </a:r>
            <a:endParaRPr lang="es-ES" b="1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r>
              <a:rPr lang="es-ES" sz="1800" b="1" dirty="0"/>
              <a:t>22 </a:t>
            </a:r>
            <a:r>
              <a:rPr lang="es-ES" sz="1800" b="1" dirty="0" smtClean="0"/>
              <a:t>UROCULTIVOS…..22</a:t>
            </a:r>
          </a:p>
          <a:p>
            <a:endParaRPr lang="es-ES" sz="1800" b="1" dirty="0"/>
          </a:p>
          <a:p>
            <a:r>
              <a:rPr lang="es-ES" sz="1800" b="1" dirty="0" smtClean="0"/>
              <a:t>Hemocultivos en  NEO…2</a:t>
            </a:r>
          </a:p>
          <a:p>
            <a:endParaRPr lang="es-ES" sz="1800" b="1" dirty="0"/>
          </a:p>
          <a:p>
            <a:r>
              <a:rPr lang="es-ES" sz="1800" b="1" dirty="0" smtClean="0"/>
              <a:t>Hemocultivos en EMBARAZADAS….2</a:t>
            </a:r>
          </a:p>
          <a:p>
            <a:endParaRPr lang="es-ES" sz="1800" b="1" dirty="0"/>
          </a:p>
          <a:p>
            <a:r>
              <a:rPr lang="es-ES" sz="1800" b="1" dirty="0" smtClean="0"/>
              <a:t>ISQ….1</a:t>
            </a:r>
            <a:endParaRPr lang="es-ES" sz="1800" b="1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17</a:t>
            </a:fld>
            <a:endParaRPr lang="es-ES" noProof="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074" y="3152531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2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D2DDABB1-5E6B-4365-AD9E-DDCE7E97274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es-ES" dirty="0"/>
              <a:t>Gracias</a:t>
            </a:r>
          </a:p>
        </p:txBody>
      </p:sp>
      <p:sp>
        <p:nvSpPr>
          <p:cNvPr id="19" name="Marcador de número de diapositiva 18">
            <a:extLst>
              <a:ext uri="{FF2B5EF4-FFF2-40B4-BE49-F238E27FC236}">
                <a16:creationId xmlns:a16="http://schemas.microsoft.com/office/drawing/2014/main" id="{719DF40F-7D18-4AEB-B04C-9870555D2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ES" smtClean="0"/>
              <a:pPr rtl="0"/>
              <a:t>18</a:t>
            </a:fld>
            <a:endParaRPr lang="es-ES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37530160-A714-49C8-85A0-932553905B40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 rtlCol="0">
            <a:normAutofit fontScale="92500" lnSpcReduction="20000"/>
          </a:bodyPr>
          <a:lstStyle/>
          <a:p>
            <a:pPr rtl="0"/>
            <a:r>
              <a:rPr lang="es-ES" b="1" noProof="1" smtClean="0"/>
              <a:t>ALEJANDRA URUEÑA</a:t>
            </a:r>
            <a:endParaRPr lang="es-ES" b="1" noProof="1"/>
          </a:p>
        </p:txBody>
      </p:sp>
      <p:pic>
        <p:nvPicPr>
          <p:cNvPr id="12" name="Gráfico 11" descr="Usuario" title="Icono: nombre del moderador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 bwMode="gray">
          <a:xfrm>
            <a:off x="11301465" y="3884812"/>
            <a:ext cx="218900" cy="21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33E771-E022-4C55-86B2-92F4B446C696}">
  <ds:schemaRefs>
    <ds:schemaRef ds:uri="http://purl.org/dc/elements/1.1/"/>
    <ds:schemaRef ds:uri="http://schemas.openxmlformats.org/package/2006/metadata/core-properties"/>
    <ds:schemaRef ds:uri="16c05727-aa75-4e4a-9b5f-8a80a1165891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CB3A9A4-3B1F-4ADC-9D4B-3B70E586C5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F3C09B-154E-4A52-A906-C3F4A2C7EF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Estela de condensación</Template>
  <TotalTime>0</TotalTime>
  <Words>872</Words>
  <Application>Microsoft Office PowerPoint</Application>
  <PresentationFormat>Panorámica</PresentationFormat>
  <Paragraphs>138</Paragraphs>
  <Slides>18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Times New Roman</vt:lpstr>
      <vt:lpstr>Wingdings</vt:lpstr>
      <vt:lpstr>Estela de condensación</vt:lpstr>
      <vt:lpstr>Streptococcus agalactiae EGB  </vt:lpstr>
      <vt:lpstr>EGB</vt:lpstr>
      <vt:lpstr>EGB</vt:lpstr>
      <vt:lpstr>egb</vt:lpstr>
      <vt:lpstr>COLONIZACIÓN MATERNA POR EGB</vt:lpstr>
      <vt:lpstr>egb</vt:lpstr>
      <vt:lpstr>Infección por EGB Espectro clínico de la infección perinatal</vt:lpstr>
      <vt:lpstr>          FACTOrES DE RIESGO PARA LA INFECCIÓN NEONATAL PRECOZ POR eGB</vt:lpstr>
      <vt:lpstr>Infección neonatal por EGB. Síndromes clínicos</vt:lpstr>
      <vt:lpstr>Prevención de la Sepsis Neonatal por EGB  Estudio de colonización materna</vt:lpstr>
      <vt:lpstr>CRIBADO GESTACIONAL</vt:lpstr>
      <vt:lpstr>Quedan excluido del cribado:</vt:lpstr>
      <vt:lpstr>Validez de los resultados</vt:lpstr>
      <vt:lpstr>Presentación de PowerPoint</vt:lpstr>
      <vt:lpstr>Presentación de PowerPoint</vt:lpstr>
      <vt:lpstr>Profilaxis adecuada  mínimo 2 DOSIS ANTES DEL NACIMIENTO</vt:lpstr>
      <vt:lpstr>Instituto de maternidad Tucumán 2023</vt:lpstr>
      <vt:lpstr>Gracias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2024-01-22T02:41:45Z</dcterms:created>
  <dcterms:modified xsi:type="dcterms:W3CDTF">2024-03-07T03:08:45Z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