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12" r:id="rId1"/>
  </p:sldMasterIdLst>
  <p:notesMasterIdLst>
    <p:notesMasterId r:id="rId43"/>
  </p:notesMasterIdLst>
  <p:handoutMasterIdLst>
    <p:handoutMasterId r:id="rId44"/>
  </p:handoutMasterIdLst>
  <p:sldIdLst>
    <p:sldId id="256" r:id="rId2"/>
    <p:sldId id="467" r:id="rId3"/>
    <p:sldId id="497" r:id="rId4"/>
    <p:sldId id="469" r:id="rId5"/>
    <p:sldId id="470" r:id="rId6"/>
    <p:sldId id="471" r:id="rId7"/>
    <p:sldId id="472" r:id="rId8"/>
    <p:sldId id="473" r:id="rId9"/>
    <p:sldId id="475" r:id="rId10"/>
    <p:sldId id="476" r:id="rId11"/>
    <p:sldId id="477" r:id="rId12"/>
    <p:sldId id="479" r:id="rId13"/>
    <p:sldId id="481" r:id="rId14"/>
    <p:sldId id="482" r:id="rId15"/>
    <p:sldId id="484" r:id="rId16"/>
    <p:sldId id="485" r:id="rId17"/>
    <p:sldId id="519" r:id="rId18"/>
    <p:sldId id="524" r:id="rId19"/>
    <p:sldId id="526" r:id="rId20"/>
    <p:sldId id="521" r:id="rId21"/>
    <p:sldId id="523" r:id="rId22"/>
    <p:sldId id="528" r:id="rId23"/>
    <p:sldId id="530" r:id="rId24"/>
    <p:sldId id="532" r:id="rId25"/>
    <p:sldId id="501" r:id="rId26"/>
    <p:sldId id="502" r:id="rId27"/>
    <p:sldId id="503" r:id="rId28"/>
    <p:sldId id="534" r:id="rId29"/>
    <p:sldId id="536" r:id="rId30"/>
    <p:sldId id="539" r:id="rId31"/>
    <p:sldId id="538" r:id="rId32"/>
    <p:sldId id="541" r:id="rId33"/>
    <p:sldId id="545" r:id="rId34"/>
    <p:sldId id="543" r:id="rId35"/>
    <p:sldId id="547" r:id="rId36"/>
    <p:sldId id="549" r:id="rId37"/>
    <p:sldId id="551" r:id="rId38"/>
    <p:sldId id="553" r:id="rId39"/>
    <p:sldId id="555" r:id="rId40"/>
    <p:sldId id="511" r:id="rId41"/>
    <p:sldId id="466" r:id="rId42"/>
  </p:sldIdLst>
  <p:sldSz cx="12188825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86" d="100"/>
          <a:sy n="86" d="100"/>
        </p:scale>
        <p:origin x="485" y="58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110"/>
    </p:cViewPr>
  </p:sorterViewPr>
  <p:notesViewPr>
    <p:cSldViewPr showGuides="1">
      <p:cViewPr varScale="1">
        <p:scale>
          <a:sx n="87" d="100"/>
          <a:sy n="87" d="100"/>
        </p:scale>
        <p:origin x="3828" y="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7101F4-DA33-4F4C-9EE3-8370E69899D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FA03CB79-87C7-4A94-B038-C150C871BD70}">
      <dgm:prSet phldrT="[Texto]"/>
      <dgm:spPr>
        <a:solidFill>
          <a:schemeClr val="tx1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APARATO URINARIO</a:t>
          </a:r>
          <a:endParaRPr lang="es-AR" b="1" dirty="0">
            <a:solidFill>
              <a:schemeClr val="tx1"/>
            </a:solidFill>
          </a:endParaRPr>
        </a:p>
      </dgm:t>
    </dgm:pt>
    <dgm:pt modelId="{7F59CD4D-77BA-4290-BCE8-FA97AB9487BF}" type="parTrans" cxnId="{AB30E9B6-DDCD-4FFB-B789-655BFC891010}">
      <dgm:prSet/>
      <dgm:spPr/>
      <dgm:t>
        <a:bodyPr/>
        <a:lstStyle/>
        <a:p>
          <a:endParaRPr lang="es-AR"/>
        </a:p>
      </dgm:t>
    </dgm:pt>
    <dgm:pt modelId="{D8A69067-59DA-4A0C-9D1E-6C2D82C10AE9}" type="sibTrans" cxnId="{AB30E9B6-DDCD-4FFB-B789-655BFC891010}">
      <dgm:prSet/>
      <dgm:spPr/>
      <dgm:t>
        <a:bodyPr/>
        <a:lstStyle/>
        <a:p>
          <a:endParaRPr lang="es-AR"/>
        </a:p>
      </dgm:t>
    </dgm:pt>
    <dgm:pt modelId="{1FFEEECB-980A-4ECC-8028-E7043707510E}">
      <dgm:prSet phldrT="[Texto]"/>
      <dgm:spPr>
        <a:solidFill>
          <a:schemeClr val="tx1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RESPIRATORIO</a:t>
          </a:r>
          <a:endParaRPr lang="es-AR" b="1" dirty="0">
            <a:solidFill>
              <a:schemeClr val="tx1"/>
            </a:solidFill>
          </a:endParaRPr>
        </a:p>
      </dgm:t>
    </dgm:pt>
    <dgm:pt modelId="{B8C84420-EED7-4DBE-AE58-D819EA1AD934}" type="parTrans" cxnId="{3A6DC442-283C-4C28-90EF-E966366BD6A2}">
      <dgm:prSet/>
      <dgm:spPr/>
      <dgm:t>
        <a:bodyPr/>
        <a:lstStyle/>
        <a:p>
          <a:endParaRPr lang="es-AR"/>
        </a:p>
      </dgm:t>
    </dgm:pt>
    <dgm:pt modelId="{EC5B13EC-75A7-4EE1-AF9F-E1CEDC94F6BF}" type="sibTrans" cxnId="{3A6DC442-283C-4C28-90EF-E966366BD6A2}">
      <dgm:prSet/>
      <dgm:spPr/>
      <dgm:t>
        <a:bodyPr/>
        <a:lstStyle/>
        <a:p>
          <a:endParaRPr lang="es-AR"/>
        </a:p>
      </dgm:t>
    </dgm:pt>
    <dgm:pt modelId="{4F80DC65-F833-4596-8883-445B76525E26}">
      <dgm:prSet phldrT="[Texto]"/>
      <dgm:spPr>
        <a:solidFill>
          <a:schemeClr val="tx1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SNC</a:t>
          </a:r>
          <a:endParaRPr lang="es-AR" b="1" dirty="0">
            <a:solidFill>
              <a:schemeClr val="tx1"/>
            </a:solidFill>
          </a:endParaRPr>
        </a:p>
      </dgm:t>
    </dgm:pt>
    <dgm:pt modelId="{5FBF8C5D-C728-4F8E-A303-3B73E1B15963}" type="parTrans" cxnId="{D7C3D4C1-73B8-4954-9871-33A8F387002B}">
      <dgm:prSet/>
      <dgm:spPr/>
      <dgm:t>
        <a:bodyPr/>
        <a:lstStyle/>
        <a:p>
          <a:endParaRPr lang="es-AR"/>
        </a:p>
      </dgm:t>
    </dgm:pt>
    <dgm:pt modelId="{9DA76548-57D7-4D81-AF88-C88842FD12B5}" type="sibTrans" cxnId="{D7C3D4C1-73B8-4954-9871-33A8F387002B}">
      <dgm:prSet/>
      <dgm:spPr/>
      <dgm:t>
        <a:bodyPr/>
        <a:lstStyle/>
        <a:p>
          <a:endParaRPr lang="es-AR"/>
        </a:p>
      </dgm:t>
    </dgm:pt>
    <dgm:pt modelId="{529ACF08-A4DA-4B59-AC5B-8B34BB95A994}">
      <dgm:prSet/>
      <dgm:spPr/>
      <dgm:t>
        <a:bodyPr/>
        <a:lstStyle/>
        <a:p>
          <a:endParaRPr lang="es-AR" dirty="0"/>
        </a:p>
      </dgm:t>
    </dgm:pt>
    <dgm:pt modelId="{ECADA710-5BE8-4C62-9827-1E5FCA535785}" type="parTrans" cxnId="{60962D44-2DD1-4760-9922-4937439EAC7F}">
      <dgm:prSet/>
      <dgm:spPr/>
      <dgm:t>
        <a:bodyPr/>
        <a:lstStyle/>
        <a:p>
          <a:endParaRPr lang="es-AR"/>
        </a:p>
      </dgm:t>
    </dgm:pt>
    <dgm:pt modelId="{716B4FFC-0ABF-48AF-A5E7-91A3CE55C74B}" type="sibTrans" cxnId="{60962D44-2DD1-4760-9922-4937439EAC7F}">
      <dgm:prSet/>
      <dgm:spPr/>
      <dgm:t>
        <a:bodyPr/>
        <a:lstStyle/>
        <a:p>
          <a:endParaRPr lang="es-AR"/>
        </a:p>
      </dgm:t>
    </dgm:pt>
    <dgm:pt modelId="{DFF41E38-5B26-494D-9CEB-9688486B48C8}">
      <dgm:prSet phldrT="[Texto]"/>
      <dgm:spPr>
        <a:solidFill>
          <a:schemeClr val="tx1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PIEL y PARTES BLANDAS</a:t>
          </a:r>
          <a:endParaRPr lang="es-AR" b="1" dirty="0">
            <a:solidFill>
              <a:schemeClr val="tx1"/>
            </a:solidFill>
          </a:endParaRPr>
        </a:p>
      </dgm:t>
    </dgm:pt>
    <dgm:pt modelId="{079D078E-2168-4398-AA01-D76C67BC7CB2}" type="parTrans" cxnId="{1A039606-EE9E-4BC4-A63B-CC798E39B21F}">
      <dgm:prSet/>
      <dgm:spPr/>
      <dgm:t>
        <a:bodyPr/>
        <a:lstStyle/>
        <a:p>
          <a:endParaRPr lang="es-AR"/>
        </a:p>
      </dgm:t>
    </dgm:pt>
    <dgm:pt modelId="{957B556C-218C-41BD-BA64-039E00347984}" type="sibTrans" cxnId="{1A039606-EE9E-4BC4-A63B-CC798E39B21F}">
      <dgm:prSet/>
      <dgm:spPr/>
      <dgm:t>
        <a:bodyPr/>
        <a:lstStyle/>
        <a:p>
          <a:endParaRPr lang="es-AR"/>
        </a:p>
      </dgm:t>
    </dgm:pt>
    <dgm:pt modelId="{949071E9-EC46-4E04-BDA3-9F6F79227949}">
      <dgm:prSet phldrT="[Texto]"/>
      <dgm:spPr>
        <a:solidFill>
          <a:schemeClr val="tx1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APARATO DIGESTIVO</a:t>
          </a:r>
          <a:endParaRPr lang="es-AR" b="1" dirty="0">
            <a:solidFill>
              <a:schemeClr val="tx1"/>
            </a:solidFill>
          </a:endParaRPr>
        </a:p>
      </dgm:t>
    </dgm:pt>
    <dgm:pt modelId="{ED591B3A-D222-499F-A59E-66CB3581B0A7}" type="parTrans" cxnId="{9D233212-242E-4C6E-88E6-63928B3D011A}">
      <dgm:prSet/>
      <dgm:spPr/>
      <dgm:t>
        <a:bodyPr/>
        <a:lstStyle/>
        <a:p>
          <a:endParaRPr lang="es-AR"/>
        </a:p>
      </dgm:t>
    </dgm:pt>
    <dgm:pt modelId="{09D02BAB-E19F-46F1-8DC7-5B3EF2006D53}" type="sibTrans" cxnId="{9D233212-242E-4C6E-88E6-63928B3D011A}">
      <dgm:prSet/>
      <dgm:spPr/>
      <dgm:t>
        <a:bodyPr/>
        <a:lstStyle/>
        <a:p>
          <a:endParaRPr lang="es-AR"/>
        </a:p>
      </dgm:t>
    </dgm:pt>
    <dgm:pt modelId="{9408E674-3619-473E-9D73-22F58B140D72}" type="pres">
      <dgm:prSet presAssocID="{B37101F4-DA33-4F4C-9EE3-8370E69899D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5B188333-26A5-47DE-8E22-C1AE29B4BC73}" type="pres">
      <dgm:prSet presAssocID="{FA03CB79-87C7-4A94-B038-C150C871BD70}" presName="parentLin" presStyleCnt="0"/>
      <dgm:spPr/>
    </dgm:pt>
    <dgm:pt modelId="{B7B6FAD0-7B56-4FE7-B086-D8B45B6F950C}" type="pres">
      <dgm:prSet presAssocID="{FA03CB79-87C7-4A94-B038-C150C871BD70}" presName="parentLeftMargin" presStyleLbl="node1" presStyleIdx="0" presStyleCnt="5"/>
      <dgm:spPr/>
      <dgm:t>
        <a:bodyPr/>
        <a:lstStyle/>
        <a:p>
          <a:endParaRPr lang="es-AR"/>
        </a:p>
      </dgm:t>
    </dgm:pt>
    <dgm:pt modelId="{9E42D71E-ADE0-49CA-BE55-D1A760423DD3}" type="pres">
      <dgm:prSet presAssocID="{FA03CB79-87C7-4A94-B038-C150C871BD70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D567404-C3F6-4D70-938F-32C01F5AF725}" type="pres">
      <dgm:prSet presAssocID="{FA03CB79-87C7-4A94-B038-C150C871BD70}" presName="negativeSpace" presStyleCnt="0"/>
      <dgm:spPr/>
    </dgm:pt>
    <dgm:pt modelId="{740797B7-DF29-40EC-84A1-531A00ADF1E8}" type="pres">
      <dgm:prSet presAssocID="{FA03CB79-87C7-4A94-B038-C150C871BD70}" presName="childText" presStyleLbl="conFgAcc1" presStyleIdx="0" presStyleCnt="5">
        <dgm:presLayoutVars>
          <dgm:bulletEnabled val="1"/>
        </dgm:presLayoutVars>
      </dgm:prSet>
      <dgm:spPr/>
    </dgm:pt>
    <dgm:pt modelId="{059275AB-C69C-41AB-8239-023464380A40}" type="pres">
      <dgm:prSet presAssocID="{D8A69067-59DA-4A0C-9D1E-6C2D82C10AE9}" presName="spaceBetweenRectangles" presStyleCnt="0"/>
      <dgm:spPr/>
    </dgm:pt>
    <dgm:pt modelId="{4BF72144-34FE-4AA8-8C97-868CCA5E500B}" type="pres">
      <dgm:prSet presAssocID="{949071E9-EC46-4E04-BDA3-9F6F79227949}" presName="parentLin" presStyleCnt="0"/>
      <dgm:spPr/>
    </dgm:pt>
    <dgm:pt modelId="{49F6ACE1-0AF5-4A5E-A68D-921F878CA95F}" type="pres">
      <dgm:prSet presAssocID="{949071E9-EC46-4E04-BDA3-9F6F79227949}" presName="parentLeftMargin" presStyleLbl="node1" presStyleIdx="0" presStyleCnt="5"/>
      <dgm:spPr/>
      <dgm:t>
        <a:bodyPr/>
        <a:lstStyle/>
        <a:p>
          <a:endParaRPr lang="es-AR"/>
        </a:p>
      </dgm:t>
    </dgm:pt>
    <dgm:pt modelId="{8B79F94C-2D65-4EEF-8E5A-5AD5460D2930}" type="pres">
      <dgm:prSet presAssocID="{949071E9-EC46-4E04-BDA3-9F6F79227949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3B8D69D-CE81-49FD-926A-D1C842B2B164}" type="pres">
      <dgm:prSet presAssocID="{949071E9-EC46-4E04-BDA3-9F6F79227949}" presName="negativeSpace" presStyleCnt="0"/>
      <dgm:spPr/>
    </dgm:pt>
    <dgm:pt modelId="{DBD58F71-CE4B-4365-BABE-98BB0B281364}" type="pres">
      <dgm:prSet presAssocID="{949071E9-EC46-4E04-BDA3-9F6F79227949}" presName="childText" presStyleLbl="conFgAcc1" presStyleIdx="1" presStyleCnt="5">
        <dgm:presLayoutVars>
          <dgm:bulletEnabled val="1"/>
        </dgm:presLayoutVars>
      </dgm:prSet>
      <dgm:spPr/>
    </dgm:pt>
    <dgm:pt modelId="{F18D7620-BBDA-434C-9D89-A29A62C59A5F}" type="pres">
      <dgm:prSet presAssocID="{09D02BAB-E19F-46F1-8DC7-5B3EF2006D53}" presName="spaceBetweenRectangles" presStyleCnt="0"/>
      <dgm:spPr/>
    </dgm:pt>
    <dgm:pt modelId="{29DAFE27-9677-4579-9F20-6A455D4B00BB}" type="pres">
      <dgm:prSet presAssocID="{DFF41E38-5B26-494D-9CEB-9688486B48C8}" presName="parentLin" presStyleCnt="0"/>
      <dgm:spPr/>
    </dgm:pt>
    <dgm:pt modelId="{4182954B-85A3-4EF8-8EFC-9816251F2997}" type="pres">
      <dgm:prSet presAssocID="{DFF41E38-5B26-494D-9CEB-9688486B48C8}" presName="parentLeftMargin" presStyleLbl="node1" presStyleIdx="1" presStyleCnt="5"/>
      <dgm:spPr/>
      <dgm:t>
        <a:bodyPr/>
        <a:lstStyle/>
        <a:p>
          <a:endParaRPr lang="es-AR"/>
        </a:p>
      </dgm:t>
    </dgm:pt>
    <dgm:pt modelId="{9FCB738F-35D4-4136-9672-7807267C54D2}" type="pres">
      <dgm:prSet presAssocID="{DFF41E38-5B26-494D-9CEB-9688486B48C8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87AC522-3F16-44BF-ABE1-56356CE59A67}" type="pres">
      <dgm:prSet presAssocID="{DFF41E38-5B26-494D-9CEB-9688486B48C8}" presName="negativeSpace" presStyleCnt="0"/>
      <dgm:spPr/>
    </dgm:pt>
    <dgm:pt modelId="{6E1E3FF6-651D-421E-A0DE-CF3AF7C12D8C}" type="pres">
      <dgm:prSet presAssocID="{DFF41E38-5B26-494D-9CEB-9688486B48C8}" presName="childText" presStyleLbl="conFgAcc1" presStyleIdx="2" presStyleCnt="5">
        <dgm:presLayoutVars>
          <dgm:bulletEnabled val="1"/>
        </dgm:presLayoutVars>
      </dgm:prSet>
      <dgm:spPr/>
    </dgm:pt>
    <dgm:pt modelId="{72CA72F2-5104-4473-8004-0DA10FB4A9D3}" type="pres">
      <dgm:prSet presAssocID="{957B556C-218C-41BD-BA64-039E00347984}" presName="spaceBetweenRectangles" presStyleCnt="0"/>
      <dgm:spPr/>
    </dgm:pt>
    <dgm:pt modelId="{99C96950-B363-433B-A4F9-F7FA31DC0C98}" type="pres">
      <dgm:prSet presAssocID="{1FFEEECB-980A-4ECC-8028-E7043707510E}" presName="parentLin" presStyleCnt="0"/>
      <dgm:spPr/>
    </dgm:pt>
    <dgm:pt modelId="{754BF616-D71C-4FB7-A549-52F39B5DC999}" type="pres">
      <dgm:prSet presAssocID="{1FFEEECB-980A-4ECC-8028-E7043707510E}" presName="parentLeftMargin" presStyleLbl="node1" presStyleIdx="2" presStyleCnt="5"/>
      <dgm:spPr/>
      <dgm:t>
        <a:bodyPr/>
        <a:lstStyle/>
        <a:p>
          <a:endParaRPr lang="es-AR"/>
        </a:p>
      </dgm:t>
    </dgm:pt>
    <dgm:pt modelId="{1553A8ED-A6F2-4A28-9F0F-39274E06E43A}" type="pres">
      <dgm:prSet presAssocID="{1FFEEECB-980A-4ECC-8028-E7043707510E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30762A08-445D-4A87-9B01-BC3EAA3099A6}" type="pres">
      <dgm:prSet presAssocID="{1FFEEECB-980A-4ECC-8028-E7043707510E}" presName="negativeSpace" presStyleCnt="0"/>
      <dgm:spPr/>
    </dgm:pt>
    <dgm:pt modelId="{2AC3A5EE-00A8-41AC-BC21-F59B2A21664D}" type="pres">
      <dgm:prSet presAssocID="{1FFEEECB-980A-4ECC-8028-E7043707510E}" presName="childText" presStyleLbl="conFgAcc1" presStyleIdx="3" presStyleCnt="5">
        <dgm:presLayoutVars>
          <dgm:bulletEnabled val="1"/>
        </dgm:presLayoutVars>
      </dgm:prSet>
      <dgm:spPr/>
    </dgm:pt>
    <dgm:pt modelId="{B4D20B84-EA7B-41CC-BA3D-A5E4C754D8C8}" type="pres">
      <dgm:prSet presAssocID="{EC5B13EC-75A7-4EE1-AF9F-E1CEDC94F6BF}" presName="spaceBetweenRectangles" presStyleCnt="0"/>
      <dgm:spPr/>
    </dgm:pt>
    <dgm:pt modelId="{4D433EA0-A161-42DE-8132-8F8626F85D72}" type="pres">
      <dgm:prSet presAssocID="{4F80DC65-F833-4596-8883-445B76525E26}" presName="parentLin" presStyleCnt="0"/>
      <dgm:spPr/>
    </dgm:pt>
    <dgm:pt modelId="{6A74BBD3-B606-4563-A63A-8FF219DEF805}" type="pres">
      <dgm:prSet presAssocID="{4F80DC65-F833-4596-8883-445B76525E26}" presName="parentLeftMargin" presStyleLbl="node1" presStyleIdx="3" presStyleCnt="5"/>
      <dgm:spPr/>
      <dgm:t>
        <a:bodyPr/>
        <a:lstStyle/>
        <a:p>
          <a:endParaRPr lang="es-AR"/>
        </a:p>
      </dgm:t>
    </dgm:pt>
    <dgm:pt modelId="{17267794-DFBD-4D1D-AC08-CA4740135C0B}" type="pres">
      <dgm:prSet presAssocID="{4F80DC65-F833-4596-8883-445B76525E26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1793B48-8F44-49C4-AA50-60CFDA1C27C1}" type="pres">
      <dgm:prSet presAssocID="{4F80DC65-F833-4596-8883-445B76525E26}" presName="negativeSpace" presStyleCnt="0"/>
      <dgm:spPr/>
    </dgm:pt>
    <dgm:pt modelId="{F5B0940A-3B76-4AA0-B4E2-41A52844B3B8}" type="pres">
      <dgm:prSet presAssocID="{4F80DC65-F833-4596-8883-445B76525E26}" presName="childText" presStyleLbl="conFgAcc1" presStyleIdx="4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DF10A2D9-E034-4178-84F3-F97BD416D741}" type="presOf" srcId="{949071E9-EC46-4E04-BDA3-9F6F79227949}" destId="{49F6ACE1-0AF5-4A5E-A68D-921F878CA95F}" srcOrd="0" destOrd="0" presId="urn:microsoft.com/office/officeart/2005/8/layout/list1"/>
    <dgm:cxn modelId="{0F7B5A97-351B-471E-B8A2-C9D0D5C90695}" type="presOf" srcId="{FA03CB79-87C7-4A94-B038-C150C871BD70}" destId="{B7B6FAD0-7B56-4FE7-B086-D8B45B6F950C}" srcOrd="0" destOrd="0" presId="urn:microsoft.com/office/officeart/2005/8/layout/list1"/>
    <dgm:cxn modelId="{A7FEB51A-4D0C-4BA6-B4E7-F246AF53279C}" type="presOf" srcId="{4F80DC65-F833-4596-8883-445B76525E26}" destId="{6A74BBD3-B606-4563-A63A-8FF219DEF805}" srcOrd="0" destOrd="0" presId="urn:microsoft.com/office/officeart/2005/8/layout/list1"/>
    <dgm:cxn modelId="{BA82DB09-EBB2-4E64-A1AB-1B3ADEE2D2C4}" type="presOf" srcId="{DFF41E38-5B26-494D-9CEB-9688486B48C8}" destId="{9FCB738F-35D4-4136-9672-7807267C54D2}" srcOrd="1" destOrd="0" presId="urn:microsoft.com/office/officeart/2005/8/layout/list1"/>
    <dgm:cxn modelId="{3F3D7297-6886-4FC7-AA0F-597360BA8A11}" type="presOf" srcId="{1FFEEECB-980A-4ECC-8028-E7043707510E}" destId="{754BF616-D71C-4FB7-A549-52F39B5DC999}" srcOrd="0" destOrd="0" presId="urn:microsoft.com/office/officeart/2005/8/layout/list1"/>
    <dgm:cxn modelId="{4DAB5574-D472-4CBA-9A44-43D6D48AAB60}" type="presOf" srcId="{B37101F4-DA33-4F4C-9EE3-8370E69899DB}" destId="{9408E674-3619-473E-9D73-22F58B140D72}" srcOrd="0" destOrd="0" presId="urn:microsoft.com/office/officeart/2005/8/layout/list1"/>
    <dgm:cxn modelId="{9D233212-242E-4C6E-88E6-63928B3D011A}" srcId="{B37101F4-DA33-4F4C-9EE3-8370E69899DB}" destId="{949071E9-EC46-4E04-BDA3-9F6F79227949}" srcOrd="1" destOrd="0" parTransId="{ED591B3A-D222-499F-A59E-66CB3581B0A7}" sibTransId="{09D02BAB-E19F-46F1-8DC7-5B3EF2006D53}"/>
    <dgm:cxn modelId="{1A039606-EE9E-4BC4-A63B-CC798E39B21F}" srcId="{B37101F4-DA33-4F4C-9EE3-8370E69899DB}" destId="{DFF41E38-5B26-494D-9CEB-9688486B48C8}" srcOrd="2" destOrd="0" parTransId="{079D078E-2168-4398-AA01-D76C67BC7CB2}" sibTransId="{957B556C-218C-41BD-BA64-039E00347984}"/>
    <dgm:cxn modelId="{AB30E9B6-DDCD-4FFB-B789-655BFC891010}" srcId="{B37101F4-DA33-4F4C-9EE3-8370E69899DB}" destId="{FA03CB79-87C7-4A94-B038-C150C871BD70}" srcOrd="0" destOrd="0" parTransId="{7F59CD4D-77BA-4290-BCE8-FA97AB9487BF}" sibTransId="{D8A69067-59DA-4A0C-9D1E-6C2D82C10AE9}"/>
    <dgm:cxn modelId="{24B6D637-B0D5-42BD-80A8-58F7FBC032B1}" type="presOf" srcId="{1FFEEECB-980A-4ECC-8028-E7043707510E}" destId="{1553A8ED-A6F2-4A28-9F0F-39274E06E43A}" srcOrd="1" destOrd="0" presId="urn:microsoft.com/office/officeart/2005/8/layout/list1"/>
    <dgm:cxn modelId="{EB80E7A0-EC81-41F3-8D47-9B5EC66BE7D5}" type="presOf" srcId="{949071E9-EC46-4E04-BDA3-9F6F79227949}" destId="{8B79F94C-2D65-4EEF-8E5A-5AD5460D2930}" srcOrd="1" destOrd="0" presId="urn:microsoft.com/office/officeart/2005/8/layout/list1"/>
    <dgm:cxn modelId="{3A6DC442-283C-4C28-90EF-E966366BD6A2}" srcId="{B37101F4-DA33-4F4C-9EE3-8370E69899DB}" destId="{1FFEEECB-980A-4ECC-8028-E7043707510E}" srcOrd="3" destOrd="0" parTransId="{B8C84420-EED7-4DBE-AE58-D819EA1AD934}" sibTransId="{EC5B13EC-75A7-4EE1-AF9F-E1CEDC94F6BF}"/>
    <dgm:cxn modelId="{B9A94F2A-5C4A-4A00-A4B0-107277FD01C7}" type="presOf" srcId="{4F80DC65-F833-4596-8883-445B76525E26}" destId="{17267794-DFBD-4D1D-AC08-CA4740135C0B}" srcOrd="1" destOrd="0" presId="urn:microsoft.com/office/officeart/2005/8/layout/list1"/>
    <dgm:cxn modelId="{AEE8461E-FBE3-4F1A-BA45-F5FE64273804}" type="presOf" srcId="{FA03CB79-87C7-4A94-B038-C150C871BD70}" destId="{9E42D71E-ADE0-49CA-BE55-D1A760423DD3}" srcOrd="1" destOrd="0" presId="urn:microsoft.com/office/officeart/2005/8/layout/list1"/>
    <dgm:cxn modelId="{AFF79F0B-BCF8-41B5-9CF6-F250CFA4FBB3}" type="presOf" srcId="{529ACF08-A4DA-4B59-AC5B-8B34BB95A994}" destId="{F5B0940A-3B76-4AA0-B4E2-41A52844B3B8}" srcOrd="0" destOrd="0" presId="urn:microsoft.com/office/officeart/2005/8/layout/list1"/>
    <dgm:cxn modelId="{9828F222-2B23-4570-968F-C2D4472B11E2}" type="presOf" srcId="{DFF41E38-5B26-494D-9CEB-9688486B48C8}" destId="{4182954B-85A3-4EF8-8EFC-9816251F2997}" srcOrd="0" destOrd="0" presId="urn:microsoft.com/office/officeart/2005/8/layout/list1"/>
    <dgm:cxn modelId="{60962D44-2DD1-4760-9922-4937439EAC7F}" srcId="{4F80DC65-F833-4596-8883-445B76525E26}" destId="{529ACF08-A4DA-4B59-AC5B-8B34BB95A994}" srcOrd="0" destOrd="0" parTransId="{ECADA710-5BE8-4C62-9827-1E5FCA535785}" sibTransId="{716B4FFC-0ABF-48AF-A5E7-91A3CE55C74B}"/>
    <dgm:cxn modelId="{D7C3D4C1-73B8-4954-9871-33A8F387002B}" srcId="{B37101F4-DA33-4F4C-9EE3-8370E69899DB}" destId="{4F80DC65-F833-4596-8883-445B76525E26}" srcOrd="4" destOrd="0" parTransId="{5FBF8C5D-C728-4F8E-A303-3B73E1B15963}" sibTransId="{9DA76548-57D7-4D81-AF88-C88842FD12B5}"/>
    <dgm:cxn modelId="{A79AEB53-7ED3-4001-A1BA-C9C60F50297E}" type="presParOf" srcId="{9408E674-3619-473E-9D73-22F58B140D72}" destId="{5B188333-26A5-47DE-8E22-C1AE29B4BC73}" srcOrd="0" destOrd="0" presId="urn:microsoft.com/office/officeart/2005/8/layout/list1"/>
    <dgm:cxn modelId="{113E4C67-9240-4C7E-AFE6-D30E4A10D1A8}" type="presParOf" srcId="{5B188333-26A5-47DE-8E22-C1AE29B4BC73}" destId="{B7B6FAD0-7B56-4FE7-B086-D8B45B6F950C}" srcOrd="0" destOrd="0" presId="urn:microsoft.com/office/officeart/2005/8/layout/list1"/>
    <dgm:cxn modelId="{1E7B0F43-7827-4E5F-9CFD-613065452ADD}" type="presParOf" srcId="{5B188333-26A5-47DE-8E22-C1AE29B4BC73}" destId="{9E42D71E-ADE0-49CA-BE55-D1A760423DD3}" srcOrd="1" destOrd="0" presId="urn:microsoft.com/office/officeart/2005/8/layout/list1"/>
    <dgm:cxn modelId="{6D9668C0-3E26-4F6A-8DC9-6DDEF1173A06}" type="presParOf" srcId="{9408E674-3619-473E-9D73-22F58B140D72}" destId="{8D567404-C3F6-4D70-938F-32C01F5AF725}" srcOrd="1" destOrd="0" presId="urn:microsoft.com/office/officeart/2005/8/layout/list1"/>
    <dgm:cxn modelId="{BC34D7C2-FE09-4387-9D1A-0913F3082885}" type="presParOf" srcId="{9408E674-3619-473E-9D73-22F58B140D72}" destId="{740797B7-DF29-40EC-84A1-531A00ADF1E8}" srcOrd="2" destOrd="0" presId="urn:microsoft.com/office/officeart/2005/8/layout/list1"/>
    <dgm:cxn modelId="{70182192-61F8-47D8-B1AF-3824AE99749D}" type="presParOf" srcId="{9408E674-3619-473E-9D73-22F58B140D72}" destId="{059275AB-C69C-41AB-8239-023464380A40}" srcOrd="3" destOrd="0" presId="urn:microsoft.com/office/officeart/2005/8/layout/list1"/>
    <dgm:cxn modelId="{4239CC15-FD99-46D9-8324-9974121AD545}" type="presParOf" srcId="{9408E674-3619-473E-9D73-22F58B140D72}" destId="{4BF72144-34FE-4AA8-8C97-868CCA5E500B}" srcOrd="4" destOrd="0" presId="urn:microsoft.com/office/officeart/2005/8/layout/list1"/>
    <dgm:cxn modelId="{F94001A4-F4A3-44C2-89C4-C0BE7EC84D59}" type="presParOf" srcId="{4BF72144-34FE-4AA8-8C97-868CCA5E500B}" destId="{49F6ACE1-0AF5-4A5E-A68D-921F878CA95F}" srcOrd="0" destOrd="0" presId="urn:microsoft.com/office/officeart/2005/8/layout/list1"/>
    <dgm:cxn modelId="{1BAED8C2-6354-41DA-A318-F45365A25602}" type="presParOf" srcId="{4BF72144-34FE-4AA8-8C97-868CCA5E500B}" destId="{8B79F94C-2D65-4EEF-8E5A-5AD5460D2930}" srcOrd="1" destOrd="0" presId="urn:microsoft.com/office/officeart/2005/8/layout/list1"/>
    <dgm:cxn modelId="{BA8675A0-3D25-4373-98CC-5502569302EC}" type="presParOf" srcId="{9408E674-3619-473E-9D73-22F58B140D72}" destId="{53B8D69D-CE81-49FD-926A-D1C842B2B164}" srcOrd="5" destOrd="0" presId="urn:microsoft.com/office/officeart/2005/8/layout/list1"/>
    <dgm:cxn modelId="{2E29FC01-813E-4D02-8BEE-0E8AE6FF83F4}" type="presParOf" srcId="{9408E674-3619-473E-9D73-22F58B140D72}" destId="{DBD58F71-CE4B-4365-BABE-98BB0B281364}" srcOrd="6" destOrd="0" presId="urn:microsoft.com/office/officeart/2005/8/layout/list1"/>
    <dgm:cxn modelId="{60170F7A-EC16-4573-A6B3-2E4E0237807A}" type="presParOf" srcId="{9408E674-3619-473E-9D73-22F58B140D72}" destId="{F18D7620-BBDA-434C-9D89-A29A62C59A5F}" srcOrd="7" destOrd="0" presId="urn:microsoft.com/office/officeart/2005/8/layout/list1"/>
    <dgm:cxn modelId="{F2F2C486-5609-428E-A7F4-E7BF44434C4B}" type="presParOf" srcId="{9408E674-3619-473E-9D73-22F58B140D72}" destId="{29DAFE27-9677-4579-9F20-6A455D4B00BB}" srcOrd="8" destOrd="0" presId="urn:microsoft.com/office/officeart/2005/8/layout/list1"/>
    <dgm:cxn modelId="{2D408E02-F932-4AED-8D3B-A8D11D52F7B7}" type="presParOf" srcId="{29DAFE27-9677-4579-9F20-6A455D4B00BB}" destId="{4182954B-85A3-4EF8-8EFC-9816251F2997}" srcOrd="0" destOrd="0" presId="urn:microsoft.com/office/officeart/2005/8/layout/list1"/>
    <dgm:cxn modelId="{A36F09F3-1739-4E2F-8457-E112035FE35A}" type="presParOf" srcId="{29DAFE27-9677-4579-9F20-6A455D4B00BB}" destId="{9FCB738F-35D4-4136-9672-7807267C54D2}" srcOrd="1" destOrd="0" presId="urn:microsoft.com/office/officeart/2005/8/layout/list1"/>
    <dgm:cxn modelId="{A1448FE8-F22E-4543-AB4F-1BD212A33E42}" type="presParOf" srcId="{9408E674-3619-473E-9D73-22F58B140D72}" destId="{087AC522-3F16-44BF-ABE1-56356CE59A67}" srcOrd="9" destOrd="0" presId="urn:microsoft.com/office/officeart/2005/8/layout/list1"/>
    <dgm:cxn modelId="{F60F07BA-8D98-40BA-B160-D17B45E74E61}" type="presParOf" srcId="{9408E674-3619-473E-9D73-22F58B140D72}" destId="{6E1E3FF6-651D-421E-A0DE-CF3AF7C12D8C}" srcOrd="10" destOrd="0" presId="urn:microsoft.com/office/officeart/2005/8/layout/list1"/>
    <dgm:cxn modelId="{B1381494-AAD3-4003-94D8-FFFD73EF20A9}" type="presParOf" srcId="{9408E674-3619-473E-9D73-22F58B140D72}" destId="{72CA72F2-5104-4473-8004-0DA10FB4A9D3}" srcOrd="11" destOrd="0" presId="urn:microsoft.com/office/officeart/2005/8/layout/list1"/>
    <dgm:cxn modelId="{13D9933D-0901-4018-8CF1-672F7C720D7C}" type="presParOf" srcId="{9408E674-3619-473E-9D73-22F58B140D72}" destId="{99C96950-B363-433B-A4F9-F7FA31DC0C98}" srcOrd="12" destOrd="0" presId="urn:microsoft.com/office/officeart/2005/8/layout/list1"/>
    <dgm:cxn modelId="{E586FBE2-F3B3-4454-AFE5-31F23E091625}" type="presParOf" srcId="{99C96950-B363-433B-A4F9-F7FA31DC0C98}" destId="{754BF616-D71C-4FB7-A549-52F39B5DC999}" srcOrd="0" destOrd="0" presId="urn:microsoft.com/office/officeart/2005/8/layout/list1"/>
    <dgm:cxn modelId="{6F54BDDE-6CE5-4549-82DF-59B6DBC54A01}" type="presParOf" srcId="{99C96950-B363-433B-A4F9-F7FA31DC0C98}" destId="{1553A8ED-A6F2-4A28-9F0F-39274E06E43A}" srcOrd="1" destOrd="0" presId="urn:microsoft.com/office/officeart/2005/8/layout/list1"/>
    <dgm:cxn modelId="{ABDD840A-830F-4E01-885A-67A9030FF7D8}" type="presParOf" srcId="{9408E674-3619-473E-9D73-22F58B140D72}" destId="{30762A08-445D-4A87-9B01-BC3EAA3099A6}" srcOrd="13" destOrd="0" presId="urn:microsoft.com/office/officeart/2005/8/layout/list1"/>
    <dgm:cxn modelId="{8AD39E7F-09F6-4DEC-8530-97F9EEDC6392}" type="presParOf" srcId="{9408E674-3619-473E-9D73-22F58B140D72}" destId="{2AC3A5EE-00A8-41AC-BC21-F59B2A21664D}" srcOrd="14" destOrd="0" presId="urn:microsoft.com/office/officeart/2005/8/layout/list1"/>
    <dgm:cxn modelId="{0C3E69A8-6426-4C24-BA93-AB1B47F33514}" type="presParOf" srcId="{9408E674-3619-473E-9D73-22F58B140D72}" destId="{B4D20B84-EA7B-41CC-BA3D-A5E4C754D8C8}" srcOrd="15" destOrd="0" presId="urn:microsoft.com/office/officeart/2005/8/layout/list1"/>
    <dgm:cxn modelId="{89A5899E-C572-4102-B577-E29497DB4AA4}" type="presParOf" srcId="{9408E674-3619-473E-9D73-22F58B140D72}" destId="{4D433EA0-A161-42DE-8132-8F8626F85D72}" srcOrd="16" destOrd="0" presId="urn:microsoft.com/office/officeart/2005/8/layout/list1"/>
    <dgm:cxn modelId="{B5104C7C-ADF2-43E3-A504-B38AD7E79064}" type="presParOf" srcId="{4D433EA0-A161-42DE-8132-8F8626F85D72}" destId="{6A74BBD3-B606-4563-A63A-8FF219DEF805}" srcOrd="0" destOrd="0" presId="urn:microsoft.com/office/officeart/2005/8/layout/list1"/>
    <dgm:cxn modelId="{632AADD2-7FA6-496C-92FE-F6C2434A6DA0}" type="presParOf" srcId="{4D433EA0-A161-42DE-8132-8F8626F85D72}" destId="{17267794-DFBD-4D1D-AC08-CA4740135C0B}" srcOrd="1" destOrd="0" presId="urn:microsoft.com/office/officeart/2005/8/layout/list1"/>
    <dgm:cxn modelId="{E2EC6AEF-7CC0-4E9B-BBFB-8843E26EB17D}" type="presParOf" srcId="{9408E674-3619-473E-9D73-22F58B140D72}" destId="{C1793B48-8F44-49C4-AA50-60CFDA1C27C1}" srcOrd="17" destOrd="0" presId="urn:microsoft.com/office/officeart/2005/8/layout/list1"/>
    <dgm:cxn modelId="{6075B5EE-5A48-4345-8063-924F13BB49D5}" type="presParOf" srcId="{9408E674-3619-473E-9D73-22F58B140D72}" destId="{F5B0940A-3B76-4AA0-B4E2-41A52844B3B8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86CF1E-6100-41AE-94A6-CC581C398248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68FE583A-F7E8-4D0B-8D91-74A581BE0E64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PULMÓN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87A9365-E5A6-4091-A314-C4648FC53689}" type="parTrans" cxnId="{CC34B00B-7AE8-432A-8D70-43C86D2A5678}">
      <dgm:prSet/>
      <dgm:spPr/>
      <dgm:t>
        <a:bodyPr/>
        <a:lstStyle/>
        <a:p>
          <a:endParaRPr lang="es-AR"/>
        </a:p>
      </dgm:t>
    </dgm:pt>
    <dgm:pt modelId="{89252B2E-23BE-4BF0-B8BC-451679E95E75}" type="sibTrans" cxnId="{CC34B00B-7AE8-432A-8D70-43C86D2A5678}">
      <dgm:prSet/>
      <dgm:spPr/>
      <dgm:t>
        <a:bodyPr/>
        <a:lstStyle/>
        <a:p>
          <a:endParaRPr lang="es-AR"/>
        </a:p>
      </dgm:t>
    </dgm:pt>
    <dgm:pt modelId="{B3FBB482-29EA-4F8C-8DB5-771BC9042B9E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CARDIOVASCULAR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7D6D87A-6175-46B7-B9DA-DD0324C17226}" type="parTrans" cxnId="{0483C0D7-9A27-47D3-874B-A4C3A7836DD5}">
      <dgm:prSet/>
      <dgm:spPr/>
      <dgm:t>
        <a:bodyPr/>
        <a:lstStyle/>
        <a:p>
          <a:endParaRPr lang="es-AR"/>
        </a:p>
      </dgm:t>
    </dgm:pt>
    <dgm:pt modelId="{A1C9C507-DE55-44F6-97FF-7D385F863228}" type="sibTrans" cxnId="{0483C0D7-9A27-47D3-874B-A4C3A7836DD5}">
      <dgm:prSet/>
      <dgm:spPr/>
      <dgm:t>
        <a:bodyPr/>
        <a:lstStyle/>
        <a:p>
          <a:endParaRPr lang="es-AR"/>
        </a:p>
      </dgm:t>
    </dgm:pt>
    <dgm:pt modelId="{4C465AA2-D116-4EDE-9975-C987DF528266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CEREBRO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C5DB57D-EED3-4C4F-AD5F-36830E3AF33F}" type="parTrans" cxnId="{0455AE19-E055-47BA-AB91-08C185589987}">
      <dgm:prSet/>
      <dgm:spPr/>
      <dgm:t>
        <a:bodyPr/>
        <a:lstStyle/>
        <a:p>
          <a:endParaRPr lang="es-AR"/>
        </a:p>
      </dgm:t>
    </dgm:pt>
    <dgm:pt modelId="{D6735EDB-98BB-4B2D-9059-B70F62F93D80}" type="sibTrans" cxnId="{0455AE19-E055-47BA-AB91-08C185589987}">
      <dgm:prSet/>
      <dgm:spPr/>
      <dgm:t>
        <a:bodyPr/>
        <a:lstStyle/>
        <a:p>
          <a:endParaRPr lang="es-AR"/>
        </a:p>
      </dgm:t>
    </dgm:pt>
    <dgm:pt modelId="{CB07C958-2916-4A0F-9238-1F511E57FA4C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RIÑÓN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8B2B752-BF0B-4E65-B0CA-AFE5BE931C21}" type="parTrans" cxnId="{2765C782-93A9-4666-B4CB-FDCFED648ECE}">
      <dgm:prSet/>
      <dgm:spPr/>
      <dgm:t>
        <a:bodyPr/>
        <a:lstStyle/>
        <a:p>
          <a:endParaRPr lang="es-AR"/>
        </a:p>
      </dgm:t>
    </dgm:pt>
    <dgm:pt modelId="{7E0F55F0-C8E7-49E9-9991-E182C17950BD}" type="sibTrans" cxnId="{2765C782-93A9-4666-B4CB-FDCFED648ECE}">
      <dgm:prSet/>
      <dgm:spPr/>
      <dgm:t>
        <a:bodyPr/>
        <a:lstStyle/>
        <a:p>
          <a:endParaRPr lang="es-AR"/>
        </a:p>
      </dgm:t>
    </dgm:pt>
    <dgm:pt modelId="{433B0EF4-FB53-4D07-957C-A01B8EF404BF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COAGULACIÓN</a:t>
          </a:r>
          <a:endParaRPr lang="es-AR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9DB49C-58D2-494F-A7D9-3E4B9F82A910}" type="parTrans" cxnId="{C45CAE77-2218-426B-9F77-6EF5809894BA}">
      <dgm:prSet/>
      <dgm:spPr/>
      <dgm:t>
        <a:bodyPr/>
        <a:lstStyle/>
        <a:p>
          <a:endParaRPr lang="es-AR"/>
        </a:p>
      </dgm:t>
    </dgm:pt>
    <dgm:pt modelId="{65467E34-DAF9-41D7-B02B-A3DE7C63A0AE}" type="sibTrans" cxnId="{C45CAE77-2218-426B-9F77-6EF5809894BA}">
      <dgm:prSet/>
      <dgm:spPr/>
      <dgm:t>
        <a:bodyPr/>
        <a:lstStyle/>
        <a:p>
          <a:endParaRPr lang="es-AR"/>
        </a:p>
      </dgm:t>
    </dgm:pt>
    <dgm:pt modelId="{07EE12AA-8DCE-4D53-AA72-7C3F356CAAB8}" type="pres">
      <dgm:prSet presAssocID="{A486CF1E-6100-41AE-94A6-CC581C39824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5E781CF2-A401-4F0A-B4B6-5B7A3F7424DB}" type="pres">
      <dgm:prSet presAssocID="{68FE583A-F7E8-4D0B-8D91-74A581BE0E64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85A3BDE-649C-4A0B-B733-60B574F9C406}" type="pres">
      <dgm:prSet presAssocID="{89252B2E-23BE-4BF0-B8BC-451679E95E75}" presName="sibTrans" presStyleCnt="0"/>
      <dgm:spPr/>
    </dgm:pt>
    <dgm:pt modelId="{F95F57A0-8774-49BE-A4F3-235F9032B6C9}" type="pres">
      <dgm:prSet presAssocID="{B3FBB482-29EA-4F8C-8DB5-771BC9042B9E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F1536CA-49A0-4DF9-9F2E-E31943F53056}" type="pres">
      <dgm:prSet presAssocID="{A1C9C507-DE55-44F6-97FF-7D385F863228}" presName="sibTrans" presStyleCnt="0"/>
      <dgm:spPr/>
    </dgm:pt>
    <dgm:pt modelId="{CDAF36B0-5298-4619-A1A2-89BE0009347C}" type="pres">
      <dgm:prSet presAssocID="{4C465AA2-D116-4EDE-9975-C987DF52826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E7A8226-E893-455B-A1C8-78BF8E946AB1}" type="pres">
      <dgm:prSet presAssocID="{D6735EDB-98BB-4B2D-9059-B70F62F93D80}" presName="sibTrans" presStyleCnt="0"/>
      <dgm:spPr/>
    </dgm:pt>
    <dgm:pt modelId="{A3A91F95-830C-4BC2-877A-0FC00725E5FF}" type="pres">
      <dgm:prSet presAssocID="{CB07C958-2916-4A0F-9238-1F511E57FA4C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4DAD8C1-C75F-4935-BCE2-818584615813}" type="pres">
      <dgm:prSet presAssocID="{7E0F55F0-C8E7-49E9-9991-E182C17950BD}" presName="sibTrans" presStyleCnt="0"/>
      <dgm:spPr/>
    </dgm:pt>
    <dgm:pt modelId="{040A20B1-2CF5-41C6-8746-439BF7A4C4A8}" type="pres">
      <dgm:prSet presAssocID="{433B0EF4-FB53-4D07-957C-A01B8EF404BF}" presName="node" presStyleLbl="node1" presStyleIdx="4" presStyleCnt="5" custLinFactNeighborX="1069" custLinFactNeighborY="-185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8FFA34CF-3DB9-4074-ABFC-BA32FB575431}" type="presOf" srcId="{B3FBB482-29EA-4F8C-8DB5-771BC9042B9E}" destId="{F95F57A0-8774-49BE-A4F3-235F9032B6C9}" srcOrd="0" destOrd="0" presId="urn:microsoft.com/office/officeart/2005/8/layout/default"/>
    <dgm:cxn modelId="{8C98ED2B-FC26-4A50-A4DC-AD2AE1CB5269}" type="presOf" srcId="{A486CF1E-6100-41AE-94A6-CC581C398248}" destId="{07EE12AA-8DCE-4D53-AA72-7C3F356CAAB8}" srcOrd="0" destOrd="0" presId="urn:microsoft.com/office/officeart/2005/8/layout/default"/>
    <dgm:cxn modelId="{B7D5C0EB-A6B5-4295-A218-C3AC4ABA2D65}" type="presOf" srcId="{68FE583A-F7E8-4D0B-8D91-74A581BE0E64}" destId="{5E781CF2-A401-4F0A-B4B6-5B7A3F7424DB}" srcOrd="0" destOrd="0" presId="urn:microsoft.com/office/officeart/2005/8/layout/default"/>
    <dgm:cxn modelId="{EC85A5C4-AF1A-48A3-A420-FFA0F45ECC8E}" type="presOf" srcId="{4C465AA2-D116-4EDE-9975-C987DF528266}" destId="{CDAF36B0-5298-4619-A1A2-89BE0009347C}" srcOrd="0" destOrd="0" presId="urn:microsoft.com/office/officeart/2005/8/layout/default"/>
    <dgm:cxn modelId="{0483C0D7-9A27-47D3-874B-A4C3A7836DD5}" srcId="{A486CF1E-6100-41AE-94A6-CC581C398248}" destId="{B3FBB482-29EA-4F8C-8DB5-771BC9042B9E}" srcOrd="1" destOrd="0" parTransId="{87D6D87A-6175-46B7-B9DA-DD0324C17226}" sibTransId="{A1C9C507-DE55-44F6-97FF-7D385F863228}"/>
    <dgm:cxn modelId="{0455AE19-E055-47BA-AB91-08C185589987}" srcId="{A486CF1E-6100-41AE-94A6-CC581C398248}" destId="{4C465AA2-D116-4EDE-9975-C987DF528266}" srcOrd="2" destOrd="0" parTransId="{5C5DB57D-EED3-4C4F-AD5F-36830E3AF33F}" sibTransId="{D6735EDB-98BB-4B2D-9059-B70F62F93D80}"/>
    <dgm:cxn modelId="{057ACC4C-265A-4D88-8536-F4A1E91A393E}" type="presOf" srcId="{433B0EF4-FB53-4D07-957C-A01B8EF404BF}" destId="{040A20B1-2CF5-41C6-8746-439BF7A4C4A8}" srcOrd="0" destOrd="0" presId="urn:microsoft.com/office/officeart/2005/8/layout/default"/>
    <dgm:cxn modelId="{E88B6F32-6C69-4D48-A317-6B0C9CE38627}" type="presOf" srcId="{CB07C958-2916-4A0F-9238-1F511E57FA4C}" destId="{A3A91F95-830C-4BC2-877A-0FC00725E5FF}" srcOrd="0" destOrd="0" presId="urn:microsoft.com/office/officeart/2005/8/layout/default"/>
    <dgm:cxn modelId="{C45CAE77-2218-426B-9F77-6EF5809894BA}" srcId="{A486CF1E-6100-41AE-94A6-CC581C398248}" destId="{433B0EF4-FB53-4D07-957C-A01B8EF404BF}" srcOrd="4" destOrd="0" parTransId="{4C9DB49C-58D2-494F-A7D9-3E4B9F82A910}" sibTransId="{65467E34-DAF9-41D7-B02B-A3DE7C63A0AE}"/>
    <dgm:cxn modelId="{2765C782-93A9-4666-B4CB-FDCFED648ECE}" srcId="{A486CF1E-6100-41AE-94A6-CC581C398248}" destId="{CB07C958-2916-4A0F-9238-1F511E57FA4C}" srcOrd="3" destOrd="0" parTransId="{58B2B752-BF0B-4E65-B0CA-AFE5BE931C21}" sibTransId="{7E0F55F0-C8E7-49E9-9991-E182C17950BD}"/>
    <dgm:cxn modelId="{CC34B00B-7AE8-432A-8D70-43C86D2A5678}" srcId="{A486CF1E-6100-41AE-94A6-CC581C398248}" destId="{68FE583A-F7E8-4D0B-8D91-74A581BE0E64}" srcOrd="0" destOrd="0" parTransId="{487A9365-E5A6-4091-A314-C4648FC53689}" sibTransId="{89252B2E-23BE-4BF0-B8BC-451679E95E75}"/>
    <dgm:cxn modelId="{741EA410-816A-4E73-8617-33F3491781CC}" type="presParOf" srcId="{07EE12AA-8DCE-4D53-AA72-7C3F356CAAB8}" destId="{5E781CF2-A401-4F0A-B4B6-5B7A3F7424DB}" srcOrd="0" destOrd="0" presId="urn:microsoft.com/office/officeart/2005/8/layout/default"/>
    <dgm:cxn modelId="{E8784BA3-ABC0-49C9-B4D8-99C483D3190E}" type="presParOf" srcId="{07EE12AA-8DCE-4D53-AA72-7C3F356CAAB8}" destId="{D85A3BDE-649C-4A0B-B733-60B574F9C406}" srcOrd="1" destOrd="0" presId="urn:microsoft.com/office/officeart/2005/8/layout/default"/>
    <dgm:cxn modelId="{19BBF0F6-C4AD-4FCA-95C4-A87866B9CFD9}" type="presParOf" srcId="{07EE12AA-8DCE-4D53-AA72-7C3F356CAAB8}" destId="{F95F57A0-8774-49BE-A4F3-235F9032B6C9}" srcOrd="2" destOrd="0" presId="urn:microsoft.com/office/officeart/2005/8/layout/default"/>
    <dgm:cxn modelId="{3F1B6151-81F0-47A6-8E99-9597E1279A7F}" type="presParOf" srcId="{07EE12AA-8DCE-4D53-AA72-7C3F356CAAB8}" destId="{0F1536CA-49A0-4DF9-9F2E-E31943F53056}" srcOrd="3" destOrd="0" presId="urn:microsoft.com/office/officeart/2005/8/layout/default"/>
    <dgm:cxn modelId="{C901D849-EE49-44A4-B7E7-A26886428260}" type="presParOf" srcId="{07EE12AA-8DCE-4D53-AA72-7C3F356CAAB8}" destId="{CDAF36B0-5298-4619-A1A2-89BE0009347C}" srcOrd="4" destOrd="0" presId="urn:microsoft.com/office/officeart/2005/8/layout/default"/>
    <dgm:cxn modelId="{6BB61963-988A-4EEE-8A8A-E397FEF46F6D}" type="presParOf" srcId="{07EE12AA-8DCE-4D53-AA72-7C3F356CAAB8}" destId="{1E7A8226-E893-455B-A1C8-78BF8E946AB1}" srcOrd="5" destOrd="0" presId="urn:microsoft.com/office/officeart/2005/8/layout/default"/>
    <dgm:cxn modelId="{36C6F41E-94E2-4B79-A3FE-7907262C3A49}" type="presParOf" srcId="{07EE12AA-8DCE-4D53-AA72-7C3F356CAAB8}" destId="{A3A91F95-830C-4BC2-877A-0FC00725E5FF}" srcOrd="6" destOrd="0" presId="urn:microsoft.com/office/officeart/2005/8/layout/default"/>
    <dgm:cxn modelId="{C9FD9A8C-FA78-4D13-A693-732F5DC33692}" type="presParOf" srcId="{07EE12AA-8DCE-4D53-AA72-7C3F356CAAB8}" destId="{44DAD8C1-C75F-4935-BCE2-818584615813}" srcOrd="7" destOrd="0" presId="urn:microsoft.com/office/officeart/2005/8/layout/default"/>
    <dgm:cxn modelId="{F3EEF3BC-5454-492D-9859-A0B86529B327}" type="presParOf" srcId="{07EE12AA-8DCE-4D53-AA72-7C3F356CAAB8}" destId="{040A20B1-2CF5-41C6-8746-439BF7A4C4A8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6EF2E10-F372-4FAB-81AB-5862B95B7108}" type="datetime1">
              <a:rPr lang="es-ES" smtClean="0"/>
              <a:t>13/03/2025</a:t>
            </a:fld>
            <a:endParaRPr lang="es-ES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4886E15-F82A-4596-A46C-375C6D3981E1}" type="slidenum">
              <a:rPr lang="es-ES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83081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AECAE81-EBF6-4933-9DB2-FE5B8F9333FF}" type="datetime1">
              <a:rPr lang="es-ES" noProof="0" smtClean="0"/>
              <a:t>13/03/2025</a:t>
            </a:fld>
            <a:endParaRPr lang="es-ES" noProof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F105DB2-FD3E-441D-8B7E-7AE83ECE27B3}" type="slidenum">
              <a:rPr lang="es-ES" noProof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8947205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F105DB2-FD3E-441D-8B7E-7AE83ECE27B3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792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5763" y="839788"/>
            <a:ext cx="6088062" cy="3425825"/>
          </a:xfrm>
          <a:solidFill>
            <a:srgbClr val="FFFFFF"/>
          </a:solidFill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s-E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937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loque de título"/>
          <p:cNvSpPr/>
          <p:nvPr/>
        </p:nvSpPr>
        <p:spPr bwMode="white">
          <a:xfrm>
            <a:off x="1141413" y="1600200"/>
            <a:ext cx="9902952" cy="32766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grpSp>
        <p:nvGrpSpPr>
          <p:cNvPr id="7" name="gráfico de la parte superior" descr="Diseño de borde superior"/>
          <p:cNvGrpSpPr/>
          <p:nvPr/>
        </p:nvGrpSpPr>
        <p:grpSpPr>
          <a:xfrm>
            <a:off x="1279" y="0"/>
            <a:ext cx="12188952" cy="429768"/>
            <a:chOff x="1279" y="0"/>
            <a:chExt cx="12188952" cy="429768"/>
          </a:xfrm>
        </p:grpSpPr>
        <p:sp>
          <p:nvSpPr>
            <p:cNvPr id="8" name="Rectángulo 7"/>
            <p:cNvSpPr/>
            <p:nvPr/>
          </p:nvSpPr>
          <p:spPr>
            <a:xfrm>
              <a:off x="1279" y="0"/>
              <a:ext cx="12188952" cy="228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1279" y="228600"/>
              <a:ext cx="12188952" cy="20116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0" name="Rectángulo 9"/>
            <p:cNvSpPr/>
            <p:nvPr/>
          </p:nvSpPr>
          <p:spPr>
            <a:xfrm>
              <a:off x="1279" y="306324"/>
              <a:ext cx="12188952" cy="45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grpSp>
        <p:nvGrpSpPr>
          <p:cNvPr id="23" name="gráfico de la parte inferior" descr="Diseño de borde inferior"/>
          <p:cNvGrpSpPr/>
          <p:nvPr/>
        </p:nvGrpSpPr>
        <p:grpSpPr>
          <a:xfrm>
            <a:off x="0" y="6080760"/>
            <a:ext cx="12190231" cy="777240"/>
            <a:chOff x="0" y="6080760"/>
            <a:chExt cx="12190231" cy="777240"/>
          </a:xfrm>
        </p:grpSpPr>
        <p:sp>
          <p:nvSpPr>
            <p:cNvPr id="13" name="Rectángulo 12"/>
            <p:cNvSpPr/>
            <p:nvPr/>
          </p:nvSpPr>
          <p:spPr>
            <a:xfrm>
              <a:off x="0" y="6217920"/>
              <a:ext cx="12188825" cy="64008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4" name="Rectángulo 13"/>
            <p:cNvSpPr/>
            <p:nvPr/>
          </p:nvSpPr>
          <p:spPr>
            <a:xfrm>
              <a:off x="1279" y="60807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5" name="Rectángulo 14"/>
            <p:cNvSpPr/>
            <p:nvPr/>
          </p:nvSpPr>
          <p:spPr>
            <a:xfrm>
              <a:off x="1279" y="6172200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 bwMode="black">
          <a:xfrm>
            <a:off x="1522414" y="1905000"/>
            <a:ext cx="9143998" cy="2667000"/>
          </a:xfrm>
        </p:spPr>
        <p:txBody>
          <a:bodyPr rtlCol="0"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2413" y="5029200"/>
            <a:ext cx="8229598" cy="838200"/>
          </a:xfrm>
        </p:spPr>
        <p:txBody>
          <a:bodyPr rtlCol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/>
          </a:p>
        </p:txBody>
      </p:sp>
      <p:sp>
        <p:nvSpPr>
          <p:cNvPr id="21" name="Marcador de pie de página 20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20" name="Marcador de posición de fecha 1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91A9CBD-FC96-4930-B11D-0238FE29C61A}" type="datetime1">
              <a:rPr lang="es-ES" noProof="0" smtClean="0"/>
              <a:t>13/03/2025</a:t>
            </a:fld>
            <a:endParaRPr lang="es-ES" noProof="0"/>
          </a:p>
        </p:txBody>
      </p:sp>
      <p:sp>
        <p:nvSpPr>
          <p:cNvPr id="22" name="Marcador de posición de número de diapositiva 21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894935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 algn="l"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5A22E5E-3DDD-496E-8A47-635EABCD592C}" type="datetime1">
              <a:rPr lang="es-ES" noProof="0" smtClean="0"/>
              <a:t>13/03/2025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50647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rtlCol="0" anchor="b">
            <a:normAutofit/>
          </a:bodyPr>
          <a:lstStyle>
            <a:lvl1pPr algn="l">
              <a:defRPr sz="5400" b="0" cap="none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522413" y="4876800"/>
            <a:ext cx="8229598" cy="1143000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 bwMode="black"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 bwMode="black"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DFED53F6-796A-404E-B973-F3C10A4E4B0F}" type="datetime1">
              <a:rPr lang="es-ES" noProof="0" smtClean="0"/>
              <a:t>13/03/2025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 bwMode="black"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55872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 hasCustomPrompt="1"/>
          </p:nvPr>
        </p:nvSpPr>
        <p:spPr>
          <a:xfrm>
            <a:off x="1522413" y="1904999"/>
            <a:ext cx="4435564" cy="4088921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6230849" y="1904999"/>
            <a:ext cx="4435564" cy="4088921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1DA33A-B757-4D29-B067-43A61E6496B6}" type="datetime1">
              <a:rPr lang="es-ES" noProof="0" smtClean="0"/>
              <a:t>13/03/2025</a:t>
            </a:fld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23606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522413" y="1828800"/>
            <a:ext cx="4419599" cy="685801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1522413" y="2590801"/>
            <a:ext cx="4419599" cy="3429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246814" y="1828800"/>
            <a:ext cx="4419599" cy="685801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 hasCustomPrompt="1"/>
          </p:nvPr>
        </p:nvSpPr>
        <p:spPr>
          <a:xfrm>
            <a:off x="6246814" y="2590801"/>
            <a:ext cx="4419599" cy="3429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BA10B82-AF1B-4F04-9E7B-9E0D2470CA45}" type="datetime1">
              <a:rPr lang="es-ES" noProof="0" smtClean="0"/>
              <a:t>13/03/2025</a:t>
            </a:fld>
            <a:endParaRPr lang="es-ES" noProof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43676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5A43820-F0E0-4F5A-BF5F-6F2D5C2E8211}" type="datetime1">
              <a:rPr lang="es-ES" noProof="0" smtClean="0"/>
              <a:t>13/03/2025</a:t>
            </a:fld>
            <a:endParaRPr lang="es-ES" noProof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02319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áfico de la parte inferior"/>
          <p:cNvGrpSpPr/>
          <p:nvPr userDrawn="1"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ángulo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8" name="Rectángulo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FECA0EF-B49D-4FF3-8B81-E3A970172679}" type="datetime1">
              <a:rPr lang="es-ES" noProof="0" smtClean="0"/>
              <a:t>13/03/2025</a:t>
            </a:fld>
            <a:endParaRPr lang="es-ES" noProof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70961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o" descr="Diseño de bord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rtlCol="0" anchor="b">
            <a:normAutofit/>
          </a:bodyPr>
          <a:lstStyle>
            <a:lvl1pPr algn="l">
              <a:defRPr sz="3200" b="1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>
          <a:xfrm>
            <a:off x="1491930" y="1293495"/>
            <a:ext cx="5577840" cy="402336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923214" y="3536829"/>
            <a:ext cx="3124200" cy="1797169"/>
          </a:xfrm>
        </p:spPr>
        <p:txBody>
          <a:bodyPr rtlCol="0"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BC79462-9C6B-4111-AEB9-EB9032C6D140}" type="datetime1">
              <a:rPr lang="es-ES" noProof="0" smtClean="0"/>
              <a:t>13/03/2025</a:t>
            </a:fld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93386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o" descr="Diseño de bord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rtlCol="0" anchor="b">
            <a:normAutofit/>
          </a:bodyPr>
          <a:lstStyle>
            <a:lvl1pPr algn="l">
              <a:defRPr sz="3200" b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1400490" y="1202055"/>
            <a:ext cx="5760720" cy="4206240"/>
          </a:xfrm>
          <a:solidFill>
            <a:schemeClr val="bg1">
              <a:lumMod val="95000"/>
            </a:schemeClr>
          </a:solidFill>
        </p:spPr>
        <p:txBody>
          <a:bodyPr tIns="91440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923214" y="3536829"/>
            <a:ext cx="3124200" cy="1797171"/>
          </a:xfrm>
        </p:spPr>
        <p:txBody>
          <a:bodyPr rtlCol="0"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35B4820-1A51-4F8A-B80D-D9697493352E}" type="datetime1">
              <a:rPr lang="es-ES" noProof="0" smtClean="0"/>
              <a:t>13/03/2025</a:t>
            </a:fld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89684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5B2DC28-2B94-40A0-9EA7-2E601003A29F}" type="datetime1">
              <a:rPr lang="es-ES" noProof="0" smtClean="0"/>
              <a:t>13/03/2025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47782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494507" y="609600"/>
            <a:ext cx="1143001" cy="5410200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1522413" y="609600"/>
            <a:ext cx="7696198" cy="54102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19FC493-80A2-4BF4-B121-4EF9E4894D36}" type="datetime1">
              <a:rPr lang="es-ES" noProof="0" smtClean="0"/>
              <a:t>13/03/2025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040326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áfico de la parte inferior" descr="Diseño de borde inferior"/>
          <p:cNvGrpSpPr/>
          <p:nvPr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ángulo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8" name="Rectángulo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grpSp>
        <p:nvGrpSpPr>
          <p:cNvPr id="10" name="gráfico de la parte superior" descr="Diseño de borde superior"/>
          <p:cNvGrpSpPr/>
          <p:nvPr/>
        </p:nvGrpSpPr>
        <p:grpSpPr>
          <a:xfrm>
            <a:off x="1279" y="0"/>
            <a:ext cx="12188952" cy="320040"/>
            <a:chOff x="1279" y="0"/>
            <a:chExt cx="12188952" cy="320040"/>
          </a:xfrm>
        </p:grpSpPr>
        <p:sp>
          <p:nvSpPr>
            <p:cNvPr id="11" name="Rectángulo 10"/>
            <p:cNvSpPr/>
            <p:nvPr/>
          </p:nvSpPr>
          <p:spPr>
            <a:xfrm>
              <a:off x="1279" y="0"/>
              <a:ext cx="12188952" cy="17023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1279" y="170234"/>
              <a:ext cx="12188952" cy="14980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3" name="Rectángulo 12"/>
            <p:cNvSpPr/>
            <p:nvPr/>
          </p:nvSpPr>
          <p:spPr>
            <a:xfrm>
              <a:off x="1279" y="231421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2876" y="1905000"/>
            <a:ext cx="9143538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 bwMode="white">
          <a:xfrm>
            <a:off x="1507498" y="6516865"/>
            <a:ext cx="606214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 bwMode="white">
          <a:xfrm>
            <a:off x="7994363" y="6516865"/>
            <a:ext cx="132762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pPr rtl="0"/>
            <a:fld id="{D513640D-1A53-4A8F-B815-A0FAE53345F6}" type="datetime1">
              <a:rPr lang="es-ES" noProof="0" smtClean="0"/>
              <a:t>13/03/2025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 bwMode="white">
          <a:xfrm>
            <a:off x="9730094" y="6516865"/>
            <a:ext cx="93631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pPr rtl="0"/>
            <a:fld id="{DF28FB93-0A08-4E7D-8E63-9EFA29F1E093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208845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SzPct val="100000"/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images.google.es/imgres?imgurl=http://i.esmas.com/image/0/000/003/806/gripe3_N.jpg&amp;imgrefurl=http://www.esmas.com/salud/enfermedades/infecciosas/398697.html&amp;h=200&amp;w=220&amp;sz=7&amp;tbnid=Zoibaw6eUXyhAM:&amp;tbnh=92&amp;tbnw=102&amp;hl=es&amp;start=4&amp;prev=/images?q=Resfriado&amp;svnum=10&amp;hl=es&amp;lr=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73932" y="1124744"/>
            <a:ext cx="9143998" cy="2667000"/>
          </a:xfrm>
        </p:spPr>
        <p:txBody>
          <a:bodyPr rtlCol="0">
            <a:normAutofit/>
          </a:bodyPr>
          <a:lstStyle/>
          <a:p>
            <a:pPr rtl="0"/>
            <a:r>
              <a:rPr lang="es-ES" sz="3000" b="1" dirty="0" smtClean="0">
                <a:latin typeface="Calibri" panose="020F0502020204030204" pitchFamily="34" charset="0"/>
              </a:rPr>
              <a:t>BACTERIEMIAS </a:t>
            </a:r>
            <a:br>
              <a:rPr lang="es-ES" sz="3000" b="1" dirty="0" smtClean="0">
                <a:latin typeface="Calibri" panose="020F0502020204030204" pitchFamily="34" charset="0"/>
              </a:rPr>
            </a:br>
            <a:r>
              <a:rPr lang="es-ES" sz="3000" b="1" dirty="0" smtClean="0">
                <a:latin typeface="Calibri" panose="020F0502020204030204" pitchFamily="34" charset="0"/>
              </a:rPr>
              <a:t>SEPSIS</a:t>
            </a:r>
            <a:br>
              <a:rPr lang="es-ES" sz="3000" b="1" dirty="0" smtClean="0">
                <a:latin typeface="Calibri" panose="020F0502020204030204" pitchFamily="34" charset="0"/>
              </a:rPr>
            </a:br>
            <a:r>
              <a:rPr lang="es-ES" sz="3000" b="1" dirty="0" smtClean="0">
                <a:latin typeface="Calibri" panose="020F0502020204030204" pitchFamily="34" charset="0"/>
              </a:rPr>
              <a:t/>
            </a:r>
            <a:br>
              <a:rPr lang="es-ES" sz="3000" b="1" dirty="0" smtClean="0">
                <a:latin typeface="Calibri" panose="020F0502020204030204" pitchFamily="34" charset="0"/>
              </a:rPr>
            </a:br>
            <a:r>
              <a:rPr lang="es-ES" sz="2800" b="1" dirty="0" smtClean="0">
                <a:latin typeface="Calibri" panose="020F0502020204030204" pitchFamily="34" charset="0"/>
              </a:rPr>
              <a:t>Asociación Médicos de Cabecera</a:t>
            </a:r>
            <a:endParaRPr lang="es-ES" sz="2800" b="1" dirty="0">
              <a:latin typeface="Calibri" panose="020F050202020403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25860" y="4941168"/>
            <a:ext cx="9937103" cy="1080120"/>
          </a:xfrm>
        </p:spPr>
        <p:txBody>
          <a:bodyPr rtlCol="0">
            <a:normAutofit/>
          </a:bodyPr>
          <a:lstStyle/>
          <a:p>
            <a:pPr rtl="0"/>
            <a:r>
              <a:rPr lang="es-ES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Dr. Guillermo A. Recúpero </a:t>
            </a:r>
            <a:r>
              <a:rPr lang="es-ES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                                                                        Marzo 2023</a:t>
            </a:r>
          </a:p>
          <a:p>
            <a:pPr rtl="0"/>
            <a:r>
              <a:rPr lang="es-ES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Dr Luis Raya</a:t>
            </a:r>
            <a:endParaRPr lang="es-ES" b="1" dirty="0" smtClean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4" name="Elipse 3"/>
          <p:cNvSpPr/>
          <p:nvPr/>
        </p:nvSpPr>
        <p:spPr>
          <a:xfrm>
            <a:off x="9118748" y="1124744"/>
            <a:ext cx="2088232" cy="1908212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AR" sz="1400" b="1" dirty="0" smtClean="0">
                <a:solidFill>
                  <a:schemeClr val="bg1">
                    <a:lumMod val="95000"/>
                  </a:schemeClr>
                </a:solidFill>
              </a:rPr>
              <a:t>CURSO DE INFECTOLOGÍA AMBULATORIA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162" y="260648"/>
            <a:ext cx="9496501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992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/>
              <a:t>BACTERIEMIAS</a:t>
            </a:r>
            <a:endParaRPr lang="es-AR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1989608"/>
              </p:ext>
            </p:extLst>
          </p:nvPr>
        </p:nvGraphicFramePr>
        <p:xfrm>
          <a:off x="1522413" y="1905000"/>
          <a:ext cx="9144000" cy="28346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572000"/>
                <a:gridCol w="4572000"/>
              </a:tblGrid>
              <a:tr h="370840">
                <a:tc>
                  <a:txBody>
                    <a:bodyPr/>
                    <a:lstStyle/>
                    <a:p>
                      <a:r>
                        <a:rPr lang="es-AR" dirty="0" smtClean="0">
                          <a:latin typeface="Calibri" panose="020F0502020204030204" pitchFamily="34" charset="0"/>
                        </a:rPr>
                        <a:t>ADQUISICIÓN</a:t>
                      </a:r>
                      <a:endParaRPr lang="es-AR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>
                          <a:latin typeface="Calibri" panose="020F0502020204030204" pitchFamily="34" charset="0"/>
                        </a:rPr>
                        <a:t>COMUNIDAD</a:t>
                      </a:r>
                    </a:p>
                    <a:p>
                      <a:r>
                        <a:rPr lang="es-AR" dirty="0" smtClean="0">
                          <a:latin typeface="Calibri" panose="020F0502020204030204" pitchFamily="34" charset="0"/>
                        </a:rPr>
                        <a:t>ASOCIADA A LOS CUIDADOS DE SALUD</a:t>
                      </a:r>
                      <a:endParaRPr lang="es-AR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>
                          <a:latin typeface="Calibri" panose="020F0502020204030204" pitchFamily="34" charset="0"/>
                        </a:rPr>
                        <a:t>DURACIÓN</a:t>
                      </a:r>
                      <a:endParaRPr lang="es-AR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latin typeface="Calibri" panose="020F0502020204030204" pitchFamily="34" charset="0"/>
                        </a:rPr>
                        <a:t>TRANSITORIA</a:t>
                      </a:r>
                    </a:p>
                    <a:p>
                      <a:r>
                        <a:rPr lang="es-AR" b="1" dirty="0" smtClean="0">
                          <a:latin typeface="Calibri" panose="020F0502020204030204" pitchFamily="34" charset="0"/>
                        </a:rPr>
                        <a:t>INTERMITENTE</a:t>
                      </a:r>
                    </a:p>
                    <a:p>
                      <a:r>
                        <a:rPr lang="es-AR" b="1" dirty="0" smtClean="0">
                          <a:latin typeface="Calibri" panose="020F0502020204030204" pitchFamily="34" charset="0"/>
                        </a:rPr>
                        <a:t>CONTINUA</a:t>
                      </a:r>
                      <a:endParaRPr lang="es-AR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>
                          <a:latin typeface="Calibri" panose="020F0502020204030204" pitchFamily="34" charset="0"/>
                        </a:rPr>
                        <a:t>ORIGEN</a:t>
                      </a:r>
                      <a:endParaRPr lang="es-AR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PRIMARIAS</a:t>
                      </a:r>
                    </a:p>
                    <a:p>
                      <a:r>
                        <a:rPr lang="es-AR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SECUNDARIAS</a:t>
                      </a:r>
                      <a:endParaRPr lang="es-AR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>
                          <a:latin typeface="Calibri" panose="020F0502020204030204" pitchFamily="34" charset="0"/>
                        </a:rPr>
                        <a:t>INTERPRETACIÓN FINAL</a:t>
                      </a:r>
                      <a:endParaRPr lang="es-AR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>
                          <a:latin typeface="Calibri" panose="020F0502020204030204" pitchFamily="34" charset="0"/>
                        </a:rPr>
                        <a:t>VERDADERA</a:t>
                      </a:r>
                    </a:p>
                    <a:p>
                      <a:r>
                        <a:rPr lang="es-AR" b="1" dirty="0" smtClean="0">
                          <a:latin typeface="Calibri" panose="020F0502020204030204" pitchFamily="34" charset="0"/>
                        </a:rPr>
                        <a:t>FALSA</a:t>
                      </a:r>
                      <a:endParaRPr lang="es-AR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468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9956" y="332656"/>
            <a:ext cx="8372475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71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636" y="188640"/>
            <a:ext cx="10823553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69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1942" y="116632"/>
            <a:ext cx="7944942" cy="6035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255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196" y="260648"/>
            <a:ext cx="10088433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295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644" y="620688"/>
            <a:ext cx="9143538" cy="1066800"/>
          </a:xfrm>
        </p:spPr>
        <p:txBody>
          <a:bodyPr/>
          <a:lstStyle/>
          <a:p>
            <a:pPr algn="ctr"/>
            <a:r>
              <a:rPr lang="es-AR" b="1" dirty="0" smtClean="0"/>
              <a:t>BACTERIEMIA INTERMITENTE: FOCOS</a:t>
            </a:r>
            <a:endParaRPr lang="es-AR" b="1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6341236"/>
              </p:ext>
            </p:extLst>
          </p:nvPr>
        </p:nvGraphicFramePr>
        <p:xfrm>
          <a:off x="1522413" y="1905000"/>
          <a:ext cx="91440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5397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514" y="116632"/>
            <a:ext cx="10297797" cy="573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059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080" y="1052736"/>
            <a:ext cx="10602666" cy="327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264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BACTERIEMIAS: ORIGEN</a:t>
            </a:r>
            <a:endParaRPr lang="es-AR" b="1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Primarias: origen desconocido</a:t>
            </a:r>
          </a:p>
          <a:p>
            <a:r>
              <a:rPr lang="es-A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Secundarias: distintos focos que originan bacteriemias</a:t>
            </a:r>
          </a:p>
          <a:p>
            <a:pPr marL="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06008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1938" y="260648"/>
            <a:ext cx="6384949" cy="5798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814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>
                <a:solidFill>
                  <a:schemeClr val="tx1"/>
                </a:solidFill>
                <a:latin typeface="Calibri" panose="020F0502020204030204" pitchFamily="34" charset="0"/>
              </a:rPr>
              <a:t>APROXIMACIÓN CLÍNICA</a:t>
            </a:r>
            <a:endParaRPr lang="es-AR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AR" sz="3200" b="1" dirty="0">
                <a:latin typeface="Calibri" panose="020F0502020204030204" pitchFamily="34" charset="0"/>
              </a:rPr>
              <a:t>1. ¿Tiene el paciente clínica de bacteriemia?</a:t>
            </a:r>
          </a:p>
          <a:p>
            <a:pPr marL="0" indent="0">
              <a:buNone/>
            </a:pPr>
            <a:r>
              <a:rPr lang="es-AR" sz="3200" b="1" dirty="0" smtClean="0">
                <a:latin typeface="Calibri" panose="020F0502020204030204" pitchFamily="34" charset="0"/>
              </a:rPr>
              <a:t>2. ¿Cuál es el lugar de adquisición de la bacteriemia?</a:t>
            </a:r>
          </a:p>
          <a:p>
            <a:pPr marL="0" indent="0">
              <a:buNone/>
            </a:pPr>
            <a:r>
              <a:rPr lang="es-AR" sz="3200" b="1" dirty="0" smtClean="0">
                <a:latin typeface="Calibri" panose="020F0502020204030204" pitchFamily="34" charset="0"/>
              </a:rPr>
              <a:t>3. ¿Tiene el paciente alguna enfermedad de base?</a:t>
            </a:r>
          </a:p>
          <a:p>
            <a:pPr marL="0" indent="0">
              <a:buNone/>
            </a:pPr>
            <a:r>
              <a:rPr lang="es-AR" sz="3200" b="1" dirty="0" smtClean="0">
                <a:latin typeface="Calibri" panose="020F0502020204030204" pitchFamily="34" charset="0"/>
              </a:rPr>
              <a:t>4. ¿Cuál es el foco de origen de la bacteriemia?</a:t>
            </a:r>
            <a:endParaRPr lang="es-AR" sz="32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119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</a:pPr>
            <a:r>
              <a:rPr lang="es-ES_tradnl" altLang="es-AR" sz="5400" b="1" kern="0" dirty="0" smtClean="0">
                <a:latin typeface="Calibri" panose="020F0502020204030204" pitchFamily="34" charset="0"/>
              </a:rPr>
              <a:t>Clínica</a:t>
            </a:r>
            <a:r>
              <a:rPr lang="es-ES_tradnl" altLang="es-AR" b="1" kern="0" dirty="0" smtClean="0">
                <a:latin typeface="Arial"/>
              </a:rPr>
              <a:t> </a:t>
            </a:r>
            <a:endParaRPr lang="es-ES_tradnl" altLang="es-AR" b="1" kern="0" dirty="0">
              <a:latin typeface="Arial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s-ES_tradnl" altLang="es-AR" sz="3600" b="1" kern="0" dirty="0" smtClean="0">
                <a:latin typeface="Calibri" panose="020F0502020204030204" pitchFamily="34" charset="0"/>
              </a:rPr>
              <a:t>Comienzo brusco 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s-ES_tradnl" altLang="es-AR" sz="3600" b="1" kern="0" dirty="0" smtClean="0">
                <a:latin typeface="Calibri" panose="020F0502020204030204" pitchFamily="34" charset="0"/>
              </a:rPr>
              <a:t>Fiebre</a:t>
            </a:r>
            <a:r>
              <a:rPr lang="es-ES_tradnl" altLang="es-AR" sz="3600" b="1" kern="0" dirty="0">
                <a:latin typeface="Calibri" panose="020F0502020204030204" pitchFamily="34" charset="0"/>
              </a:rPr>
              <a:t>, </a:t>
            </a:r>
            <a:r>
              <a:rPr lang="es-ES_tradnl" altLang="es-AR" sz="3600" b="1" kern="0" dirty="0" smtClean="0">
                <a:latin typeface="Calibri" panose="020F0502020204030204" pitchFamily="34" charset="0"/>
              </a:rPr>
              <a:t>escalofríos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s-ES_tradnl" altLang="es-AR" sz="3600" b="1" kern="0" dirty="0" smtClean="0">
                <a:latin typeface="Calibri" panose="020F0502020204030204" pitchFamily="34" charset="0"/>
              </a:rPr>
              <a:t>Disnea 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s-ES_tradnl" altLang="es-AR" sz="3600" b="1" kern="0" dirty="0">
                <a:latin typeface="Calibri" panose="020F0502020204030204" pitchFamily="34" charset="0"/>
              </a:rPr>
              <a:t>T</a:t>
            </a:r>
            <a:r>
              <a:rPr lang="es-ES_tradnl" altLang="es-AR" sz="3600" b="1" kern="0" dirty="0" smtClean="0">
                <a:latin typeface="Calibri" panose="020F0502020204030204" pitchFamily="34" charset="0"/>
              </a:rPr>
              <a:t>aquicardia</a:t>
            </a:r>
            <a:r>
              <a:rPr lang="es-ES_tradnl" altLang="es-AR" sz="3600" b="1" kern="0" dirty="0">
                <a:latin typeface="Calibri" panose="020F0502020204030204" pitchFamily="34" charset="0"/>
              </a:rPr>
              <a:t>, hipotensión </a:t>
            </a:r>
            <a:r>
              <a:rPr lang="es-ES_tradnl" altLang="es-AR" sz="3600" b="1" kern="0" dirty="0" smtClean="0">
                <a:latin typeface="Calibri" panose="020F0502020204030204" pitchFamily="34" charset="0"/>
              </a:rPr>
              <a:t>arterial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s-ES_tradnl" altLang="es-AR" sz="3600" b="1" kern="0" dirty="0">
                <a:latin typeface="Calibri" panose="020F0502020204030204" pitchFamily="34" charset="0"/>
              </a:rPr>
              <a:t>A</a:t>
            </a:r>
            <a:r>
              <a:rPr lang="es-ES_tradnl" altLang="es-AR" sz="3600" b="1" kern="0" dirty="0" smtClean="0">
                <a:latin typeface="Calibri" panose="020F0502020204030204" pitchFamily="34" charset="0"/>
              </a:rPr>
              <a:t>lteración </a:t>
            </a:r>
            <a:r>
              <a:rPr lang="es-ES_tradnl" altLang="es-AR" sz="3600" b="1" kern="0" dirty="0">
                <a:latin typeface="Calibri" panose="020F0502020204030204" pitchFamily="34" charset="0"/>
              </a:rPr>
              <a:t>del </a:t>
            </a:r>
            <a:r>
              <a:rPr lang="es-ES_tradnl" altLang="es-AR" sz="3600" b="1" kern="0" dirty="0" smtClean="0">
                <a:latin typeface="Calibri" panose="020F0502020204030204" pitchFamily="34" charset="0"/>
              </a:rPr>
              <a:t>sensorio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s-ES_tradnl" altLang="es-AR" sz="3600" b="1" kern="0" dirty="0">
                <a:latin typeface="Calibri" panose="020F0502020204030204" pitchFamily="34" charset="0"/>
              </a:rPr>
              <a:t>C</a:t>
            </a:r>
            <a:r>
              <a:rPr lang="es-ES_tradnl" altLang="es-AR" sz="3600" b="1" kern="0" dirty="0" smtClean="0">
                <a:latin typeface="Calibri" panose="020F0502020204030204" pitchFamily="34" charset="0"/>
              </a:rPr>
              <a:t>ambio </a:t>
            </a:r>
            <a:r>
              <a:rPr lang="es-ES_tradnl" altLang="es-AR" sz="3600" b="1" kern="0" dirty="0">
                <a:latin typeface="Calibri" panose="020F0502020204030204" pitchFamily="34" charset="0"/>
              </a:rPr>
              <a:t>de coloración en </a:t>
            </a:r>
            <a:r>
              <a:rPr lang="es-ES_tradnl" altLang="es-AR" sz="3600" b="1" kern="0" dirty="0" smtClean="0">
                <a:latin typeface="Calibri" panose="020F0502020204030204" pitchFamily="34" charset="0"/>
              </a:rPr>
              <a:t>miembros</a:t>
            </a:r>
            <a:endParaRPr lang="es-ES_tradnl" altLang="es-AR" sz="3600" b="1" kern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554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08212" y="228600"/>
            <a:ext cx="7772400" cy="609600"/>
          </a:xfrm>
          <a:solidFill>
            <a:srgbClr val="2A41A2"/>
          </a:solidFill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s-ES_tradnl" sz="4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Valoración de la Gravedad</a:t>
            </a:r>
            <a:endParaRPr lang="es-E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1185795" name="Rectangle 3"/>
          <p:cNvSpPr>
            <a:spLocks noChangeArrowheads="1"/>
          </p:cNvSpPr>
          <p:nvPr/>
        </p:nvSpPr>
        <p:spPr bwMode="auto">
          <a:xfrm>
            <a:off x="6551612" y="1066800"/>
            <a:ext cx="3429000" cy="2438400"/>
          </a:xfrm>
          <a:prstGeom prst="rect">
            <a:avLst/>
          </a:prstGeom>
          <a:solidFill>
            <a:srgbClr val="8DAAB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Constantes </a:t>
            </a:r>
          </a:p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Vitales</a:t>
            </a:r>
            <a:endParaRPr lang="es-ES" b="1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1185796" name="Rectangle 4"/>
          <p:cNvSpPr>
            <a:spLocks noChangeArrowheads="1"/>
          </p:cNvSpPr>
          <p:nvPr/>
        </p:nvSpPr>
        <p:spPr bwMode="auto">
          <a:xfrm>
            <a:off x="2284412" y="1066800"/>
            <a:ext cx="3429000" cy="2438400"/>
          </a:xfrm>
          <a:prstGeom prst="rect">
            <a:avLst/>
          </a:prstGeom>
          <a:solidFill>
            <a:srgbClr val="8DAAB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Reconocer a los </a:t>
            </a:r>
          </a:p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pacientes</a:t>
            </a:r>
          </a:p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más </a:t>
            </a:r>
          </a:p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susceptibles</a:t>
            </a:r>
            <a:endParaRPr lang="es-ES" b="1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1185797" name="Rectangle 5"/>
          <p:cNvSpPr>
            <a:spLocks noChangeArrowheads="1"/>
          </p:cNvSpPr>
          <p:nvPr/>
        </p:nvSpPr>
        <p:spPr bwMode="auto">
          <a:xfrm>
            <a:off x="2284412" y="3886200"/>
            <a:ext cx="3429000" cy="2438400"/>
          </a:xfrm>
          <a:prstGeom prst="rect">
            <a:avLst/>
          </a:prstGeom>
          <a:solidFill>
            <a:srgbClr val="8DAAB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Otros </a:t>
            </a:r>
          </a:p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datos clínicos</a:t>
            </a:r>
          </a:p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de Alarma</a:t>
            </a:r>
            <a:endParaRPr lang="es-ES" b="1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1185798" name="Rectangle 6"/>
          <p:cNvSpPr>
            <a:spLocks noChangeArrowheads="1"/>
          </p:cNvSpPr>
          <p:nvPr/>
        </p:nvSpPr>
        <p:spPr bwMode="auto">
          <a:xfrm>
            <a:off x="6551612" y="3886200"/>
            <a:ext cx="3429000" cy="2438400"/>
          </a:xfrm>
          <a:prstGeom prst="rect">
            <a:avLst/>
          </a:prstGeom>
          <a:solidFill>
            <a:srgbClr val="8DAAB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Datos biológicos</a:t>
            </a:r>
          </a:p>
          <a:p>
            <a:pPr algn="ctr" eaLnBrk="1" hangingPunct="1"/>
            <a:r>
              <a:rPr lang="es-ES_tradnl" b="1">
                <a:solidFill>
                  <a:srgbClr val="000000"/>
                </a:solidFill>
                <a:latin typeface="Tahoma" panose="020B0604030504040204" pitchFamily="34" charset="0"/>
              </a:rPr>
              <a:t>de Alarma</a:t>
            </a:r>
            <a:endParaRPr lang="es-ES" b="1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284412" y="1066800"/>
            <a:ext cx="3429000" cy="2438400"/>
            <a:chOff x="1152" y="480"/>
            <a:chExt cx="2160" cy="1536"/>
          </a:xfrm>
        </p:grpSpPr>
        <p:sp>
          <p:nvSpPr>
            <p:cNvPr id="28693" name="Rectangle 8"/>
            <p:cNvSpPr>
              <a:spLocks noChangeArrowheads="1"/>
            </p:cNvSpPr>
            <p:nvPr/>
          </p:nvSpPr>
          <p:spPr bwMode="auto">
            <a:xfrm>
              <a:off x="1152" y="480"/>
              <a:ext cx="2160" cy="1536"/>
            </a:xfrm>
            <a:prstGeom prst="rect">
              <a:avLst/>
            </a:prstGeom>
            <a:solidFill>
              <a:srgbClr val="8DAAB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endParaRPr lang="es-ES" sz="200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28694" name="Text Box 9"/>
            <p:cNvSpPr txBox="1">
              <a:spLocks noChangeArrowheads="1"/>
            </p:cNvSpPr>
            <p:nvPr/>
          </p:nvSpPr>
          <p:spPr bwMode="auto">
            <a:xfrm>
              <a:off x="1344" y="554"/>
              <a:ext cx="1769" cy="1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buFontTx/>
                <a:buChar char="•"/>
              </a:pPr>
              <a:r>
                <a:rPr lang="es-ES_tradnl" sz="2000">
                  <a:solidFill>
                    <a:srgbClr val="000000"/>
                  </a:solidFill>
                  <a:latin typeface="Tahoma" panose="020B0604030504040204" pitchFamily="34" charset="0"/>
                </a:rPr>
                <a:t> </a:t>
              </a: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Neutropénicos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Esplenectomizados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VIH+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Inmunosupresores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Inmunodeprimidos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Comorbilidades</a:t>
              </a:r>
              <a:endParaRPr lang="es-ES" sz="2000" b="1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6551612" y="1066800"/>
            <a:ext cx="3429000" cy="2438400"/>
            <a:chOff x="3600" y="1344"/>
            <a:chExt cx="2160" cy="1536"/>
          </a:xfrm>
        </p:grpSpPr>
        <p:sp>
          <p:nvSpPr>
            <p:cNvPr id="28691" name="Rectangle 11"/>
            <p:cNvSpPr>
              <a:spLocks noChangeArrowheads="1"/>
            </p:cNvSpPr>
            <p:nvPr/>
          </p:nvSpPr>
          <p:spPr bwMode="auto">
            <a:xfrm>
              <a:off x="3600" y="1344"/>
              <a:ext cx="2160" cy="1536"/>
            </a:xfrm>
            <a:prstGeom prst="rect">
              <a:avLst/>
            </a:prstGeom>
            <a:solidFill>
              <a:srgbClr val="8DAAB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endParaRPr lang="es-ES" sz="200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28692" name="Text Box 12"/>
            <p:cNvSpPr txBox="1">
              <a:spLocks noChangeArrowheads="1"/>
            </p:cNvSpPr>
            <p:nvPr/>
          </p:nvSpPr>
          <p:spPr bwMode="auto">
            <a:xfrm>
              <a:off x="4032" y="1706"/>
              <a:ext cx="1225" cy="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Taquicardia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Taquipnea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Hipotensión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Hiperpirexia</a:t>
              </a:r>
              <a:endParaRPr lang="es-ES" sz="2000" b="1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2284412" y="3886200"/>
            <a:ext cx="3429000" cy="2667000"/>
            <a:chOff x="1296" y="2640"/>
            <a:chExt cx="2160" cy="1680"/>
          </a:xfrm>
        </p:grpSpPr>
        <p:sp>
          <p:nvSpPr>
            <p:cNvPr id="28689" name="Rectangle 14"/>
            <p:cNvSpPr>
              <a:spLocks noChangeArrowheads="1"/>
            </p:cNvSpPr>
            <p:nvPr/>
          </p:nvSpPr>
          <p:spPr bwMode="auto">
            <a:xfrm>
              <a:off x="1296" y="2640"/>
              <a:ext cx="2160" cy="1680"/>
            </a:xfrm>
            <a:prstGeom prst="rect">
              <a:avLst/>
            </a:prstGeom>
            <a:solidFill>
              <a:srgbClr val="8DAAB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endParaRPr lang="es-ES" sz="200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28690" name="Text Box 15"/>
            <p:cNvSpPr txBox="1">
              <a:spLocks noChangeArrowheads="1"/>
            </p:cNvSpPr>
            <p:nvPr/>
          </p:nvSpPr>
          <p:spPr bwMode="auto">
            <a:xfrm>
              <a:off x="1392" y="2678"/>
              <a:ext cx="1922" cy="1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Sd. Confusional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Oliguria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Palidez / frialdad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Petequias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Ictericia</a:t>
              </a:r>
            </a:p>
            <a:p>
              <a:pPr eaLnBrk="1" hangingPunct="1">
                <a:buFontTx/>
                <a:buChar char="•"/>
              </a:pPr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 Descompensación de</a:t>
              </a:r>
            </a:p>
            <a:p>
              <a:pPr lvl="1" eaLnBrk="1" hangingPunct="1"/>
              <a:r>
                <a:rPr lang="es-ES_tradnl" sz="2000" b="1">
                  <a:solidFill>
                    <a:srgbClr val="000000"/>
                  </a:solidFill>
                  <a:latin typeface="Tahoma" panose="020B0604030504040204" pitchFamily="34" charset="0"/>
                </a:rPr>
                <a:t>comorbilidades</a:t>
              </a:r>
              <a:endParaRPr lang="es-ES" sz="2000" b="1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6551612" y="3886200"/>
            <a:ext cx="3429000" cy="2667000"/>
            <a:chOff x="1920" y="2496"/>
            <a:chExt cx="2160" cy="1680"/>
          </a:xfrm>
        </p:grpSpPr>
        <p:sp>
          <p:nvSpPr>
            <p:cNvPr id="28687" name="Rectangle 17"/>
            <p:cNvSpPr>
              <a:spLocks noChangeArrowheads="1"/>
            </p:cNvSpPr>
            <p:nvPr/>
          </p:nvSpPr>
          <p:spPr bwMode="auto">
            <a:xfrm>
              <a:off x="1920" y="2496"/>
              <a:ext cx="2160" cy="1680"/>
            </a:xfrm>
            <a:prstGeom prst="rect">
              <a:avLst/>
            </a:prstGeom>
            <a:solidFill>
              <a:srgbClr val="8DAAB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endParaRPr lang="es-ES" sz="200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28688" name="Text Box 18"/>
            <p:cNvSpPr txBox="1">
              <a:spLocks noChangeArrowheads="1"/>
            </p:cNvSpPr>
            <p:nvPr/>
          </p:nvSpPr>
          <p:spPr bwMode="auto">
            <a:xfrm>
              <a:off x="2064" y="2557"/>
              <a:ext cx="1799" cy="1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folHlink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buFontTx/>
                <a:buChar char="•"/>
              </a:pPr>
              <a:r>
                <a:rPr lang="es-ES_tradnl" sz="1400" b="1">
                  <a:solidFill>
                    <a:srgbClr val="000000"/>
                  </a:solidFill>
                  <a:latin typeface="Tahoma" panose="020B0604030504040204" pitchFamily="34" charset="0"/>
                </a:rPr>
                <a:t> Hipoxemia</a:t>
              </a:r>
            </a:p>
            <a:p>
              <a:pPr eaLnBrk="1" hangingPunct="1">
                <a:buFontTx/>
                <a:buChar char="•"/>
              </a:pPr>
              <a:r>
                <a:rPr lang="es-ES_tradnl" sz="1400" b="1">
                  <a:solidFill>
                    <a:srgbClr val="000000"/>
                  </a:solidFill>
                  <a:latin typeface="Tahoma" panose="020B0604030504040204" pitchFamily="34" charset="0"/>
                </a:rPr>
                <a:t> Leucocitosis  con desv izqda</a:t>
              </a:r>
            </a:p>
            <a:p>
              <a:pPr eaLnBrk="1" hangingPunct="1">
                <a:buFontTx/>
                <a:buChar char="•"/>
              </a:pPr>
              <a:r>
                <a:rPr lang="es-ES_tradnl" sz="1400" b="1">
                  <a:solidFill>
                    <a:srgbClr val="000000"/>
                  </a:solidFill>
                  <a:latin typeface="Tahoma" panose="020B0604030504040204" pitchFamily="34" charset="0"/>
                </a:rPr>
                <a:t> Trombopenia</a:t>
              </a:r>
            </a:p>
            <a:p>
              <a:pPr eaLnBrk="1" hangingPunct="1">
                <a:buFontTx/>
                <a:buChar char="•"/>
              </a:pPr>
              <a:r>
                <a:rPr lang="es-ES_tradnl" sz="1400" b="1">
                  <a:solidFill>
                    <a:srgbClr val="000000"/>
                  </a:solidFill>
                  <a:latin typeface="Tahoma" panose="020B0604030504040204" pitchFamily="34" charset="0"/>
                </a:rPr>
                <a:t> Coagulopatía</a:t>
              </a:r>
            </a:p>
            <a:p>
              <a:pPr eaLnBrk="1" hangingPunct="1">
                <a:buFontTx/>
                <a:buChar char="•"/>
              </a:pPr>
              <a:r>
                <a:rPr lang="es-ES_tradnl" sz="1400" b="1">
                  <a:solidFill>
                    <a:srgbClr val="000000"/>
                  </a:solidFill>
                  <a:latin typeface="Tahoma" panose="020B0604030504040204" pitchFamily="34" charset="0"/>
                </a:rPr>
                <a:t> Acidemia</a:t>
              </a:r>
            </a:p>
            <a:p>
              <a:pPr eaLnBrk="1" hangingPunct="1">
                <a:buFontTx/>
                <a:buChar char="•"/>
              </a:pPr>
              <a:r>
                <a:rPr lang="es-ES_tradnl" sz="1400" b="1">
                  <a:solidFill>
                    <a:srgbClr val="000000"/>
                  </a:solidFill>
                  <a:latin typeface="Tahoma" panose="020B0604030504040204" pitchFamily="34" charset="0"/>
                </a:rPr>
                <a:t> Hiperlactatemia</a:t>
              </a:r>
            </a:p>
            <a:p>
              <a:pPr eaLnBrk="1" hangingPunct="1">
                <a:buFontTx/>
                <a:buChar char="•"/>
              </a:pPr>
              <a:r>
                <a:rPr lang="es-ES_tradnl" sz="1400" b="1">
                  <a:solidFill>
                    <a:srgbClr val="000000"/>
                  </a:solidFill>
                  <a:latin typeface="Tahoma" panose="020B0604030504040204" pitchFamily="34" charset="0"/>
                </a:rPr>
                <a:t> Incremento Creatinina</a:t>
              </a:r>
            </a:p>
            <a:p>
              <a:pPr eaLnBrk="1" hangingPunct="1">
                <a:buFontTx/>
                <a:buChar char="•"/>
              </a:pPr>
              <a:r>
                <a:rPr lang="es-ES_tradnl" sz="1400" b="1">
                  <a:solidFill>
                    <a:srgbClr val="000000"/>
                  </a:solidFill>
                  <a:latin typeface="Tahoma" panose="020B0604030504040204" pitchFamily="34" charset="0"/>
                </a:rPr>
                <a:t> Incremento CPK, LDH</a:t>
              </a:r>
            </a:p>
            <a:p>
              <a:pPr eaLnBrk="1" hangingPunct="1">
                <a:buFontTx/>
                <a:buChar char="•"/>
              </a:pPr>
              <a:r>
                <a:rPr lang="es-ES_tradnl" sz="1400" b="1">
                  <a:solidFill>
                    <a:srgbClr val="000000"/>
                  </a:solidFill>
                  <a:latin typeface="Tahoma" panose="020B0604030504040204" pitchFamily="34" charset="0"/>
                </a:rPr>
                <a:t> Hiperbilirrubinemia</a:t>
              </a:r>
            </a:p>
            <a:p>
              <a:pPr eaLnBrk="1" hangingPunct="1">
                <a:buFontTx/>
                <a:buChar char="•"/>
              </a:pPr>
              <a:r>
                <a:rPr lang="es-ES_tradnl" sz="1400" b="1">
                  <a:solidFill>
                    <a:srgbClr val="000000"/>
                  </a:solidFill>
                  <a:latin typeface="Tahoma" panose="020B0604030504040204" pitchFamily="34" charset="0"/>
                </a:rPr>
                <a:t> Hipoproteinemia</a:t>
              </a:r>
              <a:endParaRPr lang="es-ES" sz="1400" b="1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</p:grpSp>
      <p:sp>
        <p:nvSpPr>
          <p:cNvPr id="1185811" name="Text Box 19"/>
          <p:cNvSpPr txBox="1">
            <a:spLocks noChangeArrowheads="1"/>
          </p:cNvSpPr>
          <p:nvPr/>
        </p:nvSpPr>
        <p:spPr bwMode="auto">
          <a:xfrm>
            <a:off x="2360612" y="1219200"/>
            <a:ext cx="3276600" cy="1969770"/>
          </a:xfrm>
          <a:prstGeom prst="rect">
            <a:avLst/>
          </a:prstGeom>
          <a:solidFill>
            <a:srgbClr val="3061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s-ES_tradnl" sz="2000" dirty="0">
              <a:solidFill>
                <a:schemeClr val="tx1"/>
              </a:solidFill>
              <a:latin typeface="Tahoma" panose="020B0604030504040204" pitchFamily="34" charset="0"/>
            </a:endParaRPr>
          </a:p>
          <a:p>
            <a:pPr eaLnBrk="1" hangingPunct="1"/>
            <a:r>
              <a:rPr lang="es-ES_tradnl" sz="24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ATENCIÓN A LOS</a:t>
            </a:r>
          </a:p>
          <a:p>
            <a:pPr eaLnBrk="1" hangingPunct="1"/>
            <a:r>
              <a:rPr lang="es-ES_tradnl" sz="24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ANTECEDENTES</a:t>
            </a:r>
          </a:p>
          <a:p>
            <a:pPr eaLnBrk="1" hangingPunct="1"/>
            <a:r>
              <a:rPr lang="es-ES_tradnl" sz="24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ESPECÍFICOS</a:t>
            </a:r>
          </a:p>
          <a:p>
            <a:pPr eaLnBrk="1" hangingPunct="1"/>
            <a:endParaRPr lang="es-ES_tradnl" sz="1000" b="1" dirty="0">
              <a:solidFill>
                <a:schemeClr val="tx1"/>
              </a:solidFill>
              <a:latin typeface="Tahoma" panose="020B0604030504040204" pitchFamily="34" charset="0"/>
            </a:endParaRPr>
          </a:p>
          <a:p>
            <a:pPr eaLnBrk="1" hangingPunct="1"/>
            <a:endParaRPr lang="es-ES" sz="2000" dirty="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185812" name="Text Box 20"/>
          <p:cNvSpPr txBox="1">
            <a:spLocks noChangeArrowheads="1"/>
          </p:cNvSpPr>
          <p:nvPr/>
        </p:nvSpPr>
        <p:spPr bwMode="auto">
          <a:xfrm>
            <a:off x="6627812" y="1219201"/>
            <a:ext cx="3276600" cy="1877437"/>
          </a:xfrm>
          <a:prstGeom prst="rect">
            <a:avLst/>
          </a:prstGeom>
          <a:solidFill>
            <a:srgbClr val="3061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s-ES_tradnl" sz="24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ATENCIÓN A LAS</a:t>
            </a:r>
          </a:p>
          <a:p>
            <a:pPr eaLnBrk="1" hangingPunct="1"/>
            <a:r>
              <a:rPr lang="es-ES_tradnl" sz="24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CONSTANTES</a:t>
            </a:r>
          </a:p>
          <a:p>
            <a:pPr eaLnBrk="1" hangingPunct="1"/>
            <a:r>
              <a:rPr lang="es-ES_tradnl" sz="24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VITALES</a:t>
            </a:r>
          </a:p>
          <a:p>
            <a:pPr eaLnBrk="1" hangingPunct="1"/>
            <a:r>
              <a:rPr lang="es-ES_tradnl" sz="24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INICIALES</a:t>
            </a:r>
          </a:p>
          <a:p>
            <a:pPr eaLnBrk="1" hangingPunct="1"/>
            <a:endParaRPr lang="es-ES" sz="2000" dirty="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185813" name="Text Box 21"/>
          <p:cNvSpPr txBox="1">
            <a:spLocks noChangeArrowheads="1"/>
          </p:cNvSpPr>
          <p:nvPr/>
        </p:nvSpPr>
        <p:spPr bwMode="auto">
          <a:xfrm>
            <a:off x="2360612" y="3962400"/>
            <a:ext cx="3276600" cy="2185214"/>
          </a:xfrm>
          <a:prstGeom prst="rect">
            <a:avLst/>
          </a:prstGeom>
          <a:solidFill>
            <a:srgbClr val="3061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s-ES_tradnl" sz="2000" dirty="0">
              <a:solidFill>
                <a:schemeClr val="tx1"/>
              </a:solidFill>
              <a:latin typeface="Tahoma" panose="020B0604030504040204" pitchFamily="34" charset="0"/>
            </a:endParaRPr>
          </a:p>
          <a:p>
            <a:pPr eaLnBrk="1" hangingPunct="1"/>
            <a:r>
              <a:rPr lang="es-ES_tradnl" sz="24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IMPORTANCIA</a:t>
            </a:r>
          </a:p>
          <a:p>
            <a:pPr eaLnBrk="1" hangingPunct="1"/>
            <a:r>
              <a:rPr lang="es-ES_tradnl" sz="24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DEL EXAMEN FÍSICO COMPLETO</a:t>
            </a:r>
          </a:p>
          <a:p>
            <a:pPr eaLnBrk="1" hangingPunct="1"/>
            <a:endParaRPr lang="es-ES_tradnl" sz="2400" b="1" dirty="0">
              <a:solidFill>
                <a:schemeClr val="tx1"/>
              </a:solidFill>
              <a:latin typeface="Tahoma" panose="020B0604030504040204" pitchFamily="34" charset="0"/>
            </a:endParaRPr>
          </a:p>
          <a:p>
            <a:pPr eaLnBrk="1" hangingPunct="1"/>
            <a:endParaRPr lang="es-ES" sz="2000" dirty="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185814" name="Text Box 22"/>
          <p:cNvSpPr txBox="1">
            <a:spLocks noChangeArrowheads="1"/>
          </p:cNvSpPr>
          <p:nvPr/>
        </p:nvSpPr>
        <p:spPr bwMode="auto">
          <a:xfrm>
            <a:off x="6627812" y="3910014"/>
            <a:ext cx="3352800" cy="2225675"/>
          </a:xfrm>
          <a:prstGeom prst="rect">
            <a:avLst/>
          </a:prstGeom>
          <a:solidFill>
            <a:srgbClr val="3061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folHlink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s-ES_tradnl" sz="18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PRUEBAS ESENCIALES</a:t>
            </a:r>
            <a:r>
              <a:rPr lang="es-ES_tradnl" sz="2000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:</a:t>
            </a:r>
          </a:p>
          <a:p>
            <a:pPr eaLnBrk="1" hangingPunct="1">
              <a:buFontTx/>
              <a:buChar char="•"/>
            </a:pPr>
            <a:r>
              <a:rPr lang="es-ES_tradnl" sz="2000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 Hemograma</a:t>
            </a:r>
          </a:p>
          <a:p>
            <a:pPr eaLnBrk="1" hangingPunct="1">
              <a:buFontTx/>
              <a:buChar char="•"/>
            </a:pPr>
            <a:r>
              <a:rPr lang="es-ES_tradnl" sz="2000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 Bioquímica elemental</a:t>
            </a:r>
          </a:p>
          <a:p>
            <a:pPr eaLnBrk="1" hangingPunct="1">
              <a:buFontTx/>
              <a:buChar char="•"/>
            </a:pPr>
            <a:r>
              <a:rPr lang="es-ES_tradnl" sz="2000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 Gasometría</a:t>
            </a:r>
          </a:p>
          <a:p>
            <a:pPr eaLnBrk="1" hangingPunct="1">
              <a:buFontTx/>
              <a:buChar char="•"/>
            </a:pPr>
            <a:r>
              <a:rPr lang="es-ES_tradnl" sz="2000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 Coagulación</a:t>
            </a:r>
          </a:p>
          <a:p>
            <a:pPr eaLnBrk="1" hangingPunct="1">
              <a:buFontTx/>
              <a:buChar char="•"/>
            </a:pPr>
            <a:r>
              <a:rPr lang="es-ES_tradnl" sz="2000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 Lactato en sangre</a:t>
            </a:r>
          </a:p>
          <a:p>
            <a:pPr eaLnBrk="1" hangingPunct="1">
              <a:buFontTx/>
              <a:buChar char="•"/>
            </a:pPr>
            <a:r>
              <a:rPr lang="es-ES_tradnl" sz="2000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</a:rPr>
              <a:t> PCR</a:t>
            </a:r>
            <a:endParaRPr lang="es-ES" sz="1800" dirty="0">
              <a:solidFill>
                <a:schemeClr val="bg1">
                  <a:lumMod val="95000"/>
                </a:schemeClr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044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5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5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5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5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185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185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185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185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5795" grpId="0" animBg="1" autoUpdateAnimBg="0"/>
      <p:bldP spid="1185796" grpId="0" animBg="1" autoUpdateAnimBg="0"/>
      <p:bldP spid="1185797" grpId="0" animBg="1" autoUpdateAnimBg="0"/>
      <p:bldP spid="1185798" grpId="0" animBg="1" autoUpdateAnimBg="0"/>
      <p:bldP spid="1185811" grpId="0" animBg="1" autoUpdateAnimBg="0"/>
      <p:bldP spid="1185812" grpId="0" animBg="1" autoUpdateAnimBg="0"/>
      <p:bldP spid="1185813" grpId="0" animBg="1" autoUpdateAnimBg="0"/>
      <p:bldP spid="1185814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3600" b="1" dirty="0" smtClean="0">
                <a:latin typeface="Calibri" panose="020F0502020204030204" pitchFamily="34" charset="0"/>
              </a:rPr>
              <a:t>BACTERIEMIAS: DIGNÓSTICO</a:t>
            </a:r>
            <a:endParaRPr lang="es-AR" sz="3600" b="1" dirty="0">
              <a:latin typeface="Calibri" panose="020F0502020204030204" pitchFamily="34" charset="0"/>
            </a:endParaRPr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58086" y="1772816"/>
            <a:ext cx="3473118" cy="2309154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2386001" y="4365104"/>
            <a:ext cx="7416824" cy="1584176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AR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HEMOCULTIVOS</a:t>
            </a:r>
          </a:p>
          <a:p>
            <a:pPr algn="ctr"/>
            <a:r>
              <a:rPr lang="es-AR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UROCULTIVO PIEL y PARTES BLANDAS, LCR,</a:t>
            </a:r>
          </a:p>
          <a:p>
            <a:pPr algn="ctr"/>
            <a:r>
              <a:rPr lang="es-AR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MUESTRAS RESPIRATORIAS</a:t>
            </a:r>
          </a:p>
        </p:txBody>
      </p:sp>
    </p:spTree>
    <p:extLst>
      <p:ext uri="{BB962C8B-B14F-4D97-AF65-F5344CB8AC3E}">
        <p14:creationId xmlns:p14="http://schemas.microsoft.com/office/powerpoint/2010/main" val="250235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522644" y="1772816"/>
            <a:ext cx="9143538" cy="1066800"/>
          </a:xfrm>
        </p:spPr>
        <p:txBody>
          <a:bodyPr>
            <a:normAutofit/>
          </a:bodyPr>
          <a:lstStyle/>
          <a:p>
            <a:pPr algn="ctr"/>
            <a:r>
              <a:rPr lang="es-AR" sz="4800" b="1" dirty="0" smtClean="0"/>
              <a:t>SEPSIS</a:t>
            </a:r>
            <a:endParaRPr lang="es-AR" sz="4800" b="1" dirty="0"/>
          </a:p>
        </p:txBody>
      </p:sp>
    </p:spTree>
    <p:extLst>
      <p:ext uri="{BB962C8B-B14F-4D97-AF65-F5344CB8AC3E}">
        <p14:creationId xmlns:p14="http://schemas.microsoft.com/office/powerpoint/2010/main" val="897679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5400" b="1" dirty="0" smtClean="0">
                <a:latin typeface="Calibri" panose="020F0502020204030204" pitchFamily="34" charset="0"/>
              </a:rPr>
              <a:t>CONCEPTOS</a:t>
            </a:r>
            <a:endParaRPr lang="es-AR" sz="5400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s-AR" b="1" dirty="0" smtClean="0"/>
              <a:t>SEPSIS</a:t>
            </a:r>
          </a:p>
          <a:p>
            <a:pPr marL="0" indent="0" algn="ctr">
              <a:buNone/>
            </a:pPr>
            <a:r>
              <a:rPr lang="es-AR" b="1" dirty="0" smtClean="0"/>
              <a:t>FALLO MULTIORGÁNICO</a:t>
            </a:r>
          </a:p>
          <a:p>
            <a:pPr algn="ctr"/>
            <a:r>
              <a:rPr lang="es-AR" b="1" dirty="0" smtClean="0"/>
              <a:t>SHOCK SÉPTICO:</a:t>
            </a:r>
          </a:p>
          <a:p>
            <a:pPr marL="0" indent="0" algn="ctr">
              <a:buNone/>
            </a:pPr>
            <a:r>
              <a:rPr lang="es-A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SEPSIS + HIPOTENSIÓN REFRACTARIA</a:t>
            </a:r>
          </a:p>
          <a:p>
            <a:pPr marL="0" indent="0" algn="ctr">
              <a:buNone/>
            </a:pPr>
            <a:r>
              <a:rPr lang="es-AR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REFRACTARIEDAD A:</a:t>
            </a:r>
          </a:p>
          <a:p>
            <a:pPr marL="0" indent="0" algn="ctr">
              <a:buNone/>
            </a:pPr>
            <a:r>
              <a:rPr lang="es-A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REPOSISCIÓN LÍQUIDA ADECUADA</a:t>
            </a:r>
          </a:p>
          <a:p>
            <a:pPr marL="0" indent="0" algn="ctr">
              <a:buNone/>
            </a:pPr>
            <a:r>
              <a:rPr lang="es-AR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REPERCUSIÓN ORGÁNICA:</a:t>
            </a:r>
          </a:p>
          <a:p>
            <a:pPr marL="0" indent="0" algn="ctr">
              <a:buNone/>
            </a:pPr>
            <a:r>
              <a:rPr lang="es-A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DISFUNCIÓN ORGÁNICA POR HIPOPERFUSIÓN</a:t>
            </a:r>
          </a:p>
          <a:p>
            <a:pPr marL="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01050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SEPSIS: </a:t>
            </a:r>
            <a:r>
              <a:rPr lang="es-A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FALLO MULTIORGANICO</a:t>
            </a:r>
            <a:br>
              <a:rPr lang="es-A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/>
          </p:nvPr>
        </p:nvGraphicFramePr>
        <p:xfrm>
          <a:off x="1593850" y="1600200"/>
          <a:ext cx="978217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lipse 4"/>
          <p:cNvSpPr/>
          <p:nvPr/>
        </p:nvSpPr>
        <p:spPr>
          <a:xfrm>
            <a:off x="693812" y="836712"/>
            <a:ext cx="504056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4351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7" descr="gripe3_N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037" y="287339"/>
            <a:ext cx="1487488" cy="1341437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060606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11"/>
          <p:cNvSpPr txBox="1">
            <a:spLocks noChangeArrowheads="1"/>
          </p:cNvSpPr>
          <p:nvPr/>
        </p:nvSpPr>
        <p:spPr bwMode="auto">
          <a:xfrm>
            <a:off x="1828800" y="1989138"/>
            <a:ext cx="2360612" cy="641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dist="107763" dir="2700000" algn="ctr" rotWithShape="0">
              <a:srgbClr val="060606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s-ES" sz="1800" b="1">
                <a:solidFill>
                  <a:srgbClr val="000000"/>
                </a:solidFill>
                <a:latin typeface="Tahoma" panose="020B0604030504040204" pitchFamily="34" charset="0"/>
              </a:rPr>
              <a:t>Infección Focal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s-ES" sz="1800" b="1">
                <a:solidFill>
                  <a:srgbClr val="000000"/>
                </a:solidFill>
                <a:latin typeface="Tahoma" panose="020B0604030504040204" pitchFamily="34" charset="0"/>
              </a:rPr>
              <a:t>Infeccion No grave</a:t>
            </a: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3384550" y="303214"/>
            <a:ext cx="7048500" cy="2617787"/>
            <a:chOff x="1173" y="191"/>
            <a:chExt cx="4440" cy="1649"/>
          </a:xfrm>
        </p:grpSpPr>
        <p:pic>
          <p:nvPicPr>
            <p:cNvPr id="7187" name="Picture 9" descr="SepticShock100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" r="5397" b="43741"/>
            <a:stretch>
              <a:fillRect/>
            </a:stretch>
          </p:blipFill>
          <p:spPr bwMode="auto">
            <a:xfrm>
              <a:off x="4416" y="191"/>
              <a:ext cx="1158" cy="827"/>
            </a:xfrm>
            <a:prstGeom prst="rect">
              <a:avLst/>
            </a:prstGeom>
            <a:noFill/>
            <a:ln>
              <a:noFill/>
            </a:ln>
            <a:effectLst>
              <a:outerShdw dist="107763" dir="2700000" algn="ctr" rotWithShape="0">
                <a:srgbClr val="060606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88" name="Line 10"/>
            <p:cNvSpPr>
              <a:spLocks noChangeShapeType="1"/>
            </p:cNvSpPr>
            <p:nvPr/>
          </p:nvSpPr>
          <p:spPr bwMode="auto">
            <a:xfrm>
              <a:off x="1173" y="607"/>
              <a:ext cx="318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7189" name="Text Box 12"/>
            <p:cNvSpPr txBox="1">
              <a:spLocks noChangeArrowheads="1"/>
            </p:cNvSpPr>
            <p:nvPr/>
          </p:nvSpPr>
          <p:spPr bwMode="auto">
            <a:xfrm>
              <a:off x="4352" y="1263"/>
              <a:ext cx="1261" cy="5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dist="107763" dir="2700000" algn="ctr" rotWithShape="0">
                <a:srgbClr val="060606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s-ES" sz="1800" b="1">
                  <a:solidFill>
                    <a:srgbClr val="000000"/>
                  </a:solidFill>
                  <a:latin typeface="Tahoma" panose="020B0604030504040204" pitchFamily="34" charset="0"/>
                </a:rPr>
                <a:t>Infección Grave</a:t>
              </a: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s-ES" sz="1800" b="1">
                  <a:solidFill>
                    <a:srgbClr val="000000"/>
                  </a:solidFill>
                  <a:latin typeface="Tahoma" panose="020B0604030504040204" pitchFamily="34" charset="0"/>
                </a:rPr>
                <a:t>Shock Séptico</a:t>
              </a: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s-ES" sz="1800" b="1">
                  <a:solidFill>
                    <a:srgbClr val="000000"/>
                  </a:solidFill>
                  <a:latin typeface="Tahoma" panose="020B0604030504040204" pitchFamily="34" charset="0"/>
                </a:rPr>
                <a:t>Muerte</a:t>
              </a:r>
            </a:p>
          </p:txBody>
        </p:sp>
        <p:sp>
          <p:nvSpPr>
            <p:cNvPr id="7190" name="Line 14"/>
            <p:cNvSpPr>
              <a:spLocks noChangeShapeType="1"/>
            </p:cNvSpPr>
            <p:nvPr/>
          </p:nvSpPr>
          <p:spPr bwMode="auto">
            <a:xfrm>
              <a:off x="1738" y="1466"/>
              <a:ext cx="2587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AR"/>
            </a:p>
          </p:txBody>
        </p:sp>
      </p:grpSp>
      <p:grpSp>
        <p:nvGrpSpPr>
          <p:cNvPr id="3" name="Group 44"/>
          <p:cNvGrpSpPr>
            <a:grpSpLocks/>
          </p:cNvGrpSpPr>
          <p:nvPr/>
        </p:nvGrpSpPr>
        <p:grpSpPr bwMode="auto">
          <a:xfrm>
            <a:off x="4333876" y="2338389"/>
            <a:ext cx="3544887" cy="2174875"/>
            <a:chOff x="1771" y="1473"/>
            <a:chExt cx="2233" cy="1370"/>
          </a:xfrm>
        </p:grpSpPr>
        <p:sp>
          <p:nvSpPr>
            <p:cNvPr id="7183" name="Text Box 29"/>
            <p:cNvSpPr txBox="1">
              <a:spLocks noChangeArrowheads="1"/>
            </p:cNvSpPr>
            <p:nvPr/>
          </p:nvSpPr>
          <p:spPr bwMode="auto">
            <a:xfrm>
              <a:off x="1784" y="1930"/>
              <a:ext cx="1967" cy="2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dist="107763" dir="2700000" algn="ctr" rotWithShape="0">
                <a:srgbClr val="060606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s-ES" sz="1800" b="1" dirty="0">
                  <a:latin typeface="Tahoma" panose="020B0604030504040204" pitchFamily="34" charset="0"/>
                </a:rPr>
                <a:t>   </a:t>
              </a:r>
              <a:r>
                <a:rPr lang="es-ES" sz="2000" b="1" dirty="0">
                  <a:latin typeface="Tahoma" panose="020B0604030504040204" pitchFamily="34" charset="0"/>
                </a:rPr>
                <a:t>Marcadores Clínicos</a:t>
              </a:r>
              <a:r>
                <a:rPr lang="es-ES" sz="1800" b="1" dirty="0">
                  <a:latin typeface="Tahoma" panose="020B0604030504040204" pitchFamily="34" charset="0"/>
                </a:rPr>
                <a:t>   </a:t>
              </a:r>
            </a:p>
          </p:txBody>
        </p:sp>
        <p:sp>
          <p:nvSpPr>
            <p:cNvPr id="7184" name="Text Box 31"/>
            <p:cNvSpPr txBox="1">
              <a:spLocks noChangeArrowheads="1"/>
            </p:cNvSpPr>
            <p:nvPr/>
          </p:nvSpPr>
          <p:spPr bwMode="auto">
            <a:xfrm>
              <a:off x="1789" y="2475"/>
              <a:ext cx="2182" cy="2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dist="107763" dir="2700000" algn="ctr" rotWithShape="0">
                <a:srgbClr val="060606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s-ES" sz="1800" b="1" dirty="0">
                  <a:latin typeface="Tahoma" panose="020B0604030504040204" pitchFamily="34" charset="0"/>
                </a:rPr>
                <a:t>   </a:t>
              </a:r>
              <a:r>
                <a:rPr lang="es-ES" sz="2000" b="1" dirty="0">
                  <a:latin typeface="Tahoma" panose="020B0604030504040204" pitchFamily="34" charset="0"/>
                </a:rPr>
                <a:t>Marcadores Biológicos   </a:t>
              </a:r>
              <a:endParaRPr lang="es-ES" sz="1800" b="1" dirty="0">
                <a:latin typeface="Tahoma" panose="020B0604030504040204" pitchFamily="34" charset="0"/>
              </a:endParaRPr>
            </a:p>
          </p:txBody>
        </p:sp>
        <p:sp>
          <p:nvSpPr>
            <p:cNvPr id="7185" name="Line 32"/>
            <p:cNvSpPr>
              <a:spLocks noChangeShapeType="1"/>
            </p:cNvSpPr>
            <p:nvPr/>
          </p:nvSpPr>
          <p:spPr bwMode="auto">
            <a:xfrm>
              <a:off x="1771" y="1478"/>
              <a:ext cx="0" cy="136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7186" name="Line 33"/>
            <p:cNvSpPr>
              <a:spLocks noChangeShapeType="1"/>
            </p:cNvSpPr>
            <p:nvPr/>
          </p:nvSpPr>
          <p:spPr bwMode="auto">
            <a:xfrm>
              <a:off x="4004" y="1473"/>
              <a:ext cx="0" cy="136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AR"/>
            </a:p>
          </p:txBody>
        </p:sp>
      </p:grpSp>
      <p:grpSp>
        <p:nvGrpSpPr>
          <p:cNvPr id="4" name="Group 34"/>
          <p:cNvGrpSpPr>
            <a:grpSpLocks/>
          </p:cNvGrpSpPr>
          <p:nvPr/>
        </p:nvGrpSpPr>
        <p:grpSpPr bwMode="auto">
          <a:xfrm>
            <a:off x="7686676" y="349250"/>
            <a:ext cx="1527175" cy="3454400"/>
            <a:chOff x="3883" y="220"/>
            <a:chExt cx="962" cy="2176"/>
          </a:xfrm>
        </p:grpSpPr>
        <p:sp>
          <p:nvSpPr>
            <p:cNvPr id="7181" name="Line 35"/>
            <p:cNvSpPr>
              <a:spLocks noChangeShapeType="1"/>
            </p:cNvSpPr>
            <p:nvPr/>
          </p:nvSpPr>
          <p:spPr bwMode="auto">
            <a:xfrm flipV="1">
              <a:off x="4073" y="220"/>
              <a:ext cx="11" cy="180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7182" name="Text Box 36"/>
            <p:cNvSpPr txBox="1">
              <a:spLocks noChangeArrowheads="1"/>
            </p:cNvSpPr>
            <p:nvPr/>
          </p:nvSpPr>
          <p:spPr bwMode="auto">
            <a:xfrm>
              <a:off x="3883" y="2031"/>
              <a:ext cx="962" cy="365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s-ES" sz="1800" b="1">
                  <a:solidFill>
                    <a:srgbClr val="FF3300"/>
                  </a:solidFill>
                  <a:latin typeface="Tahoma" panose="020B0604030504040204" pitchFamily="34" charset="0"/>
                </a:rPr>
                <a:t>No retorno</a:t>
              </a:r>
              <a:r>
                <a:rPr lang="es-ES">
                  <a:solidFill>
                    <a:schemeClr val="folHlink"/>
                  </a:solidFill>
                </a:rPr>
                <a:t> </a:t>
              </a:r>
            </a:p>
          </p:txBody>
        </p:sp>
      </p:grpSp>
      <p:grpSp>
        <p:nvGrpSpPr>
          <p:cNvPr id="5" name="Group 46"/>
          <p:cNvGrpSpPr>
            <a:grpSpLocks/>
          </p:cNvGrpSpPr>
          <p:nvPr/>
        </p:nvGrpSpPr>
        <p:grpSpPr bwMode="auto">
          <a:xfrm>
            <a:off x="4587875" y="4697413"/>
            <a:ext cx="3014662" cy="1454150"/>
            <a:chOff x="1931" y="2959"/>
            <a:chExt cx="1899" cy="916"/>
          </a:xfrm>
        </p:grpSpPr>
        <p:sp>
          <p:nvSpPr>
            <p:cNvPr id="7179" name="Oval 39"/>
            <p:cNvSpPr>
              <a:spLocks noChangeArrowheads="1"/>
            </p:cNvSpPr>
            <p:nvPr/>
          </p:nvSpPr>
          <p:spPr bwMode="auto">
            <a:xfrm>
              <a:off x="1931" y="2959"/>
              <a:ext cx="1899" cy="916"/>
            </a:xfrm>
            <a:prstGeom prst="ellipse">
              <a:avLst/>
            </a:prstGeom>
            <a:solidFill>
              <a:srgbClr val="FFA117"/>
            </a:solidFill>
            <a:ln w="76200">
              <a:solidFill>
                <a:srgbClr val="FF3300"/>
              </a:solidFill>
              <a:round/>
              <a:headEnd/>
              <a:tailEnd/>
            </a:ln>
            <a:effectLst>
              <a:outerShdw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s-AR">
                <a:solidFill>
                  <a:schemeClr val="folHlink"/>
                </a:solidFill>
              </a:endParaRPr>
            </a:p>
          </p:txBody>
        </p:sp>
        <p:sp>
          <p:nvSpPr>
            <p:cNvPr id="7180" name="Text Box 40"/>
            <p:cNvSpPr txBox="1">
              <a:spLocks noChangeArrowheads="1"/>
            </p:cNvSpPr>
            <p:nvPr/>
          </p:nvSpPr>
          <p:spPr bwMode="auto">
            <a:xfrm>
              <a:off x="2257" y="3215"/>
              <a:ext cx="1165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s-ES" sz="2800" b="1">
                  <a:solidFill>
                    <a:srgbClr val="000000"/>
                  </a:solidFill>
                  <a:latin typeface="Tahoma" panose="020B0604030504040204" pitchFamily="34" charset="0"/>
                </a:rPr>
                <a:t>  </a:t>
              </a:r>
              <a:r>
                <a:rPr lang="es-ES" sz="3600" b="1">
                  <a:solidFill>
                    <a:srgbClr val="000000"/>
                  </a:solidFill>
                  <a:latin typeface="Tahoma" panose="020B0604030504040204" pitchFamily="34" charset="0"/>
                </a:rPr>
                <a:t>Sepsis</a:t>
              </a:r>
            </a:p>
          </p:txBody>
        </p:sp>
      </p:grpSp>
      <p:grpSp>
        <p:nvGrpSpPr>
          <p:cNvPr id="6" name="Group 41"/>
          <p:cNvGrpSpPr>
            <a:grpSpLocks/>
          </p:cNvGrpSpPr>
          <p:nvPr/>
        </p:nvGrpSpPr>
        <p:grpSpPr bwMode="auto">
          <a:xfrm>
            <a:off x="4098926" y="393701"/>
            <a:ext cx="3824287" cy="2162175"/>
            <a:chOff x="1717" y="356"/>
            <a:chExt cx="2409" cy="1362"/>
          </a:xfrm>
        </p:grpSpPr>
        <p:sp>
          <p:nvSpPr>
            <p:cNvPr id="7177" name="Oval 42"/>
            <p:cNvSpPr>
              <a:spLocks noChangeArrowheads="1"/>
            </p:cNvSpPr>
            <p:nvPr/>
          </p:nvSpPr>
          <p:spPr bwMode="auto">
            <a:xfrm>
              <a:off x="1717" y="356"/>
              <a:ext cx="2409" cy="1362"/>
            </a:xfrm>
            <a:prstGeom prst="ellipse">
              <a:avLst/>
            </a:prstGeom>
            <a:solidFill>
              <a:srgbClr val="A3A3A3"/>
            </a:solidFill>
            <a:ln w="762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s-AR">
                <a:solidFill>
                  <a:schemeClr val="folHlink"/>
                </a:solidFill>
              </a:endParaRPr>
            </a:p>
          </p:txBody>
        </p:sp>
        <p:sp>
          <p:nvSpPr>
            <p:cNvPr id="7178" name="Text Box 43"/>
            <p:cNvSpPr txBox="1">
              <a:spLocks noChangeArrowheads="1"/>
            </p:cNvSpPr>
            <p:nvPr/>
          </p:nvSpPr>
          <p:spPr bwMode="auto">
            <a:xfrm>
              <a:off x="2131" y="857"/>
              <a:ext cx="162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s-ES" sz="2800" b="1">
                  <a:solidFill>
                    <a:srgbClr val="000000"/>
                  </a:solidFill>
                  <a:latin typeface="Tahoma" panose="020B0604030504040204" pitchFamily="34" charset="0"/>
                </a:rPr>
                <a:t>Diseminación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6987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810" name="Rectangle 2"/>
          <p:cNvSpPr>
            <a:spLocks noGrp="1" noChangeArrowheads="1"/>
          </p:cNvSpPr>
          <p:nvPr>
            <p:ph type="title"/>
          </p:nvPr>
        </p:nvSpPr>
        <p:spPr>
          <a:xfrm>
            <a:off x="2640012" y="269876"/>
            <a:ext cx="6908800" cy="842963"/>
          </a:xfrm>
          <a:solidFill>
            <a:srgbClr val="1307D4"/>
          </a:solidFill>
          <a:ln w="50800" cap="flat">
            <a:solidFill>
              <a:schemeClr val="accent1"/>
            </a:solidFill>
          </a:ln>
        </p:spPr>
        <p:txBody>
          <a:bodyPr/>
          <a:lstStyle/>
          <a:p>
            <a:pPr>
              <a:defRPr/>
            </a:pPr>
            <a:r>
              <a:rPr lang="es-ES_tradnl" b="1">
                <a:solidFill>
                  <a:srgbClr val="FE9B0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FISIOPATOLOGÍA de la SEPSIS</a:t>
            </a:r>
          </a:p>
        </p:txBody>
      </p:sp>
      <p:grpSp>
        <p:nvGrpSpPr>
          <p:cNvPr id="15363" name="Group 3"/>
          <p:cNvGrpSpPr>
            <a:grpSpLocks/>
          </p:cNvGrpSpPr>
          <p:nvPr/>
        </p:nvGrpSpPr>
        <p:grpSpPr bwMode="auto">
          <a:xfrm>
            <a:off x="1958975" y="1577975"/>
            <a:ext cx="1414462" cy="865188"/>
            <a:chOff x="275" y="1224"/>
            <a:chExt cx="891" cy="545"/>
          </a:xfrm>
        </p:grpSpPr>
        <p:sp>
          <p:nvSpPr>
            <p:cNvPr id="15383" name="Text Box 4"/>
            <p:cNvSpPr txBox="1">
              <a:spLocks noChangeArrowheads="1"/>
            </p:cNvSpPr>
            <p:nvPr/>
          </p:nvSpPr>
          <p:spPr bwMode="auto">
            <a:xfrm>
              <a:off x="329" y="1292"/>
              <a:ext cx="785" cy="423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762000"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defTabSz="76200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defTabSz="7620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defTabSz="7620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defTabSz="7620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s-ES_tradnl" sz="1800" b="1" dirty="0"/>
                <a:t>Estímulo</a:t>
              </a: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s-ES_tradnl" sz="1800" b="1" dirty="0"/>
                <a:t>(Infección</a:t>
              </a:r>
              <a:r>
                <a:rPr lang="es-ES_tradnl" sz="2000" b="1" dirty="0"/>
                <a:t>)</a:t>
              </a:r>
              <a:endParaRPr lang="es-ES" sz="2000" b="1" dirty="0"/>
            </a:p>
          </p:txBody>
        </p:sp>
        <p:sp>
          <p:nvSpPr>
            <p:cNvPr id="15384" name="Rectangle 5"/>
            <p:cNvSpPr>
              <a:spLocks noChangeArrowheads="1"/>
            </p:cNvSpPr>
            <p:nvPr/>
          </p:nvSpPr>
          <p:spPr bwMode="auto">
            <a:xfrm>
              <a:off x="275" y="1224"/>
              <a:ext cx="891" cy="54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s-AR">
                <a:solidFill>
                  <a:schemeClr val="folHlink"/>
                </a:solidFill>
              </a:endParaRPr>
            </a:p>
          </p:txBody>
        </p:sp>
      </p:grp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3425825" y="1871663"/>
            <a:ext cx="2400300" cy="2189162"/>
            <a:chOff x="1199" y="1179"/>
            <a:chExt cx="1512" cy="1379"/>
          </a:xfrm>
        </p:grpSpPr>
        <p:grpSp>
          <p:nvGrpSpPr>
            <p:cNvPr id="15379" name="Group 7"/>
            <p:cNvGrpSpPr>
              <a:grpSpLocks/>
            </p:cNvGrpSpPr>
            <p:nvPr/>
          </p:nvGrpSpPr>
          <p:grpSpPr bwMode="auto">
            <a:xfrm>
              <a:off x="1199" y="1869"/>
              <a:ext cx="1512" cy="689"/>
              <a:chOff x="1146" y="1869"/>
              <a:chExt cx="1512" cy="689"/>
            </a:xfrm>
          </p:grpSpPr>
          <p:sp>
            <p:nvSpPr>
              <p:cNvPr id="15381" name="Text Box 8"/>
              <p:cNvSpPr txBox="1">
                <a:spLocks noChangeArrowheads="1"/>
              </p:cNvSpPr>
              <p:nvPr/>
            </p:nvSpPr>
            <p:spPr bwMode="auto">
              <a:xfrm>
                <a:off x="1195" y="1922"/>
                <a:ext cx="1413" cy="577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defTabSz="762000">
                  <a:spcBef>
                    <a:spcPct val="20000"/>
                  </a:spcBef>
                  <a:buSzPct val="100000"/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defTabSz="762000">
                  <a:spcBef>
                    <a:spcPct val="20000"/>
                  </a:spcBef>
                  <a:buSzPct val="100000"/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defTabSz="762000">
                  <a:spcBef>
                    <a:spcPct val="20000"/>
                  </a:spcBef>
                  <a:buSzPct val="100000"/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defTabSz="762000">
                  <a:spcBef>
                    <a:spcPct val="20000"/>
                  </a:spcBef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defTabSz="762000">
                  <a:spcBef>
                    <a:spcPct val="20000"/>
                  </a:spcBef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r>
                  <a:rPr lang="es-ES_tradnl" sz="1800" b="1" dirty="0"/>
                  <a:t>Respuesta</a:t>
                </a:r>
              </a:p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r>
                  <a:rPr lang="es-ES_tradnl" sz="1800" b="1" dirty="0"/>
                  <a:t>Inmuno-Metabólica:</a:t>
                </a:r>
              </a:p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r>
                  <a:rPr lang="es-ES_tradnl" sz="1800" b="1" dirty="0"/>
                  <a:t>Citoquinas, ON...</a:t>
                </a:r>
                <a:endParaRPr lang="es-ES" sz="1800" b="1" dirty="0"/>
              </a:p>
            </p:txBody>
          </p:sp>
          <p:sp>
            <p:nvSpPr>
              <p:cNvPr id="15382" name="Rectangle 9"/>
              <p:cNvSpPr>
                <a:spLocks noChangeArrowheads="1"/>
              </p:cNvSpPr>
              <p:nvPr/>
            </p:nvSpPr>
            <p:spPr bwMode="auto">
              <a:xfrm>
                <a:off x="1146" y="1869"/>
                <a:ext cx="1512" cy="68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SzPct val="100000"/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s-AR">
                  <a:solidFill>
                    <a:schemeClr val="folHlink"/>
                  </a:solidFill>
                </a:endParaRPr>
              </a:p>
            </p:txBody>
          </p:sp>
        </p:grpSp>
        <p:sp>
          <p:nvSpPr>
            <p:cNvPr id="15380" name="AutoShape 10"/>
            <p:cNvSpPr>
              <a:spLocks noChangeArrowheads="1"/>
            </p:cNvSpPr>
            <p:nvPr/>
          </p:nvSpPr>
          <p:spPr bwMode="auto">
            <a:xfrm rot="5416877">
              <a:off x="1251" y="1132"/>
              <a:ext cx="674" cy="76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1 h 21600"/>
                <a:gd name="T4" fmla="*/ 0 w 21600"/>
                <a:gd name="T5" fmla="*/ 1 h 21600"/>
                <a:gd name="T6" fmla="*/ 1 w 21600"/>
                <a:gd name="T7" fmla="*/ 0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34 w 21600"/>
                <a:gd name="T13" fmla="*/ 2925 h 21600"/>
                <a:gd name="T14" fmla="*/ 18235 w 21600"/>
                <a:gd name="T15" fmla="*/ 925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lnTo>
                    <a:pt x="21600" y="6079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AR"/>
            </a:p>
          </p:txBody>
        </p:sp>
      </p:grpSp>
      <p:grpSp>
        <p:nvGrpSpPr>
          <p:cNvPr id="5" name="Group 25"/>
          <p:cNvGrpSpPr>
            <a:grpSpLocks/>
          </p:cNvGrpSpPr>
          <p:nvPr/>
        </p:nvGrpSpPr>
        <p:grpSpPr bwMode="auto">
          <a:xfrm>
            <a:off x="5473701" y="3254375"/>
            <a:ext cx="4554537" cy="2935288"/>
            <a:chOff x="2489" y="2050"/>
            <a:chExt cx="2869" cy="1849"/>
          </a:xfrm>
        </p:grpSpPr>
        <p:grpSp>
          <p:nvGrpSpPr>
            <p:cNvPr id="15369" name="Group 11"/>
            <p:cNvGrpSpPr>
              <a:grpSpLocks/>
            </p:cNvGrpSpPr>
            <p:nvPr/>
          </p:nvGrpSpPr>
          <p:grpSpPr bwMode="auto">
            <a:xfrm>
              <a:off x="2489" y="2050"/>
              <a:ext cx="1685" cy="1349"/>
              <a:chOff x="2489" y="2050"/>
              <a:chExt cx="1685" cy="1349"/>
            </a:xfrm>
          </p:grpSpPr>
          <p:grpSp>
            <p:nvGrpSpPr>
              <p:cNvPr id="15375" name="Group 12"/>
              <p:cNvGrpSpPr>
                <a:grpSpLocks/>
              </p:cNvGrpSpPr>
              <p:nvPr/>
            </p:nvGrpSpPr>
            <p:grpSpPr bwMode="auto">
              <a:xfrm>
                <a:off x="2489" y="2737"/>
                <a:ext cx="1685" cy="662"/>
                <a:chOff x="3608" y="1313"/>
                <a:chExt cx="1685" cy="662"/>
              </a:xfrm>
            </p:grpSpPr>
            <p:sp>
              <p:nvSpPr>
                <p:cNvPr id="15377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3663" y="1358"/>
                  <a:ext cx="1576" cy="577"/>
                </a:xfrm>
                <a:prstGeom prst="rect">
                  <a:avLst/>
                </a:prstGeom>
                <a:solidFill>
                  <a:srgbClr val="DDDDD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defTabSz="762000">
                    <a:spcBef>
                      <a:spcPct val="20000"/>
                    </a:spcBef>
                    <a:buSzPct val="100000"/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defTabSz="762000">
                    <a:spcBef>
                      <a:spcPct val="20000"/>
                    </a:spcBef>
                    <a:buSzPct val="100000"/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defTabSz="762000">
                    <a:spcBef>
                      <a:spcPct val="20000"/>
                    </a:spcBef>
                    <a:buSzPct val="100000"/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defTabSz="762000">
                    <a:spcBef>
                      <a:spcPct val="20000"/>
                    </a:spcBef>
                    <a:buSzPct val="100000"/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defTabSz="762000">
                    <a:spcBef>
                      <a:spcPct val="20000"/>
                    </a:spcBef>
                    <a:buSzPct val="100000"/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SzTx/>
                    <a:buFontTx/>
                    <a:buNone/>
                  </a:pPr>
                  <a:r>
                    <a:rPr lang="es-ES_tradnl" sz="1800" b="1" dirty="0"/>
                    <a:t>Coagulopatía y </a:t>
                  </a:r>
                </a:p>
                <a:p>
                  <a:pPr>
                    <a:spcBef>
                      <a:spcPct val="0"/>
                    </a:spcBef>
                    <a:buSzTx/>
                    <a:buFontTx/>
                    <a:buNone/>
                  </a:pPr>
                  <a:r>
                    <a:rPr lang="es-ES_tradnl" sz="1800" b="1" dirty="0"/>
                    <a:t>Fracaso Hemodinámico</a:t>
                  </a:r>
                </a:p>
                <a:p>
                  <a:pPr>
                    <a:spcBef>
                      <a:spcPct val="0"/>
                    </a:spcBef>
                    <a:buSzTx/>
                    <a:buFontTx/>
                    <a:buNone/>
                  </a:pPr>
                  <a:r>
                    <a:rPr lang="es-ES_tradnl" sz="1800" b="1" dirty="0"/>
                    <a:t>Micro y Macrovascular</a:t>
                  </a:r>
                  <a:endParaRPr lang="es-ES" sz="1800" b="1" dirty="0"/>
                </a:p>
              </p:txBody>
            </p:sp>
            <p:sp>
              <p:nvSpPr>
                <p:cNvPr id="15378" name="Rectangle 14"/>
                <p:cNvSpPr>
                  <a:spLocks noChangeArrowheads="1"/>
                </p:cNvSpPr>
                <p:nvPr/>
              </p:nvSpPr>
              <p:spPr bwMode="auto">
                <a:xfrm>
                  <a:off x="3608" y="1313"/>
                  <a:ext cx="1685" cy="662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100000"/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SzPct val="100000"/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SzPct val="100000"/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SzPct val="100000"/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SzPct val="100000"/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SzTx/>
                    <a:buFontTx/>
                    <a:buNone/>
                  </a:pPr>
                  <a:endParaRPr lang="es-AR">
                    <a:solidFill>
                      <a:schemeClr val="folHlink"/>
                    </a:solidFill>
                  </a:endParaRPr>
                </a:p>
              </p:txBody>
            </p:sp>
          </p:grpSp>
          <p:sp>
            <p:nvSpPr>
              <p:cNvPr id="15376" name="AutoShape 15"/>
              <p:cNvSpPr>
                <a:spLocks noChangeArrowheads="1"/>
              </p:cNvSpPr>
              <p:nvPr/>
            </p:nvSpPr>
            <p:spPr bwMode="auto">
              <a:xfrm rot="5416877">
                <a:off x="2792" y="2003"/>
                <a:ext cx="674" cy="7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1 h 21600"/>
                  <a:gd name="T4" fmla="*/ 0 w 21600"/>
                  <a:gd name="T5" fmla="*/ 1 h 21600"/>
                  <a:gd name="T6" fmla="*/ 1 w 21600"/>
                  <a:gd name="T7" fmla="*/ 0 h 21600"/>
                  <a:gd name="T8" fmla="*/ 17694720 60000 65536"/>
                  <a:gd name="T9" fmla="*/ 5898240 60000 65536"/>
                  <a:gd name="T10" fmla="*/ 5898240 60000 65536"/>
                  <a:gd name="T11" fmla="*/ 0 60000 65536"/>
                  <a:gd name="T12" fmla="*/ 12434 w 21600"/>
                  <a:gd name="T13" fmla="*/ 2925 h 21600"/>
                  <a:gd name="T14" fmla="*/ 18235 w 21600"/>
                  <a:gd name="T15" fmla="*/ 925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1600" y="6079"/>
                    </a:moveTo>
                    <a:lnTo>
                      <a:pt x="15126" y="0"/>
                    </a:lnTo>
                    <a:lnTo>
                      <a:pt x="15126" y="2912"/>
                    </a:lnTo>
                    <a:lnTo>
                      <a:pt x="12427" y="2912"/>
                    </a:lnTo>
                    <a:cubicBezTo>
                      <a:pt x="5564" y="2912"/>
                      <a:pt x="0" y="7052"/>
                      <a:pt x="0" y="12158"/>
                    </a:cubicBezTo>
                    <a:lnTo>
                      <a:pt x="0" y="21600"/>
                    </a:lnTo>
                    <a:lnTo>
                      <a:pt x="6474" y="21600"/>
                    </a:lnTo>
                    <a:lnTo>
                      <a:pt x="6474" y="12158"/>
                    </a:lnTo>
                    <a:cubicBezTo>
                      <a:pt x="6474" y="10550"/>
                      <a:pt x="9139" y="9246"/>
                      <a:pt x="12427" y="9246"/>
                    </a:cubicBezTo>
                    <a:lnTo>
                      <a:pt x="15126" y="9246"/>
                    </a:lnTo>
                    <a:lnTo>
                      <a:pt x="15126" y="12158"/>
                    </a:lnTo>
                    <a:lnTo>
                      <a:pt x="21600" y="6079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s-AR"/>
              </a:p>
            </p:txBody>
          </p:sp>
        </p:grpSp>
        <p:grpSp>
          <p:nvGrpSpPr>
            <p:cNvPr id="15370" name="Group 16"/>
            <p:cNvGrpSpPr>
              <a:grpSpLocks/>
            </p:cNvGrpSpPr>
            <p:nvPr/>
          </p:nvGrpSpPr>
          <p:grpSpPr bwMode="auto">
            <a:xfrm>
              <a:off x="3747" y="2877"/>
              <a:ext cx="1611" cy="1022"/>
              <a:chOff x="3747" y="2877"/>
              <a:chExt cx="1611" cy="1022"/>
            </a:xfrm>
          </p:grpSpPr>
          <p:grpSp>
            <p:nvGrpSpPr>
              <p:cNvPr id="15371" name="Group 17"/>
              <p:cNvGrpSpPr>
                <a:grpSpLocks/>
              </p:cNvGrpSpPr>
              <p:nvPr/>
            </p:nvGrpSpPr>
            <p:grpSpPr bwMode="auto">
              <a:xfrm>
                <a:off x="3747" y="3563"/>
                <a:ext cx="1611" cy="336"/>
                <a:chOff x="3119" y="3081"/>
                <a:chExt cx="1611" cy="336"/>
              </a:xfrm>
            </p:grpSpPr>
            <p:sp>
              <p:nvSpPr>
                <p:cNvPr id="15373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163" y="3127"/>
                  <a:ext cx="1520" cy="231"/>
                </a:xfrm>
                <a:prstGeom prst="rect">
                  <a:avLst/>
                </a:prstGeom>
                <a:solidFill>
                  <a:srgbClr val="DDDDD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defTabSz="762000">
                    <a:spcBef>
                      <a:spcPct val="20000"/>
                    </a:spcBef>
                    <a:buSzPct val="100000"/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defTabSz="762000">
                    <a:spcBef>
                      <a:spcPct val="20000"/>
                    </a:spcBef>
                    <a:buSzPct val="100000"/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defTabSz="762000">
                    <a:spcBef>
                      <a:spcPct val="20000"/>
                    </a:spcBef>
                    <a:buSzPct val="100000"/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defTabSz="762000">
                    <a:spcBef>
                      <a:spcPct val="20000"/>
                    </a:spcBef>
                    <a:buSzPct val="100000"/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defTabSz="762000">
                    <a:spcBef>
                      <a:spcPct val="20000"/>
                    </a:spcBef>
                    <a:buSzPct val="100000"/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SzTx/>
                    <a:buFontTx/>
                    <a:buNone/>
                  </a:pPr>
                  <a:r>
                    <a:rPr lang="es-ES_tradnl" sz="1800" b="1" dirty="0"/>
                    <a:t>Fracaso Multiorgánico</a:t>
                  </a:r>
                  <a:endParaRPr lang="es-ES" sz="1800" b="1" dirty="0"/>
                </a:p>
              </p:txBody>
            </p:sp>
            <p:sp>
              <p:nvSpPr>
                <p:cNvPr id="15374" name="Rectangle 19"/>
                <p:cNvSpPr>
                  <a:spLocks noChangeArrowheads="1"/>
                </p:cNvSpPr>
                <p:nvPr/>
              </p:nvSpPr>
              <p:spPr bwMode="auto">
                <a:xfrm>
                  <a:off x="3119" y="3081"/>
                  <a:ext cx="1611" cy="336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100000"/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SzPct val="100000"/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SzPct val="100000"/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SzPct val="100000"/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SzPct val="100000"/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SzTx/>
                    <a:buFontTx/>
                    <a:buNone/>
                  </a:pPr>
                  <a:endParaRPr lang="es-AR">
                    <a:solidFill>
                      <a:schemeClr val="folHlink"/>
                    </a:solidFill>
                  </a:endParaRPr>
                </a:p>
              </p:txBody>
            </p:sp>
          </p:grpSp>
          <p:sp>
            <p:nvSpPr>
              <p:cNvPr id="15372" name="AutoShape 20"/>
              <p:cNvSpPr>
                <a:spLocks noChangeArrowheads="1"/>
              </p:cNvSpPr>
              <p:nvPr/>
            </p:nvSpPr>
            <p:spPr bwMode="auto">
              <a:xfrm rot="5416877">
                <a:off x="4237" y="2830"/>
                <a:ext cx="674" cy="7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1 h 21600"/>
                  <a:gd name="T4" fmla="*/ 0 w 21600"/>
                  <a:gd name="T5" fmla="*/ 1 h 21600"/>
                  <a:gd name="T6" fmla="*/ 1 w 21600"/>
                  <a:gd name="T7" fmla="*/ 0 h 21600"/>
                  <a:gd name="T8" fmla="*/ 17694720 60000 65536"/>
                  <a:gd name="T9" fmla="*/ 5898240 60000 65536"/>
                  <a:gd name="T10" fmla="*/ 5898240 60000 65536"/>
                  <a:gd name="T11" fmla="*/ 0 60000 65536"/>
                  <a:gd name="T12" fmla="*/ 12434 w 21600"/>
                  <a:gd name="T13" fmla="*/ 2925 h 21600"/>
                  <a:gd name="T14" fmla="*/ 18235 w 21600"/>
                  <a:gd name="T15" fmla="*/ 925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1600" y="6079"/>
                    </a:moveTo>
                    <a:lnTo>
                      <a:pt x="15126" y="0"/>
                    </a:lnTo>
                    <a:lnTo>
                      <a:pt x="15126" y="2912"/>
                    </a:lnTo>
                    <a:lnTo>
                      <a:pt x="12427" y="2912"/>
                    </a:lnTo>
                    <a:cubicBezTo>
                      <a:pt x="5564" y="2912"/>
                      <a:pt x="0" y="7052"/>
                      <a:pt x="0" y="12158"/>
                    </a:cubicBezTo>
                    <a:lnTo>
                      <a:pt x="0" y="21600"/>
                    </a:lnTo>
                    <a:lnTo>
                      <a:pt x="6474" y="21600"/>
                    </a:lnTo>
                    <a:lnTo>
                      <a:pt x="6474" y="12158"/>
                    </a:lnTo>
                    <a:cubicBezTo>
                      <a:pt x="6474" y="10550"/>
                      <a:pt x="9139" y="9246"/>
                      <a:pt x="12427" y="9246"/>
                    </a:cubicBezTo>
                    <a:lnTo>
                      <a:pt x="15126" y="9246"/>
                    </a:lnTo>
                    <a:lnTo>
                      <a:pt x="15126" y="12158"/>
                    </a:lnTo>
                    <a:lnTo>
                      <a:pt x="21600" y="6079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s-AR"/>
              </a:p>
            </p:txBody>
          </p:sp>
        </p:grpSp>
      </p:grpSp>
      <p:grpSp>
        <p:nvGrpSpPr>
          <p:cNvPr id="10" name="Group 21"/>
          <p:cNvGrpSpPr>
            <a:grpSpLocks/>
          </p:cNvGrpSpPr>
          <p:nvPr/>
        </p:nvGrpSpPr>
        <p:grpSpPr bwMode="auto">
          <a:xfrm>
            <a:off x="1844676" y="3257551"/>
            <a:ext cx="3178175" cy="2868613"/>
            <a:chOff x="203" y="2052"/>
            <a:chExt cx="2002" cy="1807"/>
          </a:xfrm>
        </p:grpSpPr>
        <p:sp>
          <p:nvSpPr>
            <p:cNvPr id="15367" name="Text Box 22"/>
            <p:cNvSpPr txBox="1">
              <a:spLocks noChangeArrowheads="1"/>
            </p:cNvSpPr>
            <p:nvPr/>
          </p:nvSpPr>
          <p:spPr bwMode="auto">
            <a:xfrm>
              <a:off x="203" y="3409"/>
              <a:ext cx="2002" cy="450"/>
            </a:xfrm>
            <a:prstGeom prst="rect">
              <a:avLst/>
            </a:prstGeom>
            <a:noFill/>
            <a:ln w="12700">
              <a:solidFill>
                <a:srgbClr val="00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defTabSz="762000"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defTabSz="76200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defTabSz="7620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defTabSz="7620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defTabSz="7620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s-ES" sz="2000" b="1" dirty="0"/>
                <a:t>Respuesta Moduladora</a:t>
              </a: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s-ES" sz="2000" b="1" dirty="0"/>
                <a:t>Antiinflamatoria Endógena</a:t>
              </a:r>
            </a:p>
          </p:txBody>
        </p:sp>
        <p:sp>
          <p:nvSpPr>
            <p:cNvPr id="15368" name="AutoShape 23"/>
            <p:cNvSpPr>
              <a:spLocks noChangeArrowheads="1"/>
            </p:cNvSpPr>
            <p:nvPr/>
          </p:nvSpPr>
          <p:spPr bwMode="auto">
            <a:xfrm>
              <a:off x="471" y="2052"/>
              <a:ext cx="733" cy="1362"/>
            </a:xfrm>
            <a:custGeom>
              <a:avLst/>
              <a:gdLst>
                <a:gd name="T0" fmla="*/ 1 w 21600"/>
                <a:gd name="T1" fmla="*/ 0 h 21600"/>
                <a:gd name="T2" fmla="*/ 1 w 21600"/>
                <a:gd name="T3" fmla="*/ 3 h 21600"/>
                <a:gd name="T4" fmla="*/ 0 w 21600"/>
                <a:gd name="T5" fmla="*/ 5 h 21600"/>
                <a:gd name="T6" fmla="*/ 1 w 21600"/>
                <a:gd name="T7" fmla="*/ 2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35 w 21600"/>
                <a:gd name="T13" fmla="*/ 2918 h 21600"/>
                <a:gd name="T14" fmla="*/ 18241 w 21600"/>
                <a:gd name="T15" fmla="*/ 924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lnTo>
                    <a:pt x="21600" y="6079"/>
                  </a:lnTo>
                  <a:close/>
                </a:path>
              </a:pathLst>
            </a:custGeom>
            <a:solidFill>
              <a:srgbClr val="00FF00"/>
            </a:solidFill>
            <a:ln w="12700">
              <a:solidFill>
                <a:srgbClr val="00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AR"/>
            </a:p>
          </p:txBody>
        </p:sp>
      </p:grpSp>
    </p:spTree>
    <p:extLst>
      <p:ext uri="{BB962C8B-B14F-4D97-AF65-F5344CB8AC3E}">
        <p14:creationId xmlns:p14="http://schemas.microsoft.com/office/powerpoint/2010/main" val="26065726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contenido 2"/>
          <p:cNvSpPr txBox="1">
            <a:spLocks/>
          </p:cNvSpPr>
          <p:nvPr/>
        </p:nvSpPr>
        <p:spPr>
          <a:xfrm>
            <a:off x="2592250" y="2048183"/>
            <a:ext cx="974247" cy="39055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16" tIns="45708" rIns="91416" bIns="45708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5B9BD5"/>
              </a:buClr>
              <a:buNone/>
            </a:pPr>
            <a:r>
              <a:rPr lang="es-AR" sz="1999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SEPSIS</a:t>
            </a:r>
          </a:p>
          <a:p>
            <a:pPr marL="0" indent="0">
              <a:buClr>
                <a:srgbClr val="5B9BD5"/>
              </a:buClr>
              <a:buNone/>
            </a:pPr>
            <a:endParaRPr lang="es-AR" sz="1999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0" indent="0">
              <a:buClr>
                <a:srgbClr val="5B9BD5"/>
              </a:buClr>
              <a:buNone/>
            </a:pPr>
            <a:endParaRPr lang="es-AR" sz="1999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4098" name="Picture 2" descr="https://images-blogger-opensocial.googleusercontent.com/gadgets/proxy?url=http%3A%2F%2Fqsofa.org%2Fimages%2Fwebsiteicons_infographic.png&amp;container=blogger&amp;gadget=a&amp;rewriteMime=image%2F*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738" y="2790624"/>
            <a:ext cx="8760718" cy="2504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2405779" y="5419397"/>
            <a:ext cx="10993383" cy="5075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AR" sz="1799" dirty="0">
                <a:solidFill>
                  <a:prstClr val="black"/>
                </a:solidFill>
              </a:rPr>
              <a:t>GLASGOW &lt; 13			   F.R. &gt; 22 POR MIN 		&lt; 100</a:t>
            </a:r>
          </a:p>
        </p:txBody>
      </p:sp>
      <p:sp>
        <p:nvSpPr>
          <p:cNvPr id="7" name="Rectángulo 6"/>
          <p:cNvSpPr/>
          <p:nvPr/>
        </p:nvSpPr>
        <p:spPr>
          <a:xfrm>
            <a:off x="3871880" y="1898614"/>
            <a:ext cx="10993383" cy="6459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AR" sz="2399" b="1" u="sng" dirty="0">
                <a:solidFill>
                  <a:prstClr val="black"/>
                </a:solidFill>
              </a:rPr>
              <a:t>Q SOFA (</a:t>
            </a:r>
            <a:r>
              <a:rPr lang="es-AR" sz="2399" b="1" u="sng" dirty="0" err="1">
                <a:solidFill>
                  <a:prstClr val="black"/>
                </a:solidFill>
              </a:rPr>
              <a:t>quick</a:t>
            </a:r>
            <a:r>
              <a:rPr lang="es-AR" sz="2399" b="1" u="sng" dirty="0">
                <a:solidFill>
                  <a:prstClr val="black"/>
                </a:solidFill>
              </a:rPr>
              <a:t> SOFA)</a:t>
            </a:r>
            <a:endParaRPr lang="es-AR" sz="2399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218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Shock Séptico:</a:t>
            </a:r>
          </a:p>
        </p:txBody>
      </p:sp>
      <p:sp>
        <p:nvSpPr>
          <p:cNvPr id="4" name="Marcador de contenido 2"/>
          <p:cNvSpPr>
            <a:spLocks noGrp="1"/>
          </p:cNvSpPr>
          <p:nvPr>
            <p:ph idx="1"/>
          </p:nvPr>
        </p:nvSpPr>
        <p:spPr>
          <a:xfrm>
            <a:off x="2493627" y="3235427"/>
            <a:ext cx="1710066" cy="439159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s-PE" sz="3199" b="1" dirty="0"/>
              <a:t>Sepsis</a:t>
            </a:r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6100979" y="1516842"/>
            <a:ext cx="4317778" cy="1481964"/>
          </a:xfrm>
          <a:prstGeom prst="rect">
            <a:avLst/>
          </a:prstGeom>
        </p:spPr>
        <p:txBody>
          <a:bodyPr vert="horz" lIns="91416" tIns="45708" rIns="91416" bIns="4570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PE" sz="3199" b="1" dirty="0">
                <a:solidFill>
                  <a:prstClr val="black"/>
                </a:solidFill>
              </a:rPr>
              <a:t>Uso de </a:t>
            </a:r>
            <a:r>
              <a:rPr lang="es-PE" sz="3199" b="1" dirty="0" err="1">
                <a:solidFill>
                  <a:prstClr val="black"/>
                </a:solidFill>
              </a:rPr>
              <a:t>Vasopresores</a:t>
            </a:r>
            <a:r>
              <a:rPr lang="es-PE" sz="3199" b="1" dirty="0">
                <a:solidFill>
                  <a:prstClr val="black"/>
                </a:solidFill>
              </a:rPr>
              <a:t> para mantener PAM </a:t>
            </a:r>
            <a:r>
              <a:rPr lang="es-PE" sz="3199" b="1" dirty="0">
                <a:solidFill>
                  <a:srgbClr val="FF0000"/>
                </a:solidFill>
              </a:rPr>
              <a:t>≥65mmHg</a:t>
            </a:r>
          </a:p>
        </p:txBody>
      </p:sp>
      <p:sp>
        <p:nvSpPr>
          <p:cNvPr id="6" name="Cruz 5"/>
          <p:cNvSpPr/>
          <p:nvPr/>
        </p:nvSpPr>
        <p:spPr>
          <a:xfrm>
            <a:off x="5323642" y="3223939"/>
            <a:ext cx="437046" cy="497411"/>
          </a:xfrm>
          <a:prstGeom prst="plus">
            <a:avLst>
              <a:gd name="adj" fmla="val 35811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799">
              <a:solidFill>
                <a:prstClr val="white"/>
              </a:solidFill>
            </a:endParaRP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6100979" y="3946486"/>
            <a:ext cx="4317778" cy="987714"/>
          </a:xfrm>
          <a:prstGeom prst="rect">
            <a:avLst/>
          </a:prstGeom>
        </p:spPr>
        <p:txBody>
          <a:bodyPr vert="horz" lIns="91416" tIns="45708" rIns="91416" bIns="4570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PE" sz="3199" b="1" dirty="0">
                <a:solidFill>
                  <a:prstClr val="black"/>
                </a:solidFill>
              </a:rPr>
              <a:t>Nivel de Lactato Sérico </a:t>
            </a:r>
            <a:r>
              <a:rPr lang="es-PE" sz="3199" b="1" dirty="0">
                <a:solidFill>
                  <a:srgbClr val="FF0000"/>
                </a:solidFill>
              </a:rPr>
              <a:t>&gt;18mg/</a:t>
            </a:r>
            <a:r>
              <a:rPr lang="es-PE" sz="3199" b="1" dirty="0" err="1">
                <a:solidFill>
                  <a:srgbClr val="FF0000"/>
                </a:solidFill>
              </a:rPr>
              <a:t>dL</a:t>
            </a:r>
            <a:r>
              <a:rPr lang="es-PE" sz="3199" b="1" dirty="0">
                <a:solidFill>
                  <a:srgbClr val="FF0000"/>
                </a:solidFill>
              </a:rPr>
              <a:t>/2 </a:t>
            </a:r>
            <a:r>
              <a:rPr lang="es-PE" sz="3199" b="1" dirty="0" err="1">
                <a:solidFill>
                  <a:srgbClr val="FF0000"/>
                </a:solidFill>
              </a:rPr>
              <a:t>mmol</a:t>
            </a:r>
            <a:r>
              <a:rPr lang="es-PE" sz="3199" b="1" dirty="0">
                <a:solidFill>
                  <a:srgbClr val="FF0000"/>
                </a:solidFill>
              </a:rPr>
              <a:t>/L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7607854" y="3180334"/>
            <a:ext cx="1304025" cy="584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199" dirty="0">
                <a:solidFill>
                  <a:prstClr val="black"/>
                </a:solidFill>
              </a:rPr>
              <a:t>y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599783" y="5609978"/>
            <a:ext cx="9087845" cy="584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199" dirty="0">
                <a:solidFill>
                  <a:prstClr val="black"/>
                </a:solidFill>
              </a:rPr>
              <a:t>En ausencia de Hipovolemia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8269648" y="365923"/>
            <a:ext cx="3670712" cy="584623"/>
          </a:xfrm>
          <a:prstGeom prst="rect">
            <a:avLst/>
          </a:prstGeom>
          <a:noFill/>
          <a:ln>
            <a:solidFill>
              <a:schemeClr val="tx1"/>
            </a:solidFill>
            <a:prstDash val="lgDashDot"/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3199" dirty="0">
                <a:solidFill>
                  <a:srgbClr val="FF0000"/>
                </a:solidFill>
              </a:rPr>
              <a:t>Mortalidad &gt;40%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0" y="6555380"/>
            <a:ext cx="9519294" cy="3076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s-PE" sz="1400" dirty="0">
                <a:solidFill>
                  <a:srgbClr val="1A171C"/>
                </a:solidFill>
              </a:rPr>
              <a:t>Singer M, et al. </a:t>
            </a:r>
            <a:r>
              <a:rPr lang="en-US" sz="1400" dirty="0">
                <a:solidFill>
                  <a:prstClr val="black"/>
                </a:solidFill>
              </a:rPr>
              <a:t>The Third International Consensus Definitions for Sepsis and Septic Shock (Sepsis-3). </a:t>
            </a:r>
            <a:r>
              <a:rPr lang="es-PE" sz="1400" dirty="0">
                <a:solidFill>
                  <a:prstClr val="black"/>
                </a:solidFill>
              </a:rPr>
              <a:t>JAMA. 2016;315(8):801-810.</a:t>
            </a:r>
          </a:p>
        </p:txBody>
      </p:sp>
    </p:spTree>
    <p:extLst>
      <p:ext uri="{BB962C8B-B14F-4D97-AF65-F5344CB8AC3E}">
        <p14:creationId xmlns:p14="http://schemas.microsoft.com/office/powerpoint/2010/main" val="408009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Reloj de pared antiguo con un pÃ©ndulo en una caja de madera tallada â fotos de 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590" y="214482"/>
            <a:ext cx="3336059" cy="5839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Relojes de bolsillo â fotos de st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649" y="710010"/>
            <a:ext cx="5260592" cy="3507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4313649" y="4554615"/>
            <a:ext cx="5260592" cy="7091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799" b="1" dirty="0">
                <a:solidFill>
                  <a:srgbClr val="000000"/>
                </a:solidFill>
              </a:rPr>
              <a:t>REQUERIMIENTO DE ACCIONES  A CORTO PLAZO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9640273" y="5976805"/>
            <a:ext cx="1906499" cy="2769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200" dirty="0">
                <a:solidFill>
                  <a:srgbClr val="000000"/>
                </a:solidFill>
              </a:rPr>
              <a:t>DR. GUILLERMO RECÚPERO</a:t>
            </a:r>
          </a:p>
        </p:txBody>
      </p:sp>
    </p:spTree>
    <p:extLst>
      <p:ext uri="{BB962C8B-B14F-4D97-AF65-F5344CB8AC3E}">
        <p14:creationId xmlns:p14="http://schemas.microsoft.com/office/powerpoint/2010/main" val="122375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587152"/>
          </a:xfrm>
        </p:spPr>
        <p:txBody>
          <a:bodyPr/>
          <a:lstStyle/>
          <a:p>
            <a:pPr algn="ctr"/>
            <a:r>
              <a:rPr lang="es-AR" b="1" dirty="0">
                <a:latin typeface="Calibri" panose="020F0502020204030204" pitchFamily="34" charset="0"/>
              </a:rPr>
              <a:t>CASO CLÍNICO </a:t>
            </a:r>
            <a:r>
              <a:rPr lang="es-AR" b="1" dirty="0" smtClean="0">
                <a:latin typeface="Calibri" panose="020F0502020204030204" pitchFamily="34" charset="0"/>
              </a:rPr>
              <a:t>I</a:t>
            </a:r>
            <a:endParaRPr lang="es-AR" b="1" dirty="0">
              <a:latin typeface="Calibri" panose="020F0502020204030204" pitchFamily="34" charset="0"/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612633" y="1305341"/>
            <a:ext cx="8964024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s-A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Paciente de sexo masculino, 65 años de edad.</a:t>
            </a:r>
            <a:endParaRPr kumimoji="0" lang="es-AR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s-A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Consulta por</a:t>
            </a:r>
            <a:r>
              <a:rPr kumimoji="0" lang="es-AR" sz="1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que en forma brusca presentó:</a:t>
            </a:r>
            <a:endParaRPr kumimoji="0" lang="es-AR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s-A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Fiebre</a:t>
            </a:r>
            <a:endParaRPr kumimoji="0" lang="es-AR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s-A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Escalofríos, palpitaciones, sudoración</a:t>
            </a:r>
            <a:r>
              <a:rPr kumimoji="0" lang="es-AR" sz="1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profusa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lang="es-AR" sz="1800" b="1" baseline="0" dirty="0" smtClean="0">
                <a:latin typeface="Calibri" panose="020F0502020204030204" pitchFamily="34" charset="0"/>
              </a:rPr>
              <a:t>Sensación de falta de aire</a:t>
            </a:r>
            <a:endParaRPr lang="es-AR" sz="1800" b="1" dirty="0">
              <a:latin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457200" algn="l"/>
              </a:tabLst>
            </a:pPr>
            <a:endParaRPr kumimoji="0" lang="es-AR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s-A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Antecedentes:</a:t>
            </a:r>
            <a:endParaRPr kumimoji="0" lang="es-AR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s-A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Litiasis vesical múltiple.</a:t>
            </a:r>
            <a:endParaRPr kumimoji="0" lang="es-AR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s-A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Cirugía urológica en dos oportunidades.</a:t>
            </a:r>
            <a:endParaRPr kumimoji="0" lang="es-AR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s-A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Requirió sondaje vesical en varias oportunidades.</a:t>
            </a:r>
            <a:endParaRPr kumimoji="0" lang="es-AR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s-AR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s-A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Examen físico: lúcido,</a:t>
            </a:r>
            <a:r>
              <a:rPr kumimoji="0" lang="es-AR" sz="1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kumimoji="0" lang="es-A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sudoroso pálido, taquicardico, hipotenso,</a:t>
            </a:r>
            <a:r>
              <a:rPr kumimoji="0" lang="es-AR" sz="1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Impresiona comprometido</a:t>
            </a:r>
            <a:endParaRPr kumimoji="0" lang="es-AR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s-A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Laboratorio:</a:t>
            </a:r>
            <a:endParaRPr kumimoji="0" lang="es-AR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s-A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15.000 Globs blancos neutrofilia importante, urea y creatinina elevadas, Eritro: 80 mm</a:t>
            </a:r>
            <a:endParaRPr kumimoji="0" lang="es-AR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s-AR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344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latin typeface="Calibri" panose="020F0502020204030204" pitchFamily="34" charset="0"/>
              </a:rPr>
              <a:t>Razonamiento</a:t>
            </a:r>
            <a:endParaRPr lang="es-AR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>
                <a:latin typeface="Calibri" panose="020F0502020204030204" pitchFamily="34" charset="0"/>
              </a:rPr>
              <a:t>BACTERIEMIA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FOCO PROBABLE:</a:t>
            </a:r>
          </a:p>
          <a:p>
            <a:pPr marL="0" indent="0">
              <a:buNone/>
            </a:pPr>
            <a:r>
              <a:rPr lang="es-AR" b="1" dirty="0" smtClean="0">
                <a:latin typeface="Calibri" panose="020F0502020204030204" pitchFamily="34" charset="0"/>
              </a:rPr>
              <a:t>Urinario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CONDUCTA INICIAL:</a:t>
            </a:r>
          </a:p>
          <a:p>
            <a:pPr marL="0" indent="0">
              <a:buNone/>
            </a:pPr>
            <a:r>
              <a:rPr lang="es-AR" b="1" dirty="0" smtClean="0">
                <a:latin typeface="Calibri" panose="020F0502020204030204" pitchFamily="34" charset="0"/>
              </a:rPr>
              <a:t>Hemocultivo, Urocultivo, Análisis grales.</a:t>
            </a:r>
          </a:p>
          <a:p>
            <a:r>
              <a:rPr lang="es-AR" b="1" dirty="0" smtClean="0">
                <a:latin typeface="Calibri" panose="020F0502020204030204" pitchFamily="34" charset="0"/>
              </a:rPr>
              <a:t>TEI:</a:t>
            </a:r>
          </a:p>
          <a:p>
            <a:pPr marL="0" indent="0">
              <a:buNone/>
            </a:pPr>
            <a:r>
              <a:rPr lang="es-AR" b="1" dirty="0" smtClean="0">
                <a:latin typeface="Calibri" panose="020F0502020204030204" pitchFamily="34" charset="0"/>
              </a:rPr>
              <a:t>Germen probable, sensibilidad, esquema a aplicar.</a:t>
            </a:r>
          </a:p>
          <a:p>
            <a:pPr marL="0" indent="0">
              <a:buNone/>
            </a:pPr>
            <a:endParaRPr lang="es-AR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393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876" y="764704"/>
            <a:ext cx="9143538" cy="1066800"/>
          </a:xfrm>
        </p:spPr>
        <p:txBody>
          <a:bodyPr/>
          <a:lstStyle/>
          <a:p>
            <a:pPr algn="ctr"/>
            <a:r>
              <a:rPr lang="es-AR" b="1" dirty="0" smtClean="0"/>
              <a:t>LABORATORIO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>
                <a:latin typeface="Calibri" panose="020F0502020204030204" pitchFamily="34" charset="0"/>
              </a:rPr>
              <a:t>HEMOCULTIVO:</a:t>
            </a:r>
          </a:p>
          <a:p>
            <a:pPr marL="0" indent="0">
              <a:buNone/>
            </a:pPr>
            <a:r>
              <a:rPr lang="es-AR" b="1" dirty="0" smtClean="0">
                <a:latin typeface="Calibri" panose="020F0502020204030204" pitchFamily="34" charset="0"/>
              </a:rPr>
              <a:t>Klebsiella Pneumoniae: Cepa productora de BLEE</a:t>
            </a:r>
          </a:p>
          <a:p>
            <a:pPr marL="0" indent="0">
              <a:buNone/>
            </a:pPr>
            <a:r>
              <a:rPr lang="es-AR" b="1" dirty="0" smtClean="0">
                <a:latin typeface="Calibri" panose="020F0502020204030204" pitchFamily="34" charset="0"/>
              </a:rPr>
              <a:t>Sensible: Amicacina, Piper-Tazo, Meropenem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b="1" dirty="0" smtClean="0">
                <a:latin typeface="Calibri" panose="020F0502020204030204" pitchFamily="34" charset="0"/>
              </a:rPr>
              <a:t>UROCULTIVO:</a:t>
            </a:r>
          </a:p>
          <a:p>
            <a:pPr marL="0" indent="0">
              <a:buNone/>
            </a:pPr>
            <a:r>
              <a:rPr lang="es-AR" b="1" dirty="0">
                <a:latin typeface="Calibri" panose="020F0502020204030204" pitchFamily="34" charset="0"/>
              </a:rPr>
              <a:t>Klebsiella Pneumoniae: Cepa productora de BLEE</a:t>
            </a:r>
          </a:p>
          <a:p>
            <a:pPr marL="0" indent="0">
              <a:buNone/>
            </a:pPr>
            <a:r>
              <a:rPr lang="es-AR" b="1" dirty="0">
                <a:latin typeface="Calibri" panose="020F0502020204030204" pitchFamily="34" charset="0"/>
              </a:rPr>
              <a:t>Sensible: Amicacina, Piper-Tazo, Meropenem</a:t>
            </a:r>
          </a:p>
          <a:p>
            <a:pPr marL="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828972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Caso clínico II</a:t>
            </a:r>
            <a:endParaRPr lang="es-AR" b="1" dirty="0"/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3599" b="1" dirty="0"/>
              <a:t>Varón de </a:t>
            </a:r>
            <a:r>
              <a:rPr lang="es-AR" sz="3599" b="1" dirty="0" smtClean="0"/>
              <a:t>69 </a:t>
            </a:r>
            <a:r>
              <a:rPr lang="es-AR" sz="3599" b="1" dirty="0"/>
              <a:t>años sin antecedentes de interés traído a guardia tras encontrarlo en su domicilio agitado, con discurso incoherente y desorientado.</a:t>
            </a:r>
          </a:p>
          <a:p>
            <a:r>
              <a:rPr lang="es-AR" sz="3599" b="1" dirty="0"/>
              <a:t>En el domicilio se encuentran elementos de ingesta alcohólica</a:t>
            </a:r>
          </a:p>
        </p:txBody>
      </p:sp>
    </p:spTree>
    <p:extLst>
      <p:ext uri="{BB962C8B-B14F-4D97-AF65-F5344CB8AC3E}">
        <p14:creationId xmlns:p14="http://schemas.microsoft.com/office/powerpoint/2010/main" val="4077935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892" y="188640"/>
            <a:ext cx="9810669" cy="527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895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57908" y="2358495"/>
            <a:ext cx="9143538" cy="1066800"/>
          </a:xfrm>
        </p:spPr>
        <p:txBody>
          <a:bodyPr>
            <a:normAutofit/>
          </a:bodyPr>
          <a:lstStyle/>
          <a:p>
            <a:pPr algn="ctr"/>
            <a:r>
              <a:rPr lang="es-AR" sz="4400" b="1" dirty="0" smtClean="0"/>
              <a:t>Razonamiento</a:t>
            </a:r>
            <a:endParaRPr lang="es-AR" sz="4400" b="1" dirty="0"/>
          </a:p>
        </p:txBody>
      </p:sp>
    </p:spTree>
    <p:extLst>
      <p:ext uri="{BB962C8B-B14F-4D97-AF65-F5344CB8AC3E}">
        <p14:creationId xmlns:p14="http://schemas.microsoft.com/office/powerpoint/2010/main" val="3483110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6151" y="771657"/>
            <a:ext cx="9814340" cy="43288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016533" y="3281120"/>
            <a:ext cx="7922736" cy="83350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799"/>
          </a:p>
        </p:txBody>
      </p:sp>
    </p:spTree>
    <p:extLst>
      <p:ext uri="{BB962C8B-B14F-4D97-AF65-F5344CB8AC3E}">
        <p14:creationId xmlns:p14="http://schemas.microsoft.com/office/powerpoint/2010/main" val="4242259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452" y="260648"/>
            <a:ext cx="9013921" cy="4767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331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205981" y="5373216"/>
            <a:ext cx="7776864" cy="43204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AR" dirty="0" smtClean="0">
                <a:solidFill>
                  <a:schemeClr val="bg1"/>
                </a:solidFill>
              </a:rPr>
              <a:t>OSTEOMASTOIDITIS IZQUIERDA DILATACIÓN VENTRICULAR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4563" y="476672"/>
            <a:ext cx="52197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05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9265" y="1067416"/>
            <a:ext cx="8374154" cy="4561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444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784" y="368351"/>
            <a:ext cx="10118096" cy="4992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25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9055" y="413162"/>
            <a:ext cx="9705037" cy="480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921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6208" y="278726"/>
            <a:ext cx="10331950" cy="4776944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043420" y="3057062"/>
            <a:ext cx="5458084" cy="53774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799"/>
          </a:p>
        </p:txBody>
      </p:sp>
    </p:spTree>
    <p:extLst>
      <p:ext uri="{BB962C8B-B14F-4D97-AF65-F5344CB8AC3E}">
        <p14:creationId xmlns:p14="http://schemas.microsoft.com/office/powerpoint/2010/main" val="2958747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3011" y="314577"/>
            <a:ext cx="10043918" cy="5063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50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629916" y="1700808"/>
            <a:ext cx="9001000" cy="151216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AR" dirty="0" smtClean="0">
                <a:solidFill>
                  <a:schemeClr val="bg1"/>
                </a:solidFill>
              </a:rPr>
              <a:t>IMPORTANCIA DE PESQUISAR INICIALMETE EL FOCO</a:t>
            </a:r>
          </a:p>
        </p:txBody>
      </p:sp>
    </p:spTree>
    <p:extLst>
      <p:ext uri="{BB962C8B-B14F-4D97-AF65-F5344CB8AC3E}">
        <p14:creationId xmlns:p14="http://schemas.microsoft.com/office/powerpoint/2010/main" val="408068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2800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Comorbilidades y Bacteriemias sin foco: peor pronóstico</a:t>
            </a:r>
            <a:endParaRPr lang="es-AR" sz="28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AR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Una bacteriemia persistente sin foco:</a:t>
            </a:r>
          </a:p>
          <a:p>
            <a:pPr marL="0" indent="0">
              <a:buNone/>
            </a:pPr>
            <a:r>
              <a:rPr lang="es-AR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Múltiples estudios comparan cual es la mortalidad de la bacteriemia según los focos:</a:t>
            </a:r>
          </a:p>
          <a:p>
            <a:r>
              <a:rPr lang="es-AR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Primer lugar: A los 90 días el 50 % de los pacientes con neumonías bacteriémicas  habían fallecido.</a:t>
            </a:r>
          </a:p>
          <a:p>
            <a:r>
              <a:rPr lang="es-AR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Segundo lugar: bacteriemias sin foco</a:t>
            </a:r>
          </a:p>
          <a:p>
            <a:r>
              <a:rPr lang="es-AR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Tercer lugar: Endocarditis</a:t>
            </a:r>
            <a:endParaRPr lang="es-AR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0198868" y="5835134"/>
            <a:ext cx="12811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b="1" dirty="0">
                <a:latin typeface="Calibri" panose="020F0502020204030204" pitchFamily="34" charset="0"/>
              </a:rPr>
              <a:t>E. NANNINI</a:t>
            </a:r>
          </a:p>
        </p:txBody>
      </p:sp>
    </p:spTree>
    <p:extLst>
      <p:ext uri="{BB962C8B-B14F-4D97-AF65-F5344CB8AC3E}">
        <p14:creationId xmlns:p14="http://schemas.microsoft.com/office/powerpoint/2010/main" val="151221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7032" y="4509120"/>
            <a:ext cx="6974762" cy="155174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9713" y="116632"/>
            <a:ext cx="6629400" cy="401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081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rde con bandas 16x9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98000"/>
              </a:schemeClr>
            </a:duotone>
          </a:blip>
          <a:tile tx="0" ty="0" sx="100000" sy="100000" flip="none" algn="ctr"/>
        </a:blipFill>
      </a:bgFillStyleLst>
    </a:fmtScheme>
  </a:themeElements>
  <a:objectDefaults>
    <a:spDef>
      <a:spPr>
        <a:solidFill>
          <a:schemeClr val="accent1">
            <a:lumMod val="50000"/>
          </a:schemeClr>
        </a:solidFill>
        <a:ln>
          <a:solidFill>
            <a:schemeClr val="accent1">
              <a:lumMod val="50000"/>
            </a:schemeClr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26002126_TF02801098" id="{CABD7FCF-BAF3-4D0A-A9DC-AB80F93E95FB}" vid="{9064BED2-7D56-4E3A-91C9-3E44A8B2FEAB}"/>
    </a:ext>
  </a:extLst>
</a:theme>
</file>

<file path=ppt/theme/theme2.xml><?xml version="1.0" encoding="utf-8"?>
<a:theme xmlns:a="http://schemas.openxmlformats.org/drawingml/2006/main" name="Tema de Offic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con franjas negras en los bordes (pantalla panorámica)</Template>
  <TotalTime>2497</TotalTime>
  <Words>674</Words>
  <Application>Microsoft Office PowerPoint</Application>
  <PresentationFormat>Personalizado</PresentationFormat>
  <Paragraphs>195</Paragraphs>
  <Slides>41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41</vt:i4>
      </vt:variant>
    </vt:vector>
  </HeadingPairs>
  <TitlesOfParts>
    <vt:vector size="48" baseType="lpstr">
      <vt:lpstr>Arial</vt:lpstr>
      <vt:lpstr>Calibri</vt:lpstr>
      <vt:lpstr>Euphemia</vt:lpstr>
      <vt:lpstr>Tahoma</vt:lpstr>
      <vt:lpstr>Times New Roman</vt:lpstr>
      <vt:lpstr>Wingdings 3</vt:lpstr>
      <vt:lpstr>Borde con bandas 16x9</vt:lpstr>
      <vt:lpstr>BACTERIEMIAS  SEPSIS  Asociación Médicos de Cabecera</vt:lpstr>
      <vt:lpstr>Presentación de PowerPoint</vt:lpstr>
      <vt:lpstr>BACTERIEMIAS</vt:lpstr>
      <vt:lpstr>Presentación de PowerPoint</vt:lpstr>
      <vt:lpstr>Presentación de PowerPoint</vt:lpstr>
      <vt:lpstr>Presentación de PowerPoint</vt:lpstr>
      <vt:lpstr>Presentación de PowerPoint</vt:lpstr>
      <vt:lpstr>BACTERIEMIA INTERMITENTE: FOCOS</vt:lpstr>
      <vt:lpstr>Presentación de PowerPoint</vt:lpstr>
      <vt:lpstr>Presentación de PowerPoint</vt:lpstr>
      <vt:lpstr>BACTERIEMIAS: ORIGEN</vt:lpstr>
      <vt:lpstr>Presentación de PowerPoint</vt:lpstr>
      <vt:lpstr>APROXIMACIÓN CLÍNICA</vt:lpstr>
      <vt:lpstr>Clínica </vt:lpstr>
      <vt:lpstr>Valoración de la Gravedad</vt:lpstr>
      <vt:lpstr>BACTERIEMIAS: DIGNÓSTICO</vt:lpstr>
      <vt:lpstr>SEPSIS</vt:lpstr>
      <vt:lpstr>CONCEPTOS</vt:lpstr>
      <vt:lpstr>SEPSIS: FALLO MULTIORGANICO </vt:lpstr>
      <vt:lpstr>Presentación de PowerPoint</vt:lpstr>
      <vt:lpstr>FISIOPATOLOGÍA de la SEPSIS</vt:lpstr>
      <vt:lpstr>Presentación de PowerPoint</vt:lpstr>
      <vt:lpstr>Shock Séptico:</vt:lpstr>
      <vt:lpstr>Presentación de PowerPoint</vt:lpstr>
      <vt:lpstr>CASO CLÍNICO I</vt:lpstr>
      <vt:lpstr>Razonamiento</vt:lpstr>
      <vt:lpstr>LABORATORIO</vt:lpstr>
      <vt:lpstr>Caso clínico II</vt:lpstr>
      <vt:lpstr>Presentación de PowerPoint</vt:lpstr>
      <vt:lpstr>Razonamiento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Comorbilidades y Bacteriemias sin foco: peor pronóstico</vt:lpstr>
      <vt:lpstr>Presentación de PowerPoint</vt:lpstr>
    </vt:vector>
  </TitlesOfParts>
  <Company>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INFECCIONES DE PIEL y PARTES BLANDAS</dc:title>
  <dc:creator>Full name</dc:creator>
  <cp:lastModifiedBy>Dr G. Recúpero</cp:lastModifiedBy>
  <cp:revision>294</cp:revision>
  <dcterms:created xsi:type="dcterms:W3CDTF">2021-10-30T13:19:39Z</dcterms:created>
  <dcterms:modified xsi:type="dcterms:W3CDTF">2025-03-13T19:44:50Z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