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44"/>
  </p:notesMasterIdLst>
  <p:handoutMasterIdLst>
    <p:handoutMasterId r:id="rId45"/>
  </p:handoutMasterIdLst>
  <p:sldIdLst>
    <p:sldId id="256" r:id="rId2"/>
    <p:sldId id="467" r:id="rId3"/>
    <p:sldId id="483" r:id="rId4"/>
    <p:sldId id="470" r:id="rId5"/>
    <p:sldId id="472" r:id="rId6"/>
    <p:sldId id="471" r:id="rId7"/>
    <p:sldId id="473" r:id="rId8"/>
    <p:sldId id="474" r:id="rId9"/>
    <p:sldId id="476" r:id="rId10"/>
    <p:sldId id="477" r:id="rId11"/>
    <p:sldId id="478" r:id="rId12"/>
    <p:sldId id="469" r:id="rId13"/>
    <p:sldId id="475" r:id="rId14"/>
    <p:sldId id="479" r:id="rId15"/>
    <p:sldId id="480" r:id="rId16"/>
    <p:sldId id="481" r:id="rId17"/>
    <p:sldId id="482" r:id="rId18"/>
    <p:sldId id="484" r:id="rId19"/>
    <p:sldId id="486" r:id="rId20"/>
    <p:sldId id="488" r:id="rId21"/>
    <p:sldId id="490" r:id="rId22"/>
    <p:sldId id="492" r:id="rId23"/>
    <p:sldId id="494" r:id="rId24"/>
    <p:sldId id="496" r:id="rId25"/>
    <p:sldId id="497" r:id="rId26"/>
    <p:sldId id="499" r:id="rId27"/>
    <p:sldId id="500" r:id="rId28"/>
    <p:sldId id="502" r:id="rId29"/>
    <p:sldId id="504" r:id="rId30"/>
    <p:sldId id="505" r:id="rId31"/>
    <p:sldId id="506" r:id="rId32"/>
    <p:sldId id="508" r:id="rId33"/>
    <p:sldId id="510" r:id="rId34"/>
    <p:sldId id="512" r:id="rId35"/>
    <p:sldId id="514" r:id="rId36"/>
    <p:sldId id="516" r:id="rId37"/>
    <p:sldId id="518" r:id="rId38"/>
    <p:sldId id="520" r:id="rId39"/>
    <p:sldId id="522" r:id="rId40"/>
    <p:sldId id="524" r:id="rId41"/>
    <p:sldId id="526" r:id="rId42"/>
    <p:sldId id="466" r:id="rId43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485" y="5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110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EF5CF-45F4-4E68-BBD9-0D8F4DE31A9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AR"/>
        </a:p>
      </dgm:t>
    </dgm:pt>
    <dgm:pt modelId="{8778E36F-78CD-4611-9877-AD3D60FAA5AB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Sindrome febril prolongado</a:t>
          </a:r>
          <a:endParaRPr lang="es-AR" b="1" dirty="0">
            <a:latin typeface="Calibri" panose="020F0502020204030204" pitchFamily="34" charset="0"/>
          </a:endParaRPr>
        </a:p>
      </dgm:t>
    </dgm:pt>
    <dgm:pt modelId="{4E45A9E9-1168-4726-99DC-04FF3DC6DF95}" type="parTrans" cxnId="{9ABA860C-7107-495B-91BD-E22836F374B8}">
      <dgm:prSet/>
      <dgm:spPr/>
      <dgm:t>
        <a:bodyPr/>
        <a:lstStyle/>
        <a:p>
          <a:endParaRPr lang="es-AR"/>
        </a:p>
      </dgm:t>
    </dgm:pt>
    <dgm:pt modelId="{584E933D-6C35-4F52-8E20-4A1CAC0A71E0}" type="sibTrans" cxnId="{9ABA860C-7107-495B-91BD-E22836F374B8}">
      <dgm:prSet/>
      <dgm:spPr/>
      <dgm:t>
        <a:bodyPr/>
        <a:lstStyle/>
        <a:p>
          <a:endParaRPr lang="es-AR"/>
        </a:p>
      </dgm:t>
    </dgm:pt>
    <dgm:pt modelId="{57AED21E-7B33-4E0C-83B7-D33B560DC7CD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Sindrome febril sin foco</a:t>
          </a:r>
          <a:endParaRPr lang="es-AR" b="1" dirty="0">
            <a:latin typeface="Calibri" panose="020F0502020204030204" pitchFamily="34" charset="0"/>
          </a:endParaRPr>
        </a:p>
      </dgm:t>
    </dgm:pt>
    <dgm:pt modelId="{5EC09996-19FE-4C45-9DA0-629284F31769}" type="parTrans" cxnId="{123F3EE9-48B1-449B-B106-E0302B904037}">
      <dgm:prSet/>
      <dgm:spPr/>
      <dgm:t>
        <a:bodyPr/>
        <a:lstStyle/>
        <a:p>
          <a:endParaRPr lang="es-AR"/>
        </a:p>
      </dgm:t>
    </dgm:pt>
    <dgm:pt modelId="{0DD3BF21-1E79-4C36-988E-3A318C82D5C2}" type="sibTrans" cxnId="{123F3EE9-48B1-449B-B106-E0302B904037}">
      <dgm:prSet/>
      <dgm:spPr/>
      <dgm:t>
        <a:bodyPr/>
        <a:lstStyle/>
        <a:p>
          <a:endParaRPr lang="es-AR"/>
        </a:p>
      </dgm:t>
    </dgm:pt>
    <dgm:pt modelId="{B4C57FC1-0001-4DA1-93D4-037D11A26804}" type="pres">
      <dgm:prSet presAssocID="{591EF5CF-45F4-4E68-BBD9-0D8F4DE31A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433DE69-E08A-453C-8961-E853250E1CE9}" type="pres">
      <dgm:prSet presAssocID="{8778E36F-78CD-4611-9877-AD3D60FAA5AB}" presName="parentLin" presStyleCnt="0"/>
      <dgm:spPr/>
    </dgm:pt>
    <dgm:pt modelId="{47781A4B-E1BC-45E2-A9DE-DA4FFDC23656}" type="pres">
      <dgm:prSet presAssocID="{8778E36F-78CD-4611-9877-AD3D60FAA5AB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A1D23A2B-611C-4B85-9D65-735A4BF4AC2C}" type="pres">
      <dgm:prSet presAssocID="{8778E36F-78CD-4611-9877-AD3D60FAA5AB}" presName="parentText" presStyleLbl="node1" presStyleIdx="0" presStyleCnt="2" custLinFactNeighborX="7242" custLinFactNeighborY="810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9EDCF43-7311-4A0F-A7AC-0F869DE34BA0}" type="pres">
      <dgm:prSet presAssocID="{8778E36F-78CD-4611-9877-AD3D60FAA5AB}" presName="negativeSpace" presStyleCnt="0"/>
      <dgm:spPr/>
    </dgm:pt>
    <dgm:pt modelId="{DE1DD2BD-01B6-47B6-85FC-5120F3C7DB2F}" type="pres">
      <dgm:prSet presAssocID="{8778E36F-78CD-4611-9877-AD3D60FAA5AB}" presName="childText" presStyleLbl="conFgAcc1" presStyleIdx="0" presStyleCnt="2">
        <dgm:presLayoutVars>
          <dgm:bulletEnabled val="1"/>
        </dgm:presLayoutVars>
      </dgm:prSet>
      <dgm:spPr/>
    </dgm:pt>
    <dgm:pt modelId="{3F4353DE-363C-4B2C-B6E3-A3420B36A170}" type="pres">
      <dgm:prSet presAssocID="{584E933D-6C35-4F52-8E20-4A1CAC0A71E0}" presName="spaceBetweenRectangles" presStyleCnt="0"/>
      <dgm:spPr/>
    </dgm:pt>
    <dgm:pt modelId="{BF5A74EB-5773-472F-8212-A215FBDF3487}" type="pres">
      <dgm:prSet presAssocID="{57AED21E-7B33-4E0C-83B7-D33B560DC7CD}" presName="parentLin" presStyleCnt="0"/>
      <dgm:spPr/>
    </dgm:pt>
    <dgm:pt modelId="{5BDA9B59-5D5E-4CBB-BC4E-91007FD832E5}" type="pres">
      <dgm:prSet presAssocID="{57AED21E-7B33-4E0C-83B7-D33B560DC7CD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BAD92BDB-5EAF-497B-822E-682E6E4805DE}" type="pres">
      <dgm:prSet presAssocID="{57AED21E-7B33-4E0C-83B7-D33B560DC7C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0F57D6A-27F0-4EC6-9DDF-33C0C7871B29}" type="pres">
      <dgm:prSet presAssocID="{57AED21E-7B33-4E0C-83B7-D33B560DC7CD}" presName="negativeSpace" presStyleCnt="0"/>
      <dgm:spPr/>
    </dgm:pt>
    <dgm:pt modelId="{13F9E100-7427-466C-B749-1E9FB62C2827}" type="pres">
      <dgm:prSet presAssocID="{57AED21E-7B33-4E0C-83B7-D33B560DC7C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23F3EE9-48B1-449B-B106-E0302B904037}" srcId="{591EF5CF-45F4-4E68-BBD9-0D8F4DE31A93}" destId="{57AED21E-7B33-4E0C-83B7-D33B560DC7CD}" srcOrd="1" destOrd="0" parTransId="{5EC09996-19FE-4C45-9DA0-629284F31769}" sibTransId="{0DD3BF21-1E79-4C36-988E-3A318C82D5C2}"/>
    <dgm:cxn modelId="{A7B0DC82-8D05-48DD-ACAA-ADA6423BE1A8}" type="presOf" srcId="{57AED21E-7B33-4E0C-83B7-D33B560DC7CD}" destId="{5BDA9B59-5D5E-4CBB-BC4E-91007FD832E5}" srcOrd="0" destOrd="0" presId="urn:microsoft.com/office/officeart/2005/8/layout/list1"/>
    <dgm:cxn modelId="{56670AAF-B619-4972-9F39-C3DC73378EC2}" type="presOf" srcId="{8778E36F-78CD-4611-9877-AD3D60FAA5AB}" destId="{47781A4B-E1BC-45E2-A9DE-DA4FFDC23656}" srcOrd="0" destOrd="0" presId="urn:microsoft.com/office/officeart/2005/8/layout/list1"/>
    <dgm:cxn modelId="{340127CC-E095-438F-8CEF-1FFCAB425FBB}" type="presOf" srcId="{57AED21E-7B33-4E0C-83B7-D33B560DC7CD}" destId="{BAD92BDB-5EAF-497B-822E-682E6E4805DE}" srcOrd="1" destOrd="0" presId="urn:microsoft.com/office/officeart/2005/8/layout/list1"/>
    <dgm:cxn modelId="{F62AFBA7-52E1-41D5-97E8-52C3A06AA88C}" type="presOf" srcId="{591EF5CF-45F4-4E68-BBD9-0D8F4DE31A93}" destId="{B4C57FC1-0001-4DA1-93D4-037D11A26804}" srcOrd="0" destOrd="0" presId="urn:microsoft.com/office/officeart/2005/8/layout/list1"/>
    <dgm:cxn modelId="{442849D3-19B9-401F-B2D2-776558E6CA5E}" type="presOf" srcId="{8778E36F-78CD-4611-9877-AD3D60FAA5AB}" destId="{A1D23A2B-611C-4B85-9D65-735A4BF4AC2C}" srcOrd="1" destOrd="0" presId="urn:microsoft.com/office/officeart/2005/8/layout/list1"/>
    <dgm:cxn modelId="{9ABA860C-7107-495B-91BD-E22836F374B8}" srcId="{591EF5CF-45F4-4E68-BBD9-0D8F4DE31A93}" destId="{8778E36F-78CD-4611-9877-AD3D60FAA5AB}" srcOrd="0" destOrd="0" parTransId="{4E45A9E9-1168-4726-99DC-04FF3DC6DF95}" sibTransId="{584E933D-6C35-4F52-8E20-4A1CAC0A71E0}"/>
    <dgm:cxn modelId="{6AD27BAF-5043-43D6-A24B-E026A92B2E0C}" type="presParOf" srcId="{B4C57FC1-0001-4DA1-93D4-037D11A26804}" destId="{A433DE69-E08A-453C-8961-E853250E1CE9}" srcOrd="0" destOrd="0" presId="urn:microsoft.com/office/officeart/2005/8/layout/list1"/>
    <dgm:cxn modelId="{C0649067-871A-4D24-B3CB-FEE2CE3E1922}" type="presParOf" srcId="{A433DE69-E08A-453C-8961-E853250E1CE9}" destId="{47781A4B-E1BC-45E2-A9DE-DA4FFDC23656}" srcOrd="0" destOrd="0" presId="urn:microsoft.com/office/officeart/2005/8/layout/list1"/>
    <dgm:cxn modelId="{E56A980B-E374-4CE8-BA06-38DC7936B5EA}" type="presParOf" srcId="{A433DE69-E08A-453C-8961-E853250E1CE9}" destId="{A1D23A2B-611C-4B85-9D65-735A4BF4AC2C}" srcOrd="1" destOrd="0" presId="urn:microsoft.com/office/officeart/2005/8/layout/list1"/>
    <dgm:cxn modelId="{31C9E96A-B4DE-4BEE-995C-3A9B0DAFD459}" type="presParOf" srcId="{B4C57FC1-0001-4DA1-93D4-037D11A26804}" destId="{29EDCF43-7311-4A0F-A7AC-0F869DE34BA0}" srcOrd="1" destOrd="0" presId="urn:microsoft.com/office/officeart/2005/8/layout/list1"/>
    <dgm:cxn modelId="{6F9A622F-AD56-46A1-A724-865E89015EF5}" type="presParOf" srcId="{B4C57FC1-0001-4DA1-93D4-037D11A26804}" destId="{DE1DD2BD-01B6-47B6-85FC-5120F3C7DB2F}" srcOrd="2" destOrd="0" presId="urn:microsoft.com/office/officeart/2005/8/layout/list1"/>
    <dgm:cxn modelId="{48B0C3DC-4E36-4150-B8C3-4BD9C39B37A7}" type="presParOf" srcId="{B4C57FC1-0001-4DA1-93D4-037D11A26804}" destId="{3F4353DE-363C-4B2C-B6E3-A3420B36A170}" srcOrd="3" destOrd="0" presId="urn:microsoft.com/office/officeart/2005/8/layout/list1"/>
    <dgm:cxn modelId="{12ED27E5-F197-4E5C-93D2-0BB28066F3A3}" type="presParOf" srcId="{B4C57FC1-0001-4DA1-93D4-037D11A26804}" destId="{BF5A74EB-5773-472F-8212-A215FBDF3487}" srcOrd="4" destOrd="0" presId="urn:microsoft.com/office/officeart/2005/8/layout/list1"/>
    <dgm:cxn modelId="{169A08BF-D7B2-40E4-9EF9-A0E3E8EED88D}" type="presParOf" srcId="{BF5A74EB-5773-472F-8212-A215FBDF3487}" destId="{5BDA9B59-5D5E-4CBB-BC4E-91007FD832E5}" srcOrd="0" destOrd="0" presId="urn:microsoft.com/office/officeart/2005/8/layout/list1"/>
    <dgm:cxn modelId="{C867B72B-0E6E-4B45-A0E1-D049DC6111A3}" type="presParOf" srcId="{BF5A74EB-5773-472F-8212-A215FBDF3487}" destId="{BAD92BDB-5EAF-497B-822E-682E6E4805DE}" srcOrd="1" destOrd="0" presId="urn:microsoft.com/office/officeart/2005/8/layout/list1"/>
    <dgm:cxn modelId="{64D7F3DE-19E8-473D-BE6C-FB3F6E5EB17C}" type="presParOf" srcId="{B4C57FC1-0001-4DA1-93D4-037D11A26804}" destId="{30F57D6A-27F0-4EC6-9DDF-33C0C7871B29}" srcOrd="5" destOrd="0" presId="urn:microsoft.com/office/officeart/2005/8/layout/list1"/>
    <dgm:cxn modelId="{4A1E53E2-82B4-429A-825E-2FBB9CA7961D}" type="presParOf" srcId="{B4C57FC1-0001-4DA1-93D4-037D11A26804}" destId="{13F9E100-7427-466C-B749-1E9FB62C282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13/03/2025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4" y="1772816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SINDROME FEBRIL </a:t>
            </a:r>
            <a:r>
              <a:rPr lang="es-ES" sz="3000" b="1" dirty="0" smtClean="0">
                <a:latin typeface="Calibri" panose="020F0502020204030204" pitchFamily="34" charset="0"/>
              </a:rPr>
              <a:t>PROLONGADO</a:t>
            </a:r>
            <a:br>
              <a:rPr lang="es-ES" sz="3000" b="1" dirty="0" smtClean="0">
                <a:latin typeface="Calibri" panose="020F0502020204030204" pitchFamily="34" charset="0"/>
              </a:rPr>
            </a:br>
            <a:r>
              <a:rPr lang="es-ES" sz="3000" b="1" dirty="0">
                <a:latin typeface="Calibri" panose="020F0502020204030204" pitchFamily="34" charset="0"/>
              </a:rPr>
              <a:t/>
            </a:r>
            <a:br>
              <a:rPr lang="es-ES" sz="3000" b="1" dirty="0">
                <a:latin typeface="Calibri" panose="020F0502020204030204" pitchFamily="34" charset="0"/>
              </a:rPr>
            </a:br>
            <a:r>
              <a:rPr lang="es-ES" sz="2400" b="1" dirty="0" smtClean="0">
                <a:latin typeface="Calibri" panose="020F0502020204030204" pitchFamily="34" charset="0"/>
              </a:rPr>
              <a:t>Asociación de Médicos de Cabecera</a:t>
            </a:r>
            <a:endParaRPr lang="es-ES" sz="24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5860" y="4941168"/>
            <a:ext cx="9937104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</a:t>
            </a:r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Recúpero                                                                         Marzo2025 </a:t>
            </a:r>
            <a:endParaRPr lang="es-ES" b="1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 Luis Raya</a:t>
            </a: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CURSO DE INFECTOLOGÍA AMBULATORIA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004" y="404664"/>
            <a:ext cx="7116912" cy="558814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422004" y="1196752"/>
            <a:ext cx="7116912" cy="79208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422004" y="2204864"/>
            <a:ext cx="7116912" cy="79208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422004" y="3068960"/>
            <a:ext cx="7116912" cy="93610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422004" y="4077072"/>
            <a:ext cx="7116912" cy="79208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422004" y="4941168"/>
            <a:ext cx="7116912" cy="43204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422004" y="5445224"/>
            <a:ext cx="7116912" cy="54758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69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17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CONCEPTOS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176502"/>
              </p:ext>
            </p:extLst>
          </p:nvPr>
        </p:nvGraphicFramePr>
        <p:xfrm>
          <a:off x="1989956" y="2378968"/>
          <a:ext cx="8388423" cy="210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896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CAUSAS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0" y="1920536"/>
            <a:ext cx="9144000" cy="40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7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644" y="548680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BACTERIANAS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42284" y="2060848"/>
            <a:ext cx="9143538" cy="41148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Brucelosis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Endocarditis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TBC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Tifoidea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Infección Urinaria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Colangitis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Absceso Hepático</a:t>
            </a:r>
          </a:p>
        </p:txBody>
      </p:sp>
    </p:spTree>
    <p:extLst>
      <p:ext uri="{BB962C8B-B14F-4D97-AF65-F5344CB8AC3E}">
        <p14:creationId xmlns:p14="http://schemas.microsoft.com/office/powerpoint/2010/main" val="197236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dirty="0" smtClean="0">
                <a:latin typeface="Calibri" panose="020F0502020204030204" pitchFamily="34" charset="0"/>
              </a:rPr>
              <a:t>VÍRICAS</a:t>
            </a:r>
            <a:endParaRPr lang="es-AR" sz="4400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58108" y="1988840"/>
            <a:ext cx="9143538" cy="41148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b="1" dirty="0">
                <a:latin typeface="Arial" panose="020B0604020202020204" pitchFamily="34" charset="0"/>
              </a:rPr>
              <a:t>Mononucleosis Infecciosa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b="1" dirty="0">
                <a:latin typeface="Arial" panose="020B0604020202020204" pitchFamily="34" charset="0"/>
              </a:rPr>
              <a:t>CMV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_tradnl" altLang="es-AR" b="1" dirty="0">
                <a:latin typeface="Arial" panose="020B0604020202020204" pitchFamily="34" charset="0"/>
              </a:rPr>
              <a:t>HIV - S</a:t>
            </a:r>
            <a:r>
              <a:rPr lang="es-ES" altLang="es-AR" b="1" dirty="0">
                <a:latin typeface="Arial" panose="020B0604020202020204" pitchFamily="34" charset="0"/>
              </a:rPr>
              <a:t>IDA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b="1" dirty="0">
                <a:latin typeface="Arial" panose="020B0604020202020204" pitchFamily="34" charset="0"/>
              </a:rPr>
              <a:t>Hepatitis Víricas post transfusionales</a:t>
            </a:r>
          </a:p>
        </p:txBody>
      </p:sp>
    </p:spTree>
    <p:extLst>
      <p:ext uri="{BB962C8B-B14F-4D97-AF65-F5344CB8AC3E}">
        <p14:creationId xmlns:p14="http://schemas.microsoft.com/office/powerpoint/2010/main" val="32946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PARASITARIAS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06180" y="1988840"/>
            <a:ext cx="9143538" cy="41148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Toxoplasmosis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>
                <a:latin typeface="Arial" panose="020B0604020202020204" pitchFamily="34" charset="0"/>
              </a:rPr>
              <a:t>Chagas postransfusional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 smtClean="0">
                <a:latin typeface="Arial" panose="020B0604020202020204" pitchFamily="34" charset="0"/>
              </a:rPr>
              <a:t>Paludismo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b="1" dirty="0" smtClean="0">
                <a:latin typeface="Arial" panose="020B0604020202020204" pitchFamily="34" charset="0"/>
              </a:rPr>
              <a:t>Lehismaniasis</a:t>
            </a:r>
            <a:endParaRPr lang="es-ES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98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MICÓTICAS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38228" y="1988840"/>
            <a:ext cx="9143538" cy="41148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3200" b="1" dirty="0" smtClean="0">
                <a:latin typeface="Calibri" panose="020F0502020204030204" pitchFamily="34" charset="0"/>
              </a:rPr>
              <a:t>Histoplasmosis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3200" b="1" dirty="0" smtClean="0">
                <a:latin typeface="Calibri" panose="020F0502020204030204" pitchFamily="34" charset="0"/>
              </a:rPr>
              <a:t>Aspergilosis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3200" b="1" dirty="0" smtClean="0">
                <a:latin typeface="Calibri" panose="020F0502020204030204" pitchFamily="34" charset="0"/>
              </a:rPr>
              <a:t>Paracoccidiodes</a:t>
            </a:r>
            <a:endParaRPr lang="es-ES" altLang="es-AR" sz="32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3200" b="1" dirty="0">
                <a:latin typeface="Calibri" panose="020F0502020204030204" pitchFamily="34" charset="0"/>
              </a:rPr>
              <a:t>Candidiasis</a:t>
            </a:r>
          </a:p>
        </p:txBody>
      </p:sp>
    </p:spTree>
    <p:extLst>
      <p:ext uri="{BB962C8B-B14F-4D97-AF65-F5344CB8AC3E}">
        <p14:creationId xmlns:p14="http://schemas.microsoft.com/office/powerpoint/2010/main" val="421329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NEOPLÁSICAS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50196" y="1702288"/>
            <a:ext cx="9143538" cy="41148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Linfoma de Hogdkin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 smtClean="0">
                <a:latin typeface="Calibri" panose="020F0502020204030204" pitchFamily="34" charset="0"/>
              </a:rPr>
              <a:t>Hepatocarcinoma</a:t>
            </a:r>
            <a:endParaRPr lang="es-AR" sz="28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 smtClean="0">
                <a:latin typeface="Calibri" panose="020F0502020204030204" pitchFamily="34" charset="0"/>
              </a:rPr>
              <a:t>Hipernefroma</a:t>
            </a:r>
            <a:endParaRPr lang="es-ES" altLang="es-AR" sz="28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Cáncer de Colon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Cáncer de Pulmón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Cáncer de Antro pilórico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Leucemia</a:t>
            </a:r>
          </a:p>
        </p:txBody>
      </p:sp>
    </p:spTree>
    <p:extLst>
      <p:ext uri="{BB962C8B-B14F-4D97-AF65-F5344CB8AC3E}">
        <p14:creationId xmlns:p14="http://schemas.microsoft.com/office/powerpoint/2010/main" val="34561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ENFERMEDADES AUTOINMUNES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26060" y="1844824"/>
            <a:ext cx="9143538" cy="41148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Colagenopatías: Enf. de Still del adulto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Antibióticos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Sulfamidas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Antitiroideos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Colitis Ulcerosa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Barbitúricos</a:t>
            </a:r>
          </a:p>
        </p:txBody>
      </p:sp>
    </p:spTree>
    <p:extLst>
      <p:ext uri="{BB962C8B-B14F-4D97-AF65-F5344CB8AC3E}">
        <p14:creationId xmlns:p14="http://schemas.microsoft.com/office/powerpoint/2010/main" val="177655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MISCELÁNEAS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66220" y="1916832"/>
            <a:ext cx="9143538" cy="41148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Flebitis Pelviana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Embolia Pulm</a:t>
            </a:r>
            <a:r>
              <a:rPr lang="es-ES_tradnl" altLang="es-AR" sz="2800" b="1" dirty="0">
                <a:latin typeface="Calibri" panose="020F0502020204030204" pitchFamily="34" charset="0"/>
              </a:rPr>
              <a:t>o</a:t>
            </a:r>
            <a:r>
              <a:rPr lang="es-ES" altLang="es-AR" sz="2800" b="1" dirty="0" smtClean="0">
                <a:latin typeface="Calibri" panose="020F0502020204030204" pitchFamily="34" charset="0"/>
              </a:rPr>
              <a:t>nar</a:t>
            </a:r>
            <a:endParaRPr lang="es-ES" altLang="es-AR" sz="28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Fiebre simulada o facticia</a:t>
            </a:r>
          </a:p>
          <a:p>
            <a:pPr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ES" altLang="es-AR" sz="2800" b="1" dirty="0">
                <a:latin typeface="Calibri" panose="020F0502020204030204" pitchFamily="34" charset="0"/>
              </a:rPr>
              <a:t>Hipertiroidismo</a:t>
            </a:r>
          </a:p>
        </p:txBody>
      </p:sp>
    </p:spTree>
    <p:extLst>
      <p:ext uri="{BB962C8B-B14F-4D97-AF65-F5344CB8AC3E}">
        <p14:creationId xmlns:p14="http://schemas.microsoft.com/office/powerpoint/2010/main" val="30040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_tradnl" altLang="es-AR" sz="4000" b="1" dirty="0">
                <a:solidFill>
                  <a:srgbClr val="002060"/>
                </a:solidFill>
                <a:latin typeface="Calibri" panose="020F0502020204030204" pitchFamily="34" charset="0"/>
              </a:rPr>
              <a:t>Presentaciones  del SFP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522644" y="1916832"/>
            <a:ext cx="9143538" cy="4114800"/>
          </a:xfrm>
        </p:spPr>
        <p:txBody>
          <a:bodyPr/>
          <a:lstStyle/>
          <a:p>
            <a:pPr marL="742950" indent="-742950" eaLnBrk="1" hangingPunct="1">
              <a:spcAft>
                <a:spcPct val="35000"/>
              </a:spcAft>
              <a:buFont typeface="+mj-lt"/>
              <a:buAutoNum type="arabicPeriod"/>
            </a:pPr>
            <a:r>
              <a:rPr lang="es-AR" altLang="es-AR" sz="3600" b="1" dirty="0" smtClean="0">
                <a:latin typeface="Calibri" panose="020F0502020204030204" pitchFamily="34" charset="0"/>
              </a:rPr>
              <a:t>SFP clásico</a:t>
            </a:r>
          </a:p>
          <a:p>
            <a:pPr marL="742950" indent="-742950" eaLnBrk="1" hangingPunct="1">
              <a:spcAft>
                <a:spcPct val="35000"/>
              </a:spcAft>
              <a:buFont typeface="+mj-lt"/>
              <a:buAutoNum type="arabicPeriod"/>
            </a:pPr>
            <a:r>
              <a:rPr lang="es-AR" altLang="es-AR" sz="3600" b="1" dirty="0" smtClean="0">
                <a:latin typeface="Calibri" panose="020F0502020204030204" pitchFamily="34" charset="0"/>
              </a:rPr>
              <a:t>SFP  Nosocomial</a:t>
            </a:r>
          </a:p>
          <a:p>
            <a:pPr marL="742950" indent="-742950" eaLnBrk="1" hangingPunct="1">
              <a:spcAft>
                <a:spcPct val="35000"/>
              </a:spcAft>
              <a:buFont typeface="+mj-lt"/>
              <a:buAutoNum type="arabicPeriod"/>
            </a:pPr>
            <a:r>
              <a:rPr lang="es-AR" altLang="es-AR" sz="3600" b="1" dirty="0" smtClean="0">
                <a:latin typeface="Calibri" panose="020F0502020204030204" pitchFamily="34" charset="0"/>
              </a:rPr>
              <a:t>SFP </a:t>
            </a:r>
            <a:r>
              <a:rPr lang="es-AR" altLang="es-AR" sz="3600" b="1" dirty="0">
                <a:latin typeface="Calibri" panose="020F0502020204030204" pitchFamily="34" charset="0"/>
              </a:rPr>
              <a:t>en el paciente </a:t>
            </a:r>
            <a:r>
              <a:rPr lang="es-AR" altLang="es-AR" sz="3600" b="1" dirty="0" smtClean="0">
                <a:latin typeface="Calibri" panose="020F0502020204030204" pitchFamily="34" charset="0"/>
              </a:rPr>
              <a:t>inmunosuprimido</a:t>
            </a:r>
          </a:p>
          <a:p>
            <a:pPr marL="742950" indent="-742950" eaLnBrk="1" hangingPunct="1">
              <a:spcAft>
                <a:spcPct val="35000"/>
              </a:spcAft>
              <a:buFont typeface="+mj-lt"/>
              <a:buAutoNum type="arabicPeriod"/>
            </a:pPr>
            <a:r>
              <a:rPr lang="es-AR" altLang="es-AR" sz="3600" b="1" dirty="0" smtClean="0">
                <a:latin typeface="Calibri" panose="020F0502020204030204" pitchFamily="34" charset="0"/>
              </a:rPr>
              <a:t>SFP </a:t>
            </a:r>
            <a:r>
              <a:rPr lang="es-AR" altLang="es-AR" sz="3600" b="1" dirty="0">
                <a:latin typeface="Calibri" panose="020F0502020204030204" pitchFamily="34" charset="0"/>
              </a:rPr>
              <a:t>en el paciente HIV</a:t>
            </a:r>
            <a:endParaRPr lang="en-US" altLang="es-AR" sz="3600" b="1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es-ES_tradnl" altLang="es-AR" b="1" dirty="0" smtClean="0"/>
          </a:p>
        </p:txBody>
      </p:sp>
    </p:spTree>
    <p:extLst>
      <p:ext uri="{BB962C8B-B14F-4D97-AF65-F5344CB8AC3E}">
        <p14:creationId xmlns:p14="http://schemas.microsoft.com/office/powerpoint/2010/main" val="1780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260648"/>
            <a:ext cx="8173037" cy="597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7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75" y="188640"/>
            <a:ext cx="8829675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1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PRIMERA LÍNEA DIAGNÓSTICA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Exámen Clinico completo</a:t>
            </a:r>
          </a:p>
          <a:p>
            <a:endParaRPr lang="es-AR" dirty="0" smtClean="0"/>
          </a:p>
          <a:p>
            <a:endParaRPr lang="es-AR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975312"/>
              </p:ext>
            </p:extLst>
          </p:nvPr>
        </p:nvGraphicFramePr>
        <p:xfrm>
          <a:off x="2133972" y="2564904"/>
          <a:ext cx="8125884" cy="3779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1471"/>
                <a:gridCol w="2031471"/>
                <a:gridCol w="2031471"/>
                <a:gridCol w="2031471"/>
              </a:tblGrid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Hemograma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Colagenograma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Cultivos: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Serologías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Eritro</a:t>
                      </a:r>
                      <a:r>
                        <a:rPr lang="es-AR" b="1" baseline="0" dirty="0" smtClean="0">
                          <a:latin typeface="Calibri" panose="020F0502020204030204" pitchFamily="34" charset="0"/>
                        </a:rPr>
                        <a:t> Pcr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Perfil tiroideo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Urocultivo 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Tifoidea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Hepatograma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Hemocultivo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Brucelosis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Cultivo</a:t>
                      </a:r>
                      <a:r>
                        <a:rPr lang="es-AR" b="1" baseline="0" dirty="0" smtClean="0">
                          <a:latin typeface="Calibri" panose="020F0502020204030204" pitchFamily="34" charset="0"/>
                        </a:rPr>
                        <a:t> de lesiones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Sífilis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Mononucleosis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Toxo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VIH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Hepatitis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63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SEGUNDA LÍNEA DIAGNÓSTICA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1884" y="1844824"/>
            <a:ext cx="9143538" cy="4114800"/>
          </a:xfrm>
        </p:spPr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Tac abdomino pelviana y de pulmón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RMN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Rectoscopia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Colonoscopia</a:t>
            </a:r>
          </a:p>
          <a:p>
            <a:pPr marL="0" indent="0" algn="ctr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TERCERA LÍNEA DIAGNÓSTICA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Biopsias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91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CUARTA LÍNEA DIAGNÓSTICA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6260" y="1988840"/>
            <a:ext cx="9143538" cy="4114800"/>
          </a:xfrm>
        </p:spPr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Laparoscopia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Laparotomía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Tratamientos de prueba: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 </a:t>
            </a:r>
            <a:r>
              <a:rPr lang="es-AR" b="1" dirty="0" smtClean="0">
                <a:latin typeface="Calibri" panose="020F0502020204030204" pitchFamily="34" charset="0"/>
              </a:rPr>
              <a:t>    Antituberculosos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 </a:t>
            </a:r>
            <a:r>
              <a:rPr lang="es-AR" b="1" dirty="0" smtClean="0">
                <a:latin typeface="Calibri" panose="020F0502020204030204" pitchFamily="34" charset="0"/>
              </a:rPr>
              <a:t>    Antibióticos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 </a:t>
            </a:r>
            <a:r>
              <a:rPr lang="es-AR" b="1" dirty="0" smtClean="0">
                <a:latin typeface="Calibri" panose="020F0502020204030204" pitchFamily="34" charset="0"/>
              </a:rPr>
              <a:t>    Corticoides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     Aines (Naproxeno)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22644" y="2218184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CASOS CLÍNICOS</a:t>
            </a:r>
            <a:endParaRPr lang="es-AR" sz="4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0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>
                <a:solidFill>
                  <a:schemeClr val="tx1"/>
                </a:solidFill>
                <a:latin typeface="Arial" panose="020B0604020202020204" pitchFamily="34" charset="0"/>
              </a:rPr>
              <a:t>Caso clínico I</a:t>
            </a:r>
            <a:endParaRPr lang="es-ES" sz="35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sz="2799"/>
              <a:t>	</a:t>
            </a:r>
            <a:r>
              <a:rPr lang="es-ES_tradnl" sz="2799" b="1">
                <a:latin typeface="Arial" panose="020B0604020202020204" pitchFamily="34" charset="0"/>
              </a:rPr>
              <a:t>Mujer de 61 años con antecedentes de tabaquismo e hipertensión arterial que ingresó en el Servicio de Medicina Interna por síndrome febril prolongado sin foco. La paciente presentaba </a:t>
            </a:r>
            <a:r>
              <a:rPr lang="es-ES_tradnl" sz="2799" b="1">
                <a:solidFill>
                  <a:srgbClr val="0000FF"/>
                </a:solidFill>
                <a:latin typeface="Arial" panose="020B0604020202020204" pitchFamily="34" charset="0"/>
              </a:rPr>
              <a:t>fiebre de un mes</a:t>
            </a:r>
            <a:r>
              <a:rPr lang="es-ES_tradnl" sz="2799" b="1">
                <a:latin typeface="Arial" panose="020B0604020202020204" pitchFamily="34" charset="0"/>
              </a:rPr>
              <a:t> evolución de hasta 40 °C de predominio vespertino, acompañada de artromialgias y pérdida de 5 kg de peso. No existían datos epidemiológicos de interés y la anamnesis dirigida por aparatos era negativa.</a:t>
            </a:r>
          </a:p>
          <a:p>
            <a:pPr eaLnBrk="1" hangingPunct="1">
              <a:lnSpc>
                <a:spcPct val="90000"/>
              </a:lnSpc>
            </a:pPr>
            <a:endParaRPr lang="es-ES" sz="2799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5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999" b="1">
                <a:solidFill>
                  <a:schemeClr val="tx1"/>
                </a:solidFill>
              </a:rPr>
              <a:t>Examen Físico</a:t>
            </a:r>
            <a:endParaRPr lang="es-ES" sz="3999" b="1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>
                <a:latin typeface="Arial" panose="020B0604020202020204" pitchFamily="34" charset="0"/>
              </a:rPr>
              <a:t>En la exploración física destacaba la presencia de un soplo sistólico II/VI, polifocal y una microadenomegalia cervical e inguinal.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44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>
                <a:solidFill>
                  <a:schemeClr val="tx1"/>
                </a:solidFill>
                <a:latin typeface="Arial" panose="020B0604020202020204" pitchFamily="34" charset="0"/>
              </a:rPr>
              <a:t>Laboratorio</a:t>
            </a:r>
            <a:endParaRPr lang="es-ES" sz="35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>
                <a:latin typeface="Arial" panose="020B0604020202020204" pitchFamily="34" charset="0"/>
              </a:rPr>
              <a:t>Los estudios de laboratorio destacaron la presencia de 11.700 leucocitos/μ l con neutrofilia, discreta anemia normocítica normocrómica y aumento de los reactantes de fase aguda (VSG 85 mm y proteína C reactiva 141 mg/l). El perfil bioquímico sérico fue normal junto con un estudio </a:t>
            </a:r>
            <a:r>
              <a:rPr lang="es-ES_tradnl" b="1" smtClean="0">
                <a:solidFill>
                  <a:srgbClr val="0000FF"/>
                </a:solidFill>
                <a:latin typeface="Arial" panose="020B0604020202020204" pitchFamily="34" charset="0"/>
              </a:rPr>
              <a:t>reumatológico básico.</a:t>
            </a:r>
            <a:r>
              <a:rPr lang="es-ES_tradnl" b="1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6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199" b="1">
                <a:solidFill>
                  <a:schemeClr val="tx1"/>
                </a:solidFill>
                <a:latin typeface="Arial" panose="020B0604020202020204" pitchFamily="34" charset="0"/>
              </a:rPr>
              <a:t>Estudios Microbiológicos y Serologías</a:t>
            </a:r>
            <a:endParaRPr lang="es-ES" sz="31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sz="2799" b="1">
                <a:latin typeface="Arial" panose="020B0604020202020204" pitchFamily="34" charset="0"/>
              </a:rPr>
              <a:t>En cuanto a los estudios microbiológicos realizados, las </a:t>
            </a:r>
            <a:r>
              <a:rPr lang="es-ES_tradnl" sz="2799" b="1">
                <a:solidFill>
                  <a:srgbClr val="0000FF"/>
                </a:solidFill>
                <a:latin typeface="Arial" panose="020B0604020202020204" pitchFamily="34" charset="0"/>
              </a:rPr>
              <a:t>aglutinaciones febriles</a:t>
            </a:r>
            <a:r>
              <a:rPr lang="es-ES_tradnl" sz="2799" b="1">
                <a:latin typeface="Arial" panose="020B0604020202020204" pitchFamily="34" charset="0"/>
              </a:rPr>
              <a:t>, serología luética y baciloscopias de esputo y orina fueron negativos. En el sedimento se encontró leucocituria. Se tomaron muestras para hemocultivos y urocultivo.</a:t>
            </a:r>
          </a:p>
          <a:p>
            <a:pPr eaLnBrk="1" hangingPunct="1"/>
            <a:endParaRPr lang="es-ES" sz="2799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7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>
                <a:solidFill>
                  <a:schemeClr val="tx1"/>
                </a:solidFill>
              </a:rPr>
              <a:t>Imágenes</a:t>
            </a:r>
            <a:endParaRPr lang="es-ES" sz="3599" b="1">
              <a:solidFill>
                <a:schemeClr val="tx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La radiografía de tórax fue normal. 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Ecografía abdominal: dificultosa, por la presencia de marcado meteorismo.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Ecocardiograma transtorácico mostró: regurgitación Aº, con válvulas sin vegetaciones.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97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>
                <a:solidFill>
                  <a:schemeClr val="tx1"/>
                </a:solidFill>
                <a:latin typeface="Arial" panose="020B0604020202020204" pitchFamily="34" charset="0"/>
              </a:rPr>
              <a:t>Cultivos</a:t>
            </a:r>
            <a:endParaRPr lang="es-ES" sz="35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Urocultivo: sedimento patológico, cultivo negativo. 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Hemocultivos: negativos.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6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29916" y="2276872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¿Cómo seguimos?</a:t>
            </a:r>
            <a:endParaRPr lang="es-AR" sz="4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2413" y="980728"/>
            <a:ext cx="9144000" cy="4114800"/>
          </a:xfrm>
        </p:spPr>
        <p:txBody>
          <a:bodyPr/>
          <a:lstStyle/>
          <a:p>
            <a:pPr eaLnBrk="1" hangingPunct="1"/>
            <a:r>
              <a:rPr lang="es-AR" sz="3200" b="1" dirty="0" smtClean="0">
                <a:latin typeface="Arial" panose="020B0604020202020204" pitchFamily="34" charset="0"/>
              </a:rPr>
              <a:t>Ante la falta de resolución del cuadro clínico,  tendiendo como hallazgo positivo el sedimento patológico:</a:t>
            </a:r>
          </a:p>
          <a:p>
            <a:pPr eaLnBrk="1" hangingPunct="1"/>
            <a:r>
              <a:rPr lang="es-AR" sz="3200" b="1" dirty="0">
                <a:latin typeface="Arial" panose="020B0604020202020204" pitchFamily="34" charset="0"/>
              </a:rPr>
              <a:t>S</a:t>
            </a:r>
            <a:r>
              <a:rPr lang="es-AR" sz="3200" b="1" dirty="0" smtClean="0">
                <a:latin typeface="Arial" panose="020B0604020202020204" pitchFamily="34" charset="0"/>
              </a:rPr>
              <a:t>e solicita TAC de abdomen: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3200" b="1" dirty="0" smtClean="0">
                <a:latin typeface="Arial" panose="020B0604020202020204" pitchFamily="34" charset="0"/>
              </a:rPr>
              <a:t>	Riñón derecho de múltiples imágenes hipodensas de morfología triangular de base cortical.</a:t>
            </a:r>
          </a:p>
          <a:p>
            <a:pPr eaLnBrk="1" hangingPunct="1"/>
            <a:endParaRPr lang="es-AR" b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val="39502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DIAGNÓSTICO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269876" y="2204864"/>
            <a:ext cx="99371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>
                <a:latin typeface="Arial" panose="020B0604020202020204" pitchFamily="34" charset="0"/>
              </a:rPr>
              <a:t>Nefritis bacteriana focal múltiple</a:t>
            </a:r>
          </a:p>
        </p:txBody>
      </p:sp>
    </p:spTree>
    <p:extLst>
      <p:ext uri="{BB962C8B-B14F-4D97-AF65-F5344CB8AC3E}">
        <p14:creationId xmlns:p14="http://schemas.microsoft.com/office/powerpoint/2010/main" val="34582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>
                <a:solidFill>
                  <a:schemeClr val="tx1"/>
                </a:solidFill>
                <a:latin typeface="Arial" panose="020B0604020202020204" pitchFamily="34" charset="0"/>
              </a:rPr>
              <a:t>Caso clínico II</a:t>
            </a:r>
            <a:endParaRPr lang="es-ES" sz="35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1999" b="1">
                <a:latin typeface="Arial" panose="020B0604020202020204" pitchFamily="34" charset="0"/>
              </a:rPr>
              <a:t>Paciente: A.P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1999" b="1">
                <a:latin typeface="Arial" panose="020B0604020202020204" pitchFamily="34" charset="0"/>
              </a:rPr>
              <a:t>Sexo: Femenino   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1999" b="1">
                <a:latin typeface="Arial" panose="020B0604020202020204" pitchFamily="34" charset="0"/>
              </a:rPr>
              <a:t>Edad: 73 años</a:t>
            </a:r>
            <a:r>
              <a:rPr lang="es-ES" smtClean="0"/>
              <a:t> </a:t>
            </a: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1918788" y="3436937"/>
            <a:ext cx="8365533" cy="228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799" b="1">
                <a:solidFill>
                  <a:srgbClr val="000000"/>
                </a:solidFill>
              </a:rPr>
              <a:t>Paciente que comienza aproximadamente un año previo a su internación, con síndrome febril y mioartralgias, a predominio de cintura escapular,  realizándose diagnóstico de “hombro congelado”.Comienza tratamiento con infiltraciones locales, con Prednisona a dosis de 80 mg/día (actualmente con dosis de 20 mg/día) y kinesioterapia, no obteniéndose mejoría  en su cuadro clínico. Posteriormente, se agrega disminución de peso, de aproximadamente 15 kg. en 8 meses y marcada astenia psico-física.</a:t>
            </a:r>
          </a:p>
        </p:txBody>
      </p:sp>
    </p:spTree>
    <p:extLst>
      <p:ext uri="{BB962C8B-B14F-4D97-AF65-F5344CB8AC3E}">
        <p14:creationId xmlns:p14="http://schemas.microsoft.com/office/powerpoint/2010/main" val="46929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199" b="1">
                <a:solidFill>
                  <a:schemeClr val="tx1"/>
                </a:solidFill>
                <a:latin typeface="Arial" panose="020B0604020202020204" pitchFamily="34" charset="0"/>
              </a:rPr>
              <a:t>EXAMEN FISICO</a:t>
            </a:r>
            <a:endParaRPr lang="es-ES" sz="31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s-ES_tradnl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dirty="0" smtClean="0"/>
              <a:t>	</a:t>
            </a:r>
            <a:r>
              <a:rPr lang="es-ES_tradnl" sz="3200" b="1" dirty="0" smtClean="0">
                <a:latin typeface="Calibri" panose="020F0502020204030204" pitchFamily="34" charset="0"/>
              </a:rPr>
              <a:t>Marcado compromiso del estado general. Palidez cutáneo-mucosa. Deshidratación leve.</a:t>
            </a:r>
            <a:br>
              <a:rPr lang="es-ES_tradnl" sz="3200" b="1" dirty="0" smtClean="0">
                <a:latin typeface="Calibri" panose="020F0502020204030204" pitchFamily="34" charset="0"/>
              </a:rPr>
            </a:br>
            <a:r>
              <a:rPr lang="es-ES_tradnl" sz="3200" b="1" dirty="0" smtClean="0">
                <a:latin typeface="Calibri" panose="020F0502020204030204" pitchFamily="34" charset="0"/>
              </a:rPr>
              <a:t>Rales crepitantes bibasales, a predominio de base pulmonar derecha.</a:t>
            </a:r>
            <a:br>
              <a:rPr lang="es-ES_tradnl" sz="3200" b="1" dirty="0" smtClean="0">
                <a:latin typeface="Calibri" panose="020F0502020204030204" pitchFamily="34" charset="0"/>
              </a:rPr>
            </a:br>
            <a:r>
              <a:rPr lang="es-ES_tradnl" sz="3200" b="1" dirty="0" smtClean="0">
                <a:latin typeface="Calibri" panose="020F0502020204030204" pitchFamily="34" charset="0"/>
              </a:rPr>
              <a:t>Hepatomegalia de  dos traveses de dedo por debajo del reborde costal, borde romo, discretamente doloroso.</a:t>
            </a:r>
            <a:endParaRPr lang="es-ES" sz="32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9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079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199" b="1">
                <a:solidFill>
                  <a:schemeClr val="tx1"/>
                </a:solidFill>
                <a:latin typeface="Arial" panose="020B0604020202020204" pitchFamily="34" charset="0"/>
              </a:rPr>
              <a:t>Métodos complementarios</a:t>
            </a:r>
            <a:endParaRPr lang="es-ES" sz="31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Laboratorio: 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799" b="1" dirty="0">
                <a:latin typeface="Calibri" panose="020F0502020204030204" pitchFamily="34" charset="0"/>
              </a:rPr>
              <a:t>	ERS: 37 mm                  TGO: 69</a:t>
            </a:r>
            <a:endParaRPr lang="en-GB" sz="1799" b="1" dirty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sz="1600" b="1" dirty="0">
                <a:latin typeface="Calibri" panose="020F0502020204030204" pitchFamily="34" charset="0"/>
              </a:rPr>
              <a:t>Hto: 39%                            </a:t>
            </a:r>
            <a:r>
              <a:rPr lang="en-GB" sz="1600" b="1" dirty="0" smtClean="0">
                <a:latin typeface="Calibri" panose="020F0502020204030204" pitchFamily="34" charset="0"/>
              </a:rPr>
              <a:t> TGP</a:t>
            </a:r>
            <a:r>
              <a:rPr lang="en-GB" sz="1600" b="1" dirty="0">
                <a:latin typeface="Calibri" panose="020F0502020204030204" pitchFamily="34" charset="0"/>
              </a:rPr>
              <a:t>: 27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sz="1600" b="1" dirty="0">
                <a:latin typeface="Calibri" panose="020F0502020204030204" pitchFamily="34" charset="0"/>
              </a:rPr>
              <a:t>Hb: 13,1 gr/dl                     </a:t>
            </a:r>
            <a:r>
              <a:rPr lang="en-GB" sz="1600" b="1" dirty="0" smtClean="0">
                <a:latin typeface="Calibri" panose="020F0502020204030204" pitchFamily="34" charset="0"/>
              </a:rPr>
              <a:t>FAL</a:t>
            </a:r>
            <a:r>
              <a:rPr lang="en-GB" sz="1600" b="1" dirty="0">
                <a:latin typeface="Calibri" panose="020F0502020204030204" pitchFamily="34" charset="0"/>
              </a:rPr>
              <a:t>: 414</a:t>
            </a:r>
            <a:endParaRPr lang="es-ES_tradnl" sz="1600" b="1" dirty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600" b="1" dirty="0">
                <a:latin typeface="Calibri" panose="020F0502020204030204" pitchFamily="34" charset="0"/>
              </a:rPr>
              <a:t>Leu: 5000/mm3                 </a:t>
            </a:r>
            <a:r>
              <a:rPr lang="es-ES_tradnl" sz="1600" b="1" dirty="0" smtClean="0">
                <a:latin typeface="Calibri" panose="020F0502020204030204" pitchFamily="34" charset="0"/>
              </a:rPr>
              <a:t> GGT</a:t>
            </a:r>
            <a:r>
              <a:rPr lang="es-ES_tradnl" sz="1600" b="1" dirty="0">
                <a:latin typeface="Calibri" panose="020F0502020204030204" pitchFamily="34" charset="0"/>
              </a:rPr>
              <a:t>: 71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600" b="1" dirty="0">
                <a:latin typeface="Calibri" panose="020F0502020204030204" pitchFamily="34" charset="0"/>
              </a:rPr>
              <a:t>Plaquetas: 295000            </a:t>
            </a:r>
            <a:r>
              <a:rPr lang="es-ES_tradnl" sz="1600" b="1" dirty="0" smtClean="0">
                <a:latin typeface="Calibri" panose="020F0502020204030204" pitchFamily="34" charset="0"/>
              </a:rPr>
              <a:t> </a:t>
            </a:r>
            <a:r>
              <a:rPr lang="es-ES_tradnl" sz="1600" b="1" dirty="0">
                <a:latin typeface="Calibri" panose="020F0502020204030204" pitchFamily="34" charset="0"/>
              </a:rPr>
              <a:t>LDH: 1473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Rx tórax: Infiltrado intersticial bilateral, a predominio en base pulmonar derecha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TAC tórax: fibrosis pulmonar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Biopsia </a:t>
            </a:r>
            <a:r>
              <a:rPr lang="es-ES_tradnl" sz="1799" b="1" dirty="0" err="1">
                <a:latin typeface="Calibri" panose="020F0502020204030204" pitchFamily="34" charset="0"/>
              </a:rPr>
              <a:t>trans</a:t>
            </a:r>
            <a:r>
              <a:rPr lang="es-ES_tradnl" sz="1799" b="1" dirty="0">
                <a:latin typeface="Calibri" panose="020F0502020204030204" pitchFamily="34" charset="0"/>
              </a:rPr>
              <a:t>-bronquial: engrosamiento </a:t>
            </a:r>
            <a:r>
              <a:rPr lang="es-ES_tradnl" sz="1799" b="1" dirty="0" err="1">
                <a:latin typeface="Calibri" panose="020F0502020204030204" pitchFamily="34" charset="0"/>
              </a:rPr>
              <a:t>parieto</a:t>
            </a:r>
            <a:r>
              <a:rPr lang="es-ES_tradnl" sz="1799" b="1" dirty="0">
                <a:latin typeface="Calibri" panose="020F0502020204030204" pitchFamily="34" charset="0"/>
              </a:rPr>
              <a:t>-alveolar a expensas de fibrosis. Directo para BAAR negativo. Células atípicas negativas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Centellograma óseo: hipercaptación en hombro derecho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Ecografía abdominal: imagen quística de 4 cm. en topografía de segmento IV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799" b="1" dirty="0">
                <a:latin typeface="Calibri" panose="020F0502020204030204" pitchFamily="34" charset="0"/>
              </a:rPr>
              <a:t>Ecografía ginecológica, TAC de pelvis, Fibrocolonoscopía, Ecocardiograma, Inmunológico, Serologías para HIV, </a:t>
            </a:r>
            <a:endParaRPr lang="es-ES_tradnl" sz="1799" b="1" dirty="0" smtClean="0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s-ES_tradnl" sz="1799" b="1" dirty="0">
                <a:latin typeface="Calibri" panose="020F0502020204030204" pitchFamily="34" charset="0"/>
              </a:rPr>
              <a:t> </a:t>
            </a:r>
            <a:r>
              <a:rPr lang="es-ES_tradnl" sz="1799" b="1" dirty="0" smtClean="0">
                <a:latin typeface="Calibri" panose="020F0502020204030204" pitchFamily="34" charset="0"/>
              </a:rPr>
              <a:t>      CMV</a:t>
            </a:r>
            <a:r>
              <a:rPr lang="es-ES_tradnl" sz="1799" b="1" dirty="0">
                <a:latin typeface="Calibri" panose="020F0502020204030204" pitchFamily="34" charset="0"/>
              </a:rPr>
              <a:t>, Brucelosis y Fondo de ojo: negativos.</a:t>
            </a:r>
          </a:p>
          <a:p>
            <a:pPr eaLnBrk="1" hangingPunct="1">
              <a:lnSpc>
                <a:spcPct val="80000"/>
              </a:lnSpc>
            </a:pPr>
            <a:endParaRPr lang="es-ES" sz="1799" b="1" dirty="0"/>
          </a:p>
        </p:txBody>
      </p:sp>
    </p:spTree>
    <p:extLst>
      <p:ext uri="{BB962C8B-B14F-4D97-AF65-F5344CB8AC3E}">
        <p14:creationId xmlns:p14="http://schemas.microsoft.com/office/powerpoint/2010/main" val="167751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199" b="1">
                <a:solidFill>
                  <a:schemeClr val="tx1"/>
                </a:solidFill>
                <a:latin typeface="Arial" panose="020B0604020202020204" pitchFamily="34" charset="0"/>
              </a:rPr>
              <a:t>Métodos complementarios</a:t>
            </a:r>
            <a:endParaRPr lang="es-ES" sz="3199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sz="2399" b="1">
                <a:latin typeface="Arial" panose="020B0604020202020204" pitchFamily="34" charset="0"/>
              </a:rPr>
              <a:t>TAC de abdomen que mostró hepatomegalia homogénea, con imágenes focales hipodensas inespecíficas aisladas en hígado y bazo,  </a:t>
            </a:r>
          </a:p>
        </p:txBody>
      </p:sp>
      <p:pic>
        <p:nvPicPr>
          <p:cNvPr id="45060" name="Picture 5" descr="fig10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387" y="3092539"/>
            <a:ext cx="3959781" cy="311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96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599" b="1" dirty="0">
                <a:solidFill>
                  <a:schemeClr val="tx1"/>
                </a:solidFill>
                <a:latin typeface="Calibri" panose="020F0502020204030204" pitchFamily="34" charset="0"/>
              </a:rPr>
              <a:t>Evolución</a:t>
            </a:r>
            <a:endParaRPr lang="es-ES" sz="3599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799" b="1" dirty="0">
                <a:latin typeface="Calibri" panose="020F0502020204030204" pitchFamily="34" charset="0"/>
              </a:rPr>
              <a:t>Dada la persistencia del cuadro febril y el desmejoramiento progresivo de la paciente, acompañado de las alteraciones en el hepatograma, se realiza interconsulta con Hepatología, determinándose la necesidad de realización de biopsia hepática.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799" b="1" dirty="0">
                <a:latin typeface="Calibri" panose="020F0502020204030204" pitchFamily="34" charset="0"/>
              </a:rPr>
              <a:t>Se realiza la biopsia hepática guiada por ecografía, obteniéndose muestra suficiente, que es enviada a Anatomía Patológica para su estudio histológico y a Bacteriología para cultivo.</a:t>
            </a:r>
            <a:endParaRPr lang="es-ES" sz="2799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7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>
                <a:solidFill>
                  <a:schemeClr val="tx1"/>
                </a:solidFill>
              </a:rPr>
              <a:t>Anatomía patológica</a:t>
            </a:r>
            <a:endParaRPr lang="es-ES" sz="3599" b="1" dirty="0">
              <a:solidFill>
                <a:schemeClr val="tx1"/>
              </a:solidFill>
            </a:endParaRPr>
          </a:p>
        </p:txBody>
      </p:sp>
      <p:pic>
        <p:nvPicPr>
          <p:cNvPr id="47107" name="Picture 4" descr="image0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2944" y="2011732"/>
            <a:ext cx="3959781" cy="3059903"/>
          </a:xfrm>
          <a:noFill/>
        </p:spPr>
      </p:pic>
      <p:pic>
        <p:nvPicPr>
          <p:cNvPr id="47108" name="Picture 5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099" y="2060931"/>
            <a:ext cx="2807557" cy="280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1702945" y="5157339"/>
            <a:ext cx="3886775" cy="1366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Presencia de granulomas,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con corona de células de Langhans,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y necrosis caseosa central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ES" sz="1600" b="1">
              <a:solidFill>
                <a:srgbClr val="000000"/>
              </a:solidFill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6526100" y="5300177"/>
            <a:ext cx="3815356" cy="9363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1799" b="1">
                <a:solidFill>
                  <a:srgbClr val="000000"/>
                </a:solidFill>
              </a:rPr>
              <a:t>Identificación del bacilo de Koch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1799" b="1">
                <a:solidFill>
                  <a:srgbClr val="000000"/>
                </a:solidFill>
              </a:rPr>
              <a:t>en el tejido.</a:t>
            </a:r>
            <a:endParaRPr lang="es-ES" sz="1799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599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dirty="0" smtClean="0"/>
              <a:t>	</a:t>
            </a:r>
            <a:r>
              <a:rPr lang="es-ES_tradnl" b="1" dirty="0" smtClean="0">
                <a:latin typeface="Arial" panose="020B0604020202020204" pitchFamily="34" charset="0"/>
              </a:rPr>
              <a:t>La paciente presenta una </a:t>
            </a:r>
            <a:r>
              <a:rPr lang="es-ES_tradnl" b="1" dirty="0" err="1" smtClean="0">
                <a:latin typeface="Arial" panose="020B0604020202020204" pitchFamily="34" charset="0"/>
              </a:rPr>
              <a:t>desmejoría</a:t>
            </a:r>
            <a:r>
              <a:rPr lang="es-ES_tradnl" b="1" dirty="0" smtClean="0">
                <a:latin typeface="Arial" panose="020B0604020202020204" pitchFamily="34" charset="0"/>
              </a:rPr>
              <a:t> marcada en su cuadro clínico, agregándose deterioro del sensorio, inestabilidad hemodinámica y cuadro abdominal agudo, cuyo origen no pudo establecerse. Se produce el óbito a los 35 días de internación.</a:t>
            </a:r>
            <a:endParaRPr lang="es-E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3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Caso clínico III SFP y Adenopatías </a:t>
            </a:r>
            <a:endParaRPr lang="es-ES" dirty="0" smtClean="0">
              <a:latin typeface="Calibri" panose="020F0502020204030204" pitchFamily="34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AR" sz="3200" b="1" dirty="0" smtClean="0">
                <a:latin typeface="Arial" panose="020B0604020202020204" pitchFamily="34" charset="0"/>
              </a:rPr>
              <a:t>Varón, de 25 años de edad. En febrero del 2011, estando de vacaciones en Barcelona, consulta por:</a:t>
            </a:r>
          </a:p>
          <a:p>
            <a:pPr eaLnBrk="1" hangingPunct="1"/>
            <a:r>
              <a:rPr lang="es-AR" sz="3200" b="1" dirty="0" smtClean="0">
                <a:latin typeface="Arial" panose="020B0604020202020204" pitchFamily="34" charset="0"/>
              </a:rPr>
              <a:t>Fiebre, astenia, adinamia, </a:t>
            </a:r>
            <a:r>
              <a:rPr lang="es-AR" sz="3200" b="1" dirty="0" err="1" smtClean="0">
                <a:latin typeface="Arial" panose="020B0604020202020204" pitchFamily="34" charset="0"/>
              </a:rPr>
              <a:t>rush</a:t>
            </a:r>
            <a:r>
              <a:rPr lang="es-AR" sz="3200" b="1" dirty="0" smtClean="0">
                <a:latin typeface="Arial" panose="020B0604020202020204" pitchFamily="34" charset="0"/>
              </a:rPr>
              <a:t> cutáneo, adenopatías y úlceras en cavidad oral.</a:t>
            </a:r>
            <a:endParaRPr lang="es-ES" sz="32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9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Historia clínica</a:t>
            </a:r>
            <a:endParaRPr lang="es-ES" sz="3599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01-02-11: presenta fiebre, rush, dolor de garganta, gingivitis, adenopatás cervicales.</a:t>
            </a:r>
            <a:br>
              <a:rPr lang="es-ES" b="1" smtClean="0">
                <a:latin typeface="Arial" panose="020B0604020202020204" pitchFamily="34" charset="0"/>
              </a:rPr>
            </a:br>
            <a:endParaRPr lang="es-E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16-02-11: 5.300 globs. blancos continúa con rush y adenopatías.</a:t>
            </a:r>
            <a:r>
              <a:rPr lang="es-ES" smtClean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243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599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Asistido en Barcelona: 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Diagnóstico: </a:t>
            </a:r>
          </a:p>
          <a:p>
            <a:pPr eaLnBrk="1" hangingPunct="1">
              <a:buFontTx/>
              <a:buNone/>
            </a:pPr>
            <a:r>
              <a:rPr lang="es-AR" b="1" dirty="0" smtClean="0">
                <a:latin typeface="Arial" panose="020B0604020202020204" pitchFamily="34" charset="0"/>
              </a:rPr>
              <a:t>	Síndrome mononucleotiforme.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Analgésicos.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Estuvo tres semanas de vacaciones y regresa a Tucumán.</a:t>
            </a:r>
          </a:p>
          <a:p>
            <a:pPr eaLnBrk="1" hangingPunct="1"/>
            <a:endParaRPr lang="es-E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11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599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En abril 2011, sin ganglios, ligera astenia.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El examen físico: s/p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Se reintrerroga al paciente y se profundiza sobre sus conductas de riesgo, expresando el paciente su condición de homosexualidad.</a:t>
            </a:r>
            <a:endParaRPr lang="es-E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1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599" b="1" dirty="0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599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b="1" dirty="0" smtClean="0">
                <a:latin typeface="Arial" panose="020B0604020202020204" pitchFamily="34" charset="0"/>
              </a:rPr>
              <a:t>29-04-11: ya estaba asintomático, solicito serología para HIV: resultó positiva.</a:t>
            </a:r>
            <a:br>
              <a:rPr lang="es-ES" b="1" dirty="0" smtClean="0">
                <a:latin typeface="Arial" panose="020B0604020202020204" pitchFamily="34" charset="0"/>
              </a:rPr>
            </a:br>
            <a:endParaRPr lang="es-ES" b="1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s-ES" b="1" dirty="0" smtClean="0">
                <a:latin typeface="Arial" panose="020B0604020202020204" pitchFamily="34" charset="0"/>
              </a:rPr>
              <a:t>03-06-11: CD4 733 y C.V. 77.200</a:t>
            </a:r>
            <a:br>
              <a:rPr lang="es-ES" b="1" dirty="0" smtClean="0">
                <a:latin typeface="Arial" panose="020B0604020202020204" pitchFamily="34" charset="0"/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9736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Infección Aguda</a:t>
            </a:r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5593" y="1930763"/>
            <a:ext cx="6761793" cy="4230043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 bwMode="auto">
          <a:xfrm>
            <a:off x="3286100" y="1844824"/>
            <a:ext cx="1853954" cy="1436296"/>
          </a:xfrm>
          <a:prstGeom prst="ellipse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algn="ctr" defTabSz="914126" fontAlgn="base">
              <a:spcBef>
                <a:spcPct val="0"/>
              </a:spcBef>
              <a:spcAft>
                <a:spcPct val="0"/>
              </a:spcAft>
            </a:pPr>
            <a:endParaRPr lang="es-AR" sz="1799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8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32" y="4509120"/>
            <a:ext cx="6974762" cy="155174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196" y="0"/>
            <a:ext cx="4083107" cy="403244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14092" y="4149080"/>
            <a:ext cx="6336704" cy="3600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 smtClean="0">
                <a:solidFill>
                  <a:schemeClr val="bg1"/>
                </a:solidFill>
              </a:rPr>
              <a:t>Genetista, descubridor de la causa del síndrome de Down</a:t>
            </a:r>
          </a:p>
        </p:txBody>
      </p:sp>
    </p:spTree>
    <p:extLst>
      <p:ext uri="{BB962C8B-B14F-4D97-AF65-F5344CB8AC3E}">
        <p14:creationId xmlns:p14="http://schemas.microsoft.com/office/powerpoint/2010/main" val="426608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2639</TotalTime>
  <Words>565</Words>
  <Application>Microsoft Office PowerPoint</Application>
  <PresentationFormat>Personalizado</PresentationFormat>
  <Paragraphs>169</Paragraphs>
  <Slides>42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Arial</vt:lpstr>
      <vt:lpstr>Calibri</vt:lpstr>
      <vt:lpstr>Euphemia</vt:lpstr>
      <vt:lpstr>Wingdings</vt:lpstr>
      <vt:lpstr>Borde con bandas 16x9</vt:lpstr>
      <vt:lpstr>SINDROME FEBRIL PROLONGADO  Asociación de Médicos de Cabecera</vt:lpstr>
      <vt:lpstr>Presentación de PowerPoint</vt:lpstr>
      <vt:lpstr>CONCEPTOS</vt:lpstr>
      <vt:lpstr>CAUSAS</vt:lpstr>
      <vt:lpstr>BACTERIANAS</vt:lpstr>
      <vt:lpstr>VÍRICAS</vt:lpstr>
      <vt:lpstr>PARASITARIAS</vt:lpstr>
      <vt:lpstr>MICÓTICAS</vt:lpstr>
      <vt:lpstr>NEOPLÁSICAS</vt:lpstr>
      <vt:lpstr>ENFERMEDADES AUTOINMUNES</vt:lpstr>
      <vt:lpstr>MISCELÁNEAS</vt:lpstr>
      <vt:lpstr>Presentaciones  del SFP</vt:lpstr>
      <vt:lpstr>Presentación de PowerPoint</vt:lpstr>
      <vt:lpstr>Presentación de PowerPoint</vt:lpstr>
      <vt:lpstr>PRIMERA LÍNEA DIAGNÓSTICA</vt:lpstr>
      <vt:lpstr>SEGUNDA LÍNEA DIAGNÓSTICA</vt:lpstr>
      <vt:lpstr>CUARTA LÍNEA DIAGNÓSTICA</vt:lpstr>
      <vt:lpstr>CASOS CLÍNICOS</vt:lpstr>
      <vt:lpstr>Caso clínico I</vt:lpstr>
      <vt:lpstr>Examen Físico</vt:lpstr>
      <vt:lpstr>Laboratorio</vt:lpstr>
      <vt:lpstr>Estudios Microbiológicos y Serologías</vt:lpstr>
      <vt:lpstr>Imágenes</vt:lpstr>
      <vt:lpstr>Cultivos</vt:lpstr>
      <vt:lpstr>¿Cómo seguimos?</vt:lpstr>
      <vt:lpstr>Presentación de PowerPoint</vt:lpstr>
      <vt:lpstr>DIAGNÓSTICO</vt:lpstr>
      <vt:lpstr>Caso clínico II</vt:lpstr>
      <vt:lpstr>EXAMEN FISICO</vt:lpstr>
      <vt:lpstr>Presentación de PowerPoint</vt:lpstr>
      <vt:lpstr>Métodos complementarios</vt:lpstr>
      <vt:lpstr>Métodos complementarios</vt:lpstr>
      <vt:lpstr>Evolución</vt:lpstr>
      <vt:lpstr>Anatomía patológica</vt:lpstr>
      <vt:lpstr>Evolución</vt:lpstr>
      <vt:lpstr>Caso clínico III SFP y Adenopatías </vt:lpstr>
      <vt:lpstr>Historia clínica</vt:lpstr>
      <vt:lpstr>Evolución</vt:lpstr>
      <vt:lpstr>Evolución</vt:lpstr>
      <vt:lpstr>Evolución</vt:lpstr>
      <vt:lpstr>Infección Aguda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Dr G. Recúpero</cp:lastModifiedBy>
  <cp:revision>315</cp:revision>
  <dcterms:created xsi:type="dcterms:W3CDTF">2021-10-30T13:19:39Z</dcterms:created>
  <dcterms:modified xsi:type="dcterms:W3CDTF">2025-03-13T19:47:19Z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