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76" r:id="rId9"/>
    <p:sldId id="277" r:id="rId10"/>
    <p:sldId id="264" r:id="rId11"/>
    <p:sldId id="278" r:id="rId12"/>
    <p:sldId id="279" r:id="rId13"/>
    <p:sldId id="280" r:id="rId14"/>
    <p:sldId id="281" r:id="rId15"/>
    <p:sldId id="265" r:id="rId16"/>
    <p:sldId id="399" r:id="rId17"/>
    <p:sldId id="362" r:id="rId18"/>
    <p:sldId id="363" r:id="rId19"/>
    <p:sldId id="371" r:id="rId20"/>
    <p:sldId id="398" r:id="rId21"/>
    <p:sldId id="26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136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658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30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206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239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773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12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045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801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3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6521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170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9865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610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699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79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09170-106F-4EFC-A6BF-514935FA7A4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6C29627-459E-419A-AFB9-9FAE51611E7B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16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6F8DD92-DBAE-66A4-0357-2A7D2F48F31C}"/>
              </a:ext>
            </a:extLst>
          </p:cNvPr>
          <p:cNvSpPr txBox="1"/>
          <p:nvPr/>
        </p:nvSpPr>
        <p:spPr>
          <a:xfrm>
            <a:off x="1438835" y="1640541"/>
            <a:ext cx="87540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6600"/>
              <a:t>Resistencia Bacteriana</a:t>
            </a:r>
          </a:p>
          <a:p>
            <a:pPr algn="ctr"/>
            <a:endParaRPr lang="es-AR"/>
          </a:p>
          <a:p>
            <a:pPr algn="ctr"/>
            <a:r>
              <a:rPr lang="es-AR"/>
              <a:t>Aspectos bacteriológicos</a:t>
            </a:r>
          </a:p>
          <a:p>
            <a:pPr algn="ctr"/>
            <a:r>
              <a:rPr lang="es-AR"/>
              <a:t>BGNMR</a:t>
            </a:r>
          </a:p>
          <a:p>
            <a:pPr algn="ctr"/>
            <a:endParaRPr lang="es-AR"/>
          </a:p>
          <a:p>
            <a:pPr algn="ctr"/>
            <a:endParaRPr lang="es-AR"/>
          </a:p>
          <a:p>
            <a:pPr algn="ctr"/>
            <a:endParaRPr lang="es-AR"/>
          </a:p>
          <a:p>
            <a:pPr algn="ctr"/>
            <a:endParaRPr lang="es-AR"/>
          </a:p>
          <a:p>
            <a:pPr algn="ctr"/>
            <a:endParaRPr lang="es-AR"/>
          </a:p>
          <a:p>
            <a:pPr algn="ctr"/>
            <a:endParaRPr lang="es-AR"/>
          </a:p>
          <a:p>
            <a:pPr algn="ctr"/>
            <a:endParaRPr lang="es-AR"/>
          </a:p>
          <a:p>
            <a:pPr algn="r"/>
            <a:r>
              <a:rPr lang="es-AR"/>
              <a:t>Bioq Luis R. Ávila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15122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9116A3-A9EF-A003-3690-3E9CB1511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10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Resistencia natural y resistencia adquirida</a:t>
            </a:r>
            <a:endParaRPr lang="en-US" dirty="0"/>
          </a:p>
        </p:txBody>
      </p:sp>
      <p:sp>
        <p:nvSpPr>
          <p:cNvPr id="20" name="Definicion de resistencia bacteriana" descr="Panel con la definicion de resistencia bacteriana: capacidad de resistir los efectos de un antibiotico."/>
          <p:cNvSpPr/>
          <p:nvPr/>
        </p:nvSpPr>
        <p:spPr>
          <a:xfrm>
            <a:off x="376518" y="1290918"/>
            <a:ext cx="11403106" cy="900000"/>
          </a:xfrm>
          <a:prstGeom prst="roundRect">
            <a:avLst>
              <a:gd name="adj" fmla="val 6000"/>
            </a:avLst>
          </a:prstGeom>
          <a:solidFill>
            <a:srgbClr val="F4F6F0"/>
          </a:solidFill>
          <a:ln w="19050">
            <a:solidFill>
              <a:srgbClr val="D6DCCB"/>
            </a:solidFill>
          </a:ln>
        </p:spPr>
        <p:txBody>
          <a:bodyPr lIns="365760" tIns="137160" rIns="365760" bIns="137160" anchor="ctr">
            <a:normAutofit/>
          </a:bodyPr>
          <a:lstStyle/>
          <a:p>
            <a:pPr marL="0" indent="0" algn="ctr">
              <a:buNone/>
            </a:pPr>
            <a:r>
              <a:rPr lang="es-ES" sz="1700" i="1">
                <a:solidFill>
                  <a:srgbClr val="2C3C43"/>
                </a:solidFill>
                <a:latin typeface="Corbel" panose="020B0503020204020204" pitchFamily="34" charset="0"/>
              </a:rPr>
              <a:t>“Capacidad de una bacteria de permanecer inmune a los efectos bactericidas o bacteriostáticos de un antibiótico: el mecanismo molecular que usa para resistir su acción.”</a:t>
            </a:r>
          </a:p>
        </p:txBody>
      </p:sp>
      <p:sp>
        <p:nvSpPr>
          <p:cNvPr id="21" name="Encabezado resistencia natural" descr="Encabezado verde de la columna de resistencia natural."/>
          <p:cNvSpPr/>
          <p:nvPr/>
        </p:nvSpPr>
        <p:spPr>
          <a:xfrm>
            <a:off x="376518" y="2340000"/>
            <a:ext cx="5501553" cy="620000"/>
          </a:xfrm>
          <a:prstGeom prst="roundRect">
            <a:avLst>
              <a:gd name="adj" fmla="val 12000"/>
            </a:avLst>
          </a:prstGeom>
          <a:solidFill>
            <a:srgbClr val="54A021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>
              <a:buNone/>
            </a:pPr>
            <a:r>
              <a:rPr lang="es-ES" sz="1900" b="1">
                <a:solidFill>
                  <a:srgbClr val="FFFFFF"/>
                </a:solidFill>
                <a:latin typeface="Corbel" panose="020B0503020204020204" pitchFamily="34" charset="0"/>
              </a:rPr>
              <a:t>RESISTENCIA NATURAL</a:t>
            </a:r>
          </a:p>
        </p:txBody>
      </p:sp>
      <p:sp>
        <p:nvSpPr>
          <p:cNvPr id="22" name="Encabezado resistencia adquirida" descr="Encabezado rojo de la columna de resistencia adquirida."/>
          <p:cNvSpPr/>
          <p:nvPr/>
        </p:nvSpPr>
        <p:spPr>
          <a:xfrm>
            <a:off x="6278071" y="2340000"/>
            <a:ext cx="5501553" cy="620000"/>
          </a:xfrm>
          <a:prstGeom prst="roundRect">
            <a:avLst>
              <a:gd name="adj" fmla="val 12000"/>
            </a:avLst>
          </a:prstGeom>
          <a:solidFill>
            <a:srgbClr val="8B0000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>
              <a:buNone/>
            </a:pPr>
            <a:r>
              <a:rPr lang="es-ES" sz="1900" b="1">
                <a:solidFill>
                  <a:srgbClr val="FFFFFF"/>
                </a:solidFill>
                <a:latin typeface="Corbel" panose="020B0503020204020204" pitchFamily="34" charset="0"/>
              </a:rPr>
              <a:t>RESISTENCIA ADQUIRIDA</a:t>
            </a:r>
          </a:p>
        </p:txBody>
      </p:sp>
      <p:sp>
        <p:nvSpPr>
          <p:cNvPr id="23" name="Detalle resistencia natural" descr="Caracteristicas de la resistencia natural: propia del grupo bacteriano, transmision vertical, aparicion previa a los antibioticos y ejemplo de gram negativos frente a vancomicina."/>
          <p:cNvSpPr/>
          <p:nvPr/>
        </p:nvSpPr>
        <p:spPr>
          <a:xfrm>
            <a:off x="376518" y="3040000"/>
            <a:ext cx="5501553" cy="2450000"/>
          </a:xfrm>
          <a:prstGeom prst="roundRect">
            <a:avLst>
              <a:gd name="adj" fmla="val 6000"/>
            </a:avLst>
          </a:prstGeom>
          <a:solidFill>
            <a:srgbClr val="F4F6F0"/>
          </a:solidFill>
          <a:ln w="19050">
            <a:solidFill>
              <a:srgbClr val="D6DCCB"/>
            </a:solidFill>
          </a:ln>
        </p:spPr>
        <p:txBody>
          <a:bodyPr lIns="320040" tIns="228600" rIns="274320" bIns="182880" anchor="ctr">
            <a:normAutofit/>
          </a:bodyPr>
          <a:lstStyle/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500">
                <a:solidFill>
                  <a:srgbClr val="3B3B3B"/>
                </a:solidFill>
                <a:latin typeface="Corbel" panose="020B0503020204020204" pitchFamily="34" charset="0"/>
              </a:rPr>
              <a:t>Propia de cada familia, especie o grupo bacteriano.</a:t>
            </a: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500" b="1">
                <a:solidFill>
                  <a:srgbClr val="8B0000"/>
                </a:solidFill>
                <a:latin typeface="Corbel" panose="020B0503020204020204" pitchFamily="34" charset="0"/>
              </a:rPr>
              <a:t>Transmisión: </a:t>
            </a:r>
            <a:r>
              <a:rPr lang="es-ES" sz="1500">
                <a:solidFill>
                  <a:srgbClr val="3B3B3B"/>
                </a:solidFill>
                <a:latin typeface="Corbel" panose="020B0503020204020204" pitchFamily="34" charset="0"/>
              </a:rPr>
              <a:t>vertical, de generación en generación.</a:t>
            </a: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500" b="1">
                <a:solidFill>
                  <a:srgbClr val="8B0000"/>
                </a:solidFill>
                <a:latin typeface="Corbel" panose="020B0503020204020204" pitchFamily="34" charset="0"/>
              </a:rPr>
              <a:t>Aparición: </a:t>
            </a:r>
            <a:r>
              <a:rPr lang="es-ES" sz="1500">
                <a:solidFill>
                  <a:srgbClr val="3B3B3B"/>
                </a:solidFill>
                <a:latin typeface="Corbel" panose="020B0503020204020204" pitchFamily="34" charset="0"/>
              </a:rPr>
              <a:t>previa al uso de los antibióticos; no es variable.</a:t>
            </a: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500" b="1">
                <a:solidFill>
                  <a:srgbClr val="8B0000"/>
                </a:solidFill>
                <a:latin typeface="Corbel" panose="020B0503020204020204" pitchFamily="34" charset="0"/>
              </a:rPr>
              <a:t>Ejemplo: </a:t>
            </a:r>
            <a:r>
              <a:rPr lang="es-ES" sz="1500">
                <a:solidFill>
                  <a:srgbClr val="3B3B3B"/>
                </a:solidFill>
                <a:latin typeface="Corbel" panose="020B0503020204020204" pitchFamily="34" charset="0"/>
              </a:rPr>
              <a:t>todos los gérmenes gram negativos son resistentes a la vancomicina.</a:t>
            </a:r>
          </a:p>
        </p:txBody>
      </p:sp>
      <p:sp>
        <p:nvSpPr>
          <p:cNvPr id="24" name="Detalle resistencia adquirida" descr="Caracteristicas de la resistencia adquirida: es variable, se origina por mutaciones cromosomicas o elementos geneticos moviles y puede causar fracaso terapeutico."/>
          <p:cNvSpPr/>
          <p:nvPr/>
        </p:nvSpPr>
        <p:spPr>
          <a:xfrm>
            <a:off x="6278071" y="3040000"/>
            <a:ext cx="5501553" cy="2450000"/>
          </a:xfrm>
          <a:prstGeom prst="roundRect">
            <a:avLst>
              <a:gd name="adj" fmla="val 6000"/>
            </a:avLst>
          </a:prstGeom>
          <a:solidFill>
            <a:srgbClr val="F4F6F0"/>
          </a:solidFill>
          <a:ln w="19050">
            <a:solidFill>
              <a:srgbClr val="D6DCCB"/>
            </a:solidFill>
          </a:ln>
        </p:spPr>
        <p:txBody>
          <a:bodyPr lIns="320040" tIns="228600" rIns="274320" bIns="182880" anchor="ctr">
            <a:normAutofit/>
          </a:bodyPr>
          <a:lstStyle/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500">
                <a:solidFill>
                  <a:srgbClr val="3B3B3B"/>
                </a:solidFill>
                <a:latin typeface="Corbel" panose="020B0503020204020204" pitchFamily="34" charset="0"/>
              </a:rPr>
              <a:t>Es variable: la adquiere una cepa de una especie bacteriana.</a:t>
            </a: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500" b="1">
                <a:solidFill>
                  <a:srgbClr val="8B0000"/>
                </a:solidFill>
                <a:latin typeface="Corbel" panose="020B0503020204020204" pitchFamily="34" charset="0"/>
              </a:rPr>
              <a:t>Origen: </a:t>
            </a:r>
            <a:r>
              <a:rPr lang="es-ES" sz="1500">
                <a:solidFill>
                  <a:srgbClr val="3B3B3B"/>
                </a:solidFill>
                <a:latin typeface="Corbel" panose="020B0503020204020204" pitchFamily="34" charset="0"/>
              </a:rPr>
              <a:t>mutaciones cromosómicas o elementos genéticos móviles.</a:t>
            </a: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500" b="1">
                <a:solidFill>
                  <a:srgbClr val="8B0000"/>
                </a:solidFill>
                <a:latin typeface="Corbel" panose="020B0503020204020204" pitchFamily="34" charset="0"/>
              </a:rPr>
              <a:t>Consecuencia: </a:t>
            </a:r>
            <a:r>
              <a:rPr lang="es-ES" sz="1500">
                <a:solidFill>
                  <a:srgbClr val="3B3B3B"/>
                </a:solidFill>
                <a:latin typeface="Corbel" panose="020B0503020204020204" pitchFamily="34" charset="0"/>
              </a:rPr>
              <a:t>puede llevar al fracaso terapéutico con un antibiótico supuestamente activo sobre la bacteria que produce la infección.</a:t>
            </a:r>
          </a:p>
        </p:txBody>
      </p:sp>
      <p:sp>
        <p:nvSpPr>
          <p:cNvPr id="25" name="Mensaje clave" descr="Franja destacada: la resistencia adquirida es la de mayor impacto a nivel clinico."/>
          <p:cNvSpPr/>
          <p:nvPr/>
        </p:nvSpPr>
        <p:spPr>
          <a:xfrm>
            <a:off x="376518" y="5610000"/>
            <a:ext cx="11403106" cy="560000"/>
          </a:xfrm>
          <a:prstGeom prst="roundRect">
            <a:avLst>
              <a:gd name="adj" fmla="val 12000"/>
            </a:avLst>
          </a:prstGeom>
          <a:solidFill>
            <a:srgbClr val="8B0000"/>
          </a:solidFill>
          <a:ln>
            <a:noFill/>
          </a:ln>
        </p:spPr>
        <p:txBody>
          <a:bodyPr lIns="182880" tIns="45720" rIns="182880" bIns="45720" anchor="ctr">
            <a:normAutofit/>
          </a:bodyPr>
          <a:lstStyle/>
          <a:p>
            <a:pPr algn="ctr">
              <a:buNone/>
            </a:pPr>
            <a:r>
              <a:rPr lang="es-ES" sz="1600" b="1">
                <a:solidFill>
                  <a:srgbClr val="FFFFFF"/>
                </a:solidFill>
                <a:latin typeface="Corbel" panose="020B0503020204020204" pitchFamily="34" charset="0"/>
              </a:rPr>
              <a:t>La resistencia adquirida es la de mayor impacto a nivel clínico</a:t>
            </a:r>
          </a:p>
        </p:txBody>
      </p:sp>
    </p:spTree>
    <p:extLst>
      <p:ext uri="{BB962C8B-B14F-4D97-AF65-F5344CB8AC3E}">
        <p14:creationId xmlns:p14="http://schemas.microsoft.com/office/powerpoint/2010/main" val="3458807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CDB1B5-FA48-C0C8-4759-4BC8F87EA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8572"/>
            <a:ext cx="10515600" cy="1325563"/>
          </a:xfrm>
        </p:spPr>
        <p:txBody>
          <a:bodyPr/>
          <a:lstStyle/>
          <a:p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Cómo se </a:t>
            </a:r>
            <a:r>
              <a:rPr lang="en-US" b="1" kern="100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origina</a:t>
            </a:r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y </a:t>
            </a:r>
            <a:r>
              <a:rPr lang="en-US" b="1" kern="100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disemina</a:t>
            </a:r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la resistencia</a:t>
            </a:r>
            <a:endParaRPr lang="en-US" dirty="0"/>
          </a:p>
        </p:txBody>
      </p:sp>
      <p:pic>
        <p:nvPicPr>
          <p:cNvPr id="4" name="Imagen 3" descr="Ilustración de bacterias y transferencia de material genético entre ella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389" y="2219999"/>
            <a:ext cx="3963188" cy="3235403"/>
          </a:xfrm>
          <a:prstGeom prst="rect">
            <a:avLst/>
          </a:prstGeom>
        </p:spPr>
      </p:pic>
      <p:sp>
        <p:nvSpPr>
          <p:cNvPr id="10" name="Banner vías" descr="Banner con el título Dos vías de origen de la resistencia"/>
          <p:cNvSpPr/>
          <p:nvPr/>
        </p:nvSpPr>
        <p:spPr>
          <a:xfrm>
            <a:off x="457199" y="1700000"/>
            <a:ext cx="7250000" cy="520000"/>
          </a:xfrm>
          <a:prstGeom prst="roundRect">
            <a:avLst>
              <a:gd name="adj" fmla="val 12000"/>
            </a:avLst>
          </a:prstGeom>
          <a:solidFill>
            <a:srgbClr val="2C3C43"/>
          </a:solidFill>
          <a:ln>
            <a:noFill/>
          </a:ln>
        </p:spPr>
        <p:txBody>
          <a:bodyPr lIns="137160" rIns="137160" anchor="ctr">
            <a:noAutofit/>
          </a:bodyPr>
          <a:lstStyle/>
          <a:p>
            <a:pPr algn="ctr">
              <a:buNone/>
            </a:pPr>
            <a:r>
              <a:rPr lang="es-ES" b="1" dirty="0">
                <a:solidFill>
                  <a:srgbClr val="FFFFFF"/>
                </a:solidFill>
                <a:latin typeface="Corbel" panose="020B0503020204020204" pitchFamily="34" charset="0"/>
                <a:cs typeface="Corbel" panose="020B0503020204020204" pitchFamily="34" charset="0"/>
              </a:rPr>
              <a:t>Dos vías de origen de la resistencia</a:t>
            </a:r>
          </a:p>
        </p:txBody>
      </p:sp>
      <p:sp>
        <p:nvSpPr>
          <p:cNvPr id="11" name="Tarjeta Mutación" descr="Tarjeta sobre la mutación como origen de la resistencia"/>
          <p:cNvSpPr/>
          <p:nvPr/>
        </p:nvSpPr>
        <p:spPr>
          <a:xfrm>
            <a:off x="457199" y="2320000"/>
            <a:ext cx="3540000" cy="1300000"/>
          </a:xfrm>
          <a:prstGeom prst="roundRect">
            <a:avLst>
              <a:gd name="adj" fmla="val 12000"/>
            </a:avLst>
          </a:prstGeom>
          <a:solidFill>
            <a:srgbClr val="F4F6F0"/>
          </a:solidFill>
          <a:ln w="19050">
            <a:solidFill>
              <a:srgbClr val="54A021"/>
            </a:solidFill>
          </a:ln>
        </p:spPr>
        <p:txBody>
          <a:bodyPr lIns="137160" rIns="137160" anchor="ctr">
            <a:noAutofit/>
          </a:bodyPr>
          <a:lstStyle/>
          <a:p>
            <a:pPr algn="l">
              <a:buNone/>
            </a:pPr>
            <a:r>
              <a:rPr lang="es-ES" sz="1600" b="1" dirty="0">
                <a:solidFill>
                  <a:srgbClr val="54A021"/>
                </a:solidFill>
                <a:latin typeface="Corbel" panose="020B0503020204020204" pitchFamily="34" charset="0"/>
                <a:cs typeface="Corbel" panose="020B0503020204020204" pitchFamily="34" charset="0"/>
              </a:rPr>
              <a:t>MUTACIÓN</a:t>
            </a:r>
          </a:p>
          <a:p>
            <a:pPr algn="l">
              <a:spcBef>
                <a:spcPts val="400"/>
              </a:spcBef>
              <a:buNone/>
            </a:pPr>
            <a:r>
              <a:rPr lang="es-ES" sz="1600" dirty="0">
                <a:solidFill>
                  <a:srgbClr val="3B3B3B"/>
                </a:solidFill>
                <a:latin typeface="Corbel" panose="020B0503020204020204" pitchFamily="34" charset="0"/>
                <a:cs typeface="Corbel" panose="020B0503020204020204" pitchFamily="34" charset="0"/>
              </a:rPr>
              <a:t>Cambios en la secuencia de bases del cromosoma bacteriano.</a:t>
            </a:r>
          </a:p>
        </p:txBody>
      </p:sp>
      <p:sp>
        <p:nvSpPr>
          <p:cNvPr id="12" name="Tarjeta Material extracromosómico" descr="Tarjeta sobre plásmidos, transposones e integrones"/>
          <p:cNvSpPr/>
          <p:nvPr/>
        </p:nvSpPr>
        <p:spPr>
          <a:xfrm>
            <a:off x="4167199" y="2320000"/>
            <a:ext cx="3540000" cy="1300000"/>
          </a:xfrm>
          <a:prstGeom prst="roundRect">
            <a:avLst>
              <a:gd name="adj" fmla="val 12000"/>
            </a:avLst>
          </a:prstGeom>
          <a:solidFill>
            <a:srgbClr val="F4F6F0"/>
          </a:solidFill>
          <a:ln w="19050">
            <a:solidFill>
              <a:srgbClr val="A67C00"/>
            </a:solidFill>
          </a:ln>
        </p:spPr>
        <p:txBody>
          <a:bodyPr lIns="137160" rIns="137160" anchor="ctr">
            <a:noAutofit/>
          </a:bodyPr>
          <a:lstStyle/>
          <a:p>
            <a:pPr algn="l">
              <a:buNone/>
            </a:pPr>
            <a:r>
              <a:rPr lang="es-ES" sz="1600" b="1" dirty="0">
                <a:solidFill>
                  <a:srgbClr val="A67C00"/>
                </a:solidFill>
                <a:latin typeface="Corbel" panose="020B0503020204020204" pitchFamily="34" charset="0"/>
                <a:cs typeface="Corbel" panose="020B0503020204020204" pitchFamily="34" charset="0"/>
              </a:rPr>
              <a:t>MATERIAL EXTRACROMOSÓMICO</a:t>
            </a:r>
          </a:p>
          <a:p>
            <a:pPr algn="l">
              <a:spcBef>
                <a:spcPts val="400"/>
              </a:spcBef>
              <a:buNone/>
            </a:pPr>
            <a:r>
              <a:rPr lang="es-ES" sz="1600" dirty="0">
                <a:solidFill>
                  <a:srgbClr val="3B3B3B"/>
                </a:solidFill>
                <a:latin typeface="Corbel" panose="020B0503020204020204" pitchFamily="34" charset="0"/>
                <a:cs typeface="Corbel" panose="020B0503020204020204" pitchFamily="34" charset="0"/>
              </a:rPr>
              <a:t>Plásmidos, transposones e integrones procedentes de otras bacterias.</a:t>
            </a:r>
          </a:p>
        </p:txBody>
      </p:sp>
      <p:sp>
        <p:nvSpPr>
          <p:cNvPr id="13" name="Panel THG" descr="Panel sobre la transferencia horizontal de genes"/>
          <p:cNvSpPr/>
          <p:nvPr/>
        </p:nvSpPr>
        <p:spPr>
          <a:xfrm>
            <a:off x="457199" y="3760000"/>
            <a:ext cx="7250000" cy="1180000"/>
          </a:xfrm>
          <a:prstGeom prst="roundRect">
            <a:avLst>
              <a:gd name="adj" fmla="val 12000"/>
            </a:avLst>
          </a:prstGeom>
          <a:solidFill>
            <a:srgbClr val="F4F6F0"/>
          </a:solidFill>
          <a:ln w="19050">
            <a:solidFill>
              <a:srgbClr val="2C3C43"/>
            </a:solidFill>
          </a:ln>
        </p:spPr>
        <p:txBody>
          <a:bodyPr lIns="137160" rIns="137160" anchor="ctr">
            <a:noAutofit/>
          </a:bodyPr>
          <a:lstStyle/>
          <a:p>
            <a:pPr algn="l">
              <a:buNone/>
            </a:pPr>
            <a:r>
              <a:rPr lang="es-ES" sz="1600" b="1" dirty="0">
                <a:solidFill>
                  <a:srgbClr val="2C3C43"/>
                </a:solidFill>
                <a:latin typeface="Corbel" panose="020B0503020204020204" pitchFamily="34" charset="0"/>
                <a:cs typeface="Corbel" panose="020B0503020204020204" pitchFamily="34" charset="0"/>
              </a:rPr>
              <a:t>TRANSFERENCIA HORIZONTAL DE GENES (THG)</a:t>
            </a:r>
          </a:p>
          <a:p>
            <a:pPr algn="l">
              <a:spcBef>
                <a:spcPts val="400"/>
              </a:spcBef>
              <a:buNone/>
            </a:pPr>
            <a:r>
              <a:rPr lang="es-ES" sz="1600" dirty="0">
                <a:solidFill>
                  <a:srgbClr val="3B3B3B"/>
                </a:solidFill>
                <a:latin typeface="Corbel" panose="020B0503020204020204" pitchFamily="34" charset="0"/>
                <a:cs typeface="Corbel" panose="020B0503020204020204" pitchFamily="34" charset="0"/>
              </a:rPr>
              <a:t>Principal mecanismo de expansión: transmite resistencia no solo a otras generaciones, sino también a otras especies bacterianas.</a:t>
            </a:r>
          </a:p>
        </p:txBody>
      </p:sp>
      <p:sp>
        <p:nvSpPr>
          <p:cNvPr id="14" name="Banda de énfasis" descr="Banda destacada con la idea clave sobre resistencia sin contacto previo con el antibiótico"/>
          <p:cNvSpPr/>
          <p:nvPr/>
        </p:nvSpPr>
        <p:spPr>
          <a:xfrm>
            <a:off x="457199" y="5080000"/>
            <a:ext cx="7250000" cy="1000000"/>
          </a:xfrm>
          <a:prstGeom prst="roundRect">
            <a:avLst>
              <a:gd name="adj" fmla="val 12000"/>
            </a:avLst>
          </a:prstGeom>
          <a:solidFill>
            <a:srgbClr val="8B0000"/>
          </a:solidFill>
          <a:ln>
            <a:noFill/>
          </a:ln>
        </p:spPr>
        <p:txBody>
          <a:bodyPr lIns="137160" rIns="137160" anchor="ctr">
            <a:noAutofit/>
          </a:bodyPr>
          <a:lstStyle/>
          <a:p>
            <a:pPr algn="ctr">
              <a:buNone/>
            </a:pPr>
            <a:r>
              <a:rPr lang="es-ES" b="1" dirty="0">
                <a:solidFill>
                  <a:srgbClr val="FFFFFF"/>
                </a:solidFill>
                <a:latin typeface="Corbel" panose="020B0503020204020204" pitchFamily="34" charset="0"/>
                <a:cs typeface="Corbel" panose="020B0503020204020204" pitchFamily="34" charset="0"/>
              </a:rPr>
              <a:t>Una bacteria puede volverse resistente sin haber estado nunca en contacto con el antibiótico</a:t>
            </a:r>
          </a:p>
          <a:p>
            <a:pPr algn="ctr">
              <a:spcBef>
                <a:spcPts val="400"/>
              </a:spcBef>
              <a:buNone/>
            </a:pPr>
            <a:r>
              <a:rPr lang="es-ES" dirty="0">
                <a:solidFill>
                  <a:srgbClr val="FFFFFF"/>
                </a:solidFill>
                <a:latin typeface="Corbel" panose="020B0503020204020204" pitchFamily="34" charset="0"/>
                <a:cs typeface="Corbel" panose="020B0503020204020204" pitchFamily="34" charset="0"/>
              </a:rPr>
              <a:t>y presentar simultáneamente más de un mecanismo de resistencia.</a:t>
            </a:r>
          </a:p>
        </p:txBody>
      </p:sp>
    </p:spTree>
    <p:extLst>
      <p:ext uri="{BB962C8B-B14F-4D97-AF65-F5344CB8AC3E}">
        <p14:creationId xmlns:p14="http://schemas.microsoft.com/office/powerpoint/2010/main" val="1601969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AC8544-9415-3B50-2EEB-7A06B6603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4784"/>
            <a:ext cx="10515600" cy="1325563"/>
          </a:xfrm>
        </p:spPr>
        <p:txBody>
          <a:bodyPr/>
          <a:lstStyle/>
          <a:p>
            <a:pPr algn="ctr"/>
            <a:r>
              <a:rPr lang="en-US" b="1" kern="100" dirty="0">
                <a:solidFill>
                  <a:srgbClr val="000000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Resistencia n</a:t>
            </a:r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atural frente a adquirida: </a:t>
            </a:r>
            <a:r>
              <a:rPr lang="en-US" b="1" kern="100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cuadro</a:t>
            </a:r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</a:t>
            </a:r>
            <a:r>
              <a:rPr lang="en-US" b="1" kern="100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comparativo</a:t>
            </a:r>
            <a:endParaRPr lang="en-US" dirty="0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6496E854-D25C-36FD-E4CB-4F91B29EFC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0466711"/>
              </p:ext>
            </p:extLst>
          </p:nvPr>
        </p:nvGraphicFramePr>
        <p:xfrm>
          <a:off x="1667435" y="1690688"/>
          <a:ext cx="8740588" cy="41699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8113">
                  <a:extLst>
                    <a:ext uri="{9D8B030D-6E8A-4147-A177-3AD203B41FA5}">
                      <a16:colId xmlns:a16="http://schemas.microsoft.com/office/drawing/2014/main" val="319285360"/>
                    </a:ext>
                  </a:extLst>
                </a:gridCol>
                <a:gridCol w="3200214">
                  <a:extLst>
                    <a:ext uri="{9D8B030D-6E8A-4147-A177-3AD203B41FA5}">
                      <a16:colId xmlns:a16="http://schemas.microsoft.com/office/drawing/2014/main" val="1914730175"/>
                    </a:ext>
                  </a:extLst>
                </a:gridCol>
                <a:gridCol w="3582261">
                  <a:extLst>
                    <a:ext uri="{9D8B030D-6E8A-4147-A177-3AD203B41FA5}">
                      <a16:colId xmlns:a16="http://schemas.microsoft.com/office/drawing/2014/main" val="220043729"/>
                    </a:ext>
                  </a:extLst>
                </a:gridCol>
              </a:tblGrid>
              <a:tr h="297077">
                <a:tc>
                  <a:txBody>
                    <a:bodyPr/>
                    <a:lstStyle/>
                    <a:p>
                      <a:pPr marL="6985" indent="-6350" algn="ctr">
                        <a:lnSpc>
                          <a:spcPct val="107000"/>
                        </a:lnSpc>
                        <a:spcAft>
                          <a:spcPts val="15"/>
                        </a:spcAft>
                      </a:pPr>
                      <a:r>
                        <a:rPr lang="en-US" sz="1100" kern="100" dirty="0">
                          <a:effectLst/>
                        </a:rPr>
                        <a:t> </a:t>
                      </a:r>
                      <a:endParaRPr lang="en-US" sz="1100" kern="100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Corbel" panose="020B0503020204020204" pitchFamily="34" charset="0"/>
                      </a:endParaRPr>
                    </a:p>
                  </a:txBody>
                  <a:tcPr marL="67945" marR="40005" marT="31115" marB="0"/>
                </a:tc>
                <a:tc>
                  <a:txBody>
                    <a:bodyPr/>
                    <a:lstStyle/>
                    <a:p>
                      <a:pPr marL="6985" marR="27940" indent="-6350" algn="ctr">
                        <a:lnSpc>
                          <a:spcPct val="107000"/>
                        </a:lnSpc>
                        <a:spcAft>
                          <a:spcPts val="15"/>
                        </a:spcAft>
                      </a:pPr>
                      <a:r>
                        <a:rPr lang="en-US" sz="2000" kern="100" dirty="0">
                          <a:effectLst/>
                        </a:rPr>
                        <a:t>Resistencia Natural </a:t>
                      </a:r>
                      <a:endParaRPr lang="en-US" sz="2000" kern="100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Corbel" panose="020B0503020204020204" pitchFamily="34" charset="0"/>
                      </a:endParaRPr>
                    </a:p>
                  </a:txBody>
                  <a:tcPr marL="67945" marR="40005" marT="31115" marB="0"/>
                </a:tc>
                <a:tc>
                  <a:txBody>
                    <a:bodyPr/>
                    <a:lstStyle/>
                    <a:p>
                      <a:pPr marL="6985" marR="29210" indent="-6350" algn="ctr">
                        <a:lnSpc>
                          <a:spcPct val="107000"/>
                        </a:lnSpc>
                        <a:spcAft>
                          <a:spcPts val="15"/>
                        </a:spcAft>
                      </a:pPr>
                      <a:r>
                        <a:rPr lang="en-US" sz="2000" kern="100" dirty="0">
                          <a:effectLst/>
                        </a:rPr>
                        <a:t>Resistencia Adquirida </a:t>
                      </a:r>
                      <a:endParaRPr lang="en-US" sz="2000" kern="100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Corbel" panose="020B0503020204020204" pitchFamily="34" charset="0"/>
                      </a:endParaRPr>
                    </a:p>
                  </a:txBody>
                  <a:tcPr marL="67945" marR="40005" marT="31115" marB="0"/>
                </a:tc>
                <a:extLst>
                  <a:ext uri="{0D108BD9-81ED-4DB2-BD59-A6C34878D82A}">
                    <a16:rowId xmlns:a16="http://schemas.microsoft.com/office/drawing/2014/main" val="392421451"/>
                  </a:ext>
                </a:extLst>
              </a:tr>
              <a:tr h="1152798">
                <a:tc>
                  <a:txBody>
                    <a:bodyPr/>
                    <a:lstStyle/>
                    <a:p>
                      <a:pPr marL="6985" indent="-6350" algn="l">
                        <a:lnSpc>
                          <a:spcPct val="107000"/>
                        </a:lnSpc>
                        <a:spcAft>
                          <a:spcPts val="15"/>
                        </a:spcAft>
                      </a:pPr>
                      <a:r>
                        <a:rPr lang="en-US" sz="2000" kern="100" dirty="0">
                          <a:effectLst/>
                        </a:rPr>
                        <a:t>Características </a:t>
                      </a:r>
                      <a:endParaRPr lang="en-US" sz="2000" kern="100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Corbel" panose="020B0503020204020204" pitchFamily="34" charset="0"/>
                      </a:endParaRPr>
                    </a:p>
                  </a:txBody>
                  <a:tcPr marL="67945" marR="40005" marT="31115" marB="0" anchor="ctr"/>
                </a:tc>
                <a:tc>
                  <a:txBody>
                    <a:bodyPr/>
                    <a:lstStyle/>
                    <a:p>
                      <a:pPr marL="635" indent="-6350" algn="l">
                        <a:lnSpc>
                          <a:spcPct val="99000"/>
                        </a:lnSpc>
                        <a:spcAft>
                          <a:spcPts val="15"/>
                        </a:spcAft>
                      </a:pPr>
                      <a:r>
                        <a:rPr lang="en-US" sz="1800" kern="100" dirty="0">
                          <a:effectLst/>
                        </a:rPr>
                        <a:t>Resistencia propia de cada familia, especie o grupo bacteriano. </a:t>
                      </a:r>
                    </a:p>
                    <a:p>
                      <a:pPr marL="635" indent="-6350" algn="l">
                        <a:lnSpc>
                          <a:spcPct val="107000"/>
                        </a:lnSpc>
                        <a:spcAft>
                          <a:spcPts val="15"/>
                        </a:spcAft>
                      </a:pPr>
                      <a:r>
                        <a:rPr lang="en-US" sz="1800" kern="100" dirty="0">
                          <a:effectLst/>
                        </a:rPr>
                        <a:t>El sitio de acción está ausente o es inaccesible </a:t>
                      </a:r>
                      <a:endParaRPr lang="en-US" sz="1800" kern="100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Corbel" panose="020B0503020204020204" pitchFamily="34" charset="0"/>
                      </a:endParaRPr>
                    </a:p>
                  </a:txBody>
                  <a:tcPr marL="67945" marR="40005" marT="31115" marB="0" anchor="ctr"/>
                </a:tc>
                <a:tc>
                  <a:txBody>
                    <a:bodyPr/>
                    <a:lstStyle/>
                    <a:p>
                      <a:pPr marL="635" marR="29210" indent="-6350" algn="l">
                        <a:lnSpc>
                          <a:spcPct val="99000"/>
                        </a:lnSpc>
                        <a:spcAft>
                          <a:spcPts val="15"/>
                        </a:spcAft>
                      </a:pPr>
                      <a:r>
                        <a:rPr lang="en-US" sz="1800" kern="100" dirty="0">
                          <a:effectLst/>
                        </a:rPr>
                        <a:t>Variable. Puede estar presente en una cepa bacteriana habitualmente sensible al antibiótico </a:t>
                      </a:r>
                    </a:p>
                    <a:p>
                      <a:pPr marL="635" indent="-6350" algn="l">
                        <a:lnSpc>
                          <a:spcPct val="107000"/>
                        </a:lnSpc>
                        <a:spcAft>
                          <a:spcPts val="15"/>
                        </a:spcAft>
                      </a:pPr>
                      <a:r>
                        <a:rPr lang="en-US" sz="1800" kern="100" dirty="0">
                          <a:effectLst/>
                        </a:rPr>
                        <a:t> </a:t>
                      </a:r>
                      <a:endParaRPr lang="en-US" sz="1800" kern="100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Corbel" panose="020B0503020204020204" pitchFamily="34" charset="0"/>
                      </a:endParaRPr>
                    </a:p>
                  </a:txBody>
                  <a:tcPr marL="67945" marR="40005" marT="31115" marB="0" anchor="ctr"/>
                </a:tc>
                <a:extLst>
                  <a:ext uri="{0D108BD9-81ED-4DB2-BD59-A6C34878D82A}">
                    <a16:rowId xmlns:a16="http://schemas.microsoft.com/office/drawing/2014/main" val="2856027253"/>
                  </a:ext>
                </a:extLst>
              </a:tr>
              <a:tr h="1220354">
                <a:tc>
                  <a:txBody>
                    <a:bodyPr/>
                    <a:lstStyle/>
                    <a:p>
                      <a:pPr marL="6985" indent="-6350" algn="l">
                        <a:lnSpc>
                          <a:spcPct val="107000"/>
                        </a:lnSpc>
                        <a:spcAft>
                          <a:spcPts val="15"/>
                        </a:spcAft>
                      </a:pPr>
                      <a:r>
                        <a:rPr lang="en-US" sz="2000" kern="100" dirty="0">
                          <a:effectLst/>
                        </a:rPr>
                        <a:t>Mecanismo de adquisición </a:t>
                      </a:r>
                      <a:endParaRPr lang="en-US" sz="2000" kern="100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Corbel" panose="020B0503020204020204" pitchFamily="34" charset="0"/>
                      </a:endParaRPr>
                    </a:p>
                  </a:txBody>
                  <a:tcPr marL="67945" marR="40005" marT="31115" marB="0" anchor="ctr"/>
                </a:tc>
                <a:tc>
                  <a:txBody>
                    <a:bodyPr/>
                    <a:lstStyle/>
                    <a:p>
                      <a:pPr marL="635" indent="-6350" algn="l">
                        <a:lnSpc>
                          <a:spcPct val="107000"/>
                        </a:lnSpc>
                        <a:spcAft>
                          <a:spcPts val="15"/>
                        </a:spcAft>
                      </a:pPr>
                      <a:r>
                        <a:rPr lang="en-US" sz="1800" kern="100" dirty="0">
                          <a:effectLst/>
                        </a:rPr>
                        <a:t>Genes de resistencia </a:t>
                      </a:r>
                      <a:endParaRPr lang="en-US" sz="1800" kern="100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Corbel" panose="020B0503020204020204" pitchFamily="34" charset="0"/>
                      </a:endParaRPr>
                    </a:p>
                  </a:txBody>
                  <a:tcPr marL="67945" marR="40005" marT="31115" marB="0" anchor="ctr"/>
                </a:tc>
                <a:tc>
                  <a:txBody>
                    <a:bodyPr/>
                    <a:lstStyle/>
                    <a:p>
                      <a:pPr marL="635" indent="-6350" algn="l">
                        <a:lnSpc>
                          <a:spcPct val="103000"/>
                        </a:lnSpc>
                        <a:spcAft>
                          <a:spcPts val="75"/>
                        </a:spcAft>
                      </a:pPr>
                      <a:r>
                        <a:rPr lang="en-US" sz="1800" kern="100" dirty="0">
                          <a:effectLst/>
                        </a:rPr>
                        <a:t>Mutaciones en el cromosoma bacteriano </a:t>
                      </a:r>
                    </a:p>
                    <a:p>
                      <a:pPr marL="6985" indent="-6350" algn="l">
                        <a:lnSpc>
                          <a:spcPct val="107000"/>
                        </a:lnSpc>
                        <a:spcAft>
                          <a:spcPts val="15"/>
                        </a:spcAft>
                        <a:tabLst>
                          <a:tab pos="1217295" algn="ctr"/>
                          <a:tab pos="2327275" algn="r"/>
                        </a:tabLst>
                      </a:pPr>
                      <a:r>
                        <a:rPr lang="en-US" sz="1800" kern="100" dirty="0">
                          <a:effectLst/>
                        </a:rPr>
                        <a:t>Elementos 	genéticos 	móviles: </a:t>
                      </a:r>
                    </a:p>
                    <a:p>
                      <a:pPr marL="635" indent="-6350" algn="l">
                        <a:lnSpc>
                          <a:spcPct val="107000"/>
                        </a:lnSpc>
                        <a:spcAft>
                          <a:spcPts val="15"/>
                        </a:spcAft>
                      </a:pPr>
                      <a:r>
                        <a:rPr lang="en-US" sz="1800" kern="100" dirty="0">
                          <a:effectLst/>
                        </a:rPr>
                        <a:t>plásmidos, transposones </a:t>
                      </a:r>
                      <a:endParaRPr lang="en-US" sz="1800" kern="100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Corbel" panose="020B0503020204020204" pitchFamily="34" charset="0"/>
                      </a:endParaRPr>
                    </a:p>
                  </a:txBody>
                  <a:tcPr marL="67945" marR="40005" marT="31115" marB="0" anchor="ctr"/>
                </a:tc>
                <a:extLst>
                  <a:ext uri="{0D108BD9-81ED-4DB2-BD59-A6C34878D82A}">
                    <a16:rowId xmlns:a16="http://schemas.microsoft.com/office/drawing/2014/main" val="1748405265"/>
                  </a:ext>
                </a:extLst>
              </a:tr>
              <a:tr h="987370">
                <a:tc>
                  <a:txBody>
                    <a:bodyPr/>
                    <a:lstStyle/>
                    <a:p>
                      <a:pPr marL="6985" indent="-6350" algn="l">
                        <a:lnSpc>
                          <a:spcPct val="107000"/>
                        </a:lnSpc>
                        <a:spcAft>
                          <a:spcPts val="15"/>
                        </a:spcAft>
                        <a:tabLst>
                          <a:tab pos="967740" algn="r"/>
                        </a:tabLst>
                      </a:pPr>
                      <a:r>
                        <a:rPr lang="en-US" sz="2000" kern="100" dirty="0">
                          <a:effectLst/>
                        </a:rPr>
                        <a:t>Formas 	de </a:t>
                      </a:r>
                    </a:p>
                    <a:p>
                      <a:pPr marL="6985" indent="-6350" algn="l">
                        <a:lnSpc>
                          <a:spcPct val="107000"/>
                        </a:lnSpc>
                        <a:spcAft>
                          <a:spcPts val="15"/>
                        </a:spcAft>
                      </a:pPr>
                      <a:r>
                        <a:rPr lang="en-US" sz="2000" kern="100" dirty="0">
                          <a:effectLst/>
                        </a:rPr>
                        <a:t>transmisión </a:t>
                      </a:r>
                      <a:endParaRPr lang="en-US" sz="2000" kern="100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Corbel" panose="020B0503020204020204" pitchFamily="34" charset="0"/>
                      </a:endParaRPr>
                    </a:p>
                  </a:txBody>
                  <a:tcPr marL="67945" marR="40005" marT="31115" marB="0" anchor="ctr"/>
                </a:tc>
                <a:tc>
                  <a:txBody>
                    <a:bodyPr/>
                    <a:lstStyle/>
                    <a:p>
                      <a:pPr marL="635" indent="-6350" algn="l">
                        <a:lnSpc>
                          <a:spcPct val="107000"/>
                        </a:lnSpc>
                        <a:spcAft>
                          <a:spcPts val="15"/>
                        </a:spcAft>
                      </a:pPr>
                      <a:r>
                        <a:rPr lang="en-US" sz="1800" kern="100" dirty="0">
                          <a:effectLst/>
                        </a:rPr>
                        <a:t>Vertical (a las células hijas) </a:t>
                      </a:r>
                      <a:endParaRPr lang="en-US" sz="1800" kern="100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Corbel" panose="020B0503020204020204" pitchFamily="34" charset="0"/>
                      </a:endParaRPr>
                    </a:p>
                  </a:txBody>
                  <a:tcPr marL="67945" marR="40005" marT="31115" marB="0" anchor="ctr"/>
                </a:tc>
                <a:tc>
                  <a:txBody>
                    <a:bodyPr/>
                    <a:lstStyle/>
                    <a:p>
                      <a:pPr marL="635" indent="-6350" algn="l">
                        <a:lnSpc>
                          <a:spcPct val="107000"/>
                        </a:lnSpc>
                        <a:spcAft>
                          <a:spcPts val="15"/>
                        </a:spcAft>
                      </a:pPr>
                      <a:r>
                        <a:rPr lang="en-US" sz="1800" kern="100" dirty="0">
                          <a:effectLst/>
                        </a:rPr>
                        <a:t>Vertical (a las células hijas) </a:t>
                      </a:r>
                    </a:p>
                    <a:p>
                      <a:pPr marL="6985" indent="-6350" algn="l">
                        <a:lnSpc>
                          <a:spcPct val="107000"/>
                        </a:lnSpc>
                        <a:spcAft>
                          <a:spcPts val="15"/>
                        </a:spcAft>
                        <a:tabLst>
                          <a:tab pos="770890" algn="ctr"/>
                          <a:tab pos="1110615" algn="ctr"/>
                          <a:tab pos="1487805" algn="ctr"/>
                          <a:tab pos="2327275" algn="r"/>
                        </a:tabLst>
                      </a:pPr>
                      <a:r>
                        <a:rPr lang="en-US" sz="1800" kern="100" dirty="0">
                          <a:effectLst/>
                        </a:rPr>
                        <a:t>Horizontal 	a 	través de 	elementos </a:t>
                      </a:r>
                    </a:p>
                    <a:p>
                      <a:pPr marL="635" indent="-6350" algn="l">
                        <a:lnSpc>
                          <a:spcPct val="107000"/>
                        </a:lnSpc>
                        <a:spcAft>
                          <a:spcPts val="15"/>
                        </a:spcAft>
                      </a:pPr>
                      <a:r>
                        <a:rPr lang="en-US" sz="1800" kern="100" dirty="0">
                          <a:effectLst/>
                        </a:rPr>
                        <a:t>genéticos móviles </a:t>
                      </a:r>
                      <a:endParaRPr lang="en-US" sz="1800" kern="100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Corbel" panose="020B0503020204020204" pitchFamily="34" charset="0"/>
                      </a:endParaRPr>
                    </a:p>
                  </a:txBody>
                  <a:tcPr marL="67945" marR="40005" marT="31115" marB="0" anchor="ctr"/>
                </a:tc>
                <a:extLst>
                  <a:ext uri="{0D108BD9-81ED-4DB2-BD59-A6C34878D82A}">
                    <a16:rowId xmlns:a16="http://schemas.microsoft.com/office/drawing/2014/main" val="2208136292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92CB4C25-D2DB-74F2-AC3A-F1FE77D79B3B}"/>
              </a:ext>
            </a:extLst>
          </p:cNvPr>
          <p:cNvSpPr txBox="1"/>
          <p:nvPr/>
        </p:nvSpPr>
        <p:spPr>
          <a:xfrm>
            <a:off x="1667436" y="5875924"/>
            <a:ext cx="87405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Principales características de la resistencia natural y adquirida.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712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29DB4D-4CB7-8B46-00F5-37D6646A9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10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Los mecanismos de resistencia en detalle</a:t>
            </a:r>
            <a:endParaRPr lang="en-US" dirty="0"/>
          </a:p>
        </p:txBody>
      </p:sp>
      <p:sp>
        <p:nvSpPr>
          <p:cNvPr id="20" name="Tarjeta mecanismo 1" descr="Las enzimas bacterianas inactivan el antibiótico antes de que alcance su blanco de acción."/>
          <p:cNvSpPr/>
          <p:nvPr/>
        </p:nvSpPr>
        <p:spPr>
          <a:xfrm>
            <a:off x="680000" y="1600000"/>
            <a:ext cx="5216000" cy="2175000"/>
          </a:xfrm>
          <a:prstGeom prst="roundRect">
            <a:avLst>
              <a:gd name="adj" fmla="val 8000"/>
            </a:avLst>
          </a:prstGeom>
          <a:solidFill>
            <a:srgbClr val="F4F6F0"/>
          </a:solidFill>
          <a:ln w="19050">
            <a:solidFill>
              <a:srgbClr val="90C226"/>
            </a:solidFill>
          </a:ln>
        </p:spPr>
        <p:txBody>
          <a:bodyPr lIns="1080000" tIns="180000" rIns="180000" bIns="120000" anchor="ctr">
            <a:normAutofit/>
          </a:bodyPr>
          <a:lstStyle/>
          <a:p>
            <a:pPr marL="0" indent="0">
              <a:buNone/>
            </a:pPr>
            <a:r>
              <a:rPr lang="es-ES" sz="1800" b="1" dirty="0">
                <a:solidFill>
                  <a:srgbClr val="2C3C43"/>
                </a:solidFill>
                <a:latin typeface="Corbel" panose="020B0503020204020204" pitchFamily="34" charset="0"/>
              </a:rPr>
              <a:t>Inactivación enzimática</a:t>
            </a:r>
          </a:p>
          <a:p>
            <a:pPr marL="0" indent="0">
              <a:buNone/>
            </a:pPr>
            <a:r>
              <a:rPr lang="es-ES" sz="1300" b="0" dirty="0">
                <a:solidFill>
                  <a:srgbClr val="3B3B3B"/>
                </a:solidFill>
                <a:latin typeface="Corbel" panose="020B0503020204020204" pitchFamily="34" charset="0"/>
              </a:rPr>
              <a:t>Enzimas que hidrolizan o modifican el antibiótico, impidiendo que llegue activo a su blanco de acción. Ej.: betalactamasas, penicilinasas, cefalosporinasas, BLEE y carbapenemasas.</a:t>
            </a:r>
          </a:p>
        </p:txBody>
      </p:sp>
      <p:sp>
        <p:nvSpPr>
          <p:cNvPr id="21" name="Tarjeta mecanismo 2" descr="Las alteraciones de las porinas impiden que el antibiótico ingrese a la bacteria."/>
          <p:cNvSpPr/>
          <p:nvPr/>
        </p:nvSpPr>
        <p:spPr>
          <a:xfrm>
            <a:off x="6296000" y="1600000"/>
            <a:ext cx="5216000" cy="2175000"/>
          </a:xfrm>
          <a:prstGeom prst="roundRect">
            <a:avLst>
              <a:gd name="adj" fmla="val 8000"/>
            </a:avLst>
          </a:prstGeom>
          <a:solidFill>
            <a:srgbClr val="F4F6F0"/>
          </a:solidFill>
          <a:ln w="19050">
            <a:solidFill>
              <a:srgbClr val="90C226"/>
            </a:solidFill>
          </a:ln>
        </p:spPr>
        <p:txBody>
          <a:bodyPr lIns="1080000" tIns="180000" rIns="180000" bIns="120000" anchor="ctr">
            <a:normAutofit/>
          </a:bodyPr>
          <a:lstStyle/>
          <a:p>
            <a:pPr marL="0" indent="0">
              <a:buNone/>
            </a:pPr>
            <a:r>
              <a:rPr lang="es-ES" sz="1800" b="1" dirty="0">
                <a:solidFill>
                  <a:srgbClr val="2C3C43"/>
                </a:solidFill>
                <a:latin typeface="Corbel" panose="020B0503020204020204" pitchFamily="34" charset="0"/>
              </a:rPr>
              <a:t>Impermeabilidad</a:t>
            </a:r>
          </a:p>
          <a:p>
            <a:pPr marL="0" indent="0">
              <a:buNone/>
            </a:pPr>
            <a:r>
              <a:rPr lang="es-ES" sz="1300" b="0" dirty="0">
                <a:solidFill>
                  <a:srgbClr val="3B3B3B"/>
                </a:solidFill>
                <a:latin typeface="Corbel" panose="020B0503020204020204" pitchFamily="34" charset="0"/>
              </a:rPr>
              <a:t>Mutaciones en los genes que codifican las porinas alteran su estructura o disminuyen su expresión, impidiendo el ingreso del antibiótico.</a:t>
            </a:r>
          </a:p>
        </p:txBody>
      </p:sp>
      <p:sp>
        <p:nvSpPr>
          <p:cNvPr id="22" name="Tarjeta mecanismo 3" descr="La bacteria modifica la molécula blanco y el antibiótico pierde afinidad por su sitio de unión."/>
          <p:cNvSpPr/>
          <p:nvPr/>
        </p:nvSpPr>
        <p:spPr>
          <a:xfrm>
            <a:off x="680000" y="4075000"/>
            <a:ext cx="5216000" cy="2175000"/>
          </a:xfrm>
          <a:prstGeom prst="roundRect">
            <a:avLst>
              <a:gd name="adj" fmla="val 8000"/>
            </a:avLst>
          </a:prstGeom>
          <a:solidFill>
            <a:srgbClr val="F4F6F0"/>
          </a:solidFill>
          <a:ln w="19050">
            <a:solidFill>
              <a:srgbClr val="90C226"/>
            </a:solidFill>
          </a:ln>
        </p:spPr>
        <p:txBody>
          <a:bodyPr lIns="1080000" tIns="180000" rIns="180000" bIns="120000" anchor="ctr">
            <a:normAutofit/>
          </a:bodyPr>
          <a:lstStyle/>
          <a:p>
            <a:pPr marL="0" indent="0">
              <a:buNone/>
            </a:pPr>
            <a:r>
              <a:rPr lang="es-ES" sz="1800" b="1" dirty="0">
                <a:solidFill>
                  <a:srgbClr val="2C3C43"/>
                </a:solidFill>
                <a:latin typeface="Corbel" panose="020B0503020204020204" pitchFamily="34" charset="0"/>
              </a:rPr>
              <a:t>Modificación del sitio blanco</a:t>
            </a:r>
          </a:p>
          <a:p>
            <a:pPr marL="0" indent="0">
              <a:buNone/>
            </a:pPr>
            <a:r>
              <a:rPr lang="es-ES" sz="1300" b="0" dirty="0">
                <a:solidFill>
                  <a:srgbClr val="3B3B3B"/>
                </a:solidFill>
                <a:latin typeface="Corbel" panose="020B0503020204020204" pitchFamily="34" charset="0"/>
              </a:rPr>
              <a:t>Se modifica la molécula blanco a la que se une el antibiótico: la afinidad por su sitio de unión disminuye o desaparece.</a:t>
            </a:r>
          </a:p>
        </p:txBody>
      </p:sp>
      <p:sp>
        <p:nvSpPr>
          <p:cNvPr id="23" name="Tarjeta mecanismo 4" descr="Las bombas de eflujo expulsan el antibiótico y reducen su concentración intracelular."/>
          <p:cNvSpPr/>
          <p:nvPr/>
        </p:nvSpPr>
        <p:spPr>
          <a:xfrm>
            <a:off x="6296000" y="4075000"/>
            <a:ext cx="5216000" cy="2175000"/>
          </a:xfrm>
          <a:prstGeom prst="roundRect">
            <a:avLst>
              <a:gd name="adj" fmla="val 8000"/>
            </a:avLst>
          </a:prstGeom>
          <a:solidFill>
            <a:srgbClr val="F4F6F0"/>
          </a:solidFill>
          <a:ln w="19050">
            <a:solidFill>
              <a:srgbClr val="90C226"/>
            </a:solidFill>
          </a:ln>
        </p:spPr>
        <p:txBody>
          <a:bodyPr lIns="1080000" tIns="180000" rIns="180000" bIns="120000" anchor="ctr">
            <a:normAutofit/>
          </a:bodyPr>
          <a:lstStyle/>
          <a:p>
            <a:pPr marL="0" indent="0">
              <a:buNone/>
            </a:pPr>
            <a:r>
              <a:rPr lang="es-ES" sz="1800" b="1" dirty="0">
                <a:solidFill>
                  <a:srgbClr val="2C3C43"/>
                </a:solidFill>
                <a:latin typeface="Corbel" panose="020B0503020204020204" pitchFamily="34" charset="0"/>
              </a:rPr>
              <a:t>Eflujo</a:t>
            </a:r>
          </a:p>
          <a:p>
            <a:pPr marL="0" indent="0">
              <a:buNone/>
            </a:pPr>
            <a:r>
              <a:rPr lang="es-ES" sz="1300" b="0" dirty="0">
                <a:solidFill>
                  <a:srgbClr val="3B3B3B"/>
                </a:solidFill>
                <a:latin typeface="Corbel" panose="020B0503020204020204" pitchFamily="34" charset="0"/>
              </a:rPr>
              <a:t>Bombas de membrana expulsan el antibiótico al exterior, reduciendo su concentración dentro de la bacteria.</a:t>
            </a:r>
          </a:p>
        </p:txBody>
      </p:sp>
      <p:sp>
        <p:nvSpPr>
          <p:cNvPr id="24" name="Insignia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0000" y="2307500"/>
            <a:ext cx="760000" cy="760000"/>
          </a:xfrm>
          <a:prstGeom prst="ellipse">
            <a:avLst/>
          </a:prstGeom>
          <a:solidFill>
            <a:srgbClr val="2C3C4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es-ES" sz="2400" b="1" dirty="0">
                <a:solidFill>
                  <a:srgbClr val="FFFFFF"/>
                </a:solidFill>
                <a:latin typeface="Corbel" panose="020B0503020204020204" pitchFamily="34" charset="0"/>
              </a:rPr>
              <a:t>1</a:t>
            </a:r>
          </a:p>
        </p:txBody>
      </p:sp>
      <p:sp>
        <p:nvSpPr>
          <p:cNvPr id="25" name="Insignia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6000" y="2307500"/>
            <a:ext cx="760000" cy="760000"/>
          </a:xfrm>
          <a:prstGeom prst="ellipse">
            <a:avLst/>
          </a:prstGeom>
          <a:solidFill>
            <a:srgbClr val="2C3C4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es-ES" sz="2400" b="1" dirty="0">
                <a:solidFill>
                  <a:srgbClr val="FFFFFF"/>
                </a:solidFill>
                <a:latin typeface="Corbel" panose="020B0503020204020204" pitchFamily="34" charset="0"/>
              </a:rPr>
              <a:t>2</a:t>
            </a:r>
          </a:p>
        </p:txBody>
      </p:sp>
      <p:sp>
        <p:nvSpPr>
          <p:cNvPr id="26" name="Insigni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0000" y="4782500"/>
            <a:ext cx="760000" cy="760000"/>
          </a:xfrm>
          <a:prstGeom prst="ellipse">
            <a:avLst/>
          </a:prstGeom>
          <a:solidFill>
            <a:srgbClr val="2C3C4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es-ES" sz="2400" b="1" dirty="0">
                <a:solidFill>
                  <a:srgbClr val="FFFFFF"/>
                </a:solidFill>
                <a:latin typeface="Corbel" panose="020B0503020204020204" pitchFamily="34" charset="0"/>
              </a:rPr>
              <a:t>3</a:t>
            </a:r>
          </a:p>
        </p:txBody>
      </p:sp>
      <p:sp>
        <p:nvSpPr>
          <p:cNvPr id="27" name="Insignia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6000" y="4782500"/>
            <a:ext cx="760000" cy="760000"/>
          </a:xfrm>
          <a:prstGeom prst="ellipse">
            <a:avLst/>
          </a:prstGeom>
          <a:solidFill>
            <a:srgbClr val="2C3C4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es-ES" sz="2400" b="1" dirty="0">
                <a:solidFill>
                  <a:srgbClr val="FFFFFF"/>
                </a:solidFill>
                <a:latin typeface="Corbel" panose="020B0503020204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21006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470">
            <a:extLst>
              <a:ext uri="{FF2B5EF4-FFF2-40B4-BE49-F238E27FC236}">
                <a16:creationId xmlns:a16="http://schemas.microsoft.com/office/drawing/2014/main" id="{D9BC4440-22D1-71CC-1BD4-D883C6E8BA45}"/>
              </a:ext>
            </a:extLst>
          </p:cNvPr>
          <p:cNvGrpSpPr/>
          <p:nvPr/>
        </p:nvGrpSpPr>
        <p:grpSpPr>
          <a:xfrm>
            <a:off x="5830850" y="1836493"/>
            <a:ext cx="5880849" cy="4351338"/>
            <a:chOff x="0" y="0"/>
            <a:chExt cx="5263766" cy="3786029"/>
          </a:xfrm>
        </p:grpSpPr>
        <p:sp>
          <p:nvSpPr>
            <p:cNvPr id="5" name="Rectangle 1091">
              <a:extLst>
                <a:ext uri="{FF2B5EF4-FFF2-40B4-BE49-F238E27FC236}">
                  <a16:creationId xmlns:a16="http://schemas.microsoft.com/office/drawing/2014/main" id="{566F63EF-A400-7B13-CBF1-C58A3D8D293E}"/>
                </a:ext>
              </a:extLst>
            </p:cNvPr>
            <p:cNvSpPr/>
            <p:nvPr/>
          </p:nvSpPr>
          <p:spPr>
            <a:xfrm>
              <a:off x="5225352" y="3597276"/>
              <a:ext cx="38414" cy="1887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98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1100" b="1" kern="100" dirty="0">
                  <a:solidFill>
                    <a:srgbClr val="000000"/>
                  </a:solidFill>
                  <a:effectLst/>
                  <a:latin typeface="Corbel" panose="020B0503020204020204" pitchFamily="34" charset="0"/>
                  <a:ea typeface="Corbel" panose="020B0503020204020204" pitchFamily="34" charset="0"/>
                  <a:cs typeface="Corbel" panose="020B0503020204020204" pitchFamily="34" charset="0"/>
                </a:rPr>
                <a:t> </a:t>
              </a:r>
              <a:endParaRPr lang="en-US" sz="1100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endParaRPr>
            </a:p>
          </p:txBody>
        </p:sp>
        <p:pic>
          <p:nvPicPr>
            <p:cNvPr id="6" name="Picture 1247">
              <a:extLst>
                <a:ext uri="{FF2B5EF4-FFF2-40B4-BE49-F238E27FC236}">
                  <a16:creationId xmlns:a16="http://schemas.microsoft.com/office/drawing/2014/main" id="{516C180A-12A5-18F7-008B-2D0D63C52164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763" y="4826"/>
              <a:ext cx="5197348" cy="3671570"/>
            </a:xfrm>
            <a:prstGeom prst="rect">
              <a:avLst/>
            </a:prstGeom>
          </p:spPr>
        </p:pic>
        <p:sp>
          <p:nvSpPr>
            <p:cNvPr id="7" name="Shape 1248">
              <a:extLst>
                <a:ext uri="{FF2B5EF4-FFF2-40B4-BE49-F238E27FC236}">
                  <a16:creationId xmlns:a16="http://schemas.microsoft.com/office/drawing/2014/main" id="{26314B37-7FF2-C8CF-21E8-ADF32B3BEF9E}"/>
                </a:ext>
              </a:extLst>
            </p:cNvPr>
            <p:cNvSpPr/>
            <p:nvPr/>
          </p:nvSpPr>
          <p:spPr>
            <a:xfrm>
              <a:off x="0" y="0"/>
              <a:ext cx="5206873" cy="3681095"/>
            </a:xfrm>
            <a:custGeom>
              <a:avLst/>
              <a:gdLst/>
              <a:ahLst/>
              <a:cxnLst/>
              <a:rect l="0" t="0" r="0" b="0"/>
              <a:pathLst>
                <a:path w="5206873" h="3681095">
                  <a:moveTo>
                    <a:pt x="0" y="3681095"/>
                  </a:moveTo>
                  <a:lnTo>
                    <a:pt x="5206873" y="3681095"/>
                  </a:lnTo>
                  <a:lnTo>
                    <a:pt x="5206873" y="0"/>
                  </a:lnTo>
                  <a:lnTo>
                    <a:pt x="0" y="0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EEF911CC-4F62-72EB-ED29-EC2E53BF7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3544"/>
            <a:ext cx="10515600" cy="1325563"/>
          </a:xfrm>
        </p:spPr>
        <p:txBody>
          <a:bodyPr/>
          <a:lstStyle/>
          <a:p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Los </a:t>
            </a:r>
            <a:r>
              <a:rPr lang="en-US" b="1" kern="100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cinco</a:t>
            </a:r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mecanismos de resistencia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6D5831-FED7-F0B6-DDC5-2CFE8FD0C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720" y="1377473"/>
            <a:ext cx="10924046" cy="514877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800" b="1" i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Principales mecanismos de resistencia a los antibióticos</a:t>
            </a:r>
          </a:p>
          <a:p>
            <a:pPr marL="0" indent="0">
              <a:buNone/>
            </a:pPr>
            <a:endParaRPr lang="en-US" sz="4400" kern="100" dirty="0">
              <a:solidFill>
                <a:srgbClr val="000000"/>
              </a:solidFill>
              <a:latin typeface="Corbel" panose="020B0503020204020204" pitchFamily="34" charset="0"/>
              <a:ea typeface="Corbel" panose="020B0503020204020204" pitchFamily="34" charset="0"/>
              <a:cs typeface="Corbel" panose="020B0503020204020204" pitchFamily="34" charset="0"/>
            </a:endParaRPr>
          </a:p>
          <a:p>
            <a:pPr marL="0" indent="0">
              <a:buNone/>
            </a:pPr>
            <a:endParaRPr lang="en-US" sz="1800" kern="100" dirty="0">
              <a:solidFill>
                <a:srgbClr val="000000"/>
              </a:solidFill>
              <a:effectLst/>
              <a:latin typeface="Corbel" panose="020B0503020204020204" pitchFamily="34" charset="0"/>
              <a:ea typeface="Corbel" panose="020B0503020204020204" pitchFamily="34" charset="0"/>
              <a:cs typeface="Corbel" panose="020B0503020204020204" pitchFamily="34" charset="0"/>
            </a:endParaRPr>
          </a:p>
          <a:p>
            <a:pPr marL="0" indent="0">
              <a:buNone/>
            </a:pPr>
            <a:endParaRPr lang="en-US" sz="1800" kern="100" dirty="0">
              <a:solidFill>
                <a:srgbClr val="000000"/>
              </a:solidFill>
              <a:effectLst/>
              <a:latin typeface="Corbel" panose="020B0503020204020204" pitchFamily="34" charset="0"/>
              <a:ea typeface="Corbel" panose="020B0503020204020204" pitchFamily="34" charset="0"/>
              <a:cs typeface="Corbel" panose="020B0503020204020204" pitchFamily="34" charset="0"/>
            </a:endParaRPr>
          </a:p>
          <a:p>
            <a:pPr marL="0" indent="0">
              <a:buNone/>
            </a:pPr>
            <a:r>
              <a:rPr lang="en-US" sz="3200" b="1">
                <a:solidFill>
                  <a:srgbClr val="8B0000"/>
                </a:solidFill>
                <a:latin typeface="Corbel" panose="020B0503020204020204" pitchFamily="34" charset="0"/>
              </a:rPr>
              <a:t>1-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Corbel" panose="020B0503020204020204" pitchFamily="34" charset="0"/>
              </a:rPr>
              <a:t> 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Inactivación enzimática </a:t>
            </a:r>
          </a:p>
          <a:p>
            <a:pPr marL="0" indent="0">
              <a:buNone/>
            </a:pPr>
            <a:r>
              <a:rPr lang="en-US" sz="3200" b="1">
                <a:solidFill>
                  <a:srgbClr val="8B0000"/>
                </a:solidFill>
                <a:latin typeface="Corbel" panose="020B0503020204020204" pitchFamily="34" charset="0"/>
              </a:rPr>
              <a:t>2-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Corbel" panose="020B0503020204020204" pitchFamily="34" charset="0"/>
              </a:rPr>
              <a:t> 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Impermeabilidad  </a:t>
            </a:r>
          </a:p>
          <a:p>
            <a:pPr marL="0" indent="0">
              <a:buNone/>
            </a:pPr>
            <a:r>
              <a:rPr lang="en-US" sz="3200" b="1">
                <a:solidFill>
                  <a:srgbClr val="8B0000"/>
                </a:solidFill>
                <a:latin typeface="Corbel" panose="020B0503020204020204" pitchFamily="34" charset="0"/>
              </a:rPr>
              <a:t>3-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Corbel" panose="020B0503020204020204" pitchFamily="34" charset="0"/>
              </a:rPr>
              <a:t> 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Modificación del sitio blanco</a:t>
            </a:r>
          </a:p>
          <a:p>
            <a:pPr marL="0" indent="0">
              <a:buNone/>
            </a:pPr>
            <a:r>
              <a:rPr lang="en-US" sz="3200" b="1">
                <a:solidFill>
                  <a:srgbClr val="8B0000"/>
                </a:solidFill>
                <a:latin typeface="Corbel" panose="020B0503020204020204" pitchFamily="34" charset="0"/>
              </a:rPr>
              <a:t>4-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Corbel" panose="020B0503020204020204" pitchFamily="34" charset="0"/>
              </a:rPr>
              <a:t> 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Eflujo </a:t>
            </a:r>
          </a:p>
          <a:p>
            <a:pPr marL="0" indent="0">
              <a:buNone/>
            </a:pPr>
            <a:r>
              <a:rPr lang="en-US" sz="3200" b="1">
                <a:solidFill>
                  <a:srgbClr val="8B0000"/>
                </a:solidFill>
                <a:latin typeface="Corbel" panose="020B0503020204020204" pitchFamily="34" charset="0"/>
              </a:rPr>
              <a:t>5-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 Formación del </a:t>
            </a:r>
            <a:r>
              <a:rPr lang="en-US" sz="3200" b="1" i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biofilm 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o biopelículas</a:t>
            </a:r>
            <a:endParaRPr lang="en-US" sz="3200" kern="100" dirty="0">
              <a:solidFill>
                <a:srgbClr val="000000"/>
              </a:solidFill>
              <a:effectLst/>
              <a:latin typeface="Corbel" panose="020B0503020204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sz="2600" b="1" kern="100" dirty="0">
              <a:solidFill>
                <a:srgbClr val="000000"/>
              </a:solidFill>
              <a:effectLst/>
              <a:latin typeface="Corbel" panose="020B0503020204020204" pitchFamily="34" charset="0"/>
              <a:ea typeface="Corbel" panose="020B0503020204020204" pitchFamily="34" charset="0"/>
              <a:cs typeface="Corbel" panose="020B0503020204020204" pitchFamily="34" charset="0"/>
            </a:endParaRPr>
          </a:p>
          <a:p>
            <a:pPr marL="0" indent="0">
              <a:buNone/>
            </a:pPr>
            <a:r>
              <a:rPr lang="en-US" sz="18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0708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2AA01-E9DB-949B-575B-5F875FB82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43" y="609600"/>
            <a:ext cx="11437749" cy="1320800"/>
          </a:xfrm>
        </p:spPr>
        <p:txBody>
          <a:bodyPr/>
          <a:lstStyle/>
          <a:p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Multirresistencia, </a:t>
            </a:r>
            <a:r>
              <a:rPr lang="en-US" b="1" kern="100" dirty="0">
                <a:solidFill>
                  <a:srgbClr val="000000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</a:t>
            </a:r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esistencia Extrema y </a:t>
            </a:r>
            <a:r>
              <a:rPr lang="en-US" b="1" kern="100" dirty="0">
                <a:solidFill>
                  <a:srgbClr val="000000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</a:t>
            </a:r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anresistencia</a:t>
            </a:r>
            <a:endParaRPr lang="en-US" dirty="0"/>
          </a:p>
        </p:txBody>
      </p:sp>
      <p:sp>
        <p:nvSpPr>
          <p:cNvPr id="20" name="Etiqueta nivel MDR" descr="Etiqueta de nivel de resistencia MDR: Multirresistente"/>
          <p:cNvSpPr/>
          <p:nvPr/>
        </p:nvSpPr>
        <p:spPr>
          <a:xfrm>
            <a:off x="680000" y="1650000"/>
            <a:ext cx="2600000" cy="1300000"/>
          </a:xfrm>
          <a:prstGeom prst="roundRect">
            <a:avLst>
              <a:gd name="adj" fmla="val 12000"/>
            </a:avLst>
          </a:prstGeom>
          <a:solidFill>
            <a:srgbClr val="90C226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>
              <a:buNone/>
            </a:pPr>
            <a:r>
              <a:rPr lang="es-ES" sz="2800" b="1">
                <a:solidFill>
                  <a:srgbClr val="2C3C43"/>
                </a:solidFill>
                <a:latin typeface="Corbel" panose="020B0503020204020204" pitchFamily="34" charset="0"/>
              </a:rPr>
              <a:t>MDR</a:t>
            </a:r>
          </a:p>
          <a:p>
            <a:pPr algn="ctr">
              <a:buNone/>
            </a:pPr>
            <a:r>
              <a:rPr lang="es-ES" sz="1200" b="0">
                <a:solidFill>
                  <a:srgbClr val="2C3C43"/>
                </a:solidFill>
                <a:latin typeface="Corbel" panose="020B0503020204020204" pitchFamily="34" charset="0"/>
              </a:rPr>
              <a:t>Multirresistente</a:t>
            </a:r>
          </a:p>
        </p:txBody>
      </p:sp>
      <p:sp>
        <p:nvSpPr>
          <p:cNvPr id="21" name="Descripción nivel MDR" descr="Definición de MDR: Resistencia a 3 o más familias de antibióticos utilizados de elección para el tratamiento de las infecciones producidas por ese microorganismo."/>
          <p:cNvSpPr/>
          <p:nvPr/>
        </p:nvSpPr>
        <p:spPr>
          <a:xfrm>
            <a:off x="3400000" y="1650000"/>
            <a:ext cx="8112000" cy="1300000"/>
          </a:xfrm>
          <a:prstGeom prst="roundRect">
            <a:avLst>
              <a:gd name="adj" fmla="val 6000"/>
            </a:avLst>
          </a:prstGeom>
          <a:solidFill>
            <a:srgbClr val="F4F6F0"/>
          </a:solidFill>
          <a:ln w="19050">
            <a:solidFill>
              <a:srgbClr val="D6DCCB"/>
            </a:solidFill>
          </a:ln>
        </p:spPr>
        <p:txBody>
          <a:bodyPr lIns="274320" tIns="91440" rIns="274320" bIns="91440" anchor="ctr">
            <a:normAutofit/>
          </a:bodyPr>
          <a:lstStyle/>
          <a:p>
            <a:pPr marL="0" indent="0">
              <a:buNone/>
            </a:pPr>
            <a:r>
              <a:rPr lang="es-ES" sz="1500" b="0">
                <a:solidFill>
                  <a:srgbClr val="3B3B3B"/>
                </a:solidFill>
                <a:latin typeface="Corbel" panose="020B0503020204020204" pitchFamily="34" charset="0"/>
              </a:rPr>
              <a:t>Resistencia a 3 o más familias de antibióticos utilizados de elección para el tratamiento de las infecciones producidas por ese microorganismo.</a:t>
            </a:r>
          </a:p>
        </p:txBody>
      </p:sp>
      <p:sp>
        <p:nvSpPr>
          <p:cNvPr id="22" name="Etiqueta nivel XDR" descr="Etiqueta de nivel de resistencia XDR: Resistencia extrema"/>
          <p:cNvSpPr/>
          <p:nvPr/>
        </p:nvSpPr>
        <p:spPr>
          <a:xfrm>
            <a:off x="680000" y="3300000"/>
            <a:ext cx="2600000" cy="1300000"/>
          </a:xfrm>
          <a:prstGeom prst="roundRect">
            <a:avLst>
              <a:gd name="adj" fmla="val 12000"/>
            </a:avLst>
          </a:prstGeom>
          <a:solidFill>
            <a:srgbClr val="E6B91E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>
              <a:buNone/>
            </a:pPr>
            <a:r>
              <a:rPr lang="es-ES" sz="2800" b="1">
                <a:solidFill>
                  <a:srgbClr val="2C3C43"/>
                </a:solidFill>
                <a:latin typeface="Corbel" panose="020B0503020204020204" pitchFamily="34" charset="0"/>
              </a:rPr>
              <a:t>XDR</a:t>
            </a:r>
          </a:p>
          <a:p>
            <a:pPr algn="ctr">
              <a:buNone/>
            </a:pPr>
            <a:r>
              <a:rPr lang="es-ES" sz="1200" b="0">
                <a:solidFill>
                  <a:srgbClr val="2C3C43"/>
                </a:solidFill>
                <a:latin typeface="Corbel" panose="020B0503020204020204" pitchFamily="34" charset="0"/>
              </a:rPr>
              <a:t>Resistencia extrema</a:t>
            </a:r>
          </a:p>
        </p:txBody>
      </p:sp>
      <p:sp>
        <p:nvSpPr>
          <p:cNvPr id="23" name="Descripción nivel XDR" descr="Definición de XDR: Resistencia al menos a un antibiótico en todas las familias excepto en dos: la bacteria queda sensible únicamente a uno o dos grupos de utilidad terapéutica."/>
          <p:cNvSpPr/>
          <p:nvPr/>
        </p:nvSpPr>
        <p:spPr>
          <a:xfrm>
            <a:off x="3400000" y="3300000"/>
            <a:ext cx="8112000" cy="1300000"/>
          </a:xfrm>
          <a:prstGeom prst="roundRect">
            <a:avLst>
              <a:gd name="adj" fmla="val 6000"/>
            </a:avLst>
          </a:prstGeom>
          <a:solidFill>
            <a:srgbClr val="F4F6F0"/>
          </a:solidFill>
          <a:ln w="19050">
            <a:solidFill>
              <a:srgbClr val="D6DCCB"/>
            </a:solidFill>
          </a:ln>
        </p:spPr>
        <p:txBody>
          <a:bodyPr lIns="274320" tIns="91440" rIns="274320" bIns="91440" anchor="ctr">
            <a:normAutofit/>
          </a:bodyPr>
          <a:lstStyle/>
          <a:p>
            <a:pPr marL="0" indent="0">
              <a:buNone/>
            </a:pPr>
            <a:r>
              <a:rPr lang="es-ES" sz="1500" b="0">
                <a:solidFill>
                  <a:srgbClr val="3B3B3B"/>
                </a:solidFill>
                <a:latin typeface="Corbel" panose="020B0503020204020204" pitchFamily="34" charset="0"/>
              </a:rPr>
              <a:t>Resistencia al menos a un antibiótico en todas las familias excepto en dos: la bacteria queda sensible únicamente a uno o dos grupos de utilidad terapéutica.</a:t>
            </a:r>
          </a:p>
        </p:txBody>
      </p:sp>
      <p:sp>
        <p:nvSpPr>
          <p:cNvPr id="24" name="Etiqueta nivel PDR" descr="Etiqueta de nivel de resistencia PDR: Panresistente"/>
          <p:cNvSpPr/>
          <p:nvPr/>
        </p:nvSpPr>
        <p:spPr>
          <a:xfrm>
            <a:off x="680000" y="4950000"/>
            <a:ext cx="2600000" cy="1300000"/>
          </a:xfrm>
          <a:prstGeom prst="roundRect">
            <a:avLst>
              <a:gd name="adj" fmla="val 12000"/>
            </a:avLst>
          </a:prstGeom>
          <a:solidFill>
            <a:srgbClr val="8B0000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>
              <a:buNone/>
            </a:pPr>
            <a:r>
              <a:rPr lang="es-ES" sz="2800" b="1">
                <a:solidFill>
                  <a:srgbClr val="FFFFFF"/>
                </a:solidFill>
                <a:latin typeface="Corbel" panose="020B0503020204020204" pitchFamily="34" charset="0"/>
              </a:rPr>
              <a:t>PDR</a:t>
            </a:r>
          </a:p>
          <a:p>
            <a:pPr algn="ctr">
              <a:buNone/>
            </a:pPr>
            <a:r>
              <a:rPr lang="es-ES" sz="1200" b="0">
                <a:solidFill>
                  <a:srgbClr val="FFFFFF"/>
                </a:solidFill>
                <a:latin typeface="Corbel" panose="020B0503020204020204" pitchFamily="34" charset="0"/>
              </a:rPr>
              <a:t>Panresistente</a:t>
            </a:r>
          </a:p>
        </p:txBody>
      </p:sp>
      <p:sp>
        <p:nvSpPr>
          <p:cNvPr id="25" name="Descripción nivel PDR" descr="Definición de PDR: Resistencia a todas las familias de antibióticos habitualmente utilizadas en el tratamiento de las infecciones producidas por ese microorganismo."/>
          <p:cNvSpPr/>
          <p:nvPr/>
        </p:nvSpPr>
        <p:spPr>
          <a:xfrm>
            <a:off x="3400000" y="4950000"/>
            <a:ext cx="8112000" cy="1300000"/>
          </a:xfrm>
          <a:prstGeom prst="roundRect">
            <a:avLst>
              <a:gd name="adj" fmla="val 6000"/>
            </a:avLst>
          </a:prstGeom>
          <a:solidFill>
            <a:srgbClr val="F4F6F0"/>
          </a:solidFill>
          <a:ln w="19050">
            <a:solidFill>
              <a:srgbClr val="D6DCCB"/>
            </a:solidFill>
          </a:ln>
        </p:spPr>
        <p:txBody>
          <a:bodyPr lIns="274320" tIns="91440" rIns="274320" bIns="91440" anchor="ctr">
            <a:normAutofit/>
          </a:bodyPr>
          <a:lstStyle/>
          <a:p>
            <a:pPr marL="0" indent="0">
              <a:buNone/>
            </a:pPr>
            <a:r>
              <a:rPr lang="es-ES" sz="1500" b="0">
                <a:solidFill>
                  <a:srgbClr val="3B3B3B"/>
                </a:solidFill>
                <a:latin typeface="Corbel" panose="020B0503020204020204" pitchFamily="34" charset="0"/>
              </a:rPr>
              <a:t>Resistencia a todas las familias de antibióticos habitualmente utilizadas en el tratamiento de las infecciones producidas por ese microorganismo.</a:t>
            </a:r>
          </a:p>
        </p:txBody>
      </p:sp>
    </p:spTree>
    <p:extLst>
      <p:ext uri="{BB962C8B-B14F-4D97-AF65-F5344CB8AC3E}">
        <p14:creationId xmlns:p14="http://schemas.microsoft.com/office/powerpoint/2010/main" val="3120071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B164EA-7756-671E-B26E-11D7A59B8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es-AR" b="1" kern="100" noProof="0" dirty="0">
                <a:solidFill>
                  <a:schemeClr val="tx1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Betalactamasas: clasificación de Ambler</a:t>
            </a:r>
            <a:endParaRPr lang="es-AR" noProof="0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041031-CF55-49BE-F04B-A69D9355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287" y="2160589"/>
            <a:ext cx="2937716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b="1" i="1" noProof="0" dirty="0">
                <a:latin typeface="Corbel" panose="020B0503020204020204" pitchFamily="34" charset="0"/>
              </a:rPr>
              <a:t>BETALACTAMASAS</a:t>
            </a:r>
          </a:p>
          <a:p>
            <a:pPr marL="0" indent="0">
              <a:buNone/>
            </a:pPr>
            <a:r>
              <a:rPr lang="es-AR" noProof="0" dirty="0">
                <a:latin typeface="Corbel" panose="020B0503020204020204" pitchFamily="34" charset="0"/>
              </a:rPr>
              <a:t>Las de clases </a:t>
            </a:r>
            <a:r>
              <a:rPr lang="es-AR" b="1" i="1" noProof="0" dirty="0">
                <a:latin typeface="Corbel" panose="020B0503020204020204" pitchFamily="34" charset="0"/>
              </a:rPr>
              <a:t>A, C </a:t>
            </a:r>
            <a:r>
              <a:rPr lang="es-AR" b="1" noProof="0" dirty="0">
                <a:latin typeface="Corbel" panose="020B0503020204020204" pitchFamily="34" charset="0"/>
              </a:rPr>
              <a:t>y </a:t>
            </a:r>
            <a:r>
              <a:rPr lang="es-AR" b="1" i="1" noProof="0" dirty="0">
                <a:latin typeface="Corbel" panose="020B0503020204020204" pitchFamily="34" charset="0"/>
              </a:rPr>
              <a:t>D</a:t>
            </a:r>
            <a:r>
              <a:rPr lang="es-AR" noProof="0" dirty="0">
                <a:latin typeface="Corbel" panose="020B0503020204020204" pitchFamily="34" charset="0"/>
              </a:rPr>
              <a:t> son </a:t>
            </a:r>
            <a:r>
              <a:rPr lang="es-AR" b="1" i="1" noProof="0" dirty="0">
                <a:latin typeface="Corbel" panose="020B0503020204020204" pitchFamily="34" charset="0"/>
              </a:rPr>
              <a:t>serin-enzimas</a:t>
            </a:r>
            <a:r>
              <a:rPr lang="es-AR" noProof="0" dirty="0">
                <a:latin typeface="Corbel" panose="020B0503020204020204" pitchFamily="34" charset="0"/>
              </a:rPr>
              <a:t>, caracterizadas por la presencia obligada de una </a:t>
            </a:r>
            <a:r>
              <a:rPr lang="es-AR" b="1" i="1" noProof="0" dirty="0">
                <a:latin typeface="Corbel" panose="020B0503020204020204" pitchFamily="34" charset="0"/>
              </a:rPr>
              <a:t>Serina</a:t>
            </a:r>
            <a:r>
              <a:rPr lang="es-AR" noProof="0" dirty="0">
                <a:latin typeface="Corbel" panose="020B0503020204020204" pitchFamily="34" charset="0"/>
              </a:rPr>
              <a:t> en el sitio activo, que media la hidrólisis. </a:t>
            </a:r>
          </a:p>
          <a:p>
            <a:pPr marL="0" indent="0">
              <a:buNone/>
            </a:pPr>
            <a:r>
              <a:rPr lang="es-AR" noProof="0" dirty="0">
                <a:latin typeface="Corbel" panose="020B0503020204020204" pitchFamily="34" charset="0"/>
              </a:rPr>
              <a:t>Las de </a:t>
            </a:r>
            <a:r>
              <a:rPr lang="es-AR" b="1" noProof="0" dirty="0">
                <a:latin typeface="Corbel" panose="020B0503020204020204" pitchFamily="34" charset="0"/>
              </a:rPr>
              <a:t>clase B</a:t>
            </a:r>
            <a:r>
              <a:rPr lang="es-AR" noProof="0" dirty="0">
                <a:latin typeface="Corbel" panose="020B0503020204020204" pitchFamily="34" charset="0"/>
              </a:rPr>
              <a:t> poseen una o dos moléculas de</a:t>
            </a:r>
            <a:r>
              <a:rPr lang="es-AR" b="1" i="1" noProof="0" dirty="0">
                <a:latin typeface="Corbel" panose="020B0503020204020204" pitchFamily="34" charset="0"/>
              </a:rPr>
              <a:t> Zinc </a:t>
            </a:r>
            <a:r>
              <a:rPr lang="es-AR" noProof="0" dirty="0">
                <a:latin typeface="Corbel" panose="020B0503020204020204" pitchFamily="34" charset="0"/>
              </a:rPr>
              <a:t>asociados al sitio activo, llamadas </a:t>
            </a:r>
            <a:r>
              <a:rPr lang="es-AR" b="1" i="1" noProof="0" dirty="0">
                <a:latin typeface="Corbel" panose="020B0503020204020204" pitchFamily="34" charset="0"/>
              </a:rPr>
              <a:t>metalo-ß-lactamasas</a:t>
            </a:r>
            <a:endParaRPr lang="es-AR" i="1" noProof="0" dirty="0">
              <a:latin typeface="Corbel" panose="020B0503020204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C3CC7B3-F47A-DBF0-37DE-AE6E56F9A7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62" r="3" b="3"/>
          <a:stretch>
            <a:fillRect/>
          </a:stretch>
        </p:blipFill>
        <p:spPr>
          <a:xfrm>
            <a:off x="677334" y="2159331"/>
            <a:ext cx="5423429" cy="38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771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9A527-F55C-C7FE-A44A-2FD710730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087648" cy="1320800"/>
          </a:xfrm>
        </p:spPr>
        <p:txBody>
          <a:bodyPr/>
          <a:lstStyle/>
          <a:p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Betalactamasas (BLEE): espectro e inhibidores</a:t>
            </a:r>
            <a:endParaRPr lang="en-US" dirty="0"/>
          </a:p>
        </p:txBody>
      </p:sp>
      <p:sp>
        <p:nvSpPr>
          <p:cNvPr id="8" name="Banner definicion" descr="Banner con la definicion de las betalactamasas"/>
          <p:cNvSpPr/>
          <p:nvPr/>
        </p:nvSpPr>
        <p:spPr>
          <a:xfrm>
            <a:off x="677333" y="1330000"/>
            <a:ext cx="10837334" cy="560000"/>
          </a:xfrm>
          <a:prstGeom prst="roundRect">
            <a:avLst>
              <a:gd name="adj" fmla="val 12000"/>
            </a:avLst>
          </a:prstGeom>
          <a:solidFill>
            <a:srgbClr val="2C3C43"/>
          </a:solidFill>
          <a:ln>
            <a:noFill/>
          </a:ln>
        </p:spPr>
        <p:txBody>
          <a:bodyPr wrap="square" lIns="91440" tIns="45720" rIns="91440" bIns="45720" anchor="ctr"/>
          <a:lstStyle/>
          <a:p>
            <a:pPr algn="ctr"/>
            <a:r>
              <a:rPr lang="es-ES" sz="1500" b="1" dirty="0">
                <a:solidFill>
                  <a:srgbClr val="FFFFFF"/>
                </a:solidFill>
                <a:latin typeface="Corbel" panose="020B0503020204020204" pitchFamily="34" charset="0"/>
              </a:rPr>
              <a:t>Enzimas que hidrolizan el enlace amídico del anillo betalactámico</a:t>
            </a:r>
          </a:p>
        </p:txBody>
      </p:sp>
      <p:sp>
        <p:nvSpPr>
          <p:cNvPr id="9" name="Chip hidrolizan" descr="Antibioticos hidrolizados por las betalactamasas"/>
          <p:cNvSpPr/>
          <p:nvPr/>
        </p:nvSpPr>
        <p:spPr>
          <a:xfrm>
            <a:off x="677333" y="2010000"/>
            <a:ext cx="3520000" cy="900000"/>
          </a:xfrm>
          <a:prstGeom prst="roundRect">
            <a:avLst>
              <a:gd name="adj" fmla="val 12000"/>
            </a:avLst>
          </a:prstGeom>
          <a:solidFill>
            <a:srgbClr val="F4F6F0"/>
          </a:solidFill>
          <a:ln w="19050">
            <a:solidFill>
              <a:srgbClr val="54A021"/>
            </a:solidFill>
          </a:ln>
        </p:spPr>
        <p:txBody>
          <a:bodyPr wrap="square" lIns="91440" tIns="45720" rIns="91440" bIns="45720" anchor="ctr"/>
          <a:lstStyle/>
          <a:p>
            <a:pPr algn="ctr"/>
            <a:r>
              <a:rPr lang="es-ES" sz="1400" b="1" dirty="0">
                <a:solidFill>
                  <a:srgbClr val="54A021"/>
                </a:solidFill>
                <a:latin typeface="Corbel" panose="020B0503020204020204" pitchFamily="34" charset="0"/>
              </a:rPr>
              <a:t>HIDROLIZAN</a:t>
            </a:r>
          </a:p>
          <a:p>
            <a:pPr algn="ctr"/>
            <a:r>
              <a:rPr lang="es-ES" sz="1400" b="0" dirty="0">
                <a:solidFill>
                  <a:srgbClr val="3B3B3B"/>
                </a:solidFill>
                <a:latin typeface="Corbel" panose="020B0503020204020204" pitchFamily="34" charset="0"/>
              </a:rPr>
              <a:t>Penicilinas · Cefalosporinas (excepto cefamicinas) · Monobactames</a:t>
            </a:r>
          </a:p>
        </p:txBody>
      </p:sp>
      <p:sp>
        <p:nvSpPr>
          <p:cNvPr id="10" name="Chip no hidrolizan" descr="Antibioticos no hidrolizados por las betalactamasas"/>
          <p:cNvSpPr/>
          <p:nvPr/>
        </p:nvSpPr>
        <p:spPr>
          <a:xfrm>
            <a:off x="4336000" y="2010000"/>
            <a:ext cx="3520000" cy="900000"/>
          </a:xfrm>
          <a:prstGeom prst="roundRect">
            <a:avLst>
              <a:gd name="adj" fmla="val 12000"/>
            </a:avLst>
          </a:prstGeom>
          <a:solidFill>
            <a:srgbClr val="F4F6F0"/>
          </a:solidFill>
          <a:ln w="19050">
            <a:solidFill>
              <a:srgbClr val="8B0000"/>
            </a:solidFill>
          </a:ln>
        </p:spPr>
        <p:txBody>
          <a:bodyPr wrap="square" lIns="91440" tIns="45720" rIns="91440" bIns="45720" anchor="ctr"/>
          <a:lstStyle/>
          <a:p>
            <a:pPr algn="ctr"/>
            <a:r>
              <a:rPr lang="es-ES" sz="1400" b="1" dirty="0">
                <a:solidFill>
                  <a:srgbClr val="8B0000"/>
                </a:solidFill>
                <a:latin typeface="Corbel" panose="020B0503020204020204" pitchFamily="34" charset="0"/>
              </a:rPr>
              <a:t>NO HIDROLIZAN</a:t>
            </a:r>
          </a:p>
          <a:p>
            <a:pPr algn="ctr"/>
            <a:r>
              <a:rPr lang="es-ES" sz="1400" b="0" dirty="0">
                <a:solidFill>
                  <a:srgbClr val="3B3B3B"/>
                </a:solidFill>
                <a:latin typeface="Corbel" panose="020B0503020204020204" pitchFamily="34" charset="0"/>
              </a:rPr>
              <a:t>Carbapenemes</a:t>
            </a:r>
          </a:p>
        </p:txBody>
      </p:sp>
      <p:sp>
        <p:nvSpPr>
          <p:cNvPr id="11" name="Chip inhibidores" descr="Inhibidores de las betalactamasas"/>
          <p:cNvSpPr/>
          <p:nvPr/>
        </p:nvSpPr>
        <p:spPr>
          <a:xfrm>
            <a:off x="7994667" y="2010000"/>
            <a:ext cx="3520000" cy="900000"/>
          </a:xfrm>
          <a:prstGeom prst="roundRect">
            <a:avLst>
              <a:gd name="adj" fmla="val 12000"/>
            </a:avLst>
          </a:prstGeom>
          <a:solidFill>
            <a:srgbClr val="F4F6F0"/>
          </a:solidFill>
          <a:ln w="19050">
            <a:solidFill>
              <a:srgbClr val="A67C00"/>
            </a:solidFill>
          </a:ln>
        </p:spPr>
        <p:txBody>
          <a:bodyPr wrap="square" lIns="91440" tIns="45720" rIns="91440" bIns="45720" anchor="ctr"/>
          <a:lstStyle/>
          <a:p>
            <a:pPr algn="ctr"/>
            <a:r>
              <a:rPr lang="es-ES" sz="1400" b="1" dirty="0">
                <a:solidFill>
                  <a:srgbClr val="A67C00"/>
                </a:solidFill>
                <a:latin typeface="Corbel" panose="020B0503020204020204" pitchFamily="34" charset="0"/>
              </a:rPr>
              <a:t>INHIBIDAS POR</a:t>
            </a:r>
          </a:p>
          <a:p>
            <a:pPr algn="ctr"/>
            <a:r>
              <a:rPr lang="es-ES" sz="1400" b="0" dirty="0">
                <a:solidFill>
                  <a:srgbClr val="3B3B3B"/>
                </a:solidFill>
                <a:latin typeface="Corbel" panose="020B0503020204020204" pitchFamily="34" charset="0"/>
              </a:rPr>
              <a:t>Ácido clavulánico · Sulbactam · Tazobactam</a:t>
            </a:r>
          </a:p>
        </p:txBody>
      </p:sp>
      <p:pic>
        <p:nvPicPr>
          <p:cNvPr id="4" name="Picture 4" descr="Antibioticos   penicilinas - jc gonzalez version redes">
            <a:extLst>
              <a:ext uri="{FF2B5EF4-FFF2-40B4-BE49-F238E27FC236}">
                <a16:creationId xmlns:a16="http://schemas.microsoft.com/office/drawing/2014/main" id="{C10BE81C-991D-14BA-2C52-B83954F87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3" y="3429000"/>
            <a:ext cx="4200000" cy="31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Antibioticos   penicilinas - jc gonzalez version redes">
            <a:extLst>
              <a:ext uri="{FF2B5EF4-FFF2-40B4-BE49-F238E27FC236}">
                <a16:creationId xmlns:a16="http://schemas.microsoft.com/office/drawing/2014/main" id="{FC78AC2F-CF7E-8FD8-A797-62CFDBAC8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668" y="3352601"/>
            <a:ext cx="4200000" cy="31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313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4D8468-51B0-6845-1554-E76A3E349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AmpC: las cefalosporinasas</a:t>
            </a:r>
            <a:endParaRPr lang="en-US" dirty="0"/>
          </a:p>
        </p:txBody>
      </p:sp>
      <p:sp>
        <p:nvSpPr>
          <p:cNvPr id="20" name="Banner AmpC" descr="Banner de encabezado: AmpC, serin-betalactamasas o cefalosporinasas"/>
          <p:cNvSpPr/>
          <p:nvPr/>
        </p:nvSpPr>
        <p:spPr>
          <a:xfrm>
            <a:off x="677334" y="1613648"/>
            <a:ext cx="10524066" cy="620000"/>
          </a:xfrm>
          <a:prstGeom prst="roundRect">
            <a:avLst>
              <a:gd name="adj" fmla="val 12000"/>
            </a:avLst>
          </a:prstGeom>
          <a:solidFill>
            <a:srgbClr val="2C3C43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>
              <a:buNone/>
            </a:pPr>
            <a:r>
              <a:rPr lang="es-ES" sz="2000" b="1">
                <a:solidFill>
                  <a:srgbClr val="FFFFFF"/>
                </a:solidFill>
                <a:latin typeface="Corbel" panose="020B0503020204020204" pitchFamily="34" charset="0"/>
              </a:rPr>
              <a:t>AmpC · serin-betalactamasas (cefalosporinasas)</a:t>
            </a:r>
          </a:p>
        </p:txBody>
      </p:sp>
      <p:sp>
        <p:nvSpPr>
          <p:cNvPr id="21" name="Tarjeta Naturaleza" descr="Tarjeta: naturaleza de AmpC, cromosómica inducible con espectro no limitado a cefalosporinas"/>
          <p:cNvSpPr/>
          <p:nvPr/>
        </p:nvSpPr>
        <p:spPr>
          <a:xfrm>
            <a:off x="677334" y="2380000"/>
            <a:ext cx="3294688" cy="1900000"/>
          </a:xfrm>
          <a:prstGeom prst="roundRect">
            <a:avLst>
              <a:gd name="adj" fmla="val 6000"/>
            </a:avLst>
          </a:prstGeom>
          <a:solidFill>
            <a:srgbClr val="F4F6F0"/>
          </a:solidFill>
          <a:ln w="19050">
            <a:solidFill>
              <a:srgbClr val="D6DCCB"/>
            </a:solidFill>
          </a:ln>
        </p:spPr>
        <p:txBody>
          <a:bodyPr lIns="228600" tIns="182880" rIns="228600" bIns="152400" anchor="ctr">
            <a:normAutofit/>
          </a:bodyPr>
          <a:lstStyle/>
          <a:p>
            <a:pPr marL="0" indent="0" algn="ctr">
              <a:buNone/>
            </a:pPr>
            <a:r>
              <a:rPr lang="es-ES" b="1" dirty="0">
                <a:solidFill>
                  <a:srgbClr val="8B0000"/>
                </a:solidFill>
                <a:latin typeface="Corbel" panose="020B0503020204020204" pitchFamily="34" charset="0"/>
              </a:rPr>
              <a:t>Naturaleza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s-ES" sz="1300" dirty="0">
                <a:solidFill>
                  <a:srgbClr val="3B3B3B"/>
                </a:solidFill>
                <a:latin typeface="Corbel" panose="020B0503020204020204" pitchFamily="34" charset="0"/>
              </a:rPr>
              <a:t>Cromosómica inducible. Su espectro hidrolítico no se limita a las cefalosporinas.</a:t>
            </a:r>
          </a:p>
        </p:txBody>
      </p:sp>
      <p:sp>
        <p:nvSpPr>
          <p:cNvPr id="22" name="Tarjeta AmpC natural inducible" descr="Tarjeta: especies con AmpC natural inducible, entre ellas Enterobacter, Providencia, Morganella morganii, Serratia marcescens, Citrobacter freundii, Hafnia alvei y Pseudomonas aeruginosa"/>
          <p:cNvSpPr/>
          <p:nvPr/>
        </p:nvSpPr>
        <p:spPr>
          <a:xfrm>
            <a:off x="4292022" y="2380000"/>
            <a:ext cx="3294688" cy="1900000"/>
          </a:xfrm>
          <a:prstGeom prst="roundRect">
            <a:avLst>
              <a:gd name="adj" fmla="val 6000"/>
            </a:avLst>
          </a:prstGeom>
          <a:solidFill>
            <a:srgbClr val="F4F6F0"/>
          </a:solidFill>
          <a:ln w="19050">
            <a:solidFill>
              <a:srgbClr val="D6DCCB"/>
            </a:solidFill>
          </a:ln>
        </p:spPr>
        <p:txBody>
          <a:bodyPr lIns="228600" tIns="182880" rIns="228600" bIns="152400" anchor="ctr">
            <a:normAutofit/>
          </a:bodyPr>
          <a:lstStyle/>
          <a:p>
            <a:pPr marL="0" indent="0" algn="ctr">
              <a:buNone/>
            </a:pPr>
            <a:r>
              <a:rPr lang="es-ES" sz="1500" b="1" dirty="0">
                <a:solidFill>
                  <a:srgbClr val="8B0000"/>
                </a:solidFill>
                <a:latin typeface="Corbel" panose="020B0503020204020204" pitchFamily="34" charset="0"/>
              </a:rPr>
              <a:t>AmpC </a:t>
            </a:r>
            <a:r>
              <a:rPr lang="es-ES" sz="1500" b="1" dirty="0" err="1">
                <a:solidFill>
                  <a:srgbClr val="8B0000"/>
                </a:solidFill>
                <a:latin typeface="Corbel" panose="020B0503020204020204" pitchFamily="34" charset="0"/>
              </a:rPr>
              <a:t>cromosomica</a:t>
            </a:r>
            <a:endParaRPr lang="es-ES" sz="1500" b="1" dirty="0">
              <a:solidFill>
                <a:srgbClr val="8B0000"/>
              </a:solidFill>
              <a:latin typeface="Corbel" panose="020B0503020204020204" pitchFamily="34" charset="0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es-ES" sz="1300" i="1" dirty="0" err="1">
                <a:solidFill>
                  <a:srgbClr val="3B3B3B"/>
                </a:solidFill>
                <a:latin typeface="Corbel" panose="020B0503020204020204" pitchFamily="34" charset="0"/>
              </a:rPr>
              <a:t>Enterobacter</a:t>
            </a:r>
            <a:r>
              <a:rPr lang="es-ES" sz="1300" i="1" dirty="0">
                <a:solidFill>
                  <a:srgbClr val="3B3B3B"/>
                </a:solidFill>
                <a:latin typeface="Corbel" panose="020B0503020204020204" pitchFamily="34" charset="0"/>
              </a:rPr>
              <a:t> spp., Providencia spp., Morganella </a:t>
            </a:r>
            <a:r>
              <a:rPr lang="es-ES" sz="1300" i="1" dirty="0" err="1">
                <a:solidFill>
                  <a:srgbClr val="3B3B3B"/>
                </a:solidFill>
                <a:latin typeface="Corbel" panose="020B0503020204020204" pitchFamily="34" charset="0"/>
              </a:rPr>
              <a:t>morganii</a:t>
            </a:r>
            <a:r>
              <a:rPr lang="es-ES" sz="1300" i="1" dirty="0">
                <a:solidFill>
                  <a:srgbClr val="3B3B3B"/>
                </a:solidFill>
                <a:latin typeface="Corbel" panose="020B0503020204020204" pitchFamily="34" charset="0"/>
              </a:rPr>
              <a:t>, Serratia marcescens, </a:t>
            </a:r>
            <a:r>
              <a:rPr lang="es-ES" sz="1300" i="1" dirty="0" err="1">
                <a:solidFill>
                  <a:srgbClr val="3B3B3B"/>
                </a:solidFill>
                <a:latin typeface="Corbel" panose="020B0503020204020204" pitchFamily="34" charset="0"/>
              </a:rPr>
              <a:t>Citrobacter</a:t>
            </a:r>
            <a:r>
              <a:rPr lang="es-ES" sz="1300" i="1" dirty="0">
                <a:solidFill>
                  <a:srgbClr val="3B3B3B"/>
                </a:solidFill>
                <a:latin typeface="Corbel" panose="020B0503020204020204" pitchFamily="34" charset="0"/>
              </a:rPr>
              <a:t> freundii, </a:t>
            </a:r>
            <a:r>
              <a:rPr lang="es-ES" sz="1300" i="1" dirty="0" err="1">
                <a:solidFill>
                  <a:srgbClr val="3B3B3B"/>
                </a:solidFill>
                <a:latin typeface="Corbel" panose="020B0503020204020204" pitchFamily="34" charset="0"/>
              </a:rPr>
              <a:t>Hafnia</a:t>
            </a:r>
            <a:r>
              <a:rPr lang="es-ES" sz="1300" i="1" dirty="0">
                <a:solidFill>
                  <a:srgbClr val="3B3B3B"/>
                </a:solidFill>
                <a:latin typeface="Corbel" panose="020B0503020204020204" pitchFamily="34" charset="0"/>
              </a:rPr>
              <a:t> </a:t>
            </a:r>
            <a:r>
              <a:rPr lang="es-ES" sz="1300" i="1" dirty="0" err="1">
                <a:solidFill>
                  <a:srgbClr val="3B3B3B"/>
                </a:solidFill>
                <a:latin typeface="Corbel" panose="020B0503020204020204" pitchFamily="34" charset="0"/>
              </a:rPr>
              <a:t>alvei</a:t>
            </a:r>
            <a:r>
              <a:rPr lang="es-ES" sz="1300" i="1" dirty="0">
                <a:solidFill>
                  <a:srgbClr val="3B3B3B"/>
                </a:solidFill>
                <a:latin typeface="Corbel" panose="020B0503020204020204" pitchFamily="34" charset="0"/>
              </a:rPr>
              <a:t> y Pseudomonas aeruginosa, Acinetobacter baumannii, </a:t>
            </a:r>
            <a:r>
              <a:rPr lang="es-ES" sz="1300" i="1" dirty="0" err="1">
                <a:solidFill>
                  <a:srgbClr val="3B3B3B"/>
                </a:solidFill>
                <a:latin typeface="Corbel" panose="020B0503020204020204" pitchFamily="34" charset="0"/>
              </a:rPr>
              <a:t>Aeromona</a:t>
            </a:r>
            <a:r>
              <a:rPr lang="es-ES" sz="1300" i="1" dirty="0">
                <a:solidFill>
                  <a:srgbClr val="3B3B3B"/>
                </a:solidFill>
                <a:latin typeface="Corbel" panose="020B0503020204020204" pitchFamily="34" charset="0"/>
              </a:rPr>
              <a:t> spp.</a:t>
            </a:r>
          </a:p>
        </p:txBody>
      </p:sp>
      <p:sp>
        <p:nvSpPr>
          <p:cNvPr id="23" name="Tarjeta AmpC constitutiva" descr="Tarjeta: AmpC cromosómica constitutiva en E. coli, Shigella spp. y Acinetobacter baumannii"/>
          <p:cNvSpPr/>
          <p:nvPr/>
        </p:nvSpPr>
        <p:spPr>
          <a:xfrm>
            <a:off x="7906710" y="2380000"/>
            <a:ext cx="3294688" cy="1900000"/>
          </a:xfrm>
          <a:prstGeom prst="roundRect">
            <a:avLst>
              <a:gd name="adj" fmla="val 6000"/>
            </a:avLst>
          </a:prstGeom>
          <a:solidFill>
            <a:srgbClr val="F4F6F0"/>
          </a:solidFill>
          <a:ln w="19050">
            <a:solidFill>
              <a:srgbClr val="D6DCCB"/>
            </a:solidFill>
          </a:ln>
        </p:spPr>
        <p:txBody>
          <a:bodyPr lIns="228600" tIns="182880" rIns="228600" bIns="152400" anchor="ctr">
            <a:normAutofit/>
          </a:bodyPr>
          <a:lstStyle/>
          <a:p>
            <a:pPr marL="0" indent="0" algn="ctr">
              <a:buNone/>
            </a:pPr>
            <a:r>
              <a:rPr lang="es-ES" sz="1500" b="1" dirty="0">
                <a:solidFill>
                  <a:srgbClr val="8B0000"/>
                </a:solidFill>
                <a:latin typeface="Corbel" panose="020B0503020204020204" pitchFamily="34" charset="0"/>
              </a:rPr>
              <a:t>AmpC </a:t>
            </a:r>
            <a:r>
              <a:rPr lang="es-ES" sz="1500" b="1" dirty="0" err="1">
                <a:solidFill>
                  <a:srgbClr val="8B0000"/>
                </a:solidFill>
                <a:latin typeface="Corbel" panose="020B0503020204020204" pitchFamily="34" charset="0"/>
              </a:rPr>
              <a:t>plasmidica</a:t>
            </a:r>
            <a:endParaRPr lang="es-ES" sz="1500" b="1" dirty="0">
              <a:solidFill>
                <a:srgbClr val="8B0000"/>
              </a:solidFill>
              <a:latin typeface="Corbel" panose="020B0503020204020204" pitchFamily="34" charset="0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es-ES" sz="1300" i="1" dirty="0">
                <a:solidFill>
                  <a:srgbClr val="3B3B3B"/>
                </a:solidFill>
                <a:latin typeface="Corbel" panose="020B0503020204020204" pitchFamily="34" charset="0"/>
              </a:rPr>
              <a:t>E. </a:t>
            </a:r>
            <a:r>
              <a:rPr lang="es-ES" sz="1300" i="1" dirty="0" err="1">
                <a:solidFill>
                  <a:srgbClr val="3B3B3B"/>
                </a:solidFill>
                <a:latin typeface="Corbel" panose="020B0503020204020204" pitchFamily="34" charset="0"/>
              </a:rPr>
              <a:t>coli</a:t>
            </a:r>
            <a:r>
              <a:rPr lang="es-ES" sz="1300" i="1" dirty="0">
                <a:solidFill>
                  <a:srgbClr val="3B3B3B"/>
                </a:solidFill>
                <a:latin typeface="Corbel" panose="020B0503020204020204" pitchFamily="34" charset="0"/>
              </a:rPr>
              <a:t>, </a:t>
            </a:r>
            <a:r>
              <a:rPr lang="es-ES" sz="1300" i="1" dirty="0" err="1">
                <a:solidFill>
                  <a:srgbClr val="3B3B3B"/>
                </a:solidFill>
                <a:latin typeface="Corbel" panose="020B0503020204020204" pitchFamily="34" charset="0"/>
              </a:rPr>
              <a:t>Shigella</a:t>
            </a:r>
            <a:r>
              <a:rPr lang="es-ES" sz="1300" i="1" dirty="0">
                <a:solidFill>
                  <a:srgbClr val="3B3B3B"/>
                </a:solidFill>
                <a:latin typeface="Corbel" panose="020B0503020204020204" pitchFamily="34" charset="0"/>
              </a:rPr>
              <a:t> spp, Salmonella </a:t>
            </a:r>
            <a:r>
              <a:rPr lang="es-ES" sz="1300" i="1" dirty="0" err="1">
                <a:solidFill>
                  <a:srgbClr val="3B3B3B"/>
                </a:solidFill>
                <a:latin typeface="Corbel" panose="020B0503020204020204" pitchFamily="34" charset="0"/>
              </a:rPr>
              <a:t>sp</a:t>
            </a:r>
            <a:r>
              <a:rPr lang="es-ES" sz="1300" i="1" dirty="0">
                <a:solidFill>
                  <a:srgbClr val="3B3B3B"/>
                </a:solidFill>
                <a:latin typeface="Corbel" panose="020B0503020204020204" pitchFamily="34" charset="0"/>
              </a:rPr>
              <a:t>., Klebsiella </a:t>
            </a:r>
            <a:r>
              <a:rPr lang="es-ES" sz="1300" i="1" dirty="0" err="1">
                <a:solidFill>
                  <a:srgbClr val="3B3B3B"/>
                </a:solidFill>
                <a:latin typeface="Corbel" panose="020B0503020204020204" pitchFamily="34" charset="0"/>
              </a:rPr>
              <a:t>oxytoca</a:t>
            </a:r>
            <a:r>
              <a:rPr lang="es-ES" sz="1300" i="1" dirty="0">
                <a:solidFill>
                  <a:srgbClr val="3B3B3B"/>
                </a:solidFill>
                <a:latin typeface="Corbel" panose="020B0503020204020204" pitchFamily="34" charset="0"/>
              </a:rPr>
              <a:t>, Klebsiella pneumoniae, Proteus </a:t>
            </a:r>
            <a:r>
              <a:rPr lang="es-ES" sz="1300" i="1" dirty="0" err="1">
                <a:solidFill>
                  <a:srgbClr val="3B3B3B"/>
                </a:solidFill>
                <a:latin typeface="Corbel" panose="020B0503020204020204" pitchFamily="34" charset="0"/>
              </a:rPr>
              <a:t>mirabilis</a:t>
            </a:r>
            <a:r>
              <a:rPr lang="es-ES" sz="1300" i="1" dirty="0">
                <a:solidFill>
                  <a:srgbClr val="3B3B3B"/>
                </a:solidFill>
                <a:latin typeface="Corbel" panose="020B0503020204020204" pitchFamily="34" charset="0"/>
              </a:rPr>
              <a:t>.</a:t>
            </a:r>
          </a:p>
        </p:txBody>
      </p:sp>
      <p:sp>
        <p:nvSpPr>
          <p:cNvPr id="24" name="Panel resistencia natural" descr="Panel inferior: la AmpC explica la resistencia natural a aminopenicilinas, cefalosporinas de primera generación, cefamicinas y combinaciones con inhibidores de betalactamasas"/>
          <p:cNvSpPr/>
          <p:nvPr/>
        </p:nvSpPr>
        <p:spPr>
          <a:xfrm>
            <a:off x="677334" y="4430000"/>
            <a:ext cx="10524066" cy="1550000"/>
          </a:xfrm>
          <a:prstGeom prst="roundRect">
            <a:avLst>
              <a:gd name="adj" fmla="val 6000"/>
            </a:avLst>
          </a:prstGeom>
          <a:solidFill>
            <a:srgbClr val="F4F6F0"/>
          </a:solidFill>
          <a:ln w="19050">
            <a:solidFill>
              <a:srgbClr val="D6DCCB"/>
            </a:solidFill>
          </a:ln>
        </p:spPr>
        <p:txBody>
          <a:bodyPr lIns="274320" tIns="182880" rIns="274320" bIns="152400" anchor="ctr">
            <a:normAutofit/>
          </a:bodyPr>
          <a:lstStyle/>
          <a:p>
            <a:pPr marL="0" indent="0">
              <a:buNone/>
            </a:pPr>
            <a:r>
              <a:rPr lang="es-ES" sz="1500" b="1">
                <a:solidFill>
                  <a:srgbClr val="8B0000"/>
                </a:solidFill>
                <a:latin typeface="Corbel" panose="020B0503020204020204" pitchFamily="34" charset="0"/>
              </a:rPr>
              <a:t>Explica la resistencia natural a:</a:t>
            </a:r>
          </a:p>
          <a:p>
            <a:pPr marL="285750" indent="-285750">
              <a:spcBef>
                <a:spcPts val="6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400">
                <a:solidFill>
                  <a:srgbClr val="3B3B3B"/>
                </a:solidFill>
                <a:latin typeface="Corbel" panose="020B0503020204020204" pitchFamily="34" charset="0"/>
              </a:rPr>
              <a:t>Aminopenicilinas, cefalosporinas de 1ª generación y cefamicinas (cefoxitina).</a:t>
            </a:r>
          </a:p>
          <a:p>
            <a:pPr marL="285750" indent="-285750">
              <a:spcBef>
                <a:spcPts val="6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400">
                <a:solidFill>
                  <a:srgbClr val="3B3B3B"/>
                </a:solidFill>
                <a:latin typeface="Corbel" panose="020B0503020204020204" pitchFamily="34" charset="0"/>
              </a:rPr>
              <a:t>Aminopenicilinas combinadas con inhibidores de betalactamasas: amoxicilina–ácido clavulánico y ampicilina–sulbactam.</a:t>
            </a:r>
          </a:p>
        </p:txBody>
      </p:sp>
    </p:spTree>
    <p:extLst>
      <p:ext uri="{BB962C8B-B14F-4D97-AF65-F5344CB8AC3E}">
        <p14:creationId xmlns:p14="http://schemas.microsoft.com/office/powerpoint/2010/main" val="47527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93EF0F-D071-8FA1-2D76-7D2EF0986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10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Carbapenemasas de clase A y de clase B</a:t>
            </a:r>
            <a:endParaRPr lang="en-US" dirty="0"/>
          </a:p>
        </p:txBody>
      </p:sp>
      <p:sp>
        <p:nvSpPr>
          <p:cNvPr id="20" name="Encabezado clase A" descr="Encabezado de la columna izquierda: carbapenemasas de clase A, serin-carbapenemasas"/>
          <p:cNvSpPr/>
          <p:nvPr/>
        </p:nvSpPr>
        <p:spPr>
          <a:xfrm>
            <a:off x="677334" y="1580000"/>
            <a:ext cx="5150000" cy="700000"/>
          </a:xfrm>
          <a:prstGeom prst="roundRect">
            <a:avLst>
              <a:gd name="adj" fmla="val 12000"/>
            </a:avLst>
          </a:prstGeom>
          <a:solidFill>
            <a:srgbClr val="2C3C43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>
              <a:buNone/>
            </a:pPr>
            <a:r>
              <a:rPr lang="es-ES" sz="2000" b="1" dirty="0">
                <a:solidFill>
                  <a:srgbClr val="FFFFFF"/>
                </a:solidFill>
                <a:latin typeface="Corbel" panose="020B0503020204020204" pitchFamily="34" charset="0"/>
              </a:rPr>
              <a:t>CLASE A · serin-carbapenemasas</a:t>
            </a:r>
          </a:p>
        </p:txBody>
      </p:sp>
      <p:sp>
        <p:nvSpPr>
          <p:cNvPr id="21" name="Encabezado clase B" descr="Encabezado de la columna derecha: carbapenemasas de clase B, metalo-beta-lactamasas"/>
          <p:cNvSpPr/>
          <p:nvPr/>
        </p:nvSpPr>
        <p:spPr>
          <a:xfrm>
            <a:off x="6207334" y="1580000"/>
            <a:ext cx="5150000" cy="700000"/>
          </a:xfrm>
          <a:prstGeom prst="roundRect">
            <a:avLst>
              <a:gd name="adj" fmla="val 12000"/>
            </a:avLst>
          </a:prstGeom>
          <a:solidFill>
            <a:srgbClr val="54A021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>
              <a:buNone/>
            </a:pPr>
            <a:r>
              <a:rPr lang="es-ES" sz="2000" b="1" dirty="0">
                <a:solidFill>
                  <a:srgbClr val="FFFFFF"/>
                </a:solidFill>
                <a:latin typeface="Corbel" panose="020B0503020204020204" pitchFamily="34" charset="0"/>
              </a:rPr>
              <a:t>CLASE B · metalo-β-lactamasas</a:t>
            </a:r>
          </a:p>
        </p:txBody>
      </p:sp>
      <p:sp>
        <p:nvSpPr>
          <p:cNvPr id="22" name="Detalles clase A" descr="Características de las carbapenemasas de clase A: mayor diversidad y distribución; hidrolizan carbapenémicos, cefalosporinas, penicilinas y aztreonam; enzimas NMC, IMI, SME, GES y KPC; presentes en enterobacterales y bacilos gramnegativos no fermentadores"/>
          <p:cNvSpPr/>
          <p:nvPr/>
        </p:nvSpPr>
        <p:spPr>
          <a:xfrm>
            <a:off x="677334" y="2380000"/>
            <a:ext cx="5150000" cy="3050000"/>
          </a:xfrm>
          <a:prstGeom prst="roundRect">
            <a:avLst>
              <a:gd name="adj" fmla="val 5000"/>
            </a:avLst>
          </a:prstGeom>
          <a:solidFill>
            <a:srgbClr val="F4F6F0"/>
          </a:solidFill>
          <a:ln w="19050">
            <a:solidFill>
              <a:srgbClr val="D6DCCB"/>
            </a:solidFill>
          </a:ln>
        </p:spPr>
        <p:txBody>
          <a:bodyPr lIns="274320" tIns="228600" rIns="228600" bIns="182880" anchor="ctr">
            <a:normAutofit/>
          </a:bodyPr>
          <a:lstStyle/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3B3B3B"/>
                </a:solidFill>
                <a:latin typeface="Corbel" panose="020B0503020204020204" pitchFamily="34" charset="0"/>
              </a:rPr>
              <a:t>Son las de mayor diversidad y distribución.</a:t>
            </a: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8B0000"/>
                </a:solidFill>
                <a:latin typeface="Corbel" panose="020B0503020204020204" pitchFamily="34" charset="0"/>
              </a:rPr>
              <a:t>Hidrolizan: </a:t>
            </a:r>
            <a:r>
              <a:rPr lang="es-ES" sz="1600" dirty="0">
                <a:solidFill>
                  <a:srgbClr val="3B3B3B"/>
                </a:solidFill>
                <a:latin typeface="Corbel" panose="020B0503020204020204" pitchFamily="34" charset="0"/>
              </a:rPr>
              <a:t>carbapenémicos, cefalosporinas, penicilinas y aztreonam.</a:t>
            </a: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600" b="1" dirty="0" err="1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</a:rPr>
              <a:t>Inhibicion</a:t>
            </a:r>
            <a:r>
              <a:rPr lang="es-ES" sz="1600" b="1" dirty="0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</a:rPr>
              <a:t>: </a:t>
            </a:r>
            <a:r>
              <a:rPr lang="es-ES" sz="1600" dirty="0">
                <a:solidFill>
                  <a:srgbClr val="3B3B3B"/>
                </a:solidFill>
                <a:latin typeface="Corbel" panose="020B0503020204020204" pitchFamily="34" charset="0"/>
              </a:rPr>
              <a:t>Acido </a:t>
            </a:r>
            <a:r>
              <a:rPr lang="es-ES" sz="1600" dirty="0" err="1">
                <a:solidFill>
                  <a:srgbClr val="3B3B3B"/>
                </a:solidFill>
                <a:latin typeface="Corbel" panose="020B0503020204020204" pitchFamily="34" charset="0"/>
              </a:rPr>
              <a:t>Boronico</a:t>
            </a:r>
            <a:endParaRPr lang="es-ES" sz="1600" dirty="0">
              <a:solidFill>
                <a:srgbClr val="3B3B3B"/>
              </a:solidFill>
              <a:latin typeface="Corbel" panose="020B0503020204020204" pitchFamily="34" charset="0"/>
            </a:endParaRP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8B0000"/>
                </a:solidFill>
                <a:latin typeface="Corbel" panose="020B0503020204020204" pitchFamily="34" charset="0"/>
              </a:rPr>
              <a:t>Enzimas: </a:t>
            </a:r>
            <a:r>
              <a:rPr lang="es-ES" sz="1600" dirty="0">
                <a:solidFill>
                  <a:srgbClr val="3B3B3B"/>
                </a:solidFill>
                <a:latin typeface="Corbel" panose="020B0503020204020204" pitchFamily="34" charset="0"/>
              </a:rPr>
              <a:t>NMC, IMI, SME, GES y KPC.</a:t>
            </a: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8B0000"/>
                </a:solidFill>
                <a:latin typeface="Corbel" panose="020B0503020204020204" pitchFamily="34" charset="0"/>
              </a:rPr>
              <a:t>Distribución: </a:t>
            </a:r>
            <a:r>
              <a:rPr lang="es-ES" sz="1600" dirty="0">
                <a:solidFill>
                  <a:srgbClr val="3B3B3B"/>
                </a:solidFill>
                <a:latin typeface="Corbel" panose="020B0503020204020204" pitchFamily="34" charset="0"/>
              </a:rPr>
              <a:t>identificadas en enterobacterales y en bacilos gramnegativos no fermentadores.</a:t>
            </a:r>
          </a:p>
        </p:txBody>
      </p:sp>
      <p:sp>
        <p:nvSpPr>
          <p:cNvPr id="23" name="Detalles clase B" descr="Características de las carbapenemasas de clase B: hidrolizan carbapenémicos excepto aztreonam; inhibidas por EDTA; enzimas VIM, GIM, SIM, IMP y NDM; descritas en Bacillus cereus, Aeromonas spp., Pseudomonas aeruginosa, Acinetobacter spp. y enterobacterales"/>
          <p:cNvSpPr/>
          <p:nvPr/>
        </p:nvSpPr>
        <p:spPr>
          <a:xfrm>
            <a:off x="6207334" y="2380000"/>
            <a:ext cx="5150000" cy="3050000"/>
          </a:xfrm>
          <a:prstGeom prst="roundRect">
            <a:avLst>
              <a:gd name="adj" fmla="val 5000"/>
            </a:avLst>
          </a:prstGeom>
          <a:solidFill>
            <a:srgbClr val="F4F6F0"/>
          </a:solidFill>
          <a:ln w="19050">
            <a:solidFill>
              <a:srgbClr val="D6DCCB"/>
            </a:solidFill>
          </a:ln>
        </p:spPr>
        <p:txBody>
          <a:bodyPr lIns="274320" tIns="228600" rIns="228600" bIns="182880" anchor="ctr">
            <a:normAutofit/>
          </a:bodyPr>
          <a:lstStyle/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8B0000"/>
                </a:solidFill>
                <a:latin typeface="Corbel" panose="020B0503020204020204" pitchFamily="34" charset="0"/>
              </a:rPr>
              <a:t>Hidrolizan: </a:t>
            </a:r>
            <a:r>
              <a:rPr lang="es-ES" sz="1600" dirty="0">
                <a:solidFill>
                  <a:srgbClr val="3B3B3B"/>
                </a:solidFill>
                <a:latin typeface="Corbel" panose="020B0503020204020204" pitchFamily="34" charset="0"/>
              </a:rPr>
              <a:t>carbapenémicos, con excepción de aztreonam.</a:t>
            </a: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8B0000"/>
                </a:solidFill>
                <a:latin typeface="Corbel" panose="020B0503020204020204" pitchFamily="34" charset="0"/>
              </a:rPr>
              <a:t>Inhibición: </a:t>
            </a:r>
            <a:r>
              <a:rPr lang="es-ES" sz="1600" dirty="0">
                <a:solidFill>
                  <a:srgbClr val="3B3B3B"/>
                </a:solidFill>
                <a:latin typeface="Corbel" panose="020B0503020204020204" pitchFamily="34" charset="0"/>
              </a:rPr>
              <a:t>su acción es inhibida por el agente quelante EDTA.</a:t>
            </a: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8B0000"/>
                </a:solidFill>
                <a:latin typeface="Corbel" panose="020B0503020204020204" pitchFamily="34" charset="0"/>
              </a:rPr>
              <a:t>Enzimas: </a:t>
            </a:r>
            <a:r>
              <a:rPr lang="es-ES" sz="1600" dirty="0">
                <a:solidFill>
                  <a:srgbClr val="3B3B3B"/>
                </a:solidFill>
                <a:latin typeface="Corbel" panose="020B0503020204020204" pitchFamily="34" charset="0"/>
              </a:rPr>
              <a:t>VIM, GIM, SIM, IMP y NDM.</a:t>
            </a: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8B0000"/>
                </a:solidFill>
                <a:latin typeface="Corbel" panose="020B0503020204020204" pitchFamily="34" charset="0"/>
              </a:rPr>
              <a:t>Distribución: </a:t>
            </a:r>
            <a:r>
              <a:rPr lang="es-ES" sz="1600" dirty="0">
                <a:solidFill>
                  <a:srgbClr val="3B3B3B"/>
                </a:solidFill>
                <a:latin typeface="Corbel" panose="020B0503020204020204" pitchFamily="34" charset="0"/>
              </a:rPr>
              <a:t>Bacillus cereus, Aeromonas spp., Pseudomonas aeruginosa, Acinetobacter spp. y enterobacterales.</a:t>
            </a:r>
          </a:p>
        </p:txBody>
      </p:sp>
    </p:spTree>
    <p:extLst>
      <p:ext uri="{BB962C8B-B14F-4D97-AF65-F5344CB8AC3E}">
        <p14:creationId xmlns:p14="http://schemas.microsoft.com/office/powerpoint/2010/main" val="650479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7A6481-7AB0-42FB-9EEE-ED7A29C76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10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Carbapenemasas de clase D: oxacilinasas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731054-DE95-DBA1-2F53-4308F077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865" y="1270000"/>
            <a:ext cx="2378133" cy="5278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Corbel" panose="020B0503020204020204" pitchFamily="34" charset="0"/>
              </a:rPr>
              <a:t>L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as carbapenemasas de </a:t>
            </a:r>
            <a:r>
              <a:rPr lang="en-US" sz="2000" b="1" dirty="0">
                <a:solidFill>
                  <a:srgbClr val="8B0000"/>
                </a:solidFill>
                <a:latin typeface="Corbel" panose="020B0503020204020204" pitchFamily="34" charset="0"/>
              </a:rPr>
              <a:t>clase D,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llamadas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000" b="1" dirty="0">
                <a:solidFill>
                  <a:srgbClr val="8B0000"/>
                </a:solidFill>
                <a:latin typeface="Corbel" panose="020B0503020204020204" pitchFamily="34" charset="0"/>
              </a:rPr>
              <a:t>OXACILINASAS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ad</a:t>
            </a:r>
            <a:r>
              <a:rPr lang="en-US" sz="2000" dirty="0" err="1">
                <a:solidFill>
                  <a:srgbClr val="000000"/>
                </a:solidFill>
                <a:latin typeface="Corbel" panose="020B0503020204020204" pitchFamily="34" charset="0"/>
              </a:rPr>
              <a:t>emas</a:t>
            </a:r>
            <a:r>
              <a:rPr lang="en-US" sz="2000" dirty="0">
                <a:solidFill>
                  <a:srgbClr val="000000"/>
                </a:solidFill>
                <a:latin typeface="Corbel" panose="020B0503020204020204" pitchFamily="34" charset="0"/>
              </a:rPr>
              <a:t> de hidrolizar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penicilinas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, cefalosporinas y carbapenémicos. Tambien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hidrolizan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oxacilina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 y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cloxacilina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Estas enzimas </a:t>
            </a:r>
            <a:r>
              <a:rPr lang="en-US" sz="2000" dirty="0">
                <a:solidFill>
                  <a:srgbClr val="000000"/>
                </a:solidFill>
                <a:latin typeface="Corbel" panose="020B0503020204020204" pitchFamily="34" charset="0"/>
              </a:rPr>
              <a:t>fueron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identificadas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 en </a:t>
            </a:r>
            <a:r>
              <a:rPr lang="en-US" sz="2000" b="0" i="1" dirty="0"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P. aeruginosa, Acinetobacter spp. y enterobacterias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</a:t>
            </a:r>
            <a:endParaRPr lang="en-US" sz="2000" dirty="0">
              <a:latin typeface="Corbel" panose="020B0503020204020204" pitchFamily="34" charset="0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E1F4614D-E2BD-B10F-2FA0-61A25D015E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940641"/>
              </p:ext>
            </p:extLst>
          </p:nvPr>
        </p:nvGraphicFramePr>
        <p:xfrm>
          <a:off x="3382191" y="1531896"/>
          <a:ext cx="8269944" cy="4602480"/>
        </p:xfrm>
        <a:graphic>
          <a:graphicData uri="http://schemas.openxmlformats.org/drawingml/2006/table">
            <a:tbl>
              <a:tblPr/>
              <a:tblGrid>
                <a:gridCol w="1378324">
                  <a:extLst>
                    <a:ext uri="{9D8B030D-6E8A-4147-A177-3AD203B41FA5}">
                      <a16:colId xmlns:a16="http://schemas.microsoft.com/office/drawing/2014/main" val="3862702178"/>
                    </a:ext>
                  </a:extLst>
                </a:gridCol>
                <a:gridCol w="1378324">
                  <a:extLst>
                    <a:ext uri="{9D8B030D-6E8A-4147-A177-3AD203B41FA5}">
                      <a16:colId xmlns:a16="http://schemas.microsoft.com/office/drawing/2014/main" val="2269959540"/>
                    </a:ext>
                  </a:extLst>
                </a:gridCol>
                <a:gridCol w="1378324">
                  <a:extLst>
                    <a:ext uri="{9D8B030D-6E8A-4147-A177-3AD203B41FA5}">
                      <a16:colId xmlns:a16="http://schemas.microsoft.com/office/drawing/2014/main" val="4268199376"/>
                    </a:ext>
                  </a:extLst>
                </a:gridCol>
                <a:gridCol w="1378324">
                  <a:extLst>
                    <a:ext uri="{9D8B030D-6E8A-4147-A177-3AD203B41FA5}">
                      <a16:colId xmlns:a16="http://schemas.microsoft.com/office/drawing/2014/main" val="2182995761"/>
                    </a:ext>
                  </a:extLst>
                </a:gridCol>
                <a:gridCol w="1378324">
                  <a:extLst>
                    <a:ext uri="{9D8B030D-6E8A-4147-A177-3AD203B41FA5}">
                      <a16:colId xmlns:a16="http://schemas.microsoft.com/office/drawing/2014/main" val="1096058790"/>
                    </a:ext>
                  </a:extLst>
                </a:gridCol>
                <a:gridCol w="1378324">
                  <a:extLst>
                    <a:ext uri="{9D8B030D-6E8A-4147-A177-3AD203B41FA5}">
                      <a16:colId xmlns:a16="http://schemas.microsoft.com/office/drawing/2014/main" val="2350878364"/>
                    </a:ext>
                  </a:extLst>
                </a:gridCol>
              </a:tblGrid>
              <a:tr h="97476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Grupo functional  Clase Ambler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Tipos de enzimas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F0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Espectro de actividad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F0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Inhibidores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F0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Distribución geográfica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F0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Localizacion molecular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526566"/>
                  </a:ext>
                </a:extLst>
              </a:tr>
              <a:tr h="93471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2f/A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KPC: KPC-2 a 24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Penicilinas, cefalosporinas, cefamicinas, carbapenémicos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Clavulanato, tazobactam, sulbactam, ácido borónico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Estados Unidos, Grecia, Italia, Israel, China, Brasil, Colombia, Argentina, Chile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 </a:t>
                      </a:r>
                      <a:r>
                        <a:rPr lang="en-US" sz="12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4401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, plásmidos de tipo IncFII, CC258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270620"/>
                  </a:ext>
                </a:extLst>
              </a:tr>
              <a:tr h="157994">
                <a:tc gridSpan="6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F0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726716"/>
                  </a:ext>
                </a:extLst>
              </a:tr>
              <a:tr h="90344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3/b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MLB: NDM-1, IMP, VIM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Penicilinas, cefalosporinas, cefamicinas, carbapenémicos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EDTA, ácido dipicolínico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Japón (IMP), Taiwán (IMP), India (NDM), Grecia (VIM), Chile (NDM)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Plásmidos de tipo IncA/C, N (NDM), integrón clase I (VIM, IMP)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352564"/>
                  </a:ext>
                </a:extLst>
              </a:tr>
              <a:tr h="232705">
                <a:tc gridSpan="6">
                  <a:txBody>
                    <a:bodyPr/>
                    <a:lstStyle/>
                    <a:p>
                      <a:pPr algn="ctr"/>
                      <a:endParaRPr lang="en-US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F0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533789"/>
                  </a:ext>
                </a:extLst>
              </a:tr>
              <a:tr h="90344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2d/D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OXA-48, 181, 204, 232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Penicilinas, inhibidor de </a:t>
                      </a:r>
                      <a:r>
                        <a:rPr lang="el-G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β-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lactamasas, carbapenémicos (débil)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NaCl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Turquía, África del Norte, Europa (España, Bélgica), Chile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 </a:t>
                      </a:r>
                      <a:r>
                        <a:rPr lang="en-US" sz="12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1999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, plásmidos de tipo IncL/M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512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5736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94892CC-34FD-BB61-7DB4-0D8B8200C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820" y="4094885"/>
            <a:ext cx="5554847" cy="250351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AF17AFE-6D1C-9A95-035D-549B13E36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10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Carbapenemasas: pruebas fenotípicas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ED75AF9-4B32-EC1C-D6FA-9A729F74EC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" r="2295"/>
          <a:stretch>
            <a:fillRect/>
          </a:stretch>
        </p:blipFill>
        <p:spPr>
          <a:xfrm>
            <a:off x="2097136" y="4036238"/>
            <a:ext cx="4329238" cy="201977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2555C78-F054-1789-8133-8F9228BD7C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r="10560"/>
          <a:stretch>
            <a:fillRect/>
          </a:stretch>
        </p:blipFill>
        <p:spPr>
          <a:xfrm>
            <a:off x="2029430" y="1711904"/>
            <a:ext cx="4851902" cy="2532437"/>
          </a:xfrm>
          <a:prstGeom prst="rect">
            <a:avLst/>
          </a:prstGeom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6CA46EB-CF52-2C1B-423B-907C850A4F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88298" y="2701783"/>
            <a:ext cx="3881438" cy="1750175"/>
          </a:xfrm>
          <a:prstGeom prst="rect">
            <a:avLst/>
          </a:prstGeom>
        </p:spPr>
      </p:pic>
      <p:sp>
        <p:nvSpPr>
          <p:cNvPr id="8" name="Globo: flecha hacia abajo 7" descr="NDM&#10;">
            <a:extLst>
              <a:ext uri="{FF2B5EF4-FFF2-40B4-BE49-F238E27FC236}">
                <a16:creationId xmlns:a16="http://schemas.microsoft.com/office/drawing/2014/main" id="{0EF80A35-F6A0-3909-C2BB-87726843282D}"/>
              </a:ext>
            </a:extLst>
          </p:cNvPr>
          <p:cNvSpPr/>
          <p:nvPr/>
        </p:nvSpPr>
        <p:spPr>
          <a:xfrm rot="20322498">
            <a:off x="3622681" y="1401131"/>
            <a:ext cx="1177626" cy="621546"/>
          </a:xfrm>
          <a:prstGeom prst="downArrow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BCT (+)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Globo: flecha hacia abajo 9" descr="NDM&#10;">
            <a:extLst>
              <a:ext uri="{FF2B5EF4-FFF2-40B4-BE49-F238E27FC236}">
                <a16:creationId xmlns:a16="http://schemas.microsoft.com/office/drawing/2014/main" id="{164684A2-D1DD-D126-539F-31F0A00A27E5}"/>
              </a:ext>
            </a:extLst>
          </p:cNvPr>
          <p:cNvSpPr/>
          <p:nvPr/>
        </p:nvSpPr>
        <p:spPr>
          <a:xfrm rot="20322498">
            <a:off x="7449962" y="4557989"/>
            <a:ext cx="792430" cy="565858"/>
          </a:xfrm>
          <a:prstGeom prst="downArrow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NDM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2283A11-6F70-78CF-0829-A66BD555D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310" y="1558377"/>
            <a:ext cx="5618997" cy="2532437"/>
          </a:xfrm>
          <a:prstGeom prst="rect">
            <a:avLst/>
          </a:prstGeom>
        </p:spPr>
      </p:pic>
      <p:sp>
        <p:nvSpPr>
          <p:cNvPr id="12" name="Globo: flecha hacia abajo 11" descr="NDM&#10;">
            <a:extLst>
              <a:ext uri="{FF2B5EF4-FFF2-40B4-BE49-F238E27FC236}">
                <a16:creationId xmlns:a16="http://schemas.microsoft.com/office/drawing/2014/main" id="{19FDB758-C108-C54E-E35E-3B9B154CDE26}"/>
              </a:ext>
            </a:extLst>
          </p:cNvPr>
          <p:cNvSpPr/>
          <p:nvPr/>
        </p:nvSpPr>
        <p:spPr>
          <a:xfrm rot="20322498">
            <a:off x="6756366" y="1810796"/>
            <a:ext cx="792430" cy="565858"/>
          </a:xfrm>
          <a:prstGeom prst="downArrow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KPC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7670A4D-B0A7-94B8-DB89-5FAA44A466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19" y="1562448"/>
            <a:ext cx="5618997" cy="2532437"/>
          </a:xfrm>
          <a:prstGeom prst="rect">
            <a:avLst/>
          </a:prstGeom>
        </p:spPr>
      </p:pic>
      <p:sp>
        <p:nvSpPr>
          <p:cNvPr id="14" name="Globo: flecha hacia abajo 13" descr="NDM&#10;">
            <a:extLst>
              <a:ext uri="{FF2B5EF4-FFF2-40B4-BE49-F238E27FC236}">
                <a16:creationId xmlns:a16="http://schemas.microsoft.com/office/drawing/2014/main" id="{FBB9021A-F96D-25A9-2077-43FD0FE697C4}"/>
              </a:ext>
            </a:extLst>
          </p:cNvPr>
          <p:cNvSpPr/>
          <p:nvPr/>
        </p:nvSpPr>
        <p:spPr>
          <a:xfrm rot="20322498">
            <a:off x="7998462" y="1643057"/>
            <a:ext cx="792430" cy="565858"/>
          </a:xfrm>
          <a:prstGeom prst="downArrow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NDM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Globo: flecha hacia abajo 14" descr="NDM&#10;">
            <a:extLst>
              <a:ext uri="{FF2B5EF4-FFF2-40B4-BE49-F238E27FC236}">
                <a16:creationId xmlns:a16="http://schemas.microsoft.com/office/drawing/2014/main" id="{103683A6-F9B1-807B-6593-7ED4A156DE51}"/>
              </a:ext>
            </a:extLst>
          </p:cNvPr>
          <p:cNvSpPr/>
          <p:nvPr/>
        </p:nvSpPr>
        <p:spPr>
          <a:xfrm rot="20322498">
            <a:off x="6749274" y="1914979"/>
            <a:ext cx="792430" cy="565858"/>
          </a:xfrm>
          <a:prstGeom prst="downArrow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KPC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6512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C5DCF-F6F8-4F3A-4F35-A3285F7A1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1147873" cy="1320800"/>
          </a:xfrm>
        </p:spPr>
        <p:txBody>
          <a:bodyPr/>
          <a:lstStyle/>
          <a:p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Doble </a:t>
            </a:r>
            <a:r>
              <a:rPr lang="en-US" b="1" kern="100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producción</a:t>
            </a:r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KPC + MBL: </a:t>
            </a:r>
            <a:r>
              <a:rPr lang="en-US" b="1" kern="100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tamizaje</a:t>
            </a:r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</a:t>
            </a:r>
            <a:r>
              <a:rPr lang="en-US" b="1" kern="100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fenotípico</a:t>
            </a:r>
            <a:endParaRPr lang="en-US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5661627-883E-4DF4-3B48-6197A1D422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495389"/>
              </p:ext>
            </p:extLst>
          </p:nvPr>
        </p:nvGraphicFramePr>
        <p:xfrm>
          <a:off x="2032000" y="1327346"/>
          <a:ext cx="8127999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56184728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93385786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412831867"/>
                    </a:ext>
                  </a:extLst>
                </a:gridCol>
              </a:tblGrid>
              <a:tr h="605116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Tabla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Difusion (mm)</a:t>
                      </a:r>
                    </a:p>
                    <a:p>
                      <a:pPr algn="ctr"/>
                      <a:r>
                        <a:rPr lang="es-AR" dirty="0"/>
                        <a:t>(CLSI)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Vitek 2C</a:t>
                      </a:r>
                    </a:p>
                    <a:p>
                      <a:pPr algn="ctr"/>
                      <a:r>
                        <a:rPr lang="es-AR" dirty="0"/>
                        <a:t>AST-N368 (CLSI)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576436"/>
                  </a:ext>
                </a:extLst>
              </a:tr>
              <a:tr h="605116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Señal de sospecha según algoritmo del LNR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Imipenem</a:t>
                      </a:r>
                    </a:p>
                    <a:p>
                      <a:pPr algn="ctr"/>
                      <a:r>
                        <a:rPr lang="es-AR" dirty="0"/>
                        <a:t>≤22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Imipenem</a:t>
                      </a:r>
                    </a:p>
                    <a:p>
                      <a:pPr algn="ctr"/>
                      <a:r>
                        <a:rPr lang="es-AR" dirty="0"/>
                        <a:t>≥2,0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58120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1440C95-42A0-E390-3111-48069DA192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966665"/>
              </p:ext>
            </p:extLst>
          </p:nvPr>
        </p:nvGraphicFramePr>
        <p:xfrm>
          <a:off x="3027518" y="2732741"/>
          <a:ext cx="6447501" cy="3516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9167">
                  <a:extLst>
                    <a:ext uri="{9D8B030D-6E8A-4147-A177-3AD203B41FA5}">
                      <a16:colId xmlns:a16="http://schemas.microsoft.com/office/drawing/2014/main" val="826705815"/>
                    </a:ext>
                  </a:extLst>
                </a:gridCol>
                <a:gridCol w="2149167">
                  <a:extLst>
                    <a:ext uri="{9D8B030D-6E8A-4147-A177-3AD203B41FA5}">
                      <a16:colId xmlns:a16="http://schemas.microsoft.com/office/drawing/2014/main" val="220772232"/>
                    </a:ext>
                  </a:extLst>
                </a:gridCol>
                <a:gridCol w="2149167">
                  <a:extLst>
                    <a:ext uri="{9D8B030D-6E8A-4147-A177-3AD203B41FA5}">
                      <a16:colId xmlns:a16="http://schemas.microsoft.com/office/drawing/2014/main" val="3109382326"/>
                    </a:ext>
                  </a:extLst>
                </a:gridCol>
              </a:tblGrid>
              <a:tr h="757068">
                <a:tc>
                  <a:txBody>
                    <a:bodyPr/>
                    <a:lstStyle/>
                    <a:p>
                      <a:r>
                        <a:rPr lang="es-AR" dirty="0"/>
                        <a:t>Sinergia positiva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Interferencia fenotipica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Señal de alarma de coproducción KPC+MBL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298976"/>
                  </a:ext>
                </a:extLst>
              </a:tr>
              <a:tr h="232944">
                <a:tc>
                  <a:txBody>
                    <a:bodyPr/>
                    <a:lstStyle/>
                    <a:p>
                      <a:r>
                        <a:rPr lang="es-AR" dirty="0"/>
                        <a:t>EDTA y APB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KPC+MBL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612181"/>
                  </a:ext>
                </a:extLst>
              </a:tr>
              <a:tr h="407652">
                <a:tc>
                  <a:txBody>
                    <a:bodyPr/>
                    <a:lstStyle/>
                    <a:p>
                      <a:r>
                        <a:rPr lang="es-AR" dirty="0"/>
                        <a:t>APB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KPC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Resistencia a CZA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246847"/>
                  </a:ext>
                </a:extLst>
              </a:tr>
              <a:tr h="757068">
                <a:tc>
                  <a:txBody>
                    <a:bodyPr/>
                    <a:lstStyle/>
                    <a:p>
                      <a:r>
                        <a:rPr lang="es-AR" dirty="0"/>
                        <a:t>EDTA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MBL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Resistencia a ATM y sinergia ATM – CLA negativa.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91500"/>
                  </a:ext>
                </a:extLst>
              </a:tr>
              <a:tr h="582360">
                <a:tc>
                  <a:txBody>
                    <a:bodyPr/>
                    <a:lstStyle/>
                    <a:p>
                      <a:r>
                        <a:rPr lang="es-AR" dirty="0"/>
                        <a:t>Sin Sinergia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Probable clase D (OXA)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Resistencia a CZA y BCT (+) en &lt;15 min.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71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5245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48BA25-97E1-1DB6-BA16-1DC723B85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555052" cy="1320800"/>
          </a:xfrm>
        </p:spPr>
        <p:txBody>
          <a:bodyPr/>
          <a:lstStyle/>
          <a:p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KPC + MBL: implicancias </a:t>
            </a:r>
            <a:r>
              <a:rPr lang="en-US" b="1" kern="100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clínicas</a:t>
            </a:r>
            <a:r>
              <a:rPr lang="en-US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y </a:t>
            </a:r>
            <a:r>
              <a:rPr lang="en-US" b="1" kern="100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epidemiológicas</a:t>
            </a:r>
            <a:endParaRPr lang="en-US" dirty="0"/>
          </a:p>
        </p:txBody>
      </p:sp>
      <p:sp>
        <p:nvSpPr>
          <p:cNvPr id="10" name="Banner riesgo" descr="Banda roja de advertencia: co-produccion KPC mas MBL implica alto riesgo epidemiologico"/>
          <p:cNvSpPr/>
          <p:nvPr/>
        </p:nvSpPr>
        <p:spPr>
          <a:xfrm>
            <a:off x="677334" y="1990000"/>
            <a:ext cx="10555052" cy="520000"/>
          </a:xfrm>
          <a:prstGeom prst="roundRect">
            <a:avLst>
              <a:gd name="adj" fmla="val 12000"/>
            </a:avLst>
          </a:prstGeom>
          <a:solidFill>
            <a:srgbClr val="8B0000"/>
          </a:solidFill>
          <a:ln>
            <a:noFill/>
          </a:ln>
        </p:spPr>
        <p:txBody>
          <a:bodyPr lIns="137160" rIns="137160" anchor="ctr">
            <a:noAutofit/>
          </a:bodyPr>
          <a:lstStyle/>
          <a:p>
            <a:pPr marL="0" indent="0" algn="ctr">
              <a:buNone/>
            </a:pPr>
            <a:r>
              <a:rPr lang="es-ES" sz="1400" b="1">
                <a:solidFill>
                  <a:srgbClr val="FFFFFF"/>
                </a:solidFill>
                <a:latin typeface="Corbel" panose="020B0503020204020204" pitchFamily="34" charset="0"/>
              </a:rPr>
              <a:t>Co-producción KPC + MBL · ALTO RIESGO EPIDEMIOLÓGICO</a:t>
            </a:r>
            <a:endParaRPr lang="es-ES" sz="1400"/>
          </a:p>
        </p:txBody>
      </p:sp>
      <p:sp>
        <p:nvSpPr>
          <p:cNvPr id="11" name="Tarjeta deteccion" descr="Tarjeta: deteccion y contencion, respuesta rapida del equipo de salud y del Comite de Control de Infecciones"/>
          <p:cNvSpPr/>
          <p:nvPr/>
        </p:nvSpPr>
        <p:spPr>
          <a:xfrm>
            <a:off x="677334" y="2620000"/>
            <a:ext cx="3425017" cy="1400000"/>
          </a:xfrm>
          <a:prstGeom prst="roundRect">
            <a:avLst>
              <a:gd name="adj" fmla="val 12000"/>
            </a:avLst>
          </a:prstGeom>
          <a:solidFill>
            <a:srgbClr val="F4F6F0"/>
          </a:solidFill>
          <a:ln w="19050">
            <a:solidFill>
              <a:srgbClr val="54A021"/>
            </a:solidFill>
          </a:ln>
        </p:spPr>
        <p:txBody>
          <a:bodyPr lIns="137160" rIns="137160" anchor="ctr">
            <a:noAutofit/>
          </a:bodyPr>
          <a:lstStyle/>
          <a:p>
            <a:pPr marL="0" indent="0">
              <a:buNone/>
            </a:pPr>
            <a:r>
              <a:rPr lang="es-ES" sz="1600" b="1" dirty="0">
                <a:solidFill>
                  <a:srgbClr val="54A021"/>
                </a:solidFill>
                <a:latin typeface="Corbel" panose="020B0503020204020204" pitchFamily="34" charset="0"/>
              </a:rPr>
              <a:t>DETECCIÓN Y CONTENCIÓN</a:t>
            </a:r>
          </a:p>
          <a:p>
            <a:pPr marL="0" indent="0">
              <a:buNone/>
            </a:pPr>
            <a:r>
              <a:rPr lang="es-ES" sz="1600" dirty="0">
                <a:solidFill>
                  <a:srgbClr val="3B3B3B"/>
                </a:solidFill>
                <a:latin typeface="Corbel" panose="020B0503020204020204" pitchFamily="34" charset="0"/>
              </a:rPr>
              <a:t>Respuesta rápida de todo el equipo de salud, en especial el Comité de Control de Infecciones.</a:t>
            </a:r>
            <a:endParaRPr lang="es-ES" sz="1600" dirty="0"/>
          </a:p>
        </p:txBody>
      </p:sp>
      <p:sp>
        <p:nvSpPr>
          <p:cNvPr id="12" name="Tarjeta tratamiento" descr="Tarjeta: tratamiento con aztreonam mas avibactam, sin consenso internacional, prescripcion por infectologia"/>
          <p:cNvSpPr/>
          <p:nvPr/>
        </p:nvSpPr>
        <p:spPr>
          <a:xfrm>
            <a:off x="4382351" y="2620000"/>
            <a:ext cx="3425017" cy="1400000"/>
          </a:xfrm>
          <a:prstGeom prst="roundRect">
            <a:avLst>
              <a:gd name="adj" fmla="val 12000"/>
            </a:avLst>
          </a:prstGeom>
          <a:solidFill>
            <a:srgbClr val="F4F6F0"/>
          </a:solidFill>
          <a:ln w="19050">
            <a:solidFill>
              <a:srgbClr val="A67C00"/>
            </a:solidFill>
          </a:ln>
        </p:spPr>
        <p:txBody>
          <a:bodyPr lIns="137160" rIns="137160" anchor="ctr">
            <a:noAutofit/>
          </a:bodyPr>
          <a:lstStyle/>
          <a:p>
            <a:pPr marL="0" indent="0">
              <a:buNone/>
            </a:pPr>
            <a:r>
              <a:rPr lang="es-ES" sz="1600" b="1" dirty="0">
                <a:solidFill>
                  <a:srgbClr val="A67C00"/>
                </a:solidFill>
                <a:latin typeface="Corbel" panose="020B0503020204020204" pitchFamily="34" charset="0"/>
              </a:rPr>
              <a:t>TRATAMIENTO</a:t>
            </a:r>
          </a:p>
          <a:p>
            <a:pPr marL="0" indent="0">
              <a:buNone/>
            </a:pPr>
            <a:r>
              <a:rPr lang="es-ES" sz="1600" b="1" dirty="0">
                <a:solidFill>
                  <a:srgbClr val="8B0000"/>
                </a:solidFill>
                <a:latin typeface="Corbel" panose="020B0503020204020204" pitchFamily="34" charset="0"/>
              </a:rPr>
              <a:t>AZTREONAM + AVIBACTAM</a:t>
            </a:r>
            <a:r>
              <a:rPr lang="es-ES" sz="1600" dirty="0">
                <a:solidFill>
                  <a:srgbClr val="3B3B3B"/>
                </a:solidFill>
                <a:latin typeface="Corbel" panose="020B0503020204020204" pitchFamily="34" charset="0"/>
              </a:rPr>
              <a:t> es lo más efectivo in vitro. Sin consenso internacional; prescripción por infectología</a:t>
            </a:r>
            <a:r>
              <a:rPr lang="es-ES" sz="1150" dirty="0">
                <a:solidFill>
                  <a:srgbClr val="3B3B3B"/>
                </a:solidFill>
                <a:latin typeface="Corbel" panose="020B0503020204020204" pitchFamily="34" charset="0"/>
              </a:rPr>
              <a:t>.</a:t>
            </a:r>
            <a:endParaRPr lang="es-ES" sz="1150" dirty="0"/>
          </a:p>
        </p:txBody>
      </p:sp>
      <p:sp>
        <p:nvSpPr>
          <p:cNvPr id="13" name="Tarjeta confirmacion" descr="Tarjeta: confirmacion por metodos moleculares o inmunocromatograficos de referencia"/>
          <p:cNvSpPr/>
          <p:nvPr/>
        </p:nvSpPr>
        <p:spPr>
          <a:xfrm>
            <a:off x="8087368" y="2620000"/>
            <a:ext cx="3425017" cy="1400000"/>
          </a:xfrm>
          <a:prstGeom prst="roundRect">
            <a:avLst>
              <a:gd name="adj" fmla="val 12000"/>
            </a:avLst>
          </a:prstGeom>
          <a:solidFill>
            <a:srgbClr val="F4F6F0"/>
          </a:solidFill>
          <a:ln w="19050">
            <a:solidFill>
              <a:srgbClr val="2C3C43"/>
            </a:solidFill>
          </a:ln>
        </p:spPr>
        <p:txBody>
          <a:bodyPr lIns="137160" rIns="137160" anchor="ctr">
            <a:noAutofit/>
          </a:bodyPr>
          <a:lstStyle/>
          <a:p>
            <a:pPr marL="0" indent="0">
              <a:buNone/>
            </a:pPr>
            <a:r>
              <a:rPr lang="es-ES" sz="1600" b="1" dirty="0">
                <a:solidFill>
                  <a:srgbClr val="2C3C43"/>
                </a:solidFill>
                <a:latin typeface="Corbel" panose="020B0503020204020204" pitchFamily="34" charset="0"/>
              </a:rPr>
              <a:t>CONFIRMACIÓN</a:t>
            </a:r>
          </a:p>
          <a:p>
            <a:pPr marL="0" indent="0">
              <a:buNone/>
            </a:pPr>
            <a:r>
              <a:rPr lang="es-ES" sz="1600" dirty="0">
                <a:solidFill>
                  <a:srgbClr val="3B3B3B"/>
                </a:solidFill>
                <a:latin typeface="Corbel" panose="020B0503020204020204" pitchFamily="34" charset="0"/>
              </a:rPr>
              <a:t>Métodos moleculares o inmunocromatográficos de referencia.</a:t>
            </a:r>
            <a:endParaRPr lang="es-ES" sz="16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ED55A3B-47DA-AC66-C7F9-D264BD05F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" r="5323"/>
          <a:stretch>
            <a:fillRect/>
          </a:stretch>
        </p:blipFill>
        <p:spPr>
          <a:xfrm>
            <a:off x="812441" y="4696231"/>
            <a:ext cx="3590745" cy="177487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4D7107A-E185-5C1F-E4C1-A77F64F77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17" y="4696231"/>
            <a:ext cx="5163269" cy="177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512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AR"/>
            </a:p>
          </p:txBody>
        </p:sp>
      </p:grpSp>
      <p:pic>
        <p:nvPicPr>
          <p:cNvPr id="5" name="Marcador de contenido 4" descr="Diagrama, Escala de tiempo&#10;&#10;Descripción generada automáticamente">
            <a:extLst>
              <a:ext uri="{FF2B5EF4-FFF2-40B4-BE49-F238E27FC236}">
                <a16:creationId xmlns:a16="http://schemas.microsoft.com/office/drawing/2014/main" id="{E2F47E73-E4B9-E040-BEE0-7477140E2F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455100" y="359277"/>
            <a:ext cx="9730366" cy="613097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2FF76F7-EB7A-6343-2997-74059689BC1E}"/>
              </a:ext>
            </a:extLst>
          </p:cNvPr>
          <p:cNvSpPr txBox="1"/>
          <p:nvPr/>
        </p:nvSpPr>
        <p:spPr>
          <a:xfrm>
            <a:off x="448733" y="6480199"/>
            <a:ext cx="513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Fuente: </a:t>
            </a:r>
            <a:r>
              <a:rPr lang="es-AR" dirty="0" err="1"/>
              <a:t>Pasteran</a:t>
            </a:r>
            <a:r>
              <a:rPr lang="es-AR" dirty="0"/>
              <a:t> y cols. SADI 2022</a:t>
            </a:r>
          </a:p>
        </p:txBody>
      </p:sp>
    </p:spTree>
    <p:extLst>
      <p:ext uri="{BB962C8B-B14F-4D97-AF65-F5344CB8AC3E}">
        <p14:creationId xmlns:p14="http://schemas.microsoft.com/office/powerpoint/2010/main" val="785268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82C00D-8517-2620-FA99-BBF0EB032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12551"/>
            <a:ext cx="11277600" cy="1204898"/>
          </a:xfrm>
        </p:spPr>
        <p:txBody>
          <a:bodyPr>
            <a:noAutofit/>
          </a:bodyPr>
          <a:lstStyle/>
          <a:p>
            <a:pPr algn="ctr"/>
            <a:r>
              <a:rPr lang="es-A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ESTUDIO DE PORTACION RECTAL PARA INVESTIGACION  DE ENTEROBACTERALES PRODUCTORES DE CARBAPENEMASAS EN UCC</a:t>
            </a:r>
          </a:p>
        </p:txBody>
      </p:sp>
      <p:pic>
        <p:nvPicPr>
          <p:cNvPr id="1028" name="Picture 4" descr="Caldo selenito: qué es, fundamento, preparación y usos">
            <a:extLst>
              <a:ext uri="{FF2B5EF4-FFF2-40B4-BE49-F238E27FC236}">
                <a16:creationId xmlns:a16="http://schemas.microsoft.com/office/drawing/2014/main" id="{C6ED3ADE-2CC0-A027-41B2-D7168B0F3D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15"/>
          <a:stretch/>
        </p:blipFill>
        <p:spPr bwMode="auto">
          <a:xfrm>
            <a:off x="853345" y="4385842"/>
            <a:ext cx="1915658" cy="163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A0B7A7F-8F79-B44D-AD0D-319AA99D2D50}"/>
              </a:ext>
            </a:extLst>
          </p:cNvPr>
          <p:cNvSpPr txBox="1"/>
          <p:nvPr/>
        </p:nvSpPr>
        <p:spPr>
          <a:xfrm>
            <a:off x="1113825" y="3875255"/>
            <a:ext cx="1574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dirty="0"/>
              <a:t>HISOPADO RECTAL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EF728CA-B735-F1F5-A157-EB0D04CB53D1}"/>
              </a:ext>
            </a:extLst>
          </p:cNvPr>
          <p:cNvSpPr txBox="1"/>
          <p:nvPr/>
        </p:nvSpPr>
        <p:spPr>
          <a:xfrm>
            <a:off x="1123376" y="6153062"/>
            <a:ext cx="1645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/>
              <a:t>BHI CALDO</a:t>
            </a: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8F11F00E-1236-F222-5D13-B8B0BF15CBFE}"/>
              </a:ext>
            </a:extLst>
          </p:cNvPr>
          <p:cNvSpPr/>
          <p:nvPr/>
        </p:nvSpPr>
        <p:spPr>
          <a:xfrm>
            <a:off x="7212822" y="4899780"/>
            <a:ext cx="848828" cy="40915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8A9A080-62F0-10E4-252E-9ACA24C4C23B}"/>
              </a:ext>
            </a:extLst>
          </p:cNvPr>
          <p:cNvSpPr txBox="1"/>
          <p:nvPr/>
        </p:nvSpPr>
        <p:spPr>
          <a:xfrm>
            <a:off x="3121665" y="4270116"/>
            <a:ext cx="157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dirty="0"/>
              <a:t>INCUBAR 4 h</a:t>
            </a:r>
          </a:p>
          <a:p>
            <a:pPr algn="ctr"/>
            <a:r>
              <a:rPr lang="es-AR" sz="1600" dirty="0"/>
              <a:t>37°C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589809C-2276-A89F-1BF4-56FC7306F179}"/>
              </a:ext>
            </a:extLst>
          </p:cNvPr>
          <p:cNvSpPr txBox="1"/>
          <p:nvPr/>
        </p:nvSpPr>
        <p:spPr>
          <a:xfrm>
            <a:off x="6849276" y="4270117"/>
            <a:ext cx="157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dirty="0"/>
              <a:t>INCUBAR 18 h</a:t>
            </a:r>
          </a:p>
          <a:p>
            <a:pPr algn="ctr"/>
            <a:r>
              <a:rPr lang="es-AR" sz="1600" dirty="0"/>
              <a:t>37°C</a:t>
            </a:r>
          </a:p>
        </p:txBody>
      </p:sp>
      <p:pic>
        <p:nvPicPr>
          <p:cNvPr id="1032" name="Picture 8" descr="CHROMagar™ mSuperCARBA™ - Chromagar">
            <a:extLst>
              <a:ext uri="{FF2B5EF4-FFF2-40B4-BE49-F238E27FC236}">
                <a16:creationId xmlns:a16="http://schemas.microsoft.com/office/drawing/2014/main" id="{A4886C22-B0FC-3EAB-DCB3-8E3FE61B5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239" y="3901425"/>
            <a:ext cx="2586177" cy="262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B34476A-0EDE-34D3-AFF9-D877A19F297D}"/>
              </a:ext>
            </a:extLst>
          </p:cNvPr>
          <p:cNvSpPr txBox="1"/>
          <p:nvPr/>
        </p:nvSpPr>
        <p:spPr>
          <a:xfrm>
            <a:off x="5048563" y="5860674"/>
            <a:ext cx="157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b="1" dirty="0"/>
              <a:t>MEDIO </a:t>
            </a:r>
          </a:p>
          <a:p>
            <a:pPr algn="ctr"/>
            <a:r>
              <a:rPr lang="es-AR" sz="1600" b="1" dirty="0"/>
              <a:t>SUPER CARBA</a:t>
            </a:r>
          </a:p>
        </p:txBody>
      </p:sp>
      <p:pic>
        <p:nvPicPr>
          <p:cNvPr id="1034" name="Picture 10" descr="Mueller Hinton Agar and Mueller Hinton Broth: Compostion &amp; Preparation">
            <a:extLst>
              <a:ext uri="{FF2B5EF4-FFF2-40B4-BE49-F238E27FC236}">
                <a16:creationId xmlns:a16="http://schemas.microsoft.com/office/drawing/2014/main" id="{93756402-D32D-68E0-93D9-1F06C30BEC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0" t="18666" r="11854" b="17722"/>
          <a:stretch/>
        </p:blipFill>
        <p:spPr bwMode="auto">
          <a:xfrm>
            <a:off x="4946665" y="4287733"/>
            <a:ext cx="1723029" cy="149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4C6A9117-74DE-2F6F-D928-B6175D4D069C}"/>
              </a:ext>
            </a:extLst>
          </p:cNvPr>
          <p:cNvSpPr/>
          <p:nvPr/>
        </p:nvSpPr>
        <p:spPr>
          <a:xfrm>
            <a:off x="3477717" y="4899780"/>
            <a:ext cx="925819" cy="37725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F9A87D1-E752-4BE6-3639-03A3A48E175A}"/>
              </a:ext>
            </a:extLst>
          </p:cNvPr>
          <p:cNvSpPr txBox="1"/>
          <p:nvPr/>
        </p:nvSpPr>
        <p:spPr>
          <a:xfrm>
            <a:off x="0" y="6532660"/>
            <a:ext cx="90260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200" dirty="0"/>
              <a:t>Comité de Prevención y Control de Infecciones. Versión 2. HOSPITAL CENTRO DE SALUD “ZENON J. SANTILLAN” 2022</a:t>
            </a:r>
          </a:p>
        </p:txBody>
      </p:sp>
      <p:pic>
        <p:nvPicPr>
          <p:cNvPr id="13" name="Imagen 1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E72BBA7-9668-4918-1003-E383D286F4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9736" y="5963022"/>
            <a:ext cx="894978" cy="894978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789DE865-F745-99FF-5D86-3B439028FFEB}"/>
              </a:ext>
            </a:extLst>
          </p:cNvPr>
          <p:cNvSpPr txBox="1"/>
          <p:nvPr/>
        </p:nvSpPr>
        <p:spPr>
          <a:xfrm>
            <a:off x="1295172" y="1579170"/>
            <a:ext cx="90260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/>
              <a:t>PACIENTES DE INGRESO A LAS UNIDADES CRÍTICAS </a:t>
            </a:r>
          </a:p>
          <a:p>
            <a:pPr algn="ctr"/>
            <a:endParaRPr lang="es-AR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b="1" dirty="0"/>
              <a:t>Pacientes sin factores de riesgo</a:t>
            </a:r>
            <a:r>
              <a:rPr lang="es-AR" dirty="0"/>
              <a:t>: se hisoparán a las 72 h. de internación en cualquiera de las unidades que forman parte de la vigilancia.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b="1" dirty="0"/>
              <a:t>Pacientes con factores de riesgo</a:t>
            </a:r>
            <a:r>
              <a:rPr lang="es-AR" dirty="0"/>
              <a:t>: se hisoparán de inmediato al ingreso de la unidad.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365281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CHROMagar™ mSuperCARBA™ - Chromagar">
            <a:extLst>
              <a:ext uri="{FF2B5EF4-FFF2-40B4-BE49-F238E27FC236}">
                <a16:creationId xmlns:a16="http://schemas.microsoft.com/office/drawing/2014/main" id="{2DBEE5FA-2A80-5118-6BC8-E384D7AC3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40" y="1923936"/>
            <a:ext cx="2586177" cy="262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D3958A33-57C6-2687-0CD3-68C6900F6D76}"/>
              </a:ext>
            </a:extLst>
          </p:cNvPr>
          <p:cNvSpPr/>
          <p:nvPr/>
        </p:nvSpPr>
        <p:spPr>
          <a:xfrm>
            <a:off x="3614215" y="3045791"/>
            <a:ext cx="693174" cy="37725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D68706-700C-AF90-BDDC-831A82E8FE8B}"/>
              </a:ext>
            </a:extLst>
          </p:cNvPr>
          <p:cNvSpPr txBox="1"/>
          <p:nvPr/>
        </p:nvSpPr>
        <p:spPr>
          <a:xfrm>
            <a:off x="4454026" y="2880459"/>
            <a:ext cx="1641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dirty="0"/>
              <a:t>Reaislamiento </a:t>
            </a:r>
          </a:p>
          <a:p>
            <a:pPr algn="ctr"/>
            <a:r>
              <a:rPr lang="es-AR" dirty="0"/>
              <a:t>en CLED</a:t>
            </a: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4A756E07-9EAD-22FE-E14C-E2A2B5B16FAE}"/>
              </a:ext>
            </a:extLst>
          </p:cNvPr>
          <p:cNvSpPr/>
          <p:nvPr/>
        </p:nvSpPr>
        <p:spPr>
          <a:xfrm>
            <a:off x="6231075" y="3075345"/>
            <a:ext cx="693174" cy="37725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C221329-2E88-F4C8-87F1-CC402DAAE94C}"/>
              </a:ext>
            </a:extLst>
          </p:cNvPr>
          <p:cNvSpPr txBox="1"/>
          <p:nvPr/>
        </p:nvSpPr>
        <p:spPr>
          <a:xfrm>
            <a:off x="7149992" y="1698587"/>
            <a:ext cx="3588785" cy="31393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b="1" dirty="0"/>
              <a:t>BLUE CARBA TEST (+)</a:t>
            </a:r>
          </a:p>
          <a:p>
            <a:endParaRPr lang="es-AR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b="1" dirty="0"/>
              <a:t>INFORME EN DRIVE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AR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b="1" dirty="0"/>
              <a:t>SINERGIA: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AR" b="1" dirty="0"/>
          </a:p>
          <a:p>
            <a:r>
              <a:rPr lang="es-AR" b="1" dirty="0">
                <a:solidFill>
                  <a:srgbClr val="FF0000"/>
                </a:solidFill>
              </a:rPr>
              <a:t>AZT-BOR-IMI-EDTA-CZA</a:t>
            </a:r>
          </a:p>
          <a:p>
            <a:endParaRPr lang="es-AR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b="1" dirty="0"/>
              <a:t>ID MALDI-TOF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AR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b="1" dirty="0"/>
              <a:t>CEPA DERIVA A LSP</a:t>
            </a:r>
          </a:p>
        </p:txBody>
      </p:sp>
      <p:pic>
        <p:nvPicPr>
          <p:cNvPr id="4098" name="Picture 2" descr="Antimicrobianos. INEI-‐‑ANLIS MALBRAN">
            <a:extLst>
              <a:ext uri="{FF2B5EF4-FFF2-40B4-BE49-F238E27FC236}">
                <a16:creationId xmlns:a16="http://schemas.microsoft.com/office/drawing/2014/main" id="{5F95C14F-966D-EBA8-0B69-817C7E3BA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501" y="2575589"/>
            <a:ext cx="1288641" cy="131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03154C1C-13B2-5AD2-8D46-54707EF91389}"/>
              </a:ext>
            </a:extLst>
          </p:cNvPr>
          <p:cNvSpPr txBox="1">
            <a:spLocks/>
          </p:cNvSpPr>
          <p:nvPr/>
        </p:nvSpPr>
        <p:spPr>
          <a:xfrm>
            <a:off x="1006839" y="627140"/>
            <a:ext cx="10178322" cy="12048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Estudio de portación BGN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AB491A1-5DE5-1CAF-64B8-C11E6C00666C}"/>
              </a:ext>
            </a:extLst>
          </p:cNvPr>
          <p:cNvSpPr txBox="1"/>
          <p:nvPr/>
        </p:nvSpPr>
        <p:spPr>
          <a:xfrm>
            <a:off x="0" y="6532660"/>
            <a:ext cx="90260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200" dirty="0"/>
              <a:t>Comité de Prevención y </a:t>
            </a:r>
            <a:r>
              <a:rPr lang="es-AR" sz="1100" dirty="0"/>
              <a:t>Control</a:t>
            </a:r>
            <a:r>
              <a:rPr lang="es-AR" sz="1200" dirty="0"/>
              <a:t> de Infecciones. Versión 2. HOSPITAL CENTRO DE SALUD “ZENON J. SANTILLAN” 2022</a:t>
            </a:r>
          </a:p>
        </p:txBody>
      </p:sp>
      <p:pic>
        <p:nvPicPr>
          <p:cNvPr id="10" name="Imagen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72745B63-D887-7083-2288-159CCCE90E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9736" y="5933042"/>
            <a:ext cx="894978" cy="89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841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5F4F48E-3669-E143-11D4-619E996FA6ED}"/>
              </a:ext>
            </a:extLst>
          </p:cNvPr>
          <p:cNvSpPr txBox="1"/>
          <p:nvPr/>
        </p:nvSpPr>
        <p:spPr>
          <a:xfrm>
            <a:off x="1991033" y="235975"/>
            <a:ext cx="8613057" cy="1015663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4000" b="1" dirty="0"/>
              <a:t>BLUE CARBA TEST</a:t>
            </a:r>
          </a:p>
          <a:p>
            <a:pPr algn="ctr"/>
            <a:r>
              <a:rPr lang="es-AR" sz="2000" b="1" dirty="0"/>
              <a:t>Detección rápida de carbapenemasas directo de placas de cultivo</a:t>
            </a:r>
          </a:p>
        </p:txBody>
      </p:sp>
      <p:pic>
        <p:nvPicPr>
          <p:cNvPr id="6" name="Imagen 5" descr="Imagen que contiene interior, objeto, persona, lavabo&#10;&#10;Descripción generada automáticamente">
            <a:extLst>
              <a:ext uri="{FF2B5EF4-FFF2-40B4-BE49-F238E27FC236}">
                <a16:creationId xmlns:a16="http://schemas.microsoft.com/office/drawing/2014/main" id="{AE33165C-9BCF-0219-F11D-41748830A6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231" r="32258"/>
          <a:stretch/>
        </p:blipFill>
        <p:spPr>
          <a:xfrm rot="5400000">
            <a:off x="800373" y="1230164"/>
            <a:ext cx="2915093" cy="3267140"/>
          </a:xfrm>
          <a:prstGeom prst="rect">
            <a:avLst/>
          </a:prstGeom>
        </p:spPr>
      </p:pic>
      <p:pic>
        <p:nvPicPr>
          <p:cNvPr id="8" name="Imagen 7" descr="Imagen que contiene interior, comida, cocina, refrigerador&#10;&#10;Descripción generada automáticamente">
            <a:extLst>
              <a:ext uri="{FF2B5EF4-FFF2-40B4-BE49-F238E27FC236}">
                <a16:creationId xmlns:a16="http://schemas.microsoft.com/office/drawing/2014/main" id="{998BD237-6296-5716-C7BA-7234FB8B27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47" r="23011"/>
          <a:stretch/>
        </p:blipFill>
        <p:spPr>
          <a:xfrm rot="5400000">
            <a:off x="8615036" y="1174442"/>
            <a:ext cx="3040455" cy="336621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9429A52-C54D-9707-1049-1F0B43A695D9}"/>
              </a:ext>
            </a:extLst>
          </p:cNvPr>
          <p:cNvSpPr txBox="1"/>
          <p:nvPr/>
        </p:nvSpPr>
        <p:spPr>
          <a:xfrm>
            <a:off x="738835" y="4377779"/>
            <a:ext cx="303816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b="1" dirty="0"/>
              <a:t>100 </a:t>
            </a:r>
            <a:r>
              <a:rPr lang="el-GR" b="1" dirty="0">
                <a:latin typeface="Century Gothic" panose="020B0502020202020204" pitchFamily="34" charset="0"/>
              </a:rPr>
              <a:t>μ</a:t>
            </a:r>
            <a:r>
              <a:rPr lang="es-AR" b="1" dirty="0"/>
              <a:t>l Solución A</a:t>
            </a:r>
          </a:p>
          <a:p>
            <a:r>
              <a:rPr lang="es-AR" b="1" dirty="0"/>
              <a:t>100 </a:t>
            </a:r>
            <a:r>
              <a:rPr lang="el-GR" b="1" dirty="0">
                <a:latin typeface="Century Gothic" panose="020B0502020202020204" pitchFamily="34" charset="0"/>
              </a:rPr>
              <a:t>μ</a:t>
            </a:r>
            <a:r>
              <a:rPr lang="es-AR" b="1" dirty="0"/>
              <a:t>l Solución B </a:t>
            </a:r>
            <a:r>
              <a:rPr lang="es-AR" sz="1600" dirty="0"/>
              <a:t>(Imipenem)</a:t>
            </a:r>
            <a:endParaRPr lang="es-AR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355B5DC-CE06-1A34-6D27-49D35B24B76E}"/>
              </a:ext>
            </a:extLst>
          </p:cNvPr>
          <p:cNvSpPr txBox="1"/>
          <p:nvPr/>
        </p:nvSpPr>
        <p:spPr>
          <a:xfrm>
            <a:off x="4418265" y="2651921"/>
            <a:ext cx="263787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b="1" dirty="0"/>
              <a:t>Una ansada de cultivo de 24 h</a:t>
            </a:r>
            <a:endParaRPr lang="es-AR" dirty="0"/>
          </a:p>
        </p:txBody>
      </p:sp>
      <p:sp>
        <p:nvSpPr>
          <p:cNvPr id="13" name="Cruz 12">
            <a:extLst>
              <a:ext uri="{FF2B5EF4-FFF2-40B4-BE49-F238E27FC236}">
                <a16:creationId xmlns:a16="http://schemas.microsoft.com/office/drawing/2014/main" id="{2480EE47-3B2A-4DA2-71D2-445DCA3943AB}"/>
              </a:ext>
            </a:extLst>
          </p:cNvPr>
          <p:cNvSpPr/>
          <p:nvPr/>
        </p:nvSpPr>
        <p:spPr>
          <a:xfrm>
            <a:off x="3903073" y="2745586"/>
            <a:ext cx="423454" cy="444945"/>
          </a:xfrm>
          <a:prstGeom prst="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ACE8147D-4D9C-72CD-B252-C4A56B2322C9}"/>
              </a:ext>
            </a:extLst>
          </p:cNvPr>
          <p:cNvSpPr/>
          <p:nvPr/>
        </p:nvSpPr>
        <p:spPr>
          <a:xfrm>
            <a:off x="7147881" y="2759644"/>
            <a:ext cx="1922377" cy="43088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2F76BD-2041-8BBD-22DA-BAD07F694BD3}"/>
              </a:ext>
            </a:extLst>
          </p:cNvPr>
          <p:cNvSpPr txBox="1"/>
          <p:nvPr/>
        </p:nvSpPr>
        <p:spPr>
          <a:xfrm>
            <a:off x="7540644" y="2288250"/>
            <a:ext cx="1074386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b="1" dirty="0"/>
              <a:t>37°C</a:t>
            </a:r>
          </a:p>
          <a:p>
            <a:pPr algn="ctr"/>
            <a:r>
              <a:rPr lang="es-AR" b="1" dirty="0"/>
              <a:t>2h</a:t>
            </a:r>
            <a:endParaRPr lang="es-AR" dirty="0"/>
          </a:p>
        </p:txBody>
      </p:sp>
      <p:graphicFrame>
        <p:nvGraphicFramePr>
          <p:cNvPr id="5" name="Tabla 18">
            <a:extLst>
              <a:ext uri="{FF2B5EF4-FFF2-40B4-BE49-F238E27FC236}">
                <a16:creationId xmlns:a16="http://schemas.microsoft.com/office/drawing/2014/main" id="{1AB464DB-4DA0-C952-C0D2-CE118FE452A6}"/>
              </a:ext>
            </a:extLst>
          </p:cNvPr>
          <p:cNvGraphicFramePr>
            <a:graphicFrameLocks noGrp="1"/>
          </p:cNvGraphicFramePr>
          <p:nvPr/>
        </p:nvGraphicFramePr>
        <p:xfrm>
          <a:off x="7085638" y="3922971"/>
          <a:ext cx="5011994" cy="252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8976">
                  <a:extLst>
                    <a:ext uri="{9D8B030D-6E8A-4147-A177-3AD203B41FA5}">
                      <a16:colId xmlns:a16="http://schemas.microsoft.com/office/drawing/2014/main" val="1317342192"/>
                    </a:ext>
                  </a:extLst>
                </a:gridCol>
                <a:gridCol w="1702211">
                  <a:extLst>
                    <a:ext uri="{9D8B030D-6E8A-4147-A177-3AD203B41FA5}">
                      <a16:colId xmlns:a16="http://schemas.microsoft.com/office/drawing/2014/main" val="1608668776"/>
                    </a:ext>
                  </a:extLst>
                </a:gridCol>
                <a:gridCol w="2150807">
                  <a:extLst>
                    <a:ext uri="{9D8B030D-6E8A-4147-A177-3AD203B41FA5}">
                      <a16:colId xmlns:a16="http://schemas.microsoft.com/office/drawing/2014/main" val="784458107"/>
                    </a:ext>
                  </a:extLst>
                </a:gridCol>
              </a:tblGrid>
              <a:tr h="322192">
                <a:tc>
                  <a:txBody>
                    <a:bodyPr/>
                    <a:lstStyle/>
                    <a:p>
                      <a:r>
                        <a:rPr lang="es-AR" sz="1200" dirty="0"/>
                        <a:t>Color tubo control (sin imi)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/>
                        <a:t>Color tubo reacción (con imi)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/>
                        <a:t>Interpretación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383350"/>
                  </a:ext>
                </a:extLst>
              </a:tr>
              <a:tr h="322192">
                <a:tc>
                  <a:txBody>
                    <a:bodyPr/>
                    <a:lstStyle/>
                    <a:p>
                      <a:r>
                        <a:rPr lang="es-AR" sz="1200" dirty="0"/>
                        <a:t>Azul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/>
                        <a:t>Amarillo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b="1" dirty="0"/>
                        <a:t>Carbapenemasa (+)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059782"/>
                  </a:ext>
                </a:extLst>
              </a:tr>
              <a:tr h="322192">
                <a:tc>
                  <a:txBody>
                    <a:bodyPr/>
                    <a:lstStyle/>
                    <a:p>
                      <a:r>
                        <a:rPr lang="es-AR" sz="1200" dirty="0"/>
                        <a:t>Azul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/>
                        <a:t>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b="1" dirty="0"/>
                        <a:t>Carbapenemasa (+)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7289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AR" sz="1200" dirty="0"/>
                        <a:t>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/>
                        <a:t>Amarillo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200" b="1" dirty="0"/>
                        <a:t>Carbapenemasa (+)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834174"/>
                  </a:ext>
                </a:extLst>
              </a:tr>
              <a:tr h="322192">
                <a:tc>
                  <a:txBody>
                    <a:bodyPr/>
                    <a:lstStyle/>
                    <a:p>
                      <a:r>
                        <a:rPr lang="es-AR" sz="1200" dirty="0"/>
                        <a:t>Azul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/>
                        <a:t>Azul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/>
                        <a:t>Carbapenemasa (-)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85097"/>
                  </a:ext>
                </a:extLst>
              </a:tr>
              <a:tr h="322192">
                <a:tc>
                  <a:txBody>
                    <a:bodyPr/>
                    <a:lstStyle/>
                    <a:p>
                      <a:r>
                        <a:rPr lang="es-AR" sz="1200" dirty="0"/>
                        <a:t>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/>
                        <a:t>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/>
                        <a:t>Carbapenemasa (-)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222430"/>
                  </a:ext>
                </a:extLst>
              </a:tr>
              <a:tr h="322192">
                <a:tc>
                  <a:txBody>
                    <a:bodyPr/>
                    <a:lstStyle/>
                    <a:p>
                      <a:r>
                        <a:rPr lang="es-AR" sz="1200" dirty="0"/>
                        <a:t>Amarillo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/>
                        <a:t>Azul o verde amarillo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/>
                        <a:t>Test invalido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567542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B3671B8E-C32D-9BD4-0A90-448D389557B1}"/>
              </a:ext>
            </a:extLst>
          </p:cNvPr>
          <p:cNvSpPr txBox="1"/>
          <p:nvPr/>
        </p:nvSpPr>
        <p:spPr>
          <a:xfrm>
            <a:off x="0" y="6532660"/>
            <a:ext cx="90260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400" dirty="0"/>
              <a:t>Comité de Prevención y Control de Infecciones. Versión 2. HOSPITAL CENTRO DE SALUD “ZENON J. SANTILLAN” 2022</a:t>
            </a:r>
          </a:p>
        </p:txBody>
      </p:sp>
      <p:pic>
        <p:nvPicPr>
          <p:cNvPr id="7" name="Imagen 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F594250-4DBC-22C0-F19A-B17609BE01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404" y="296317"/>
            <a:ext cx="894978" cy="89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603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03154C1C-13B2-5AD2-8D46-54707EF91389}"/>
              </a:ext>
            </a:extLst>
          </p:cNvPr>
          <p:cNvSpPr txBox="1">
            <a:spLocks/>
          </p:cNvSpPr>
          <p:nvPr/>
        </p:nvSpPr>
        <p:spPr>
          <a:xfrm>
            <a:off x="1162614" y="356736"/>
            <a:ext cx="10178322" cy="12048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Algoritmo</a:t>
            </a:r>
            <a:r>
              <a:rPr lang="es-AR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6565EC7-ED42-23FB-4AA4-7AD9D9118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55" y="1391433"/>
            <a:ext cx="6401693" cy="377242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130E595-B866-2AF5-D6C4-9BA5B5A35164}"/>
              </a:ext>
            </a:extLst>
          </p:cNvPr>
          <p:cNvSpPr txBox="1"/>
          <p:nvPr/>
        </p:nvSpPr>
        <p:spPr>
          <a:xfrm>
            <a:off x="0" y="6382760"/>
            <a:ext cx="104331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400" dirty="0"/>
              <a:t>Fuente: Comité de Prevención y Control de Infecciones. Versión 2 HOSPITAL CENTRO DE SALUD “ZENON J. SANTILLAN” 2022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9BB4EFA-6943-769D-0197-7DF2A661FE37}"/>
              </a:ext>
            </a:extLst>
          </p:cNvPr>
          <p:cNvSpPr txBox="1"/>
          <p:nvPr/>
        </p:nvSpPr>
        <p:spPr>
          <a:xfrm>
            <a:off x="6773991" y="1230932"/>
            <a:ext cx="4397102" cy="40934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OBJETIVOS DE LA VIGILANCIA:</a:t>
            </a:r>
          </a:p>
          <a:p>
            <a:endParaRPr lang="es-A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/>
              <a:t>Indicar el aislamiento de contacto para prevenir nuevos casos.</a:t>
            </a:r>
          </a:p>
          <a:p>
            <a:endParaRPr lang="es-A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b="1" dirty="0"/>
              <a:t>Diagnóstico de situación respecto a la diseminación de microorganismos multirresistentes en nuestra institución; para prevenir más casos.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000" b="1" dirty="0"/>
          </a:p>
        </p:txBody>
      </p:sp>
      <p:pic>
        <p:nvPicPr>
          <p:cNvPr id="3" name="Imagen 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A8261067-A95E-3C66-926E-932CBFBCB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9736" y="5963022"/>
            <a:ext cx="894978" cy="89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9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E8297B-5CB7-7B9F-702E-8B947618D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7666" y="2626706"/>
            <a:ext cx="8596668" cy="16045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5400" dirty="0">
                <a:latin typeface="Corbel" panose="020B0503020204020204" pitchFamily="34" charset="0"/>
              </a:rPr>
              <a:t>MUCHAS GRACIAS</a:t>
            </a:r>
            <a:endParaRPr lang="en-US" sz="54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06462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TM02900688[[fn=Faceta]]</Template>
  <TotalTime>2127</TotalTime>
  <Words>1533</Words>
  <Application>Microsoft Office PowerPoint</Application>
  <PresentationFormat>Panorámica</PresentationFormat>
  <Paragraphs>261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1" baseType="lpstr">
      <vt:lpstr>Arial</vt:lpstr>
      <vt:lpstr>Calibri</vt:lpstr>
      <vt:lpstr>Century Gothic</vt:lpstr>
      <vt:lpstr>Corbel</vt:lpstr>
      <vt:lpstr>Times New Roman</vt:lpstr>
      <vt:lpstr>Trebuchet MS</vt:lpstr>
      <vt:lpstr>verdana</vt:lpstr>
      <vt:lpstr>Wingdings</vt:lpstr>
      <vt:lpstr>Wingdings 3</vt:lpstr>
      <vt:lpstr>Faceta</vt:lpstr>
      <vt:lpstr>Presentación de PowerPoint</vt:lpstr>
      <vt:lpstr>Resistencia natural y resistencia adquirida</vt:lpstr>
      <vt:lpstr>Cómo se origina y disemina la resistencia</vt:lpstr>
      <vt:lpstr>Resistencia natural frente a adquirida: cuadro comparativo</vt:lpstr>
      <vt:lpstr>Los mecanismos de resistencia en detalle</vt:lpstr>
      <vt:lpstr>Los cinco mecanismos de resistencia</vt:lpstr>
      <vt:lpstr>Multirresistencia, Resistencia Extrema y Panresistencia</vt:lpstr>
      <vt:lpstr>Betalactamasas: clasificación de Ambler</vt:lpstr>
      <vt:lpstr>Betalactamasas (BLEE): espectro e inhibidores</vt:lpstr>
      <vt:lpstr>AmpC: las cefalosporinasas</vt:lpstr>
      <vt:lpstr>Carbapenemasas de clase A y de clase B</vt:lpstr>
      <vt:lpstr>Carbapenemasas de clase D: oxacilinasas</vt:lpstr>
      <vt:lpstr>Carbapenemasas: pruebas fenotípicas</vt:lpstr>
      <vt:lpstr>Doble producción KPC + MBL: tamizaje fenotípico</vt:lpstr>
      <vt:lpstr>KPC + MBL: implicancias clínicas y epidemiológicas</vt:lpstr>
      <vt:lpstr>Presentación de PowerPoint</vt:lpstr>
      <vt:lpstr>ESTUDIO DE PORTACION RECTAL PARA INVESTIGACION  DE ENTEROBACTERALES PRODUCTORES DE CARBAPENEMASAS EN UCC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Ruben</dc:creator>
  <cp:lastModifiedBy>Luis Raya</cp:lastModifiedBy>
  <cp:revision>7</cp:revision>
  <dcterms:created xsi:type="dcterms:W3CDTF">2023-05-31T19:41:34Z</dcterms:created>
  <dcterms:modified xsi:type="dcterms:W3CDTF">2026-08-14T18:51:56Z</dcterms:modified>
</cp:coreProperties>
</file>