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90" r:id="rId4"/>
    <p:sldId id="258" r:id="rId5"/>
    <p:sldId id="259" r:id="rId6"/>
    <p:sldId id="261" r:id="rId7"/>
    <p:sldId id="262" r:id="rId8"/>
    <p:sldId id="263" r:id="rId9"/>
    <p:sldId id="275" r:id="rId10"/>
    <p:sldId id="274" r:id="rId11"/>
    <p:sldId id="280" r:id="rId12"/>
    <p:sldId id="276" r:id="rId13"/>
    <p:sldId id="281" r:id="rId14"/>
    <p:sldId id="282" r:id="rId15"/>
    <p:sldId id="264" r:id="rId16"/>
    <p:sldId id="265" r:id="rId17"/>
    <p:sldId id="266" r:id="rId18"/>
    <p:sldId id="267" r:id="rId19"/>
    <p:sldId id="268" r:id="rId20"/>
    <p:sldId id="269" r:id="rId21"/>
    <p:sldId id="273" r:id="rId22"/>
    <p:sldId id="270" r:id="rId23"/>
    <p:sldId id="283" r:id="rId24"/>
    <p:sldId id="285" r:id="rId25"/>
    <p:sldId id="286" r:id="rId26"/>
    <p:sldId id="288" r:id="rId27"/>
    <p:sldId id="289" r:id="rId2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6F7D98D-B737-4235-A5F9-79FBFD3494B0}" v="7" dt="2026-08-14T17:54:43.48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8/14/2026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8/14/2026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8/14/2026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8/14/2026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8/14/2026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AR"/>
              </a:p>
            </p:txBody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AR"/>
              </a:p>
            </p:txBody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AR"/>
              </a:p>
            </p:txBody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AR"/>
              </a:p>
            </p:txBody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AR"/>
              </a:p>
            </p:txBody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AR"/>
              </a:p>
            </p:txBody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AR"/>
              </a:p>
            </p:txBody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AR"/>
              </a:p>
            </p:txBody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AR"/>
              </a:p>
            </p:txBody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AR"/>
              </a:p>
            </p:txBody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AR"/>
              </a:p>
            </p:txBody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s-AR"/>
              </a:p>
            </p:txBody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AR"/>
              </a:p>
            </p:txBody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AR"/>
              </a:p>
            </p:txBody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AR"/>
              </a:p>
            </p:txBody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AR"/>
              </a:p>
            </p:txBody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AR"/>
              </a:p>
            </p:txBody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AR"/>
              </a:p>
            </p:txBody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AR"/>
              </a:p>
            </p:txBody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AR"/>
              </a:p>
            </p:txBody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AR"/>
              </a:p>
            </p:txBody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AR"/>
              </a:p>
            </p:txBody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AR"/>
              </a:p>
            </p:txBody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AR"/>
              </a:p>
            </p:txBody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AR"/>
              </a:p>
            </p:txBody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AR"/>
              </a:p>
            </p:txBody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AR"/>
              </a:p>
            </p:txBody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AR"/>
              </a:p>
            </p:txBody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AR"/>
              </a:p>
            </p:txBody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AR"/>
              </a:p>
            </p:txBody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AR"/>
              </a:p>
            </p:txBody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AR"/>
              </a:p>
            </p:txBody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AR"/>
              </a:p>
            </p:txBody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AR"/>
              </a:p>
            </p:txBody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AR"/>
              </a:p>
            </p:txBody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AR"/>
              </a:p>
            </p:txBody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AR"/>
              </a:p>
            </p:txBody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D6A640B-6684-4338-9199-6EE7587355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BAB052D-92E4-4715-895B-E423230754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1"/>
            <a:ext cx="2305051" cy="6858001"/>
            <a:chOff x="0" y="0"/>
            <a:chExt cx="2305051" cy="6858001"/>
          </a:xfrm>
          <a:solidFill>
            <a:schemeClr val="bg2">
              <a:lumMod val="60000"/>
              <a:lumOff val="40000"/>
              <a:alpha val="60000"/>
            </a:schemeClr>
          </a:solidFill>
          <a:effectLst/>
        </p:grpSpPr>
        <p:sp>
          <p:nvSpPr>
            <p:cNvPr id="10" name="Rectangle 5">
              <a:extLst>
                <a:ext uri="{FF2B5EF4-FFF2-40B4-BE49-F238E27FC236}">
                  <a16:creationId xmlns:a16="http://schemas.microsoft.com/office/drawing/2014/main" id="{F9792D54-14D4-44D6-A491-DEA72C26C3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D3CB19E7-637B-4FA1-B5E7-E35CF50AD3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B8CED72B-CBE7-450E-BE7C-247E884393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13" name="Rectangle 8">
              <a:extLst>
                <a:ext uri="{FF2B5EF4-FFF2-40B4-BE49-F238E27FC236}">
                  <a16:creationId xmlns:a16="http://schemas.microsoft.com/office/drawing/2014/main" id="{3BBD7465-3665-40AE-98E8-F8503EE209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14" name="Freeform 9">
              <a:extLst>
                <a:ext uri="{FF2B5EF4-FFF2-40B4-BE49-F238E27FC236}">
                  <a16:creationId xmlns:a16="http://schemas.microsoft.com/office/drawing/2014/main" id="{86CB6F49-3080-4A29-860D-F8F1AC4AC3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15" name="Freeform 10">
              <a:extLst>
                <a:ext uri="{FF2B5EF4-FFF2-40B4-BE49-F238E27FC236}">
                  <a16:creationId xmlns:a16="http://schemas.microsoft.com/office/drawing/2014/main" id="{EA3A8EBB-EC1C-42C6-B409-E065ACD0EF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16" name="Freeform 11">
              <a:extLst>
                <a:ext uri="{FF2B5EF4-FFF2-40B4-BE49-F238E27FC236}">
                  <a16:creationId xmlns:a16="http://schemas.microsoft.com/office/drawing/2014/main" id="{0F0AAA08-BD9A-4F88-A60C-F2ECB84CEE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17" name="Freeform 12">
              <a:extLst>
                <a:ext uri="{FF2B5EF4-FFF2-40B4-BE49-F238E27FC236}">
                  <a16:creationId xmlns:a16="http://schemas.microsoft.com/office/drawing/2014/main" id="{44ACFC6E-01EE-4A01-8C39-0C4BC6B4EF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18" name="Freeform 13">
              <a:extLst>
                <a:ext uri="{FF2B5EF4-FFF2-40B4-BE49-F238E27FC236}">
                  <a16:creationId xmlns:a16="http://schemas.microsoft.com/office/drawing/2014/main" id="{DDE8B861-702A-45C6-A7C5-D20764B55D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19" name="Freeform 14">
              <a:extLst>
                <a:ext uri="{FF2B5EF4-FFF2-40B4-BE49-F238E27FC236}">
                  <a16:creationId xmlns:a16="http://schemas.microsoft.com/office/drawing/2014/main" id="{28DFAFFC-4BAC-4606-8F45-47284ED217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20" name="Freeform 15">
              <a:extLst>
                <a:ext uri="{FF2B5EF4-FFF2-40B4-BE49-F238E27FC236}">
                  <a16:creationId xmlns:a16="http://schemas.microsoft.com/office/drawing/2014/main" id="{B141C913-8CB4-4E5B-B684-BD40367775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21" name="Freeform 16">
              <a:extLst>
                <a:ext uri="{FF2B5EF4-FFF2-40B4-BE49-F238E27FC236}">
                  <a16:creationId xmlns:a16="http://schemas.microsoft.com/office/drawing/2014/main" id="{81E80ADE-DC6D-491B-BAC4-A90D44FD45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22" name="Freeform 17">
              <a:extLst>
                <a:ext uri="{FF2B5EF4-FFF2-40B4-BE49-F238E27FC236}">
                  <a16:creationId xmlns:a16="http://schemas.microsoft.com/office/drawing/2014/main" id="{4A425A61-47B5-41CA-A1D6-21C358B89D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23" name="Freeform 18">
              <a:extLst>
                <a:ext uri="{FF2B5EF4-FFF2-40B4-BE49-F238E27FC236}">
                  <a16:creationId xmlns:a16="http://schemas.microsoft.com/office/drawing/2014/main" id="{B44D4532-40A1-4CEB-8A1C-711180D586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24" name="Freeform 19">
              <a:extLst>
                <a:ext uri="{FF2B5EF4-FFF2-40B4-BE49-F238E27FC236}">
                  <a16:creationId xmlns:a16="http://schemas.microsoft.com/office/drawing/2014/main" id="{31056221-3B7D-4E0B-A366-3E03523EF5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25" name="Freeform 20">
              <a:extLst>
                <a:ext uri="{FF2B5EF4-FFF2-40B4-BE49-F238E27FC236}">
                  <a16:creationId xmlns:a16="http://schemas.microsoft.com/office/drawing/2014/main" id="{0F4CE988-2CA1-4875-8419-BC9914E7A9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26" name="Freeform 21">
              <a:extLst>
                <a:ext uri="{FF2B5EF4-FFF2-40B4-BE49-F238E27FC236}">
                  <a16:creationId xmlns:a16="http://schemas.microsoft.com/office/drawing/2014/main" id="{D5E11DED-8522-4839-A2C5-9D64FBB031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27" name="Freeform 22">
              <a:extLst>
                <a:ext uri="{FF2B5EF4-FFF2-40B4-BE49-F238E27FC236}">
                  <a16:creationId xmlns:a16="http://schemas.microsoft.com/office/drawing/2014/main" id="{3A1EE55C-F160-4A56-ABFE-5EE18FE219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28" name="Freeform 23">
              <a:extLst>
                <a:ext uri="{FF2B5EF4-FFF2-40B4-BE49-F238E27FC236}">
                  <a16:creationId xmlns:a16="http://schemas.microsoft.com/office/drawing/2014/main" id="{519A9CFB-FBD5-4742-9228-976E852BCC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29" name="Freeform 24">
              <a:extLst>
                <a:ext uri="{FF2B5EF4-FFF2-40B4-BE49-F238E27FC236}">
                  <a16:creationId xmlns:a16="http://schemas.microsoft.com/office/drawing/2014/main" id="{E808A3F5-6663-49E0-B6BB-AFBBCD5087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30" name="Freeform 25">
              <a:extLst>
                <a:ext uri="{FF2B5EF4-FFF2-40B4-BE49-F238E27FC236}">
                  <a16:creationId xmlns:a16="http://schemas.microsoft.com/office/drawing/2014/main" id="{33A492F1-3A43-47FE-8E3E-4BF2B78649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31" name="Freeform 26">
              <a:extLst>
                <a:ext uri="{FF2B5EF4-FFF2-40B4-BE49-F238E27FC236}">
                  <a16:creationId xmlns:a16="http://schemas.microsoft.com/office/drawing/2014/main" id="{2ED7DF23-0B1F-4E17-8EC2-1B74D318FB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32" name="Freeform 27">
              <a:extLst>
                <a:ext uri="{FF2B5EF4-FFF2-40B4-BE49-F238E27FC236}">
                  <a16:creationId xmlns:a16="http://schemas.microsoft.com/office/drawing/2014/main" id="{FE1204BD-7481-4989-957D-B61AEA964A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33" name="Freeform 28">
              <a:extLst>
                <a:ext uri="{FF2B5EF4-FFF2-40B4-BE49-F238E27FC236}">
                  <a16:creationId xmlns:a16="http://schemas.microsoft.com/office/drawing/2014/main" id="{DD3C5673-1874-477D-AE35-B37A919741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34" name="Freeform 29">
              <a:extLst>
                <a:ext uri="{FF2B5EF4-FFF2-40B4-BE49-F238E27FC236}">
                  <a16:creationId xmlns:a16="http://schemas.microsoft.com/office/drawing/2014/main" id="{DA963A0C-386F-4A9E-89E8-67081094B9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35" name="Freeform 30">
              <a:extLst>
                <a:ext uri="{FF2B5EF4-FFF2-40B4-BE49-F238E27FC236}">
                  <a16:creationId xmlns:a16="http://schemas.microsoft.com/office/drawing/2014/main" id="{D527BB52-D4EE-4CAA-A8A0-53A27DC7FF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36" name="Freeform 31">
              <a:extLst>
                <a:ext uri="{FF2B5EF4-FFF2-40B4-BE49-F238E27FC236}">
                  <a16:creationId xmlns:a16="http://schemas.microsoft.com/office/drawing/2014/main" id="{2A037511-5E0A-4293-81AB-28C5DC96BF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37" name="Freeform 32">
              <a:extLst>
                <a:ext uri="{FF2B5EF4-FFF2-40B4-BE49-F238E27FC236}">
                  <a16:creationId xmlns:a16="http://schemas.microsoft.com/office/drawing/2014/main" id="{42A7FE1C-EF14-483B-B5FC-FDC150282A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38" name="Rectangle 33">
              <a:extLst>
                <a:ext uri="{FF2B5EF4-FFF2-40B4-BE49-F238E27FC236}">
                  <a16:creationId xmlns:a16="http://schemas.microsoft.com/office/drawing/2014/main" id="{45A82D49-825B-47BC-8622-A1D54C5C21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39" name="Freeform 34">
              <a:extLst>
                <a:ext uri="{FF2B5EF4-FFF2-40B4-BE49-F238E27FC236}">
                  <a16:creationId xmlns:a16="http://schemas.microsoft.com/office/drawing/2014/main" id="{039D74A5-B4AF-4800-B941-E5F8CD44E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40" name="Freeform 35">
              <a:extLst>
                <a:ext uri="{FF2B5EF4-FFF2-40B4-BE49-F238E27FC236}">
                  <a16:creationId xmlns:a16="http://schemas.microsoft.com/office/drawing/2014/main" id="{70B5D059-1472-474F-BDE6-881B5D1CD7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41" name="Freeform 36">
              <a:extLst>
                <a:ext uri="{FF2B5EF4-FFF2-40B4-BE49-F238E27FC236}">
                  <a16:creationId xmlns:a16="http://schemas.microsoft.com/office/drawing/2014/main" id="{736D79CC-81E0-4C87-ABAC-58197ADBDA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42" name="Freeform 37">
              <a:extLst>
                <a:ext uri="{FF2B5EF4-FFF2-40B4-BE49-F238E27FC236}">
                  <a16:creationId xmlns:a16="http://schemas.microsoft.com/office/drawing/2014/main" id="{7E72BA97-1228-4006-B095-8D9FB45FB1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43" name="Freeform 38">
              <a:extLst>
                <a:ext uri="{FF2B5EF4-FFF2-40B4-BE49-F238E27FC236}">
                  <a16:creationId xmlns:a16="http://schemas.microsoft.com/office/drawing/2014/main" id="{36FA3A99-37FB-4B03-A810-425BC9B379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44" name="Freeform 39">
              <a:extLst>
                <a:ext uri="{FF2B5EF4-FFF2-40B4-BE49-F238E27FC236}">
                  <a16:creationId xmlns:a16="http://schemas.microsoft.com/office/drawing/2014/main" id="{2E45B959-2AD5-4FE4-BF6A-4F011011CF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45" name="Freeform 40">
              <a:extLst>
                <a:ext uri="{FF2B5EF4-FFF2-40B4-BE49-F238E27FC236}">
                  <a16:creationId xmlns:a16="http://schemas.microsoft.com/office/drawing/2014/main" id="{CEE29A17-924F-4EED-A18C-E6A0137E52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46" name="Freeform 41">
              <a:extLst>
                <a:ext uri="{FF2B5EF4-FFF2-40B4-BE49-F238E27FC236}">
                  <a16:creationId xmlns:a16="http://schemas.microsoft.com/office/drawing/2014/main" id="{EFB8BDF1-3A59-4EE5-BFAB-4F4B301E37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47" name="Freeform 42">
              <a:extLst>
                <a:ext uri="{FF2B5EF4-FFF2-40B4-BE49-F238E27FC236}">
                  <a16:creationId xmlns:a16="http://schemas.microsoft.com/office/drawing/2014/main" id="{8F94E417-93B4-4071-A6D1-AE66CA6822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48" name="Freeform 43">
              <a:extLst>
                <a:ext uri="{FF2B5EF4-FFF2-40B4-BE49-F238E27FC236}">
                  <a16:creationId xmlns:a16="http://schemas.microsoft.com/office/drawing/2014/main" id="{A18F44A8-385D-4EB4-A013-7EB252A275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49" name="Freeform 44">
              <a:extLst>
                <a:ext uri="{FF2B5EF4-FFF2-40B4-BE49-F238E27FC236}">
                  <a16:creationId xmlns:a16="http://schemas.microsoft.com/office/drawing/2014/main" id="{B25FB320-9784-4EA9-B1AE-3BF9106E6E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50" name="Rectangle 45">
              <a:extLst>
                <a:ext uri="{FF2B5EF4-FFF2-40B4-BE49-F238E27FC236}">
                  <a16:creationId xmlns:a16="http://schemas.microsoft.com/office/drawing/2014/main" id="{C9EB05E6-5BE4-4EE1-9F0C-E8B57B362E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51" name="Freeform 46">
              <a:extLst>
                <a:ext uri="{FF2B5EF4-FFF2-40B4-BE49-F238E27FC236}">
                  <a16:creationId xmlns:a16="http://schemas.microsoft.com/office/drawing/2014/main" id="{C66CAA98-15DB-4EF7-B2CA-54F523A3C7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52" name="Freeform 47">
              <a:extLst>
                <a:ext uri="{FF2B5EF4-FFF2-40B4-BE49-F238E27FC236}">
                  <a16:creationId xmlns:a16="http://schemas.microsoft.com/office/drawing/2014/main" id="{7A30C330-EB27-4D08-82D2-7311A8505E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53" name="Freeform 48">
              <a:extLst>
                <a:ext uri="{FF2B5EF4-FFF2-40B4-BE49-F238E27FC236}">
                  <a16:creationId xmlns:a16="http://schemas.microsoft.com/office/drawing/2014/main" id="{285C54D0-DCD8-43CD-AE6D-00487565C1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54" name="Freeform 49">
              <a:extLst>
                <a:ext uri="{FF2B5EF4-FFF2-40B4-BE49-F238E27FC236}">
                  <a16:creationId xmlns:a16="http://schemas.microsoft.com/office/drawing/2014/main" id="{BC525C34-0A4A-4042-8FA3-F64A115AEA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55" name="Freeform 50">
              <a:extLst>
                <a:ext uri="{FF2B5EF4-FFF2-40B4-BE49-F238E27FC236}">
                  <a16:creationId xmlns:a16="http://schemas.microsoft.com/office/drawing/2014/main" id="{870751A2-DBE9-4631-86D3-800E774916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56" name="Freeform 51">
              <a:extLst>
                <a:ext uri="{FF2B5EF4-FFF2-40B4-BE49-F238E27FC236}">
                  <a16:creationId xmlns:a16="http://schemas.microsoft.com/office/drawing/2014/main" id="{ED6D7806-3E23-488D-80ED-281D3DA720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57" name="Freeform 52">
              <a:extLst>
                <a:ext uri="{FF2B5EF4-FFF2-40B4-BE49-F238E27FC236}">
                  <a16:creationId xmlns:a16="http://schemas.microsoft.com/office/drawing/2014/main" id="{170E0895-F9C9-44BA-AF81-F7938C7E4F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58" name="Freeform 53">
              <a:extLst>
                <a:ext uri="{FF2B5EF4-FFF2-40B4-BE49-F238E27FC236}">
                  <a16:creationId xmlns:a16="http://schemas.microsoft.com/office/drawing/2014/main" id="{75AD3DD3-BD4A-4DD9-9AC1-C60E341744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59" name="Freeform 54">
              <a:extLst>
                <a:ext uri="{FF2B5EF4-FFF2-40B4-BE49-F238E27FC236}">
                  <a16:creationId xmlns:a16="http://schemas.microsoft.com/office/drawing/2014/main" id="{D047B55E-0847-4696-8101-A643C3C7E9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60" name="Freeform 55">
              <a:extLst>
                <a:ext uri="{FF2B5EF4-FFF2-40B4-BE49-F238E27FC236}">
                  <a16:creationId xmlns:a16="http://schemas.microsoft.com/office/drawing/2014/main" id="{CB3EF1DB-37BD-463B-A542-7AA57DC9FE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61" name="Freeform 56">
              <a:extLst>
                <a:ext uri="{FF2B5EF4-FFF2-40B4-BE49-F238E27FC236}">
                  <a16:creationId xmlns:a16="http://schemas.microsoft.com/office/drawing/2014/main" id="{95D0E013-2F18-4248-9D83-3BFF25A05C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62" name="Freeform 57">
              <a:extLst>
                <a:ext uri="{FF2B5EF4-FFF2-40B4-BE49-F238E27FC236}">
                  <a16:creationId xmlns:a16="http://schemas.microsoft.com/office/drawing/2014/main" id="{E7D95722-3A1F-4917-8C16-D4D4099416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63" name="Freeform 58">
              <a:extLst>
                <a:ext uri="{FF2B5EF4-FFF2-40B4-BE49-F238E27FC236}">
                  <a16:creationId xmlns:a16="http://schemas.microsoft.com/office/drawing/2014/main" id="{A54912BE-A961-4720-992C-09A2D13DE2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/>
            </a:p>
          </p:txBody>
        </p:sp>
      </p:grpSp>
      <p:sp useBgFill="1">
        <p:nvSpPr>
          <p:cNvPr id="65" name="Round Diagonal Corner Rectangle 7">
            <a:extLst>
              <a:ext uri="{FF2B5EF4-FFF2-40B4-BE49-F238E27FC236}">
                <a16:creationId xmlns:a16="http://schemas.microsoft.com/office/drawing/2014/main" id="{FF5E4228-419E-44B9-B090-94A9540E5B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59079" y="0"/>
            <a:ext cx="8132922" cy="6848476"/>
          </a:xfrm>
          <a:prstGeom prst="round2DiagRect">
            <a:avLst>
              <a:gd name="adj1" fmla="val 0"/>
              <a:gd name="adj2" fmla="val 0"/>
            </a:avLst>
          </a:prstGeom>
          <a:ln w="19050" cap="sq">
            <a:noFill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72DE24B-434C-2337-0334-B7850B1154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01979" y="488950"/>
            <a:ext cx="7375683" cy="5880100"/>
          </a:xfrm>
        </p:spPr>
        <p:txBody>
          <a:bodyPr anchor="ctr">
            <a:normAutofit/>
          </a:bodyPr>
          <a:lstStyle/>
          <a:p>
            <a:pPr marL="0" indent="0" algn="ctr">
              <a:lnSpc>
                <a:spcPct val="100000"/>
              </a:lnSpc>
            </a:pPr>
            <a:r>
              <a:rPr lang="es-AR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Resistencia Bacteriana</a:t>
            </a:r>
            <a:br>
              <a:rPr lang="es-AR" sz="3600" dirty="0"/>
            </a:br>
            <a:br>
              <a:rPr lang="es-AR" sz="3600" dirty="0"/>
            </a:br>
            <a:r>
              <a:rPr lang="es-AR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Aspectos bacteriológicos</a:t>
            </a:r>
            <a:br>
              <a:rPr lang="es-AR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s-AR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CGP</a:t>
            </a:r>
            <a:br>
              <a:rPr lang="es-AR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lang="es-AR" sz="2400" dirty="0"/>
            </a:br>
            <a:r>
              <a:rPr lang="es-AR" sz="2400" dirty="0"/>
              <a:t>                                  </a:t>
            </a:r>
            <a:br>
              <a:rPr lang="es-AR" sz="2400" dirty="0"/>
            </a:br>
            <a:br>
              <a:rPr lang="es-AR" sz="2400" dirty="0"/>
            </a:br>
            <a:br>
              <a:rPr lang="es-AR" sz="2400" dirty="0"/>
            </a:br>
            <a:r>
              <a:rPr lang="es-AR" sz="1800" dirty="0">
                <a:latin typeface="Arial" panose="020B0604020202020204" pitchFamily="34" charset="0"/>
                <a:cs typeface="Arial" panose="020B0604020202020204" pitchFamily="34" charset="0"/>
              </a:rPr>
              <a:t>Bioq Luis R. Ávila </a:t>
            </a:r>
            <a:br>
              <a:rPr lang="es-AR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AR" sz="1800" dirty="0">
                <a:latin typeface="Arial" panose="020B0604020202020204" pitchFamily="34" charset="0"/>
                <a:cs typeface="Arial" panose="020B0604020202020204" pitchFamily="34" charset="0"/>
              </a:rPr>
              <a:t>MP 1511</a:t>
            </a:r>
            <a:br>
              <a:rPr lang="es-AR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AR" sz="1800" dirty="0">
                <a:latin typeface="Arial" panose="020B0604020202020204" pitchFamily="34" charset="0"/>
                <a:cs typeface="Arial" panose="020B0604020202020204" pitchFamily="34" charset="0"/>
              </a:rPr>
              <a:t>HCS</a:t>
            </a:r>
            <a:br>
              <a:rPr lang="es-AR" sz="1800" dirty="0"/>
            </a:b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6016697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2C113195-43EA-4B6A-B281-C0458D9263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1"/>
            <a:ext cx="12192003" cy="6858001"/>
            <a:chOff x="0" y="-1"/>
            <a:chExt cx="12192003" cy="6858001"/>
          </a:xfrm>
        </p:grpSpPr>
        <p:sp useBgFill="1">
          <p:nvSpPr>
            <p:cNvPr id="11" name="Rectangle 10">
              <a:extLst>
                <a:ext uri="{FF2B5EF4-FFF2-40B4-BE49-F238E27FC236}">
                  <a16:creationId xmlns:a16="http://schemas.microsoft.com/office/drawing/2014/main" id="{27DEAF6E-67FE-4877-B38B-0F2BF78576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-1"/>
              <a:ext cx="12192000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noProof="0"/>
            </a:p>
          </p:txBody>
        </p:sp>
        <p:pic>
          <p:nvPicPr>
            <p:cNvPr id="12" name="Picture 2">
              <a:extLst>
                <a:ext uri="{FF2B5EF4-FFF2-40B4-BE49-F238E27FC236}">
                  <a16:creationId xmlns:a16="http://schemas.microsoft.com/office/drawing/2014/main" id="{F60C980E-E723-46CF-9296-C7BBA4DB83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 noChangeArrowheads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alphaModFix amt="30000"/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-1"/>
              <a:ext cx="12192003" cy="68580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:p14="http://schemas.microsoft.com/office/powerpoint/2010/main" xmlns:a16="http://schemas.microsoft.com/office/drawing/2014/main" xmlns="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8D36904-1712-4C81-B063-66E1D4777F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640302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5" name="Rectangle 5">
              <a:extLst>
                <a:ext uri="{FF2B5EF4-FFF2-40B4-BE49-F238E27FC236}">
                  <a16:creationId xmlns:a16="http://schemas.microsoft.com/office/drawing/2014/main" id="{BEA28722-E2AF-4D8D-9E59-65B94630A3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 noProof="0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A279E077-7DAF-4B93-BE2C-98F6B13A11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 noProof="0"/>
            </a:p>
          </p:txBody>
        </p:sp>
        <p:sp>
          <p:nvSpPr>
            <p:cNvPr id="17" name="Freeform 7">
              <a:extLst>
                <a:ext uri="{FF2B5EF4-FFF2-40B4-BE49-F238E27FC236}">
                  <a16:creationId xmlns:a16="http://schemas.microsoft.com/office/drawing/2014/main" id="{E78603D6-020D-4269-95E5-2E17499DA5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 noProof="0"/>
            </a:p>
          </p:txBody>
        </p:sp>
        <p:sp>
          <p:nvSpPr>
            <p:cNvPr id="18" name="Rectangle 8">
              <a:extLst>
                <a:ext uri="{FF2B5EF4-FFF2-40B4-BE49-F238E27FC236}">
                  <a16:creationId xmlns:a16="http://schemas.microsoft.com/office/drawing/2014/main" id="{CE9500AA-AB8C-4023-967A-11555F0F48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 noProof="0"/>
            </a:p>
          </p:txBody>
        </p:sp>
        <p:sp>
          <p:nvSpPr>
            <p:cNvPr id="19" name="Freeform 9">
              <a:extLst>
                <a:ext uri="{FF2B5EF4-FFF2-40B4-BE49-F238E27FC236}">
                  <a16:creationId xmlns:a16="http://schemas.microsoft.com/office/drawing/2014/main" id="{1B716630-BD94-436E-9E9C-5D534092DF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 noProof="0"/>
            </a:p>
          </p:txBody>
        </p:sp>
        <p:sp>
          <p:nvSpPr>
            <p:cNvPr id="20" name="Freeform 10">
              <a:extLst>
                <a:ext uri="{FF2B5EF4-FFF2-40B4-BE49-F238E27FC236}">
                  <a16:creationId xmlns:a16="http://schemas.microsoft.com/office/drawing/2014/main" id="{4CE6FCD2-8177-4A45-88ED-A2B986102D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 noProof="0"/>
            </a:p>
          </p:txBody>
        </p:sp>
        <p:sp>
          <p:nvSpPr>
            <p:cNvPr id="21" name="Freeform 11">
              <a:extLst>
                <a:ext uri="{FF2B5EF4-FFF2-40B4-BE49-F238E27FC236}">
                  <a16:creationId xmlns:a16="http://schemas.microsoft.com/office/drawing/2014/main" id="{E32BEED2-100A-48B2-B552-07B54EEC48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 noProof="0"/>
            </a:p>
          </p:txBody>
        </p:sp>
        <p:sp>
          <p:nvSpPr>
            <p:cNvPr id="22" name="Freeform 12">
              <a:extLst>
                <a:ext uri="{FF2B5EF4-FFF2-40B4-BE49-F238E27FC236}">
                  <a16:creationId xmlns:a16="http://schemas.microsoft.com/office/drawing/2014/main" id="{839DB29D-A8C6-484A-A747-14733D5B3C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 noProof="0"/>
            </a:p>
          </p:txBody>
        </p:sp>
        <p:sp>
          <p:nvSpPr>
            <p:cNvPr id="23" name="Freeform 13">
              <a:extLst>
                <a:ext uri="{FF2B5EF4-FFF2-40B4-BE49-F238E27FC236}">
                  <a16:creationId xmlns:a16="http://schemas.microsoft.com/office/drawing/2014/main" id="{B1A468B2-ABD1-447D-89DC-7A9CFBBCBA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 noProof="0"/>
            </a:p>
          </p:txBody>
        </p:sp>
        <p:sp>
          <p:nvSpPr>
            <p:cNvPr id="24" name="Freeform 14">
              <a:extLst>
                <a:ext uri="{FF2B5EF4-FFF2-40B4-BE49-F238E27FC236}">
                  <a16:creationId xmlns:a16="http://schemas.microsoft.com/office/drawing/2014/main" id="{219C1A45-C8B0-48AE-B5A9-A1B40B43BB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 noProof="0"/>
            </a:p>
          </p:txBody>
        </p:sp>
        <p:sp>
          <p:nvSpPr>
            <p:cNvPr id="25" name="Freeform 15">
              <a:extLst>
                <a:ext uri="{FF2B5EF4-FFF2-40B4-BE49-F238E27FC236}">
                  <a16:creationId xmlns:a16="http://schemas.microsoft.com/office/drawing/2014/main" id="{F2910D68-E982-47F7-A53C-ABA0CB34F7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 noProof="0"/>
            </a:p>
          </p:txBody>
        </p:sp>
        <p:sp>
          <p:nvSpPr>
            <p:cNvPr id="26" name="Freeform 16">
              <a:extLst>
                <a:ext uri="{FF2B5EF4-FFF2-40B4-BE49-F238E27FC236}">
                  <a16:creationId xmlns:a16="http://schemas.microsoft.com/office/drawing/2014/main" id="{C4B84BAD-BCB3-4BF2-8A3C-3391BF4AB6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 noProof="0"/>
            </a:p>
          </p:txBody>
        </p:sp>
        <p:sp>
          <p:nvSpPr>
            <p:cNvPr id="27" name="Freeform 17">
              <a:extLst>
                <a:ext uri="{FF2B5EF4-FFF2-40B4-BE49-F238E27FC236}">
                  <a16:creationId xmlns:a16="http://schemas.microsoft.com/office/drawing/2014/main" id="{522D8CE7-E27B-4BAE-962D-AAC0D66E48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 noProof="0"/>
            </a:p>
          </p:txBody>
        </p:sp>
        <p:sp>
          <p:nvSpPr>
            <p:cNvPr id="28" name="Freeform 18">
              <a:extLst>
                <a:ext uri="{FF2B5EF4-FFF2-40B4-BE49-F238E27FC236}">
                  <a16:creationId xmlns:a16="http://schemas.microsoft.com/office/drawing/2014/main" id="{1042B4B5-2D6F-405A-A112-D5F96027E9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 noProof="0"/>
            </a:p>
          </p:txBody>
        </p:sp>
        <p:sp>
          <p:nvSpPr>
            <p:cNvPr id="29" name="Freeform 19">
              <a:extLst>
                <a:ext uri="{FF2B5EF4-FFF2-40B4-BE49-F238E27FC236}">
                  <a16:creationId xmlns:a16="http://schemas.microsoft.com/office/drawing/2014/main" id="{199F606E-DC72-4CAF-AFF2-58FA0121E6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 noProof="0"/>
            </a:p>
          </p:txBody>
        </p:sp>
        <p:sp>
          <p:nvSpPr>
            <p:cNvPr id="30" name="Freeform 20">
              <a:extLst>
                <a:ext uri="{FF2B5EF4-FFF2-40B4-BE49-F238E27FC236}">
                  <a16:creationId xmlns:a16="http://schemas.microsoft.com/office/drawing/2014/main" id="{C949CB30-1690-4B14-954A-4FA9637C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 noProof="0"/>
            </a:p>
          </p:txBody>
        </p:sp>
        <p:sp>
          <p:nvSpPr>
            <p:cNvPr id="31" name="Freeform 21">
              <a:extLst>
                <a:ext uri="{FF2B5EF4-FFF2-40B4-BE49-F238E27FC236}">
                  <a16:creationId xmlns:a16="http://schemas.microsoft.com/office/drawing/2014/main" id="{84EE3B4E-AE37-4F27-B6AC-FF20B9BE33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 noProof="0"/>
            </a:p>
          </p:txBody>
        </p:sp>
        <p:sp>
          <p:nvSpPr>
            <p:cNvPr id="32" name="Freeform 22">
              <a:extLst>
                <a:ext uri="{FF2B5EF4-FFF2-40B4-BE49-F238E27FC236}">
                  <a16:creationId xmlns:a16="http://schemas.microsoft.com/office/drawing/2014/main" id="{798942D8-2074-4A7F-AD65-7564D8C3B7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 noProof="0"/>
            </a:p>
          </p:txBody>
        </p:sp>
        <p:sp>
          <p:nvSpPr>
            <p:cNvPr id="33" name="Freeform 23">
              <a:extLst>
                <a:ext uri="{FF2B5EF4-FFF2-40B4-BE49-F238E27FC236}">
                  <a16:creationId xmlns:a16="http://schemas.microsoft.com/office/drawing/2014/main" id="{D4324684-C1DE-4AF8-B17D-917AD23FE6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 noProof="0"/>
            </a:p>
          </p:txBody>
        </p:sp>
        <p:sp>
          <p:nvSpPr>
            <p:cNvPr id="34" name="Freeform 24">
              <a:extLst>
                <a:ext uri="{FF2B5EF4-FFF2-40B4-BE49-F238E27FC236}">
                  <a16:creationId xmlns:a16="http://schemas.microsoft.com/office/drawing/2014/main" id="{A4C18B6C-86CE-40F9-919C-9490AD3E30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 noProof="0"/>
            </a:p>
          </p:txBody>
        </p:sp>
        <p:sp>
          <p:nvSpPr>
            <p:cNvPr id="35" name="Freeform 25">
              <a:extLst>
                <a:ext uri="{FF2B5EF4-FFF2-40B4-BE49-F238E27FC236}">
                  <a16:creationId xmlns:a16="http://schemas.microsoft.com/office/drawing/2014/main" id="{72DB2464-DEE2-4EB2-9FB2-46768EE680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 noProof="0"/>
            </a:p>
          </p:txBody>
        </p:sp>
        <p:sp>
          <p:nvSpPr>
            <p:cNvPr id="36" name="Freeform 26">
              <a:extLst>
                <a:ext uri="{FF2B5EF4-FFF2-40B4-BE49-F238E27FC236}">
                  <a16:creationId xmlns:a16="http://schemas.microsoft.com/office/drawing/2014/main" id="{56E24DAD-4831-4565-ACE0-E7FDBC6542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 noProof="0"/>
            </a:p>
          </p:txBody>
        </p:sp>
        <p:sp>
          <p:nvSpPr>
            <p:cNvPr id="37" name="Freeform 27">
              <a:extLst>
                <a:ext uri="{FF2B5EF4-FFF2-40B4-BE49-F238E27FC236}">
                  <a16:creationId xmlns:a16="http://schemas.microsoft.com/office/drawing/2014/main" id="{ADB70D91-E74C-433F-9BCD-587B935611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 noProof="0"/>
            </a:p>
          </p:txBody>
        </p:sp>
        <p:sp>
          <p:nvSpPr>
            <p:cNvPr id="38" name="Freeform 28">
              <a:extLst>
                <a:ext uri="{FF2B5EF4-FFF2-40B4-BE49-F238E27FC236}">
                  <a16:creationId xmlns:a16="http://schemas.microsoft.com/office/drawing/2014/main" id="{E982042F-EEF5-49A7-87B3-43F9296995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 noProof="0"/>
            </a:p>
          </p:txBody>
        </p:sp>
        <p:sp>
          <p:nvSpPr>
            <p:cNvPr id="39" name="Freeform 29">
              <a:extLst>
                <a:ext uri="{FF2B5EF4-FFF2-40B4-BE49-F238E27FC236}">
                  <a16:creationId xmlns:a16="http://schemas.microsoft.com/office/drawing/2014/main" id="{54806968-8087-4915-B489-2BE793DD2A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 noProof="0"/>
            </a:p>
          </p:txBody>
        </p:sp>
        <p:sp>
          <p:nvSpPr>
            <p:cNvPr id="40" name="Freeform 30">
              <a:extLst>
                <a:ext uri="{FF2B5EF4-FFF2-40B4-BE49-F238E27FC236}">
                  <a16:creationId xmlns:a16="http://schemas.microsoft.com/office/drawing/2014/main" id="{A937487D-58AA-4E9D-966F-85938FA868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 noProof="0"/>
            </a:p>
          </p:txBody>
        </p:sp>
        <p:sp>
          <p:nvSpPr>
            <p:cNvPr id="41" name="Freeform 31">
              <a:extLst>
                <a:ext uri="{FF2B5EF4-FFF2-40B4-BE49-F238E27FC236}">
                  <a16:creationId xmlns:a16="http://schemas.microsoft.com/office/drawing/2014/main" id="{FDA6755A-0790-476D-86D7-F95215FADD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 noProof="0"/>
            </a:p>
          </p:txBody>
        </p:sp>
        <p:sp>
          <p:nvSpPr>
            <p:cNvPr id="42" name="Freeform 32">
              <a:extLst>
                <a:ext uri="{FF2B5EF4-FFF2-40B4-BE49-F238E27FC236}">
                  <a16:creationId xmlns:a16="http://schemas.microsoft.com/office/drawing/2014/main" id="{A951E2B3-F005-4EDC-B890-F93D63F120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 noProof="0"/>
            </a:p>
          </p:txBody>
        </p:sp>
        <p:sp>
          <p:nvSpPr>
            <p:cNvPr id="43" name="Rectangle 33">
              <a:extLst>
                <a:ext uri="{FF2B5EF4-FFF2-40B4-BE49-F238E27FC236}">
                  <a16:creationId xmlns:a16="http://schemas.microsoft.com/office/drawing/2014/main" id="{466F4EF3-7ED2-4EC7-8F76-4AD87CD1E5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 noProof="0"/>
            </a:p>
          </p:txBody>
        </p:sp>
        <p:sp>
          <p:nvSpPr>
            <p:cNvPr id="44" name="Freeform 34">
              <a:extLst>
                <a:ext uri="{FF2B5EF4-FFF2-40B4-BE49-F238E27FC236}">
                  <a16:creationId xmlns:a16="http://schemas.microsoft.com/office/drawing/2014/main" id="{521BF1A3-D416-49F9-A1D2-4C7B3218B5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 noProof="0"/>
            </a:p>
          </p:txBody>
        </p:sp>
        <p:sp>
          <p:nvSpPr>
            <p:cNvPr id="45" name="Freeform 35">
              <a:extLst>
                <a:ext uri="{FF2B5EF4-FFF2-40B4-BE49-F238E27FC236}">
                  <a16:creationId xmlns:a16="http://schemas.microsoft.com/office/drawing/2014/main" id="{F6C16CF8-3F09-4C17-94A6-42BCABB669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 noProof="0"/>
            </a:p>
          </p:txBody>
        </p:sp>
        <p:sp>
          <p:nvSpPr>
            <p:cNvPr id="46" name="Freeform 36">
              <a:extLst>
                <a:ext uri="{FF2B5EF4-FFF2-40B4-BE49-F238E27FC236}">
                  <a16:creationId xmlns:a16="http://schemas.microsoft.com/office/drawing/2014/main" id="{B667C1A8-CDB1-4FD0-A3F6-0E035C7CAA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 noProof="0"/>
            </a:p>
          </p:txBody>
        </p:sp>
        <p:sp>
          <p:nvSpPr>
            <p:cNvPr id="47" name="Freeform 37">
              <a:extLst>
                <a:ext uri="{FF2B5EF4-FFF2-40B4-BE49-F238E27FC236}">
                  <a16:creationId xmlns:a16="http://schemas.microsoft.com/office/drawing/2014/main" id="{0B2B73AB-248E-49DB-8ED2-3FCB0A0D89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 noProof="0"/>
            </a:p>
          </p:txBody>
        </p:sp>
        <p:sp>
          <p:nvSpPr>
            <p:cNvPr id="48" name="Freeform 38">
              <a:extLst>
                <a:ext uri="{FF2B5EF4-FFF2-40B4-BE49-F238E27FC236}">
                  <a16:creationId xmlns:a16="http://schemas.microsoft.com/office/drawing/2014/main" id="{8411F083-5CD4-4569-BA08-059B5CA9A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 noProof="0"/>
            </a:p>
          </p:txBody>
        </p:sp>
        <p:sp>
          <p:nvSpPr>
            <p:cNvPr id="49" name="Freeform 39">
              <a:extLst>
                <a:ext uri="{FF2B5EF4-FFF2-40B4-BE49-F238E27FC236}">
                  <a16:creationId xmlns:a16="http://schemas.microsoft.com/office/drawing/2014/main" id="{AF78C2C2-8584-4B3B-9AF8-E7FF368FA7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 noProof="0"/>
            </a:p>
          </p:txBody>
        </p:sp>
        <p:sp>
          <p:nvSpPr>
            <p:cNvPr id="50" name="Freeform 40">
              <a:extLst>
                <a:ext uri="{FF2B5EF4-FFF2-40B4-BE49-F238E27FC236}">
                  <a16:creationId xmlns:a16="http://schemas.microsoft.com/office/drawing/2014/main" id="{40934674-5C07-4146-B556-4A271D9968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 noProof="0"/>
            </a:p>
          </p:txBody>
        </p:sp>
        <p:sp>
          <p:nvSpPr>
            <p:cNvPr id="51" name="Freeform 41">
              <a:extLst>
                <a:ext uri="{FF2B5EF4-FFF2-40B4-BE49-F238E27FC236}">
                  <a16:creationId xmlns:a16="http://schemas.microsoft.com/office/drawing/2014/main" id="{D970276A-A310-41DB-B917-D7D3465667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 noProof="0"/>
            </a:p>
          </p:txBody>
        </p:sp>
        <p:sp>
          <p:nvSpPr>
            <p:cNvPr id="52" name="Freeform 42">
              <a:extLst>
                <a:ext uri="{FF2B5EF4-FFF2-40B4-BE49-F238E27FC236}">
                  <a16:creationId xmlns:a16="http://schemas.microsoft.com/office/drawing/2014/main" id="{EEEC747F-78C5-4212-8ACE-BB4B7D2480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 noProof="0"/>
            </a:p>
          </p:txBody>
        </p:sp>
        <p:sp>
          <p:nvSpPr>
            <p:cNvPr id="53" name="Freeform 43">
              <a:extLst>
                <a:ext uri="{FF2B5EF4-FFF2-40B4-BE49-F238E27FC236}">
                  <a16:creationId xmlns:a16="http://schemas.microsoft.com/office/drawing/2014/main" id="{821AE83F-022D-41AF-A219-992ACE1E00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 noProof="0"/>
            </a:p>
          </p:txBody>
        </p:sp>
        <p:sp>
          <p:nvSpPr>
            <p:cNvPr id="54" name="Freeform 44">
              <a:extLst>
                <a:ext uri="{FF2B5EF4-FFF2-40B4-BE49-F238E27FC236}">
                  <a16:creationId xmlns:a16="http://schemas.microsoft.com/office/drawing/2014/main" id="{EF049934-C636-4279-91F0-ED3121923E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 noProof="0"/>
            </a:p>
          </p:txBody>
        </p:sp>
        <p:sp>
          <p:nvSpPr>
            <p:cNvPr id="55" name="Rectangle 45">
              <a:extLst>
                <a:ext uri="{FF2B5EF4-FFF2-40B4-BE49-F238E27FC236}">
                  <a16:creationId xmlns:a16="http://schemas.microsoft.com/office/drawing/2014/main" id="{8588DF1D-2DD2-499F-9384-29C92277FA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 noProof="0"/>
            </a:p>
          </p:txBody>
        </p:sp>
        <p:sp>
          <p:nvSpPr>
            <p:cNvPr id="56" name="Freeform 46">
              <a:extLst>
                <a:ext uri="{FF2B5EF4-FFF2-40B4-BE49-F238E27FC236}">
                  <a16:creationId xmlns:a16="http://schemas.microsoft.com/office/drawing/2014/main" id="{DF555F2B-5E3D-438F-89A8-EABA91A72D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 noProof="0"/>
            </a:p>
          </p:txBody>
        </p:sp>
        <p:sp>
          <p:nvSpPr>
            <p:cNvPr id="57" name="Freeform 47">
              <a:extLst>
                <a:ext uri="{FF2B5EF4-FFF2-40B4-BE49-F238E27FC236}">
                  <a16:creationId xmlns:a16="http://schemas.microsoft.com/office/drawing/2014/main" id="{006B22A5-B971-42EE-9141-E65B4EF26B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 noProof="0"/>
            </a:p>
          </p:txBody>
        </p:sp>
        <p:sp>
          <p:nvSpPr>
            <p:cNvPr id="58" name="Freeform 48">
              <a:extLst>
                <a:ext uri="{FF2B5EF4-FFF2-40B4-BE49-F238E27FC236}">
                  <a16:creationId xmlns:a16="http://schemas.microsoft.com/office/drawing/2014/main" id="{3AA529FD-59E0-4B70-94C1-D0541A632D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 noProof="0"/>
            </a:p>
          </p:txBody>
        </p:sp>
        <p:sp>
          <p:nvSpPr>
            <p:cNvPr id="59" name="Freeform 49">
              <a:extLst>
                <a:ext uri="{FF2B5EF4-FFF2-40B4-BE49-F238E27FC236}">
                  <a16:creationId xmlns:a16="http://schemas.microsoft.com/office/drawing/2014/main" id="{ABAFA9C1-3649-4F7F-81D0-69DF79195A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 noProof="0"/>
            </a:p>
          </p:txBody>
        </p:sp>
        <p:sp>
          <p:nvSpPr>
            <p:cNvPr id="60" name="Freeform 50">
              <a:extLst>
                <a:ext uri="{FF2B5EF4-FFF2-40B4-BE49-F238E27FC236}">
                  <a16:creationId xmlns:a16="http://schemas.microsoft.com/office/drawing/2014/main" id="{D3CCFACE-F8B9-45E4-8F31-797E1C677E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 noProof="0"/>
            </a:p>
          </p:txBody>
        </p:sp>
        <p:sp>
          <p:nvSpPr>
            <p:cNvPr id="61" name="Freeform 51">
              <a:extLst>
                <a:ext uri="{FF2B5EF4-FFF2-40B4-BE49-F238E27FC236}">
                  <a16:creationId xmlns:a16="http://schemas.microsoft.com/office/drawing/2014/main" id="{D9F7B9DB-1C45-4CD5-A025-F49F84F12D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 noProof="0"/>
            </a:p>
          </p:txBody>
        </p:sp>
        <p:sp>
          <p:nvSpPr>
            <p:cNvPr id="62" name="Freeform 52">
              <a:extLst>
                <a:ext uri="{FF2B5EF4-FFF2-40B4-BE49-F238E27FC236}">
                  <a16:creationId xmlns:a16="http://schemas.microsoft.com/office/drawing/2014/main" id="{3E76F16C-AE46-486F-B365-837F8E2AD2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 noProof="0"/>
            </a:p>
          </p:txBody>
        </p:sp>
        <p:sp>
          <p:nvSpPr>
            <p:cNvPr id="63" name="Freeform 53">
              <a:extLst>
                <a:ext uri="{FF2B5EF4-FFF2-40B4-BE49-F238E27FC236}">
                  <a16:creationId xmlns:a16="http://schemas.microsoft.com/office/drawing/2014/main" id="{1B26D62F-5620-4D58-B99D-D4149B7D2D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 noProof="0"/>
            </a:p>
          </p:txBody>
        </p:sp>
        <p:sp>
          <p:nvSpPr>
            <p:cNvPr id="64" name="Freeform 54">
              <a:extLst>
                <a:ext uri="{FF2B5EF4-FFF2-40B4-BE49-F238E27FC236}">
                  <a16:creationId xmlns:a16="http://schemas.microsoft.com/office/drawing/2014/main" id="{D7E1F06E-43A3-4960-A8A9-5B5FF2D1E5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 noProof="0"/>
            </a:p>
          </p:txBody>
        </p:sp>
        <p:sp>
          <p:nvSpPr>
            <p:cNvPr id="65" name="Freeform 55">
              <a:extLst>
                <a:ext uri="{FF2B5EF4-FFF2-40B4-BE49-F238E27FC236}">
                  <a16:creationId xmlns:a16="http://schemas.microsoft.com/office/drawing/2014/main" id="{67976099-4433-463C-A8CB-2B2E9522B2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 noProof="0"/>
            </a:p>
          </p:txBody>
        </p:sp>
        <p:sp>
          <p:nvSpPr>
            <p:cNvPr id="66" name="Freeform 56">
              <a:extLst>
                <a:ext uri="{FF2B5EF4-FFF2-40B4-BE49-F238E27FC236}">
                  <a16:creationId xmlns:a16="http://schemas.microsoft.com/office/drawing/2014/main" id="{48D4F79B-7C11-4960-8519-A1987A346D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 noProof="0"/>
            </a:p>
          </p:txBody>
        </p:sp>
        <p:sp>
          <p:nvSpPr>
            <p:cNvPr id="67" name="Freeform 57">
              <a:extLst>
                <a:ext uri="{FF2B5EF4-FFF2-40B4-BE49-F238E27FC236}">
                  <a16:creationId xmlns:a16="http://schemas.microsoft.com/office/drawing/2014/main" id="{701CA4FF-5ECD-40A8-8795-F72A2EF6F8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 noProof="0"/>
            </a:p>
          </p:txBody>
        </p:sp>
        <p:sp>
          <p:nvSpPr>
            <p:cNvPr id="68" name="Freeform 58">
              <a:extLst>
                <a:ext uri="{FF2B5EF4-FFF2-40B4-BE49-F238E27FC236}">
                  <a16:creationId xmlns:a16="http://schemas.microsoft.com/office/drawing/2014/main" id="{7593ABCC-9855-4EB5-9344-0FA5E1F20F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 noProof="0"/>
            </a:p>
          </p:txBody>
        </p: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4F0CAFCE-EEF0-1442-9848-F5B84E7D3E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5353" y="618518"/>
            <a:ext cx="4413736" cy="1478570"/>
          </a:xfrm>
        </p:spPr>
        <p:txBody>
          <a:bodyPr>
            <a:normAutofit/>
          </a:bodyPr>
          <a:lstStyle/>
          <a:p>
            <a:r>
              <a:rPr lang="es-AR" sz="3300" b="1" kern="100" noProof="0" dirty="0">
                <a:solidFill>
                  <a:schemeClr val="bg1"/>
                </a:solidFill>
                <a:effectLst/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Panorama de la resistencia bacteriana</a:t>
            </a:r>
            <a:endParaRPr lang="es-AR" sz="3300" noProof="0" dirty="0">
              <a:solidFill>
                <a:schemeClr val="bg1"/>
              </a:solidFill>
            </a:endParaRPr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2BF98D9B-6CB8-93E1-B637-006E59E354E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310" b="14537"/>
          <a:stretch>
            <a:fillRect/>
          </a:stretch>
        </p:blipFill>
        <p:spPr>
          <a:xfrm>
            <a:off x="-5597" y="1"/>
            <a:ext cx="6101597" cy="3427413"/>
          </a:xfrm>
          <a:custGeom>
            <a:avLst/>
            <a:gdLst/>
            <a:ahLst/>
            <a:cxnLst/>
            <a:rect l="l" t="t" r="r" b="b"/>
            <a:pathLst>
              <a:path w="6101597" h="3427413">
                <a:moveTo>
                  <a:pt x="0" y="0"/>
                </a:moveTo>
                <a:lnTo>
                  <a:pt x="6101597" y="0"/>
                </a:lnTo>
                <a:lnTo>
                  <a:pt x="6101597" y="3427413"/>
                </a:lnTo>
                <a:lnTo>
                  <a:pt x="0" y="3427413"/>
                </a:lnTo>
                <a:close/>
              </a:path>
            </a:pathLst>
          </a:custGeom>
        </p:spPr>
      </p:pic>
      <p:pic>
        <p:nvPicPr>
          <p:cNvPr id="5" name="Picture 2" descr="Antibióticos 12 00012 g001">
            <a:extLst>
              <a:ext uri="{FF2B5EF4-FFF2-40B4-BE49-F238E27FC236}">
                <a16:creationId xmlns:a16="http://schemas.microsoft.com/office/drawing/2014/main" id="{C17BA544-5C7C-B6B5-737E-553193865F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4" r="1" b="1"/>
          <a:stretch>
            <a:fillRect/>
          </a:stretch>
        </p:blipFill>
        <p:spPr bwMode="auto">
          <a:xfrm>
            <a:off x="-5597" y="3427414"/>
            <a:ext cx="6101597" cy="3430587"/>
          </a:xfrm>
          <a:custGeom>
            <a:avLst/>
            <a:gdLst/>
            <a:ahLst/>
            <a:cxnLst/>
            <a:rect l="l" t="t" r="r" b="b"/>
            <a:pathLst>
              <a:path w="6101597" h="3430587">
                <a:moveTo>
                  <a:pt x="0" y="0"/>
                </a:moveTo>
                <a:lnTo>
                  <a:pt x="6101597" y="0"/>
                </a:lnTo>
                <a:lnTo>
                  <a:pt x="6101597" y="3430587"/>
                </a:lnTo>
                <a:lnTo>
                  <a:pt x="0" y="3430587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BAE6A58-BFBC-69F4-7FD5-23CFDB11CA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45352" y="2249487"/>
            <a:ext cx="4413737" cy="3541714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s-AR" sz="1600" b="1" noProof="0" dirty="0">
                <a:solidFill>
                  <a:schemeClr val="bg1"/>
                </a:solidFill>
                <a:latin typeface="Corbel" panose="020B0503020204020204" pitchFamily="34" charset="0"/>
              </a:rPr>
              <a:t>Mecanismos de resistencia de importancia clínica:</a:t>
            </a:r>
          </a:p>
          <a:p>
            <a:pPr marL="0" indent="0">
              <a:lnSpc>
                <a:spcPct val="110000"/>
              </a:lnSpc>
              <a:buNone/>
            </a:pPr>
            <a:endParaRPr lang="es-AR" sz="1600" b="1" noProof="0" dirty="0">
              <a:solidFill>
                <a:schemeClr val="bg1"/>
              </a:solidFill>
              <a:latin typeface="Corbel" panose="020B0503020204020204" pitchFamily="34" charset="0"/>
            </a:endParaRPr>
          </a:p>
          <a:p>
            <a:pPr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es-AR" sz="1600" b="1" noProof="0" dirty="0">
                <a:latin typeface="Corbel" panose="020B0503020204020204" pitchFamily="34" charset="0"/>
              </a:rPr>
              <a:t>METICILINO RESISTENCIA: HA MRSA- CA MRSA</a:t>
            </a:r>
          </a:p>
          <a:p>
            <a:pPr>
              <a:lnSpc>
                <a:spcPct val="110000"/>
              </a:lnSpc>
              <a:buFont typeface="Wingdings" panose="05000000000000000000" pitchFamily="2" charset="2"/>
              <a:buChar char="ü"/>
            </a:pPr>
            <a:endParaRPr lang="es-AR" sz="1600" b="1" noProof="0" dirty="0">
              <a:latin typeface="Corbel" panose="020B0503020204020204" pitchFamily="34" charset="0"/>
            </a:endParaRPr>
          </a:p>
          <a:p>
            <a:pPr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es-AR" sz="1600" b="1" noProof="0" dirty="0">
                <a:latin typeface="Corbel" panose="020B0503020204020204" pitchFamily="34" charset="0"/>
              </a:rPr>
              <a:t>Resistencia a macrólidos - lincosamidas y estreptograminas</a:t>
            </a:r>
          </a:p>
          <a:p>
            <a:pPr>
              <a:lnSpc>
                <a:spcPct val="110000"/>
              </a:lnSpc>
              <a:buFont typeface="Wingdings" panose="05000000000000000000" pitchFamily="2" charset="2"/>
              <a:buChar char="ü"/>
            </a:pPr>
            <a:endParaRPr lang="es-AR" sz="1600" b="1" noProof="0" dirty="0">
              <a:latin typeface="Corbel" panose="020B0503020204020204" pitchFamily="34" charset="0"/>
            </a:endParaRPr>
          </a:p>
          <a:p>
            <a:pPr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es-AR" sz="1600" b="1" noProof="0" dirty="0">
                <a:latin typeface="Corbel" panose="020B0503020204020204" pitchFamily="34" charset="0"/>
              </a:rPr>
              <a:t>Resistencia a Glucopéptidos: </a:t>
            </a:r>
            <a:r>
              <a:rPr lang="es-AR" sz="1600" b="1" noProof="0" dirty="0" err="1">
                <a:latin typeface="Corbel" panose="020B0503020204020204" pitchFamily="34" charset="0"/>
              </a:rPr>
              <a:t>hVISA</a:t>
            </a:r>
            <a:r>
              <a:rPr lang="es-AR" sz="1600" b="1" noProof="0" dirty="0">
                <a:latin typeface="Corbel" panose="020B0503020204020204" pitchFamily="34" charset="0"/>
              </a:rPr>
              <a:t>-VISA-GISA-VRSA</a:t>
            </a:r>
          </a:p>
          <a:p>
            <a:pPr>
              <a:lnSpc>
                <a:spcPct val="110000"/>
              </a:lnSpc>
            </a:pPr>
            <a:endParaRPr lang="es-AR" sz="1500" noProof="0" dirty="0"/>
          </a:p>
        </p:txBody>
      </p: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2B1ACDB1-A7EB-4159-B316-A230683B71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93354" y="-464"/>
            <a:ext cx="2646" cy="6858465"/>
          </a:xfrm>
          <a:prstGeom prst="line">
            <a:avLst/>
          </a:prstGeom>
          <a:solidFill>
            <a:schemeClr val="tx2">
              <a:alpha val="60000"/>
            </a:schemeClr>
          </a:solidFill>
          <a:ln w="19050">
            <a:solidFill>
              <a:schemeClr val="tx2">
                <a:alpha val="60000"/>
              </a:schemeClr>
            </a:solidFill>
          </a:ln>
          <a:effectLst>
            <a:outerShdw blurRad="50800" dist="38100" dir="2700000" algn="tl" rotWithShape="0">
              <a:srgbClr val="000000">
                <a:alpha val="58000"/>
              </a:srgbClr>
            </a:outerShdw>
          </a:effectLst>
        </p:spPr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AA825E81-DC4F-4A95-86BA-8FD9D63881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-5597" y="3427414"/>
            <a:ext cx="6101597" cy="0"/>
          </a:xfrm>
          <a:prstGeom prst="line">
            <a:avLst/>
          </a:prstGeom>
          <a:solidFill>
            <a:schemeClr val="tx2">
              <a:alpha val="60000"/>
            </a:schemeClr>
          </a:solidFill>
          <a:ln w="19050">
            <a:solidFill>
              <a:schemeClr val="tx2">
                <a:alpha val="60000"/>
              </a:schemeClr>
            </a:solidFill>
          </a:ln>
          <a:effectLst>
            <a:outerShdw blurRad="50800" dist="38100" dir="2700000" algn="tl" rotWithShape="0">
              <a:srgbClr val="000000">
                <a:alpha val="58000"/>
              </a:srgbClr>
            </a:outerShdw>
          </a:effectLst>
        </p:spPr>
      </p:cxnSp>
    </p:spTree>
    <p:extLst>
      <p:ext uri="{BB962C8B-B14F-4D97-AF65-F5344CB8AC3E}">
        <p14:creationId xmlns:p14="http://schemas.microsoft.com/office/powerpoint/2010/main" val="12118881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92F339-BDA4-D1E7-0108-BB16C5D2BA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790" y="158800"/>
            <a:ext cx="11794210" cy="1320800"/>
          </a:xfrm>
        </p:spPr>
        <p:txBody>
          <a:bodyPr>
            <a:normAutofit/>
          </a:bodyPr>
          <a:lstStyle/>
          <a:p>
            <a:r>
              <a:rPr lang="en-US" sz="3200" b="1" kern="100" dirty="0">
                <a:solidFill>
                  <a:srgbClr val="000000"/>
                </a:solidFill>
                <a:effectLst/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SAMR: características </a:t>
            </a:r>
            <a:r>
              <a:rPr lang="en-US" sz="3200" b="1" kern="100" dirty="0" err="1">
                <a:solidFill>
                  <a:srgbClr val="000000"/>
                </a:solidFill>
                <a:effectLst/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fenotípicas</a:t>
            </a:r>
            <a:r>
              <a:rPr lang="en-US" sz="3200" b="1" kern="100" dirty="0">
                <a:solidFill>
                  <a:srgbClr val="000000"/>
                </a:solidFill>
                <a:effectLst/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 y </a:t>
            </a:r>
            <a:r>
              <a:rPr lang="en-US" sz="3200" b="1" kern="100" dirty="0" err="1">
                <a:solidFill>
                  <a:srgbClr val="000000"/>
                </a:solidFill>
                <a:effectLst/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moleculares</a:t>
            </a:r>
            <a:endParaRPr lang="en-US" sz="3200" dirty="0"/>
          </a:p>
        </p:txBody>
      </p:sp>
      <p:sp>
        <p:nvSpPr>
          <p:cNvPr id="20" name="Encabezado SAMR-AC" descr="Encabezado de la columna de SAMR adquirido en la comunidad"/>
          <p:cNvSpPr/>
          <p:nvPr/>
        </p:nvSpPr>
        <p:spPr>
          <a:xfrm>
            <a:off x="677334" y="1520000"/>
            <a:ext cx="4813262" cy="620000"/>
          </a:xfrm>
          <a:prstGeom prst="roundRect">
            <a:avLst>
              <a:gd name="adj" fmla="val 12000"/>
            </a:avLst>
          </a:prstGeom>
          <a:solidFill>
            <a:srgbClr val="54A021"/>
          </a:solidFill>
          <a:ln>
            <a:noFill/>
          </a:ln>
        </p:spPr>
        <p:txBody>
          <a:bodyPr lIns="91440" tIns="45720" rIns="91440" bIns="45720" anchor="ctr">
            <a:normAutofit/>
          </a:bodyPr>
          <a:lstStyle/>
          <a:p>
            <a:pPr algn="ctr">
              <a:buNone/>
            </a:pPr>
            <a:r>
              <a:rPr lang="es-ES" sz="1800" b="1">
                <a:solidFill>
                  <a:srgbClr val="FFFFFF"/>
                </a:solidFill>
                <a:latin typeface="Corbel" panose="020B0503020204020204" pitchFamily="34" charset="0"/>
              </a:rPr>
              <a:t>SAMR-AC · adquirido en la comunidad</a:t>
            </a:r>
          </a:p>
        </p:txBody>
      </p:sp>
      <p:sp>
        <p:nvSpPr>
          <p:cNvPr id="21" name="Encabezado SAMR-H" descr="Encabezado de la columna de SAMR adquirido en el hospital"/>
          <p:cNvSpPr/>
          <p:nvPr/>
        </p:nvSpPr>
        <p:spPr>
          <a:xfrm>
            <a:off x="5890596" y="1520000"/>
            <a:ext cx="4813262" cy="620000"/>
          </a:xfrm>
          <a:prstGeom prst="roundRect">
            <a:avLst>
              <a:gd name="adj" fmla="val 12000"/>
            </a:avLst>
          </a:prstGeom>
          <a:solidFill>
            <a:srgbClr val="2C3C43"/>
          </a:solidFill>
          <a:ln>
            <a:noFill/>
          </a:ln>
        </p:spPr>
        <p:txBody>
          <a:bodyPr lIns="91440" tIns="45720" rIns="91440" bIns="45720" anchor="ctr">
            <a:normAutofit/>
          </a:bodyPr>
          <a:lstStyle/>
          <a:p>
            <a:pPr algn="ctr">
              <a:buNone/>
            </a:pPr>
            <a:r>
              <a:rPr lang="es-ES" sz="1800" b="1">
                <a:solidFill>
                  <a:srgbClr val="FFFFFF"/>
                </a:solidFill>
                <a:latin typeface="Corbel" panose="020B0503020204020204" pitchFamily="34" charset="0"/>
              </a:rPr>
              <a:t>SAMR-H · adquirido en el hospital</a:t>
            </a:r>
          </a:p>
        </p:txBody>
      </p:sp>
      <p:sp>
        <p:nvSpPr>
          <p:cNvPr id="22" name="Panel SAMR-AC" descr="Perfil de resistencia del SAMR adquirido en la comunidad: resistente a betalactámicos y sensible a otros antimicrobianos"/>
          <p:cNvSpPr/>
          <p:nvPr/>
        </p:nvSpPr>
        <p:spPr>
          <a:xfrm>
            <a:off x="677334" y="2240000"/>
            <a:ext cx="4813262" cy="2180000"/>
          </a:xfrm>
          <a:prstGeom prst="roundRect">
            <a:avLst>
              <a:gd name="adj" fmla="val 6000"/>
            </a:avLst>
          </a:prstGeom>
          <a:solidFill>
            <a:srgbClr val="F4F6F0"/>
          </a:solidFill>
          <a:ln w="19050">
            <a:solidFill>
              <a:srgbClr val="D6DCCB"/>
            </a:solidFill>
          </a:ln>
        </p:spPr>
        <p:txBody>
          <a:bodyPr lIns="274320" tIns="228600" rIns="228600" bIns="182880" anchor="ctr">
            <a:normAutofit/>
          </a:bodyPr>
          <a:lstStyle/>
          <a:p>
            <a:pPr marL="285750" indent="-285750">
              <a:spcBef>
                <a:spcPts val="1000"/>
              </a:spcBef>
              <a:buClr>
                <a:srgbClr val="8B0000"/>
              </a:buClr>
              <a:buFont typeface="Arial" panose="020B0604020202020204" pitchFamily="34" charset="0"/>
              <a:buChar char="•"/>
            </a:pPr>
            <a:r>
              <a:rPr lang="es-ES" sz="1500" b="1">
                <a:solidFill>
                  <a:srgbClr val="8B0000"/>
                </a:solidFill>
                <a:latin typeface="Corbel" panose="020B0503020204020204" pitchFamily="34" charset="0"/>
              </a:rPr>
              <a:t>Betalactámicos: </a:t>
            </a:r>
            <a:r>
              <a:rPr lang="es-ES" sz="1500">
                <a:solidFill>
                  <a:srgbClr val="3B3B3B"/>
                </a:solidFill>
                <a:latin typeface="Corbel" panose="020B0503020204020204" pitchFamily="34" charset="0"/>
              </a:rPr>
              <a:t>resistentes a todos (penicilina, oxacilina y cefalosporinas).</a:t>
            </a:r>
          </a:p>
          <a:p>
            <a:pPr marL="285750" indent="-285750">
              <a:spcBef>
                <a:spcPts val="1000"/>
              </a:spcBef>
              <a:buClr>
                <a:srgbClr val="8B0000"/>
              </a:buClr>
              <a:buFont typeface="Arial" panose="020B0604020202020204" pitchFamily="34" charset="0"/>
              <a:buChar char="•"/>
            </a:pPr>
            <a:r>
              <a:rPr lang="es-ES" sz="1500" b="1">
                <a:solidFill>
                  <a:srgbClr val="8B0000"/>
                </a:solidFill>
                <a:latin typeface="Corbel" panose="020B0503020204020204" pitchFamily="34" charset="0"/>
              </a:rPr>
              <a:t>Otros antimicrobianos: </a:t>
            </a:r>
            <a:r>
              <a:rPr lang="es-ES" sz="1500">
                <a:solidFill>
                  <a:srgbClr val="3B3B3B"/>
                </a:solidFill>
                <a:latin typeface="Corbel" panose="020B0503020204020204" pitchFamily="34" charset="0"/>
              </a:rPr>
              <a:t>suelen ser sensibles.</a:t>
            </a:r>
          </a:p>
          <a:p>
            <a:pPr marL="285750" indent="-285750">
              <a:spcBef>
                <a:spcPts val="1000"/>
              </a:spcBef>
              <a:buClr>
                <a:srgbClr val="8B0000"/>
              </a:buClr>
              <a:buFont typeface="Arial" panose="020B0604020202020204" pitchFamily="34" charset="0"/>
              <a:buChar char="•"/>
            </a:pPr>
            <a:r>
              <a:rPr lang="es-ES" sz="1500">
                <a:solidFill>
                  <a:srgbClr val="3B3B3B"/>
                </a:solidFill>
                <a:latin typeface="Corbel" panose="020B0503020204020204" pitchFamily="34" charset="0"/>
              </a:rPr>
              <a:t>También sensibles a tetraciclinas y trimetoprim-sulfametoxazol.</a:t>
            </a:r>
          </a:p>
        </p:txBody>
      </p:sp>
      <p:sp>
        <p:nvSpPr>
          <p:cNvPr id="23" name="Panel SAMR-H" descr="Perfil de resistencia del SAMR adquirido en el hospital: resistente a betalactámicos con co-resistencia múltiple"/>
          <p:cNvSpPr/>
          <p:nvPr/>
        </p:nvSpPr>
        <p:spPr>
          <a:xfrm>
            <a:off x="5890596" y="2240000"/>
            <a:ext cx="4813262" cy="2180000"/>
          </a:xfrm>
          <a:prstGeom prst="roundRect">
            <a:avLst>
              <a:gd name="adj" fmla="val 6000"/>
            </a:avLst>
          </a:prstGeom>
          <a:solidFill>
            <a:srgbClr val="F4F6F0"/>
          </a:solidFill>
          <a:ln w="19050">
            <a:solidFill>
              <a:srgbClr val="D6DCCB"/>
            </a:solidFill>
          </a:ln>
        </p:spPr>
        <p:txBody>
          <a:bodyPr lIns="274320" tIns="228600" rIns="228600" bIns="182880" anchor="ctr">
            <a:normAutofit/>
          </a:bodyPr>
          <a:lstStyle/>
          <a:p>
            <a:pPr marL="285750" indent="-285750">
              <a:spcBef>
                <a:spcPts val="1000"/>
              </a:spcBef>
              <a:buClr>
                <a:srgbClr val="8B0000"/>
              </a:buClr>
              <a:buFont typeface="Arial" panose="020B0604020202020204" pitchFamily="34" charset="0"/>
              <a:buChar char="•"/>
            </a:pPr>
            <a:r>
              <a:rPr lang="es-ES" sz="1500" b="1">
                <a:solidFill>
                  <a:srgbClr val="8B0000"/>
                </a:solidFill>
                <a:latin typeface="Corbel" panose="020B0503020204020204" pitchFamily="34" charset="0"/>
              </a:rPr>
              <a:t>Betalactámicos: </a:t>
            </a:r>
            <a:r>
              <a:rPr lang="es-ES" sz="1500">
                <a:solidFill>
                  <a:srgbClr val="3B3B3B"/>
                </a:solidFill>
                <a:latin typeface="Corbel" panose="020B0503020204020204" pitchFamily="34" charset="0"/>
              </a:rPr>
              <a:t>resistentes a todos.</a:t>
            </a:r>
          </a:p>
          <a:p>
            <a:pPr marL="285750" indent="-285750">
              <a:spcBef>
                <a:spcPts val="1000"/>
              </a:spcBef>
              <a:buClr>
                <a:srgbClr val="8B0000"/>
              </a:buClr>
              <a:buFont typeface="Arial" panose="020B0604020202020204" pitchFamily="34" charset="0"/>
              <a:buChar char="•"/>
            </a:pPr>
            <a:r>
              <a:rPr lang="es-ES" sz="1500" b="1">
                <a:solidFill>
                  <a:srgbClr val="8B0000"/>
                </a:solidFill>
                <a:latin typeface="Corbel" panose="020B0503020204020204" pitchFamily="34" charset="0"/>
              </a:rPr>
              <a:t>Co-resistencia: </a:t>
            </a:r>
            <a:r>
              <a:rPr lang="es-ES" sz="1500">
                <a:solidFill>
                  <a:srgbClr val="3B3B3B"/>
                </a:solidFill>
                <a:latin typeface="Corbel" panose="020B0503020204020204" pitchFamily="34" charset="0"/>
              </a:rPr>
              <a:t>frecuente a múltiples antimicrobianos.</a:t>
            </a:r>
          </a:p>
          <a:p>
            <a:pPr marL="285750" indent="-285750">
              <a:spcBef>
                <a:spcPts val="1000"/>
              </a:spcBef>
              <a:buClr>
                <a:srgbClr val="8B0000"/>
              </a:buClr>
              <a:buFont typeface="Arial" panose="020B0604020202020204" pitchFamily="34" charset="0"/>
              <a:buChar char="•"/>
            </a:pPr>
            <a:r>
              <a:rPr lang="es-ES" sz="1500">
                <a:solidFill>
                  <a:srgbClr val="3B3B3B"/>
                </a:solidFill>
                <a:latin typeface="Corbel" panose="020B0503020204020204" pitchFamily="34" charset="0"/>
              </a:rPr>
              <a:t>Incluye gentamicina, ciprofloxacina y eritromicina.</a:t>
            </a:r>
          </a:p>
        </p:txBody>
      </p:sp>
      <p:sp>
        <p:nvSpPr>
          <p:cNvPr id="24" name="Panel gen mecA" descr="El gen mecA es común a ambos tipos de SAMR y codifica la proteína PBP 2a, que impide la unión de los betalactámicos"/>
          <p:cNvSpPr/>
          <p:nvPr/>
        </p:nvSpPr>
        <p:spPr>
          <a:xfrm>
            <a:off x="677334" y="4620000"/>
            <a:ext cx="10026524" cy="1380000"/>
          </a:xfrm>
          <a:prstGeom prst="roundRect">
            <a:avLst>
              <a:gd name="adj" fmla="val 6000"/>
            </a:avLst>
          </a:prstGeom>
          <a:solidFill>
            <a:srgbClr val="EFE3E0"/>
          </a:solidFill>
          <a:ln w="19050">
            <a:solidFill>
              <a:srgbClr val="8B0000"/>
            </a:solidFill>
          </a:ln>
        </p:spPr>
        <p:txBody>
          <a:bodyPr lIns="274320" tIns="152400" rIns="274320" bIns="152400" anchor="ctr">
            <a:normAutofit/>
          </a:bodyPr>
          <a:lstStyle/>
          <a:p>
            <a:pPr marL="0" indent="0">
              <a:buNone/>
            </a:pPr>
            <a:r>
              <a:rPr lang="es-ES" sz="1600" b="1">
                <a:solidFill>
                  <a:srgbClr val="8B0000"/>
                </a:solidFill>
                <a:latin typeface="Corbel" panose="020B0503020204020204" pitchFamily="34" charset="0"/>
              </a:rPr>
              <a:t>Gen mecA · común a ambos — </a:t>
            </a:r>
            <a:r>
              <a:rPr lang="es-ES" sz="1500">
                <a:solidFill>
                  <a:srgbClr val="3B3B3B"/>
                </a:solidFill>
                <a:latin typeface="Corbel" panose="020B0503020204020204" pitchFamily="34" charset="0"/>
              </a:rPr>
              <a:t>todos los aislamientos de SAMR lo portan. Codifica una proteína ligadora de penicilinas (PBP) 2a que, a diferencia de la PBP natural, no permite la unión de los betalactámicos, por lo que no se inhibe la formación de peptidoglicanos.</a:t>
            </a:r>
          </a:p>
        </p:txBody>
      </p:sp>
    </p:spTree>
    <p:extLst>
      <p:ext uri="{BB962C8B-B14F-4D97-AF65-F5344CB8AC3E}">
        <p14:creationId xmlns:p14="http://schemas.microsoft.com/office/powerpoint/2010/main" val="6211325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645213-463B-5143-3DAF-CFC1AAA59C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327514"/>
            <a:ext cx="9905998" cy="1478570"/>
          </a:xfrm>
        </p:spPr>
        <p:txBody>
          <a:bodyPr>
            <a:normAutofit/>
          </a:bodyPr>
          <a:lstStyle/>
          <a:p>
            <a:r>
              <a:rPr lang="en-US" sz="3200" b="1" kern="100">
                <a:solidFill>
                  <a:srgbClr val="134770"/>
                </a:solidFill>
                <a:effectLst/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Gen mecA y PBP2a</a:t>
            </a:r>
            <a:endParaRPr lang="en-US" sz="3200" dirty="0"/>
          </a:p>
        </p:txBody>
      </p:sp>
      <p:pic>
        <p:nvPicPr>
          <p:cNvPr id="4" name="Marcador de contenido 6">
            <a:extLst>
              <a:ext uri="{FF2B5EF4-FFF2-40B4-BE49-F238E27FC236}">
                <a16:creationId xmlns:a16="http://schemas.microsoft.com/office/drawing/2014/main" id="{A0DB39AB-18DE-39B6-7C2D-5CC362A4AC15}"/>
              </a:ext>
            </a:extLst>
          </p:cNvPr>
          <p:cNvPicPr>
            <a:picLocks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  <a14:imgEffect>
                      <a14:saturation sat="66000"/>
                    </a14:imgEffect>
                  </a14:imgLayer>
                </a14:imgProps>
              </a:ext>
            </a:extLst>
          </a:blip>
          <a:srcRect l="26922" t="24532" r="28540" b="12512"/>
          <a:stretch/>
        </p:blipFill>
        <p:spPr bwMode="auto">
          <a:xfrm>
            <a:off x="320040" y="1645920"/>
            <a:ext cx="5029200" cy="399592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20040" y="1188720"/>
            <a:ext cx="502920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800" b="1" i="0">
                <a:solidFill>
                  <a:srgbClr val="FFFFFF"/>
                </a:solidFill>
                <a:latin typeface="Tw Cen MT"/>
              </a:rPr>
              <a:t>Resistencia en Staphylococcus spp.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23560" y="1234440"/>
            <a:ext cx="4983480" cy="868680"/>
          </a:xfrm>
          <a:prstGeom prst="roundRect">
            <a:avLst>
              <a:gd name="adj" fmla="val 12000"/>
            </a:avLst>
          </a:prstGeom>
          <a:solidFill>
            <a:srgbClr val="134770"/>
          </a:solidFill>
          <a:ln w="15875">
            <a:solidFill>
              <a:srgbClr val="13477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rIns="109728" rtlCol="0" anchor="ctr"/>
          <a:lstStyle/>
          <a:p>
            <a:pPr algn="ctr">
              <a:spcAft>
                <a:spcPts val="400"/>
              </a:spcAft>
            </a:pPr>
            <a:r>
              <a:rPr sz="1800" b="1" i="0">
                <a:solidFill>
                  <a:srgbClr val="FFFFFF"/>
                </a:solidFill>
                <a:latin typeface="Tw Cen MT"/>
              </a:rPr>
              <a:t>SAMR</a:t>
            </a:r>
          </a:p>
          <a:p>
            <a:pPr algn="ctr">
              <a:spcAft>
                <a:spcPts val="0"/>
              </a:spcAft>
            </a:pPr>
            <a:r>
              <a:rPr sz="1200" b="0" i="0">
                <a:solidFill>
                  <a:srgbClr val="FFFFFF"/>
                </a:solidFill>
                <a:latin typeface="Tw Cen MT"/>
              </a:rPr>
              <a:t>Staphylococcus aureus meticilino resistente</a:t>
            </a:r>
          </a:p>
        </p:txBody>
      </p:sp>
      <p:sp>
        <p:nvSpPr>
          <p:cNvPr id="7" name="Down Arrow 6"/>
          <p:cNvSpPr/>
          <p:nvPr/>
        </p:nvSpPr>
        <p:spPr>
          <a:xfrm>
            <a:off x="8014716" y="2148840"/>
            <a:ext cx="201168" cy="201168"/>
          </a:xfrm>
          <a:prstGeom prst="downArrow">
            <a:avLst/>
          </a:prstGeom>
          <a:solidFill>
            <a:srgbClr val="CFE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5623560" y="2395728"/>
            <a:ext cx="4983480" cy="868680"/>
          </a:xfrm>
          <a:prstGeom prst="roundRect">
            <a:avLst>
              <a:gd name="adj" fmla="val 12000"/>
            </a:avLst>
          </a:prstGeom>
          <a:solidFill>
            <a:srgbClr val="F0F4F8"/>
          </a:solidFill>
          <a:ln w="15875">
            <a:solidFill>
              <a:srgbClr val="63A0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rIns="109728" rtlCol="0" anchor="ctr"/>
          <a:lstStyle/>
          <a:p>
            <a:pPr algn="ctr">
              <a:spcAft>
                <a:spcPts val="400"/>
              </a:spcAft>
            </a:pPr>
            <a:r>
              <a:rPr sz="1800" b="1" i="0">
                <a:solidFill>
                  <a:srgbClr val="134770"/>
                </a:solidFill>
                <a:latin typeface="Tw Cen MT"/>
              </a:rPr>
              <a:t>Gen mecA</a:t>
            </a:r>
          </a:p>
          <a:p>
            <a:pPr algn="ctr">
              <a:spcAft>
                <a:spcPts val="0"/>
              </a:spcAft>
            </a:pPr>
            <a:r>
              <a:rPr sz="1200" b="0" i="0">
                <a:solidFill>
                  <a:srgbClr val="1F2A33"/>
                </a:solidFill>
                <a:latin typeface="Tw Cen MT"/>
              </a:rPr>
              <a:t>Presente en cepas de la comunidad y del hospital</a:t>
            </a:r>
          </a:p>
        </p:txBody>
      </p:sp>
      <p:sp>
        <p:nvSpPr>
          <p:cNvPr id="9" name="Down Arrow 8"/>
          <p:cNvSpPr/>
          <p:nvPr/>
        </p:nvSpPr>
        <p:spPr>
          <a:xfrm>
            <a:off x="8014716" y="3310128"/>
            <a:ext cx="201168" cy="201168"/>
          </a:xfrm>
          <a:prstGeom prst="downArrow">
            <a:avLst/>
          </a:prstGeom>
          <a:solidFill>
            <a:srgbClr val="CFE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5623560" y="3557016"/>
            <a:ext cx="4983480" cy="868680"/>
          </a:xfrm>
          <a:prstGeom prst="roundRect">
            <a:avLst>
              <a:gd name="adj" fmla="val 12000"/>
            </a:avLst>
          </a:prstGeom>
          <a:solidFill>
            <a:srgbClr val="F0F4F8"/>
          </a:solidFill>
          <a:ln w="15875">
            <a:solidFill>
              <a:srgbClr val="63A0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rIns="109728" rtlCol="0" anchor="ctr"/>
          <a:lstStyle/>
          <a:p>
            <a:pPr algn="ctr">
              <a:spcAft>
                <a:spcPts val="400"/>
              </a:spcAft>
            </a:pPr>
            <a:r>
              <a:rPr sz="1800" b="1" i="0">
                <a:solidFill>
                  <a:srgbClr val="134770"/>
                </a:solidFill>
                <a:latin typeface="Tw Cen MT"/>
              </a:rPr>
              <a:t>Síntesis de PBP2a</a:t>
            </a:r>
          </a:p>
          <a:p>
            <a:pPr algn="ctr">
              <a:spcAft>
                <a:spcPts val="0"/>
              </a:spcAft>
            </a:pPr>
            <a:r>
              <a:rPr sz="1200" b="0" i="0">
                <a:solidFill>
                  <a:srgbClr val="1F2A33"/>
                </a:solidFill>
                <a:latin typeface="Tw Cen MT"/>
              </a:rPr>
              <a:t>Nueva proteína ligadora de penicilinas</a:t>
            </a:r>
          </a:p>
        </p:txBody>
      </p:sp>
      <p:sp>
        <p:nvSpPr>
          <p:cNvPr id="11" name="Down Arrow 10"/>
          <p:cNvSpPr/>
          <p:nvPr/>
        </p:nvSpPr>
        <p:spPr>
          <a:xfrm>
            <a:off x="8014716" y="4471416"/>
            <a:ext cx="201168" cy="201168"/>
          </a:xfrm>
          <a:prstGeom prst="downArrow">
            <a:avLst/>
          </a:prstGeom>
          <a:solidFill>
            <a:srgbClr val="CFE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5623560" y="4718304"/>
            <a:ext cx="4983480" cy="868680"/>
          </a:xfrm>
          <a:prstGeom prst="roundRect">
            <a:avLst>
              <a:gd name="adj" fmla="val 12000"/>
            </a:avLst>
          </a:prstGeom>
          <a:solidFill>
            <a:srgbClr val="C0452E"/>
          </a:solidFill>
          <a:ln w="15875">
            <a:solidFill>
              <a:srgbClr val="C045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rIns="109728" rtlCol="0" anchor="ctr"/>
          <a:lstStyle/>
          <a:p>
            <a:pPr algn="ctr">
              <a:spcAft>
                <a:spcPts val="400"/>
              </a:spcAft>
            </a:pPr>
            <a:r>
              <a:rPr sz="1800" b="1" i="0">
                <a:solidFill>
                  <a:srgbClr val="FFFFFF"/>
                </a:solidFill>
                <a:latin typeface="Tw Cen MT"/>
              </a:rPr>
              <a:t>Resistencia a todos los β-lactámicos</a:t>
            </a:r>
          </a:p>
          <a:p>
            <a:pPr algn="ctr">
              <a:spcAft>
                <a:spcPts val="0"/>
              </a:spcAft>
            </a:pPr>
            <a:r>
              <a:rPr sz="1200" b="0" i="0">
                <a:solidFill>
                  <a:srgbClr val="FFFFFF"/>
                </a:solidFill>
                <a:latin typeface="Tw Cen MT"/>
              </a:rPr>
              <a:t>No se inhibe la síntesis de peptidoglicano</a:t>
            </a:r>
          </a:p>
        </p:txBody>
      </p:sp>
    </p:spTree>
    <p:extLst>
      <p:ext uri="{BB962C8B-B14F-4D97-AF65-F5344CB8AC3E}">
        <p14:creationId xmlns:p14="http://schemas.microsoft.com/office/powerpoint/2010/main" val="20329523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9BB914E-8350-0E7D-1D2A-E5E9706B31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228554"/>
            <a:ext cx="9905998" cy="1478570"/>
          </a:xfrm>
        </p:spPr>
        <p:txBody>
          <a:bodyPr>
            <a:normAutofit/>
          </a:bodyPr>
          <a:lstStyle/>
          <a:p>
            <a:r>
              <a:rPr lang="en-US" sz="3200" b="1" kern="100">
                <a:solidFill>
                  <a:srgbClr val="000000"/>
                </a:solidFill>
                <a:effectLst/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Cefoxitina como marcador</a:t>
            </a:r>
            <a:endParaRPr lang="en-US" sz="320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2DB9FBD-B8CA-DF2C-FC03-53898480B5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1277471"/>
            <a:ext cx="9905999" cy="451373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AR" dirty="0">
                <a:solidFill>
                  <a:schemeClr val="bg1"/>
                </a:solidFill>
                <a:latin typeface="Corbel" panose="020B0503020204020204" pitchFamily="34" charset="0"/>
              </a:rPr>
              <a:t>DETECCIÓN</a:t>
            </a:r>
            <a:r>
              <a:rPr lang="es-AR" dirty="0">
                <a:solidFill>
                  <a:schemeClr val="bg1"/>
                </a:solidFill>
              </a:rPr>
              <a:t> DE METICILINO RESISTENCIA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table">
            <a:extLst>
              <a:ext uri="{FF2B5EF4-FFF2-40B4-BE49-F238E27FC236}">
                <a16:creationId xmlns:a16="http://schemas.microsoft.com/office/drawing/2014/main" id="{9CB68BFB-B323-DD20-2A21-809D66D3A8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7711" y="1936375"/>
            <a:ext cx="7011261" cy="2689412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A827ADB1-8693-2205-D7AD-7D002A9B4D2E}"/>
              </a:ext>
            </a:extLst>
          </p:cNvPr>
          <p:cNvSpPr txBox="1"/>
          <p:nvPr/>
        </p:nvSpPr>
        <p:spPr>
          <a:xfrm>
            <a:off x="1546412" y="4841865"/>
            <a:ext cx="859266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just">
              <a:buNone/>
            </a:pPr>
            <a:r>
              <a:rPr lang="es-ES" sz="2000" dirty="0">
                <a:latin typeface="Corbel" panose="020B0503020204020204" pitchFamily="34" charset="0"/>
              </a:rPr>
              <a:t>Las cepas con Resistencia a </a:t>
            </a:r>
            <a:r>
              <a:rPr lang="es-ES" sz="2000" b="1" dirty="0">
                <a:solidFill>
                  <a:srgbClr val="FFC000"/>
                </a:solidFill>
                <a:latin typeface="Corbel" panose="020B0503020204020204" pitchFamily="34" charset="0"/>
              </a:rPr>
              <a:t>CEFOXITINA</a:t>
            </a:r>
            <a:r>
              <a:rPr lang="es-ES" sz="2000" dirty="0">
                <a:latin typeface="Corbel" panose="020B0503020204020204" pitchFamily="34" charset="0"/>
              </a:rPr>
              <a:t> deben considerarse resistentes a todos los antibióticos ß-</a:t>
            </a:r>
            <a:r>
              <a:rPr lang="es-ES" sz="2000" dirty="0" err="1">
                <a:latin typeface="Corbel" panose="020B0503020204020204" pitchFamily="34" charset="0"/>
              </a:rPr>
              <a:t>lactámicos</a:t>
            </a:r>
            <a:r>
              <a:rPr lang="es-ES" sz="2000" dirty="0">
                <a:latin typeface="Corbel" panose="020B0503020204020204" pitchFamily="34" charset="0"/>
              </a:rPr>
              <a:t> y a sus asociaciones con inhibidores de ß-lactamasa (penicilinas, cefalosporinas de 1ª, 2ª, 3ª y 4ª generación, IMP y AMS). </a:t>
            </a:r>
          </a:p>
          <a:p>
            <a:pPr marL="0" indent="0" algn="just">
              <a:buNone/>
            </a:pPr>
            <a:r>
              <a:rPr lang="es-ES" sz="2000" b="1" dirty="0">
                <a:solidFill>
                  <a:srgbClr val="FFC000"/>
                </a:solidFill>
                <a:latin typeface="Corbel" panose="020B0503020204020204" pitchFamily="34" charset="0"/>
              </a:rPr>
              <a:t>EXCEPTO CEFTAROLINA y CEFTOBIPROLE</a:t>
            </a:r>
            <a:endParaRPr lang="en-US" sz="2000" dirty="0"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93957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222CB4-C180-7163-0930-14247284B1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228553"/>
            <a:ext cx="9905998" cy="1478570"/>
          </a:xfrm>
        </p:spPr>
        <p:txBody>
          <a:bodyPr>
            <a:normAutofit/>
          </a:bodyPr>
          <a:lstStyle/>
          <a:p>
            <a:r>
              <a:rPr lang="en-US" sz="3200" b="1" kern="100">
                <a:solidFill>
                  <a:srgbClr val="134770"/>
                </a:solidFill>
                <a:effectLst/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Fenotipos MLS en Staphylococcus</a:t>
            </a:r>
            <a:endParaRPr lang="en-US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685800" y="1188720"/>
            <a:ext cx="10058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700" b="1" i="0">
                <a:solidFill>
                  <a:srgbClr val="FFFFFF"/>
                </a:solidFill>
                <a:latin typeface="Tw Cen MT"/>
              </a:rPr>
              <a:t>Resistencia a macrólidos, lincosamidas y estreptograminas en Staphylococcus sp.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85800" y="1783080"/>
            <a:ext cx="4892040" cy="566928"/>
          </a:xfrm>
          <a:prstGeom prst="roundRect">
            <a:avLst>
              <a:gd name="adj" fmla="val 12000"/>
            </a:avLst>
          </a:prstGeom>
          <a:solidFill>
            <a:srgbClr val="134770"/>
          </a:solidFill>
          <a:ln w="15875">
            <a:solidFill>
              <a:srgbClr val="13477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rIns="109728" rtlCol="0" anchor="ctr"/>
          <a:lstStyle/>
          <a:p>
            <a:pPr algn="ctr">
              <a:spcAft>
                <a:spcPts val="400"/>
              </a:spcAft>
            </a:pPr>
            <a:r>
              <a:rPr sz="1700" b="1" i="0">
                <a:solidFill>
                  <a:srgbClr val="FFFFFF"/>
                </a:solidFill>
                <a:latin typeface="Tw Cen MT"/>
              </a:rPr>
              <a:t>ACCIÓN ENZIMÁTICA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2560320"/>
            <a:ext cx="4892040" cy="960120"/>
          </a:xfrm>
          <a:prstGeom prst="roundRect">
            <a:avLst>
              <a:gd name="adj" fmla="val 12000"/>
            </a:avLst>
          </a:prstGeom>
          <a:solidFill>
            <a:srgbClr val="F0F4F8"/>
          </a:solidFill>
          <a:ln w="15875">
            <a:solidFill>
              <a:srgbClr val="63A0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rIns="109728" rtlCol="0" anchor="ctr"/>
          <a:lstStyle/>
          <a:p>
            <a:pPr algn="ctr">
              <a:spcAft>
                <a:spcPts val="400"/>
              </a:spcAft>
            </a:pPr>
            <a:r>
              <a:rPr sz="1800" b="1" i="0">
                <a:solidFill>
                  <a:srgbClr val="134770"/>
                </a:solidFill>
                <a:latin typeface="Tw Cen MT"/>
              </a:rPr>
              <a:t>Metilasa</a:t>
            </a:r>
          </a:p>
          <a:p>
            <a:pPr algn="ctr">
              <a:spcAft>
                <a:spcPts val="0"/>
              </a:spcAft>
            </a:pPr>
            <a:r>
              <a:rPr sz="1200" b="0" i="0">
                <a:solidFill>
                  <a:srgbClr val="1F2A33"/>
                </a:solidFill>
                <a:latin typeface="Tw Cen MT"/>
              </a:rPr>
              <a:t>Modifica el sitio de unión ribosomal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3749039"/>
            <a:ext cx="2331720" cy="6858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63A0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rIns="109728" rtlCol="0" anchor="ctr"/>
          <a:lstStyle/>
          <a:p>
            <a:pPr algn="ctr">
              <a:spcAft>
                <a:spcPts val="400"/>
              </a:spcAft>
            </a:pPr>
            <a:r>
              <a:rPr sz="1500" b="1" i="0">
                <a:solidFill>
                  <a:srgbClr val="134770"/>
                </a:solidFill>
                <a:latin typeface="Tw Cen MT"/>
              </a:rPr>
              <a:t>Constitutiva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246120" y="3749039"/>
            <a:ext cx="2331720" cy="6858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63A0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rIns="109728" rtlCol="0" anchor="ctr"/>
          <a:lstStyle/>
          <a:p>
            <a:pPr algn="ctr">
              <a:spcAft>
                <a:spcPts val="400"/>
              </a:spcAft>
            </a:pPr>
            <a:r>
              <a:rPr sz="1500" b="1" i="0">
                <a:solidFill>
                  <a:srgbClr val="134770"/>
                </a:solidFill>
                <a:latin typeface="Tw Cen MT"/>
              </a:rPr>
              <a:t>Inducible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85800" y="4709160"/>
            <a:ext cx="4892040" cy="868680"/>
          </a:xfrm>
          <a:prstGeom prst="roundRect">
            <a:avLst>
              <a:gd name="adj" fmla="val 12000"/>
            </a:avLst>
          </a:prstGeom>
          <a:solidFill>
            <a:srgbClr val="F0F4F8"/>
          </a:solidFill>
          <a:ln w="15875">
            <a:solidFill>
              <a:srgbClr val="63A0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rIns="109728" rtlCol="0" anchor="ctr"/>
          <a:lstStyle/>
          <a:p>
            <a:pPr algn="ctr">
              <a:spcAft>
                <a:spcPts val="400"/>
              </a:spcAft>
            </a:pPr>
            <a:r>
              <a:rPr sz="1500" b="1" i="0">
                <a:solidFill>
                  <a:srgbClr val="134770"/>
                </a:solidFill>
                <a:latin typeface="Tw Cen MT"/>
              </a:rPr>
              <a:t>Lincosamida-nucleotidiltransferasa</a:t>
            </a:r>
          </a:p>
          <a:p>
            <a:pPr algn="ctr">
              <a:spcAft>
                <a:spcPts val="0"/>
              </a:spcAft>
            </a:pPr>
            <a:r>
              <a:rPr sz="1200" b="0" i="0">
                <a:solidFill>
                  <a:srgbClr val="1F2A33"/>
                </a:solidFill>
                <a:latin typeface="Tw Cen MT"/>
              </a:rPr>
              <a:t>Inactivación enzimática de lincosamidas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080760" y="1783080"/>
            <a:ext cx="4389120" cy="566928"/>
          </a:xfrm>
          <a:prstGeom prst="roundRect">
            <a:avLst>
              <a:gd name="adj" fmla="val 12000"/>
            </a:avLst>
          </a:prstGeom>
          <a:solidFill>
            <a:srgbClr val="134770"/>
          </a:solidFill>
          <a:ln w="15875">
            <a:solidFill>
              <a:srgbClr val="13477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rIns="109728" rtlCol="0" anchor="ctr"/>
          <a:lstStyle/>
          <a:p>
            <a:pPr algn="ctr">
              <a:spcAft>
                <a:spcPts val="400"/>
              </a:spcAft>
            </a:pPr>
            <a:r>
              <a:rPr sz="1700" b="1" i="0">
                <a:solidFill>
                  <a:srgbClr val="FFFFFF"/>
                </a:solidFill>
                <a:latin typeface="Tw Cen MT"/>
              </a:rPr>
              <a:t>EFLUJO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080760" y="2560320"/>
            <a:ext cx="4389120" cy="960120"/>
          </a:xfrm>
          <a:prstGeom prst="roundRect">
            <a:avLst>
              <a:gd name="adj" fmla="val 12000"/>
            </a:avLst>
          </a:prstGeom>
          <a:solidFill>
            <a:srgbClr val="F0F4F8"/>
          </a:solidFill>
          <a:ln w="15875">
            <a:solidFill>
              <a:srgbClr val="63A0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rIns="109728" rtlCol="0" anchor="ctr"/>
          <a:lstStyle/>
          <a:p>
            <a:pPr algn="ctr">
              <a:spcAft>
                <a:spcPts val="400"/>
              </a:spcAft>
            </a:pPr>
            <a:r>
              <a:rPr sz="1600" b="1" i="0">
                <a:solidFill>
                  <a:srgbClr val="134770"/>
                </a:solidFill>
                <a:latin typeface="Tw Cen MT"/>
              </a:rPr>
              <a:t>Bomba de expulsión activa</a:t>
            </a:r>
          </a:p>
          <a:p>
            <a:pPr algn="ctr">
              <a:spcAft>
                <a:spcPts val="0"/>
              </a:spcAft>
            </a:pPr>
            <a:r>
              <a:rPr sz="1200" b="0" i="0">
                <a:solidFill>
                  <a:srgbClr val="1F2A33"/>
                </a:solidFill>
                <a:latin typeface="Tw Cen MT"/>
              </a:rPr>
              <a:t>El antibiótico es extruido de la célula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080760" y="3749039"/>
            <a:ext cx="4389120" cy="6858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B56B0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rIns="109728" rtlCol="0" anchor="ctr"/>
          <a:lstStyle/>
          <a:p>
            <a:pPr algn="ctr">
              <a:spcAft>
                <a:spcPts val="400"/>
              </a:spcAft>
            </a:pPr>
            <a:r>
              <a:rPr sz="1500" b="1" i="0">
                <a:solidFill>
                  <a:srgbClr val="B56B0C"/>
                </a:solidFill>
                <a:latin typeface="Tw Cen MT"/>
              </a:rPr>
              <a:t>Afecta solamente a eritromicina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080760" y="4709160"/>
            <a:ext cx="4389120" cy="868680"/>
          </a:xfrm>
          <a:prstGeom prst="roundRect">
            <a:avLst>
              <a:gd name="adj" fmla="val 12000"/>
            </a:avLst>
          </a:prstGeom>
          <a:solidFill>
            <a:srgbClr val="F0F4F8"/>
          </a:solidFill>
          <a:ln w="15875">
            <a:solidFill>
              <a:srgbClr val="4E7A1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rIns="109728" rtlCol="0" anchor="ctr"/>
          <a:lstStyle/>
          <a:p>
            <a:pPr algn="ctr">
              <a:spcAft>
                <a:spcPts val="400"/>
              </a:spcAft>
            </a:pPr>
            <a:r>
              <a:rPr sz="1500" b="1" i="0">
                <a:solidFill>
                  <a:srgbClr val="4E7A1E"/>
                </a:solidFill>
                <a:latin typeface="Tw Cen MT"/>
              </a:rPr>
              <a:t>Clindamicina conserva actividad</a:t>
            </a:r>
          </a:p>
        </p:txBody>
      </p:sp>
    </p:spTree>
    <p:extLst>
      <p:ext uri="{BB962C8B-B14F-4D97-AF65-F5344CB8AC3E}">
        <p14:creationId xmlns:p14="http://schemas.microsoft.com/office/powerpoint/2010/main" val="615444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931168A-4FF5-9B69-013D-1AB9AB9D0D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2" y="107529"/>
            <a:ext cx="10399423" cy="1478570"/>
          </a:xfrm>
        </p:spPr>
        <p:txBody>
          <a:bodyPr>
            <a:normAutofit/>
          </a:bodyPr>
          <a:lstStyle/>
          <a:p>
            <a:r>
              <a:rPr lang="en-US" sz="3200" b="1" kern="100" dirty="0" err="1">
                <a:solidFill>
                  <a:srgbClr val="000000"/>
                </a:solidFill>
                <a:effectLst/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Macrólidos</a:t>
            </a:r>
            <a:r>
              <a:rPr lang="en-US" sz="3200" b="1" kern="100" dirty="0">
                <a:solidFill>
                  <a:srgbClr val="000000"/>
                </a:solidFill>
                <a:effectLst/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: </a:t>
            </a:r>
            <a:r>
              <a:rPr lang="en-US" sz="3200" b="1" kern="100" dirty="0" err="1">
                <a:solidFill>
                  <a:srgbClr val="000000"/>
                </a:solidFill>
                <a:effectLst/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interpretación</a:t>
            </a:r>
            <a:r>
              <a:rPr lang="en-US" sz="3200" b="1" kern="100" dirty="0">
                <a:solidFill>
                  <a:srgbClr val="000000"/>
                </a:solidFill>
                <a:effectLst/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 del antibiograma</a:t>
            </a:r>
            <a:endParaRPr lang="en-US" sz="320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13ABDB0-46EB-30C2-0027-CC8FDF9A5B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1119935"/>
            <a:ext cx="9905999" cy="4810218"/>
          </a:xfrm>
        </p:spPr>
        <p:txBody>
          <a:bodyPr/>
          <a:lstStyle/>
          <a:p>
            <a:pPr marL="0" indent="0" algn="ctr">
              <a:buNone/>
              <a:defRPr/>
            </a:pPr>
            <a:r>
              <a:rPr lang="es-ES" sz="2400" dirty="0">
                <a:solidFill>
                  <a:schemeClr val="tx1"/>
                </a:solidFill>
                <a:latin typeface="Corbel" panose="020B0503020204020204" pitchFamily="34" charset="0"/>
              </a:rPr>
              <a:t>Resistencia a macrólidos en </a:t>
            </a:r>
            <a:r>
              <a:rPr lang="es-ES" sz="2400" i="1" dirty="0" err="1">
                <a:solidFill>
                  <a:schemeClr val="tx1"/>
                </a:solidFill>
                <a:latin typeface="Corbel" panose="020B0503020204020204" pitchFamily="34" charset="0"/>
              </a:rPr>
              <a:t>Staphylococcus</a:t>
            </a:r>
            <a:r>
              <a:rPr lang="es-ES" sz="2400" i="1" dirty="0">
                <a:solidFill>
                  <a:schemeClr val="tx1"/>
                </a:solidFill>
                <a:latin typeface="Corbel" panose="020B0503020204020204" pitchFamily="34" charset="0"/>
              </a:rPr>
              <a:t> spp</a:t>
            </a:r>
          </a:p>
          <a:p>
            <a:pPr marL="0" indent="0" algn="ctr">
              <a:buNone/>
              <a:defRPr/>
            </a:pPr>
            <a:r>
              <a:rPr lang="es-ES" sz="2400" dirty="0">
                <a:solidFill>
                  <a:schemeClr val="tx1"/>
                </a:solidFill>
                <a:latin typeface="Corbel" panose="020B0503020204020204" pitchFamily="34" charset="0"/>
              </a:rPr>
              <a:t>Caracterización  fenotípica</a:t>
            </a:r>
          </a:p>
        </p:txBody>
      </p:sp>
      <p:pic>
        <p:nvPicPr>
          <p:cNvPr id="4" name="table">
            <a:extLst>
              <a:ext uri="{FF2B5EF4-FFF2-40B4-BE49-F238E27FC236}">
                <a16:creationId xmlns:a16="http://schemas.microsoft.com/office/drawing/2014/main" id="{24FD3F96-C2AA-FFEA-FB66-1C63E981EA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5469" y="2894496"/>
            <a:ext cx="6810080" cy="2247662"/>
          </a:xfrm>
          <a:prstGeom prst="rect">
            <a:avLst/>
          </a:prstGeom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7514FA3F-5828-8466-B68D-9D7231C413EB}"/>
              </a:ext>
            </a:extLst>
          </p:cNvPr>
          <p:cNvPicPr>
            <a:picLocks noGrp="1"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83" t="-1" r="8536" b="2079"/>
          <a:stretch/>
        </p:blipFill>
        <p:spPr bwMode="auto">
          <a:xfrm>
            <a:off x="7951492" y="1793798"/>
            <a:ext cx="3574608" cy="2369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5">
            <a:extLst>
              <a:ext uri="{FF2B5EF4-FFF2-40B4-BE49-F238E27FC236}">
                <a16:creationId xmlns:a16="http://schemas.microsoft.com/office/drawing/2014/main" id="{E34ED99B-C229-FD96-E601-B995AB6B1E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65" b="2065"/>
          <a:stretch>
            <a:fillRect/>
          </a:stretch>
        </p:blipFill>
        <p:spPr bwMode="auto">
          <a:xfrm>
            <a:off x="7951492" y="4162940"/>
            <a:ext cx="3589343" cy="23691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47323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973504-1133-987C-92EE-076C6A209E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0"/>
            <a:ext cx="9905998" cy="1478570"/>
          </a:xfrm>
        </p:spPr>
        <p:txBody>
          <a:bodyPr>
            <a:normAutofit/>
          </a:bodyPr>
          <a:lstStyle/>
          <a:p>
            <a:r>
              <a:rPr lang="en-US" sz="3200" b="1" kern="100">
                <a:solidFill>
                  <a:srgbClr val="134770"/>
                </a:solidFill>
                <a:effectLst/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Vancomicina: puntos de corte</a:t>
            </a:r>
            <a:endParaRPr lang="en-US" sz="3200" dirty="0"/>
          </a:p>
        </p:txBody>
      </p:sp>
      <p:sp>
        <p:nvSpPr>
          <p:cNvPr id="3" name="Rounded Rectangle 2"/>
          <p:cNvSpPr/>
          <p:nvPr/>
        </p:nvSpPr>
        <p:spPr>
          <a:xfrm>
            <a:off x="777240" y="1188720"/>
            <a:ext cx="9692640" cy="713232"/>
          </a:xfrm>
          <a:prstGeom prst="roundRect">
            <a:avLst>
              <a:gd name="adj" fmla="val 12000"/>
            </a:avLst>
          </a:prstGeom>
          <a:solidFill>
            <a:srgbClr val="134770"/>
          </a:solidFill>
          <a:ln w="15875">
            <a:solidFill>
              <a:srgbClr val="13477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rIns="109728" rtlCol="0" anchor="ctr"/>
          <a:lstStyle/>
          <a:p>
            <a:pPr algn="ctr">
              <a:spcAft>
                <a:spcPts val="400"/>
              </a:spcAft>
            </a:pPr>
            <a:r>
              <a:rPr sz="1600" b="1" i="0">
                <a:solidFill>
                  <a:srgbClr val="FFFFFF"/>
                </a:solidFill>
                <a:latin typeface="Tw Cen MT"/>
              </a:rPr>
              <a:t>La vancomicina no difunde bien en agar: la sensibilidad debe probarse únicamente por CIM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77240" y="2148840"/>
            <a:ext cx="4663440" cy="640080"/>
          </a:xfrm>
          <a:prstGeom prst="roundRect">
            <a:avLst>
              <a:gd name="adj" fmla="val 12000"/>
            </a:avLst>
          </a:prstGeom>
          <a:solidFill>
            <a:srgbClr val="F0F4F8"/>
          </a:solidFill>
          <a:ln w="15875">
            <a:solidFill>
              <a:srgbClr val="63A0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rIns="109728" rtlCol="0" anchor="ctr"/>
          <a:lstStyle/>
          <a:p>
            <a:pPr algn="ctr">
              <a:spcAft>
                <a:spcPts val="400"/>
              </a:spcAft>
            </a:pPr>
            <a:r>
              <a:rPr sz="1700" b="1" i="1">
                <a:solidFill>
                  <a:srgbClr val="134770"/>
                </a:solidFill>
                <a:latin typeface="Tw Cen MT"/>
              </a:rPr>
              <a:t>S. aureus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2971800"/>
            <a:ext cx="2148840" cy="777240"/>
          </a:xfrm>
          <a:prstGeom prst="roundRect">
            <a:avLst>
              <a:gd name="adj" fmla="val 12000"/>
            </a:avLst>
          </a:prstGeom>
          <a:solidFill>
            <a:srgbClr val="4E7A1E"/>
          </a:solidFill>
          <a:ln w="15875">
            <a:solidFill>
              <a:srgbClr val="4E7A1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rIns="109728" rtlCol="0" anchor="ctr"/>
          <a:lstStyle/>
          <a:p>
            <a:pPr algn="ctr">
              <a:spcAft>
                <a:spcPts val="400"/>
              </a:spcAft>
            </a:pPr>
            <a:r>
              <a:rPr sz="1600" b="1" i="0">
                <a:solidFill>
                  <a:srgbClr val="FFFFFF"/>
                </a:solidFill>
                <a:latin typeface="Tw Cen MT"/>
              </a:rPr>
              <a:t>Sensible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017520" y="2971800"/>
            <a:ext cx="2423160" cy="7772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4E7A1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rIns="109728" rtlCol="0" anchor="ctr"/>
          <a:lstStyle/>
          <a:p>
            <a:pPr algn="ctr">
              <a:spcAft>
                <a:spcPts val="400"/>
              </a:spcAft>
            </a:pPr>
            <a:r>
              <a:rPr sz="1700" b="1" i="0">
                <a:solidFill>
                  <a:srgbClr val="4E7A1E"/>
                </a:solidFill>
                <a:latin typeface="Tw Cen MT"/>
              </a:rPr>
              <a:t>≤ 2 µg/ml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3931920"/>
            <a:ext cx="2148840" cy="777240"/>
          </a:xfrm>
          <a:prstGeom prst="roundRect">
            <a:avLst>
              <a:gd name="adj" fmla="val 12000"/>
            </a:avLst>
          </a:prstGeom>
          <a:solidFill>
            <a:srgbClr val="B56B0C"/>
          </a:solidFill>
          <a:ln w="15875">
            <a:solidFill>
              <a:srgbClr val="B56B0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rIns="109728" rtlCol="0" anchor="ctr"/>
          <a:lstStyle/>
          <a:p>
            <a:pPr algn="ctr">
              <a:spcAft>
                <a:spcPts val="400"/>
              </a:spcAft>
            </a:pPr>
            <a:r>
              <a:rPr sz="1600" b="1" i="0">
                <a:solidFill>
                  <a:srgbClr val="FFFFFF"/>
                </a:solidFill>
                <a:latin typeface="Tw Cen MT"/>
              </a:rPr>
              <a:t>Intermedio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017520" y="3931920"/>
            <a:ext cx="2423160" cy="7772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B56B0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rIns="109728" rtlCol="0" anchor="ctr"/>
          <a:lstStyle/>
          <a:p>
            <a:pPr algn="ctr">
              <a:spcAft>
                <a:spcPts val="400"/>
              </a:spcAft>
            </a:pPr>
            <a:r>
              <a:rPr sz="1700" b="1" i="0">
                <a:solidFill>
                  <a:srgbClr val="B56B0C"/>
                </a:solidFill>
                <a:latin typeface="Tw Cen MT"/>
              </a:rPr>
              <a:t>4 – 8 µg/ml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4892040"/>
            <a:ext cx="2148840" cy="777240"/>
          </a:xfrm>
          <a:prstGeom prst="roundRect">
            <a:avLst>
              <a:gd name="adj" fmla="val 12000"/>
            </a:avLst>
          </a:prstGeom>
          <a:solidFill>
            <a:srgbClr val="C0452E"/>
          </a:solidFill>
          <a:ln w="15875">
            <a:solidFill>
              <a:srgbClr val="C045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rIns="109728" rtlCol="0" anchor="ctr"/>
          <a:lstStyle/>
          <a:p>
            <a:pPr algn="ctr">
              <a:spcAft>
                <a:spcPts val="400"/>
              </a:spcAft>
            </a:pPr>
            <a:r>
              <a:rPr sz="1600" b="1" i="0">
                <a:solidFill>
                  <a:srgbClr val="FFFFFF"/>
                </a:solidFill>
                <a:latin typeface="Tw Cen MT"/>
              </a:rPr>
              <a:t>Resistente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017520" y="4892040"/>
            <a:ext cx="2423160" cy="7772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C045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rIns="109728" rtlCol="0" anchor="ctr"/>
          <a:lstStyle/>
          <a:p>
            <a:pPr algn="ctr">
              <a:spcAft>
                <a:spcPts val="400"/>
              </a:spcAft>
            </a:pPr>
            <a:r>
              <a:rPr sz="1700" b="1" i="0">
                <a:solidFill>
                  <a:srgbClr val="C0452E"/>
                </a:solidFill>
                <a:latin typeface="Tw Cen MT"/>
              </a:rPr>
              <a:t>≥ 16 µg/ml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806440" y="2148840"/>
            <a:ext cx="4663440" cy="640080"/>
          </a:xfrm>
          <a:prstGeom prst="roundRect">
            <a:avLst>
              <a:gd name="adj" fmla="val 12000"/>
            </a:avLst>
          </a:prstGeom>
          <a:solidFill>
            <a:srgbClr val="F0F4F8"/>
          </a:solidFill>
          <a:ln w="15875">
            <a:solidFill>
              <a:srgbClr val="63A0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rIns="109728" rtlCol="0" anchor="ctr"/>
          <a:lstStyle/>
          <a:p>
            <a:pPr algn="ctr">
              <a:spcAft>
                <a:spcPts val="400"/>
              </a:spcAft>
            </a:pPr>
            <a:r>
              <a:rPr sz="1700" b="1" i="0">
                <a:solidFill>
                  <a:srgbClr val="134770"/>
                </a:solidFill>
                <a:latin typeface="Tw Cen MT"/>
              </a:rPr>
              <a:t>Estafilococos coagulasa negativos (SCN)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806440" y="2971800"/>
            <a:ext cx="2148840" cy="777240"/>
          </a:xfrm>
          <a:prstGeom prst="roundRect">
            <a:avLst>
              <a:gd name="adj" fmla="val 12000"/>
            </a:avLst>
          </a:prstGeom>
          <a:solidFill>
            <a:srgbClr val="4E7A1E"/>
          </a:solidFill>
          <a:ln w="15875">
            <a:solidFill>
              <a:srgbClr val="4E7A1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rIns="109728" rtlCol="0" anchor="ctr"/>
          <a:lstStyle/>
          <a:p>
            <a:pPr algn="ctr">
              <a:spcAft>
                <a:spcPts val="400"/>
              </a:spcAft>
            </a:pPr>
            <a:r>
              <a:rPr sz="1600" b="1" i="0">
                <a:solidFill>
                  <a:srgbClr val="FFFFFF"/>
                </a:solidFill>
                <a:latin typeface="Tw Cen MT"/>
              </a:rPr>
              <a:t>Sensible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46720" y="2971800"/>
            <a:ext cx="2423160" cy="7772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4E7A1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rIns="109728" rtlCol="0" anchor="ctr"/>
          <a:lstStyle/>
          <a:p>
            <a:pPr algn="ctr">
              <a:spcAft>
                <a:spcPts val="400"/>
              </a:spcAft>
            </a:pPr>
            <a:r>
              <a:rPr sz="1700" b="1" i="0">
                <a:solidFill>
                  <a:srgbClr val="4E7A1E"/>
                </a:solidFill>
                <a:latin typeface="Tw Cen MT"/>
              </a:rPr>
              <a:t>≤ 4 µg/ml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806440" y="3931920"/>
            <a:ext cx="2148840" cy="777240"/>
          </a:xfrm>
          <a:prstGeom prst="roundRect">
            <a:avLst>
              <a:gd name="adj" fmla="val 12000"/>
            </a:avLst>
          </a:prstGeom>
          <a:solidFill>
            <a:srgbClr val="B56B0C"/>
          </a:solidFill>
          <a:ln w="15875">
            <a:solidFill>
              <a:srgbClr val="B56B0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rIns="109728" rtlCol="0" anchor="ctr"/>
          <a:lstStyle/>
          <a:p>
            <a:pPr algn="ctr">
              <a:spcAft>
                <a:spcPts val="400"/>
              </a:spcAft>
            </a:pPr>
            <a:r>
              <a:rPr sz="1600" b="1" i="0">
                <a:solidFill>
                  <a:srgbClr val="FFFFFF"/>
                </a:solidFill>
                <a:latin typeface="Tw Cen MT"/>
              </a:rPr>
              <a:t>Intermedio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46720" y="3931920"/>
            <a:ext cx="2423160" cy="7772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B56B0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rIns="109728" rtlCol="0" anchor="ctr"/>
          <a:lstStyle/>
          <a:p>
            <a:pPr algn="ctr">
              <a:spcAft>
                <a:spcPts val="400"/>
              </a:spcAft>
            </a:pPr>
            <a:r>
              <a:rPr sz="1700" b="1" i="0">
                <a:solidFill>
                  <a:srgbClr val="B56B0C"/>
                </a:solidFill>
                <a:latin typeface="Tw Cen MT"/>
              </a:rPr>
              <a:t>8 – 16 µg/ml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806440" y="4892040"/>
            <a:ext cx="2148840" cy="777240"/>
          </a:xfrm>
          <a:prstGeom prst="roundRect">
            <a:avLst>
              <a:gd name="adj" fmla="val 12000"/>
            </a:avLst>
          </a:prstGeom>
          <a:solidFill>
            <a:srgbClr val="C0452E"/>
          </a:solidFill>
          <a:ln w="15875">
            <a:solidFill>
              <a:srgbClr val="C045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rIns="109728" rtlCol="0" anchor="ctr"/>
          <a:lstStyle/>
          <a:p>
            <a:pPr algn="ctr">
              <a:spcAft>
                <a:spcPts val="400"/>
              </a:spcAft>
            </a:pPr>
            <a:r>
              <a:rPr sz="1600" b="1" i="0">
                <a:solidFill>
                  <a:srgbClr val="FFFFFF"/>
                </a:solidFill>
                <a:latin typeface="Tw Cen MT"/>
              </a:rPr>
              <a:t>Resistente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046720" y="4892040"/>
            <a:ext cx="2423160" cy="7772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C045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rIns="109728" rtlCol="0" anchor="ctr"/>
          <a:lstStyle/>
          <a:p>
            <a:pPr algn="ctr">
              <a:spcAft>
                <a:spcPts val="400"/>
              </a:spcAft>
            </a:pPr>
            <a:r>
              <a:rPr sz="1700" b="1" i="0">
                <a:solidFill>
                  <a:srgbClr val="C0452E"/>
                </a:solidFill>
                <a:latin typeface="Tw Cen MT"/>
              </a:rPr>
              <a:t>≥ 32 µg/ml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77240" y="5760720"/>
            <a:ext cx="969264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300" b="1" i="0">
                <a:solidFill>
                  <a:srgbClr val="FFFFFF"/>
                </a:solidFill>
                <a:latin typeface="Tw Cen MT"/>
              </a:rPr>
              <a:t>CIM = concentración inhibitoria mínima</a:t>
            </a:r>
          </a:p>
        </p:txBody>
      </p:sp>
    </p:spTree>
    <p:extLst>
      <p:ext uri="{BB962C8B-B14F-4D97-AF65-F5344CB8AC3E}">
        <p14:creationId xmlns:p14="http://schemas.microsoft.com/office/powerpoint/2010/main" val="25068201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86292D-B167-E71F-ED2B-11A2BAE35D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166149"/>
            <a:ext cx="9905998" cy="1478570"/>
          </a:xfrm>
        </p:spPr>
        <p:txBody>
          <a:bodyPr>
            <a:normAutofit/>
          </a:bodyPr>
          <a:lstStyle/>
          <a:p>
            <a:r>
              <a:rPr lang="en-US" sz="3200" b="1" kern="100" dirty="0">
                <a:solidFill>
                  <a:srgbClr val="000000"/>
                </a:solidFill>
                <a:effectLst/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VISA, y hVISA</a:t>
            </a:r>
            <a:endParaRPr lang="en-US" sz="320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D1D658A-9883-8F53-38B5-B3CD43C86E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1465729"/>
            <a:ext cx="9905999" cy="486783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AR" sz="2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VISA - hVISA</a:t>
            </a:r>
          </a:p>
          <a:p>
            <a:pPr marL="0" indent="0" algn="ctr">
              <a:buNone/>
            </a:pPr>
            <a:r>
              <a:rPr lang="es-AR" sz="2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VISA: </a:t>
            </a:r>
            <a:r>
              <a:rPr lang="es-AR" sz="24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CIM 4 a 8 </a:t>
            </a:r>
            <a:r>
              <a:rPr lang="es-AR" sz="2400" b="1" dirty="0" err="1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ug</a:t>
            </a:r>
            <a:r>
              <a:rPr lang="es-AR" sz="24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/ml</a:t>
            </a:r>
          </a:p>
          <a:p>
            <a:pPr marL="0" indent="0" algn="ctr">
              <a:buNone/>
            </a:pPr>
            <a:r>
              <a:rPr lang="es-AR" sz="2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hVISA: </a:t>
            </a:r>
            <a:r>
              <a:rPr lang="es-AR" sz="24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CIM ≤ 2 </a:t>
            </a:r>
            <a:r>
              <a:rPr lang="es-AR" sz="2400" b="1" dirty="0" err="1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ug</a:t>
            </a:r>
            <a:r>
              <a:rPr lang="es-AR" sz="24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/ml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s-AR" sz="2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Bacteriemias de mayor duración, producen endocarditis bacteriana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s-AR" sz="2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Factores de riesgo: Enfermedad de base, MRSA recurrentes.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s-AR" sz="2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Difícil detección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s-AR" sz="2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¿Cuándo buscar hVISA? El 80 % dan CIM de 2 </a:t>
            </a:r>
            <a:r>
              <a:rPr lang="es-AR" sz="24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ug</a:t>
            </a:r>
            <a:r>
              <a:rPr lang="es-AR" sz="2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/ml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s-AR" sz="24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El 85% de cepas Sensibles a vancomicina dan CIM de 1 </a:t>
            </a:r>
            <a:r>
              <a:rPr lang="es-AR" sz="2400" b="1" dirty="0" err="1">
                <a:solidFill>
                  <a:schemeClr val="tx2">
                    <a:lumMod val="20000"/>
                    <a:lumOff val="8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ug</a:t>
            </a:r>
            <a:r>
              <a:rPr lang="es-AR" sz="24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/ml</a:t>
            </a:r>
          </a:p>
        </p:txBody>
      </p:sp>
    </p:spTree>
    <p:extLst>
      <p:ext uri="{BB962C8B-B14F-4D97-AF65-F5344CB8AC3E}">
        <p14:creationId xmlns:p14="http://schemas.microsoft.com/office/powerpoint/2010/main" val="32035232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FECC0C-EED4-A11A-9275-C232F4070D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2" y="215107"/>
            <a:ext cx="9905998" cy="1478570"/>
          </a:xfrm>
        </p:spPr>
        <p:txBody>
          <a:bodyPr>
            <a:normAutofit/>
          </a:bodyPr>
          <a:lstStyle/>
          <a:p>
            <a:r>
              <a:rPr lang="en-US" sz="3200" b="1" kern="100">
                <a:solidFill>
                  <a:srgbClr val="000000"/>
                </a:solidFill>
                <a:effectLst/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CIM </a:t>
            </a:r>
            <a:r>
              <a:rPr lang="en-US" sz="3200" b="1" kern="100" dirty="0">
                <a:solidFill>
                  <a:srgbClr val="000000"/>
                </a:solidFill>
                <a:effectLst/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a </a:t>
            </a:r>
            <a:r>
              <a:rPr lang="en-US" sz="3200" b="1" kern="100">
                <a:solidFill>
                  <a:srgbClr val="000000"/>
                </a:solidFill>
                <a:effectLst/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vancomicina: cómo informar</a:t>
            </a:r>
            <a:endParaRPr lang="en-US" sz="320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76877E0-E9FC-4277-7544-BE24E7BC4F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1693677"/>
            <a:ext cx="9905999" cy="461299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AR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Importante recalcar…</a:t>
            </a:r>
          </a:p>
          <a:p>
            <a:r>
              <a:rPr lang="es-AR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 caso de infecciones severas con aislamientos </a:t>
            </a:r>
            <a:r>
              <a:rPr lang="es-AR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MetiR</a:t>
            </a:r>
            <a:r>
              <a:rPr lang="es-AR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se debe realizar la CIM a VAN para guiar el tratamiento. De obtener un valor de CIM=2 </a:t>
            </a:r>
            <a:r>
              <a:rPr lang="es-AR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ug</a:t>
            </a:r>
            <a:r>
              <a:rPr lang="es-AR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/ml, se sugiere informar: </a:t>
            </a:r>
          </a:p>
          <a:p>
            <a:endParaRPr lang="es-AR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s-AR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“El aislamiento presenta sensibilidad a vancomicina de acuerdo a los puntos de corte recomendados por el CLSI, la sensibilidad es “</a:t>
            </a:r>
            <a:r>
              <a:rPr lang="es-AR" dirty="0" err="1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borderline</a:t>
            </a:r>
            <a:r>
              <a:rPr lang="es-AR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” y por lo tanto deberá monitorearse estrechamente el progreso del tratamiento porque se han documentado fallas con este valor de CIM”.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31976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985BB3E-92BD-22AB-E814-4FCEF6B401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s-AR" sz="6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Resistencia en Enterococos</a:t>
            </a:r>
            <a:endParaRPr lang="en-US" sz="6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13989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7677F6-D9C3-6E3A-63EC-37C5C49ED6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287172"/>
            <a:ext cx="9905998" cy="1478570"/>
          </a:xfrm>
        </p:spPr>
        <p:txBody>
          <a:bodyPr>
            <a:normAutofit/>
          </a:bodyPr>
          <a:lstStyle/>
          <a:p>
            <a:r>
              <a:rPr lang="en-US" sz="3200" b="1" kern="100">
                <a:solidFill>
                  <a:srgbClr val="134770"/>
                </a:solidFill>
                <a:effectLst/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Enterococos y penicilinas</a:t>
            </a:r>
            <a:endParaRPr lang="en-US" sz="3200"/>
          </a:p>
        </p:txBody>
      </p:sp>
      <p:sp>
        <p:nvSpPr>
          <p:cNvPr id="3" name="Rounded Rectangle 2"/>
          <p:cNvSpPr/>
          <p:nvPr/>
        </p:nvSpPr>
        <p:spPr>
          <a:xfrm>
            <a:off x="822960" y="1207008"/>
            <a:ext cx="9601200" cy="621792"/>
          </a:xfrm>
          <a:prstGeom prst="roundRect">
            <a:avLst>
              <a:gd name="adj" fmla="val 12000"/>
            </a:avLst>
          </a:prstGeom>
          <a:solidFill>
            <a:srgbClr val="134770"/>
          </a:solidFill>
          <a:ln w="15875">
            <a:solidFill>
              <a:srgbClr val="13477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rIns="109728" rtlCol="0" anchor="ctr"/>
          <a:lstStyle/>
          <a:p>
            <a:pPr algn="ctr">
              <a:spcAft>
                <a:spcPts val="400"/>
              </a:spcAft>
            </a:pPr>
            <a:r>
              <a:rPr sz="1700" b="1" i="0">
                <a:solidFill>
                  <a:srgbClr val="FFFFFF"/>
                </a:solidFill>
                <a:latin typeface="Tw Cen MT"/>
              </a:rPr>
              <a:t>RESISTENCIA DE ALTO NIVEL A PENICILINAS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938528"/>
            <a:ext cx="42062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 i="0">
                <a:solidFill>
                  <a:srgbClr val="FFFFFF"/>
                </a:solidFill>
                <a:latin typeface="Tw Cen MT"/>
              </a:rPr>
              <a:t>MECANISMO HABITUAL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2331720"/>
            <a:ext cx="4206240" cy="777240"/>
          </a:xfrm>
          <a:prstGeom prst="roundRect">
            <a:avLst>
              <a:gd name="adj" fmla="val 12000"/>
            </a:avLst>
          </a:prstGeom>
          <a:solidFill>
            <a:srgbClr val="F0F4F8"/>
          </a:solidFill>
          <a:ln w="15875">
            <a:solidFill>
              <a:srgbClr val="63A0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rIns="109728" rtlCol="0" anchor="ctr"/>
          <a:lstStyle/>
          <a:p>
            <a:pPr algn="ctr">
              <a:spcAft>
                <a:spcPts val="400"/>
              </a:spcAft>
            </a:pPr>
            <a:r>
              <a:rPr sz="1600" b="1" i="0">
                <a:solidFill>
                  <a:srgbClr val="134770"/>
                </a:solidFill>
                <a:latin typeface="Tw Cen MT"/>
              </a:rPr>
              <a:t>Hiperproducción de PBP5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" y="3246120"/>
            <a:ext cx="4206240" cy="777240"/>
          </a:xfrm>
          <a:prstGeom prst="roundRect">
            <a:avLst>
              <a:gd name="adj" fmla="val 12000"/>
            </a:avLst>
          </a:prstGeom>
          <a:solidFill>
            <a:srgbClr val="F0F4F8"/>
          </a:solidFill>
          <a:ln w="15875">
            <a:solidFill>
              <a:srgbClr val="63A0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rIns="109728" rtlCol="0" anchor="ctr"/>
          <a:lstStyle/>
          <a:p>
            <a:pPr algn="ctr">
              <a:spcAft>
                <a:spcPts val="400"/>
              </a:spcAft>
            </a:pPr>
            <a:r>
              <a:rPr sz="1600" b="1" i="0">
                <a:solidFill>
                  <a:srgbClr val="134770"/>
                </a:solidFill>
                <a:latin typeface="Tw Cen MT"/>
              </a:rPr>
              <a:t>Mutaciones en el gen pbp5</a:t>
            </a:r>
          </a:p>
        </p:txBody>
      </p:sp>
      <p:sp>
        <p:nvSpPr>
          <p:cNvPr id="7" name="Right Arrow 6"/>
          <p:cNvSpPr/>
          <p:nvPr/>
        </p:nvSpPr>
        <p:spPr>
          <a:xfrm>
            <a:off x="5212080" y="2926080"/>
            <a:ext cx="685800" cy="502920"/>
          </a:xfrm>
          <a:prstGeom prst="rightArrow">
            <a:avLst/>
          </a:prstGeom>
          <a:solidFill>
            <a:srgbClr val="63A0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6080760" y="2011680"/>
            <a:ext cx="4343400" cy="2057400"/>
          </a:xfrm>
          <a:prstGeom prst="roundRect">
            <a:avLst>
              <a:gd name="adj" fmla="val 12000"/>
            </a:avLst>
          </a:prstGeom>
          <a:solidFill>
            <a:srgbClr val="C0452E"/>
          </a:solidFill>
          <a:ln w="15875">
            <a:solidFill>
              <a:srgbClr val="C045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rIns="109728" rtlCol="0" anchor="ctr"/>
          <a:lstStyle/>
          <a:p>
            <a:pPr algn="ctr">
              <a:spcAft>
                <a:spcPts val="400"/>
              </a:spcAft>
            </a:pPr>
            <a:r>
              <a:rPr sz="1700" b="1" i="0">
                <a:solidFill>
                  <a:srgbClr val="FFFFFF"/>
                </a:solidFill>
                <a:latin typeface="Tw Cen MT"/>
              </a:rPr>
              <a:t>RESISTENTES</a:t>
            </a:r>
          </a:p>
          <a:p>
            <a:pPr algn="ctr">
              <a:spcAft>
                <a:spcPts val="400"/>
              </a:spcAft>
            </a:pPr>
            <a:r>
              <a:rPr sz="1500" b="0" i="0">
                <a:solidFill>
                  <a:srgbClr val="FFFFFF"/>
                </a:solidFill>
                <a:latin typeface="Tw Cen MT"/>
              </a:rPr>
              <a:t>Penicilina</a:t>
            </a:r>
          </a:p>
          <a:p>
            <a:pPr algn="ctr">
              <a:spcAft>
                <a:spcPts val="400"/>
              </a:spcAft>
            </a:pPr>
            <a:r>
              <a:rPr sz="1500" b="0" i="0">
                <a:solidFill>
                  <a:srgbClr val="FFFFFF"/>
                </a:solidFill>
                <a:latin typeface="Tw Cen MT"/>
              </a:rPr>
              <a:t>Ampicilina</a:t>
            </a:r>
          </a:p>
          <a:p>
            <a:pPr algn="ctr">
              <a:spcAft>
                <a:spcPts val="400"/>
              </a:spcAft>
            </a:pPr>
            <a:r>
              <a:rPr sz="1500" b="0" i="0">
                <a:solidFill>
                  <a:srgbClr val="FFFFFF"/>
                </a:solidFill>
                <a:latin typeface="Tw Cen MT"/>
              </a:rPr>
              <a:t>Amoxicilina-ácido clavulánico</a:t>
            </a:r>
          </a:p>
          <a:p>
            <a:pPr algn="ctr">
              <a:spcAft>
                <a:spcPts val="0"/>
              </a:spcAft>
            </a:pPr>
            <a:r>
              <a:rPr sz="1500" b="0" i="0">
                <a:solidFill>
                  <a:srgbClr val="FFFFFF"/>
                </a:solidFill>
                <a:latin typeface="Tw Cen MT"/>
              </a:rPr>
              <a:t>Imipenem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4343400"/>
            <a:ext cx="42062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 i="0">
                <a:solidFill>
                  <a:srgbClr val="FFFFFF"/>
                </a:solidFill>
                <a:latin typeface="Tw Cen MT"/>
              </a:rPr>
              <a:t>MECANISMO POCO FRECUENTE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22960" y="4736592"/>
            <a:ext cx="4206240" cy="7772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B56B0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rIns="109728" rtlCol="0" anchor="ctr"/>
          <a:lstStyle/>
          <a:p>
            <a:pPr algn="ctr">
              <a:spcAft>
                <a:spcPts val="400"/>
              </a:spcAft>
            </a:pPr>
            <a:r>
              <a:rPr sz="1600" b="1" i="0">
                <a:solidFill>
                  <a:srgbClr val="B56B0C"/>
                </a:solidFill>
                <a:latin typeface="Tw Cen MT"/>
              </a:rPr>
              <a:t>β-lactamasas</a:t>
            </a:r>
          </a:p>
        </p:txBody>
      </p:sp>
      <p:sp>
        <p:nvSpPr>
          <p:cNvPr id="11" name="Right Arrow 10"/>
          <p:cNvSpPr/>
          <p:nvPr/>
        </p:nvSpPr>
        <p:spPr>
          <a:xfrm>
            <a:off x="5212080" y="4892040"/>
            <a:ext cx="685800" cy="457200"/>
          </a:xfrm>
          <a:prstGeom prst="rightArrow">
            <a:avLst/>
          </a:prstGeom>
          <a:solidFill>
            <a:srgbClr val="B56B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6080760" y="4736592"/>
            <a:ext cx="4343400" cy="7772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B56B0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rIns="109728" rtlCol="0" anchor="ctr"/>
          <a:lstStyle/>
          <a:p>
            <a:pPr algn="ctr">
              <a:spcAft>
                <a:spcPts val="400"/>
              </a:spcAft>
            </a:pPr>
            <a:r>
              <a:rPr sz="1500" b="1" i="0">
                <a:solidFill>
                  <a:srgbClr val="B56B0C"/>
                </a:solidFill>
                <a:latin typeface="Tw Cen MT"/>
              </a:rPr>
              <a:t>Hallazgo infrecuente en Enterococcus</a:t>
            </a:r>
          </a:p>
        </p:txBody>
      </p:sp>
    </p:spTree>
    <p:extLst>
      <p:ext uri="{BB962C8B-B14F-4D97-AF65-F5344CB8AC3E}">
        <p14:creationId xmlns:p14="http://schemas.microsoft.com/office/powerpoint/2010/main" val="25493644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0C53EBDA-C1C0-4AB4-791D-C327C0FBBA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59822" y="319197"/>
            <a:ext cx="4456236" cy="2964470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accent3">
                <a:lumMod val="60000"/>
                <a:lumOff val="40000"/>
              </a:schemeClr>
            </a:bgClr>
          </a:pattFill>
          <a:ln w="92075">
            <a:solidFill>
              <a:schemeClr val="accent3">
                <a:lumMod val="60000"/>
                <a:lumOff val="40000"/>
                <a:alpha val="84000"/>
              </a:schemeClr>
            </a:solidFill>
          </a:ln>
          <a:scene3d>
            <a:camera prst="orthographicFront">
              <a:rot lat="0" lon="299974" rev="0"/>
            </a:camera>
            <a:lightRig rig="threePt" dir="t"/>
          </a:scene3d>
        </p:spPr>
      </p:pic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C3A4BFC8-3136-FEEE-65CF-454AB27DE861}"/>
              </a:ext>
            </a:extLst>
          </p:cNvPr>
          <p:cNvSpPr/>
          <p:nvPr/>
        </p:nvSpPr>
        <p:spPr>
          <a:xfrm>
            <a:off x="859822" y="3244334"/>
            <a:ext cx="2569028" cy="236582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/>
              <a:t>Puede probarse Peni bajo solicitud del médico 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759C26C0-EAC8-8CAF-5F57-976F935F4917}"/>
              </a:ext>
            </a:extLst>
          </p:cNvPr>
          <p:cNvSpPr txBox="1"/>
          <p:nvPr/>
        </p:nvSpPr>
        <p:spPr>
          <a:xfrm>
            <a:off x="7476564" y="1450757"/>
            <a:ext cx="2998694" cy="852557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r>
              <a:rPr lang="es-AR" sz="36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CLSI M100-S28</a:t>
            </a:r>
            <a:endParaRPr lang="en-US" sz="36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0E928A13-703F-6C52-9E0B-708D459584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35514" y="2609482"/>
            <a:ext cx="6455276" cy="1639034"/>
          </a:xfrm>
          <a:prstGeom prst="rect">
            <a:avLst/>
          </a:prstGeom>
          <a:noFill/>
          <a:ln w="5080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53C99D2E-EC8E-45A0-889D-B93FD75D2F16}"/>
              </a:ext>
            </a:extLst>
          </p:cNvPr>
          <p:cNvSpPr txBox="1"/>
          <p:nvPr/>
        </p:nvSpPr>
        <p:spPr>
          <a:xfrm>
            <a:off x="3644153" y="4623655"/>
            <a:ext cx="8906442" cy="16158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4300" indent="0" algn="ctr">
              <a:buNone/>
            </a:pPr>
            <a:r>
              <a:rPr lang="es-ES_tradnl" altLang="es-AR" sz="3500" cap="all" dirty="0">
                <a:solidFill>
                  <a:srgbClr val="FFC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PEN  sensible        </a:t>
            </a:r>
          </a:p>
          <a:p>
            <a:endParaRPr lang="es-ES_tradnl" altLang="es-AR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s-ES_tradnl" altLang="es-AR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Predice sensibilidad a AMP, AMX </a:t>
            </a:r>
          </a:p>
          <a:p>
            <a:r>
              <a:rPr lang="es-ES_tradnl" altLang="es-AR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Predice sensibilidad a Imipenem, si se confirma como </a:t>
            </a:r>
            <a:r>
              <a:rPr lang="es-ES_tradnl" altLang="es-AR" sz="24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E. </a:t>
            </a:r>
            <a:r>
              <a:rPr lang="es-ES_tradnl" altLang="es-AR" sz="2400" b="1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faecalis</a:t>
            </a:r>
            <a:endParaRPr lang="es-ES_tradnl" altLang="es-AR" sz="2400" b="1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16077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BC8D715-19EA-16D8-4918-34521BEF14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6943" y="0"/>
            <a:ext cx="9905998" cy="1478570"/>
          </a:xfrm>
        </p:spPr>
        <p:txBody>
          <a:bodyPr>
            <a:normAutofit/>
          </a:bodyPr>
          <a:lstStyle/>
          <a:p>
            <a:r>
              <a:rPr lang="en-US" sz="3200" b="1" kern="100">
                <a:solidFill>
                  <a:srgbClr val="000000"/>
                </a:solidFill>
                <a:effectLst/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Enterococos: predicción de sensibilidad</a:t>
            </a:r>
            <a:endParaRPr lang="en-US" sz="320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F640D77-BD8A-2841-F6CA-D5CB6BE27F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942" y="1478570"/>
            <a:ext cx="9905999" cy="40885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AR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Ejemplos:</a:t>
            </a:r>
          </a:p>
          <a:p>
            <a:r>
              <a:rPr lang="es-AR" sz="2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 penicilina es SENSIBLE. Podemos decir que también lo será</a:t>
            </a:r>
          </a:p>
          <a:p>
            <a:endParaRPr lang="es-AR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s-AR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AMOXICILINA?</a:t>
            </a:r>
          </a:p>
          <a:p>
            <a:endParaRPr lang="es-AR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s-AR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s-AR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AMPICILINA?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lecha: a la derecha 3">
            <a:extLst>
              <a:ext uri="{FF2B5EF4-FFF2-40B4-BE49-F238E27FC236}">
                <a16:creationId xmlns:a16="http://schemas.microsoft.com/office/drawing/2014/main" id="{126F3AE9-F910-A269-E32C-684A11D8A380}"/>
              </a:ext>
            </a:extLst>
          </p:cNvPr>
          <p:cNvSpPr/>
          <p:nvPr/>
        </p:nvSpPr>
        <p:spPr>
          <a:xfrm>
            <a:off x="3349812" y="3285758"/>
            <a:ext cx="812800" cy="23706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5" name="Flecha: a la derecha 4">
            <a:extLst>
              <a:ext uri="{FF2B5EF4-FFF2-40B4-BE49-F238E27FC236}">
                <a16:creationId xmlns:a16="http://schemas.microsoft.com/office/drawing/2014/main" id="{22A12400-8099-B157-F2C8-B3715709EFBB}"/>
              </a:ext>
            </a:extLst>
          </p:cNvPr>
          <p:cNvSpPr/>
          <p:nvPr/>
        </p:nvSpPr>
        <p:spPr>
          <a:xfrm>
            <a:off x="3349812" y="5014426"/>
            <a:ext cx="812800" cy="23706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DCA69FDC-9D5B-9C74-A316-BAB2D91B2D39}"/>
              </a:ext>
            </a:extLst>
          </p:cNvPr>
          <p:cNvSpPr/>
          <p:nvPr/>
        </p:nvSpPr>
        <p:spPr>
          <a:xfrm>
            <a:off x="4519040" y="2947091"/>
            <a:ext cx="1207911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400" b="1" dirty="0"/>
              <a:t>SI</a:t>
            </a:r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714E4501-3FE1-0778-94B2-F7246B91AB2D}"/>
              </a:ext>
            </a:extLst>
          </p:cNvPr>
          <p:cNvSpPr/>
          <p:nvPr/>
        </p:nvSpPr>
        <p:spPr>
          <a:xfrm>
            <a:off x="4550416" y="4601079"/>
            <a:ext cx="1207911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400" b="1" dirty="0"/>
              <a:t>SI</a:t>
            </a:r>
          </a:p>
        </p:txBody>
      </p:sp>
    </p:spTree>
    <p:extLst>
      <p:ext uri="{BB962C8B-B14F-4D97-AF65-F5344CB8AC3E}">
        <p14:creationId xmlns:p14="http://schemas.microsoft.com/office/powerpoint/2010/main" val="3504145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BFC9644-673A-459F-B3C5-9310A4E50E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4ADB9295-9645-4BF2-ADFD-75800B7FAD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4288" y="0"/>
            <a:ext cx="1220788" cy="6858001"/>
            <a:chOff x="-14288" y="0"/>
            <a:chExt cx="1220788" cy="6858001"/>
          </a:xfrm>
          <a:solidFill>
            <a:schemeClr val="bg2">
              <a:lumMod val="60000"/>
              <a:lumOff val="40000"/>
              <a:alpha val="60000"/>
            </a:schemeClr>
          </a:solidFill>
        </p:grpSpPr>
        <p:sp>
          <p:nvSpPr>
            <p:cNvPr id="11" name="Rectangle 5">
              <a:extLst>
                <a:ext uri="{FF2B5EF4-FFF2-40B4-BE49-F238E27FC236}">
                  <a16:creationId xmlns:a16="http://schemas.microsoft.com/office/drawing/2014/main" id="{95B061E9-E435-4E1B-B160-96584A1166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3CD7972E-7D38-40EE-A80B-E2A848811E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524A3B55-746F-419F-8CFF-5F3A4BE143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9C63219B-AD72-4494-935E-F5C70DB549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15B41FD2-05E2-44E7-8760-09E65D1C60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FE6D63D0-3347-4EE2-8F65-F1C32168FA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538A46A3-DB16-45D5-B636-03EFE39FE9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0B8A2B0E-823F-4BE8-9359-45143BB124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44516B3C-A8BE-46FC-B643-3DFEB7F283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59FD699C-3920-4E57-BE27-165A3F036C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0FB0C02E-3F53-4889-8ADF-80DBC43F69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22" name="Line 16">
              <a:extLst>
                <a:ext uri="{FF2B5EF4-FFF2-40B4-BE49-F238E27FC236}">
                  <a16:creationId xmlns:a16="http://schemas.microsoft.com/office/drawing/2014/main" id="{F8A0C89C-946F-4BCD-8A27-BB73E37FE5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70C83EAF-4E92-4849-A240-B257871DC0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320FD164-4D7A-469C-B3F4-B926BFACF5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F6E14D9A-4E63-48FF-95C5-9E8DDFF86C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F3DCD24F-3CA8-4404-B22C-E4C928995F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27" name="Rectangle 21">
              <a:extLst>
                <a:ext uri="{FF2B5EF4-FFF2-40B4-BE49-F238E27FC236}">
                  <a16:creationId xmlns:a16="http://schemas.microsoft.com/office/drawing/2014/main" id="{8AD2E827-32A3-4BE4-9CC6-8315629177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47FB2CCC-1230-494F-B2D1-F05E5B8EDF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A5F44514-9274-47E3-9243-CA9356C166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D06192CD-AD86-4DCA-8B53-4ACCA46583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99E9203A-21E4-46D8-981A-4B28CA320A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32" name="Freeform 26">
              <a:extLst>
                <a:ext uri="{FF2B5EF4-FFF2-40B4-BE49-F238E27FC236}">
                  <a16:creationId xmlns:a16="http://schemas.microsoft.com/office/drawing/2014/main" id="{32FCE9B6-FB52-4045-8DCC-E5959B9A40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33" name="Freeform 27">
              <a:extLst>
                <a:ext uri="{FF2B5EF4-FFF2-40B4-BE49-F238E27FC236}">
                  <a16:creationId xmlns:a16="http://schemas.microsoft.com/office/drawing/2014/main" id="{E4A7025C-CDE8-429A-BBB9-E7380C9623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34" name="Freeform 28">
              <a:extLst>
                <a:ext uri="{FF2B5EF4-FFF2-40B4-BE49-F238E27FC236}">
                  <a16:creationId xmlns:a16="http://schemas.microsoft.com/office/drawing/2014/main" id="{A4EA0256-5DF5-437A-98A7-B79F3E6BB8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35" name="Freeform 29">
              <a:extLst>
                <a:ext uri="{FF2B5EF4-FFF2-40B4-BE49-F238E27FC236}">
                  <a16:creationId xmlns:a16="http://schemas.microsoft.com/office/drawing/2014/main" id="{90C9433D-9E1C-493B-BEBD-C3081FFA32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36" name="Freeform 30">
              <a:extLst>
                <a:ext uri="{FF2B5EF4-FFF2-40B4-BE49-F238E27FC236}">
                  <a16:creationId xmlns:a16="http://schemas.microsoft.com/office/drawing/2014/main" id="{352B39BB-F298-4285-A709-1FBA0CB722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37" name="Freeform 31">
              <a:extLst>
                <a:ext uri="{FF2B5EF4-FFF2-40B4-BE49-F238E27FC236}">
                  <a16:creationId xmlns:a16="http://schemas.microsoft.com/office/drawing/2014/main" id="{31CAF2A0-CBA0-4E86-AA87-8750EC1AFB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AR"/>
            </a:p>
          </p:txBody>
        </p: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9B4A23DB-0DA0-28A0-A85C-9D52B6A71B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8987" y="1093787"/>
            <a:ext cx="3528121" cy="4697413"/>
          </a:xfrm>
        </p:spPr>
        <p:txBody>
          <a:bodyPr>
            <a:normAutofit/>
          </a:bodyPr>
          <a:lstStyle/>
          <a:p>
            <a:r>
              <a:rPr lang="en-US" sz="3300" b="1" kern="100" err="1">
                <a:solidFill>
                  <a:srgbClr val="FFFFFF"/>
                </a:solidFill>
                <a:effectLst/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Enterococos</a:t>
            </a:r>
            <a:r>
              <a:rPr lang="en-US" sz="3300" b="1" kern="100">
                <a:solidFill>
                  <a:srgbClr val="FFFFFF"/>
                </a:solidFill>
                <a:effectLst/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: </a:t>
            </a:r>
            <a:r>
              <a:rPr lang="en-US" sz="3300" b="1" kern="100" err="1">
                <a:solidFill>
                  <a:srgbClr val="FFFFFF"/>
                </a:solidFill>
                <a:effectLst/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glicopéptidos</a:t>
            </a:r>
            <a:r>
              <a:rPr lang="en-US" sz="3300" b="1" kern="100">
                <a:solidFill>
                  <a:srgbClr val="FFFFFF"/>
                </a:solidFill>
                <a:effectLst/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 y </a:t>
            </a:r>
            <a:r>
              <a:rPr lang="en-US" sz="3300" b="1" kern="100" err="1">
                <a:solidFill>
                  <a:srgbClr val="FFFFFF"/>
                </a:solidFill>
                <a:effectLst/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operones</a:t>
            </a:r>
            <a:r>
              <a:rPr lang="en-US" sz="3300" b="1" kern="100">
                <a:solidFill>
                  <a:srgbClr val="FFFFFF"/>
                </a:solidFill>
                <a:effectLst/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 van</a:t>
            </a:r>
            <a:endParaRPr lang="en-US" sz="3300" dirty="0"/>
          </a:p>
        </p:txBody>
      </p:sp>
      <p:sp useBgFill="1">
        <p:nvSpPr>
          <p:cNvPr id="39" name="Round Diagonal Corner Rectangle 7">
            <a:extLst>
              <a:ext uri="{FF2B5EF4-FFF2-40B4-BE49-F238E27FC236}">
                <a16:creationId xmlns:a16="http://schemas.microsoft.com/office/drawing/2014/main" id="{7D1C411D-0818-4640-8657-2AF78250C8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25084" y="0"/>
            <a:ext cx="7566916" cy="6848476"/>
          </a:xfrm>
          <a:prstGeom prst="round2DiagRect">
            <a:avLst>
              <a:gd name="adj1" fmla="val 0"/>
              <a:gd name="adj2" fmla="val 0"/>
            </a:avLst>
          </a:prstGeom>
          <a:ln w="19050" cap="sq">
            <a:noFill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TextBox 39"/>
          <p:cNvSpPr txBox="1"/>
          <p:nvPr/>
        </p:nvSpPr>
        <p:spPr>
          <a:xfrm>
            <a:off x="4892040" y="685800"/>
            <a:ext cx="57607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900" b="1" i="0">
                <a:solidFill>
                  <a:srgbClr val="FFFFFF"/>
                </a:solidFill>
                <a:latin typeface="Tw Cen MT"/>
              </a:rPr>
              <a:t>Enterococcus sp. — resistencia a glicopéptidos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4892040" y="1325880"/>
            <a:ext cx="5760720" cy="1417320"/>
          </a:xfrm>
          <a:prstGeom prst="roundRect">
            <a:avLst>
              <a:gd name="adj" fmla="val 12000"/>
            </a:avLst>
          </a:prstGeom>
          <a:solidFill>
            <a:srgbClr val="0D3352"/>
          </a:solidFill>
          <a:ln w="15875">
            <a:solidFill>
              <a:srgbClr val="63A0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rIns="109728" rtlCol="0" anchor="ctr"/>
          <a:lstStyle/>
          <a:p>
            <a:pPr algn="ctr">
              <a:spcAft>
                <a:spcPts val="400"/>
              </a:spcAft>
            </a:pPr>
            <a:r>
              <a:rPr sz="1400" b="1" i="0">
                <a:solidFill>
                  <a:srgbClr val="82FFFF"/>
                </a:solidFill>
                <a:latin typeface="Tw Cen MT"/>
              </a:rPr>
              <a:t>8 OPERONES ADQUIRIDOS</a:t>
            </a:r>
          </a:p>
          <a:p>
            <a:pPr algn="ctr">
              <a:spcAft>
                <a:spcPts val="400"/>
              </a:spcAft>
            </a:pPr>
            <a:r>
              <a:rPr sz="1600" b="1" i="0">
                <a:solidFill>
                  <a:srgbClr val="FFFFFF"/>
                </a:solidFill>
                <a:latin typeface="Tw Cen MT"/>
              </a:rPr>
              <a:t>vanA · vanB · vanD · vanE · vanG · vanL · vanM · vanN</a:t>
            </a:r>
          </a:p>
          <a:p>
            <a:pPr algn="ctr">
              <a:spcAft>
                <a:spcPts val="0"/>
              </a:spcAft>
            </a:pPr>
            <a:r>
              <a:rPr sz="1400" b="0" i="0">
                <a:solidFill>
                  <a:srgbClr val="FFFFFF"/>
                </a:solidFill>
                <a:latin typeface="Tw Cen MT"/>
              </a:rPr>
              <a:t>vanC media resistencia intrínseca</a:t>
            </a:r>
          </a:p>
        </p:txBody>
      </p:sp>
      <p:sp>
        <p:nvSpPr>
          <p:cNvPr id="42" name="Down Arrow 41"/>
          <p:cNvSpPr/>
          <p:nvPr/>
        </p:nvSpPr>
        <p:spPr>
          <a:xfrm>
            <a:off x="7680960" y="2788920"/>
            <a:ext cx="182880" cy="146304"/>
          </a:xfrm>
          <a:prstGeom prst="downArrow">
            <a:avLst/>
          </a:prstGeom>
          <a:solidFill>
            <a:srgbClr val="82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Rounded Rectangle 42"/>
          <p:cNvSpPr/>
          <p:nvPr/>
        </p:nvSpPr>
        <p:spPr>
          <a:xfrm>
            <a:off x="4892040" y="2971800"/>
            <a:ext cx="5760720" cy="804672"/>
          </a:xfrm>
          <a:prstGeom prst="roundRect">
            <a:avLst>
              <a:gd name="adj" fmla="val 12000"/>
            </a:avLst>
          </a:prstGeom>
          <a:solidFill>
            <a:srgbClr val="0D3352"/>
          </a:solidFill>
          <a:ln w="15875">
            <a:solidFill>
              <a:srgbClr val="63A0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rIns="109728" rtlCol="0" anchor="ctr"/>
          <a:lstStyle/>
          <a:p>
            <a:pPr algn="ctr">
              <a:spcAft>
                <a:spcPts val="400"/>
              </a:spcAft>
            </a:pPr>
            <a:r>
              <a:rPr sz="1600" b="1" i="0">
                <a:solidFill>
                  <a:srgbClr val="FFFFFF"/>
                </a:solidFill>
                <a:latin typeface="Tw Cen MT"/>
              </a:rPr>
              <a:t>Pentapéptido modificado</a:t>
            </a:r>
          </a:p>
          <a:p>
            <a:pPr algn="ctr">
              <a:spcAft>
                <a:spcPts val="0"/>
              </a:spcAft>
            </a:pPr>
            <a:r>
              <a:rPr sz="1200" b="0" i="0">
                <a:solidFill>
                  <a:srgbClr val="D5E6F2"/>
                </a:solidFill>
                <a:latin typeface="Tw Cen MT"/>
              </a:rPr>
              <a:t>Termina en D-Ala-D-lactato o D-Ala-D-serina</a:t>
            </a:r>
          </a:p>
        </p:txBody>
      </p:sp>
      <p:sp>
        <p:nvSpPr>
          <p:cNvPr id="44" name="Down Arrow 43"/>
          <p:cNvSpPr/>
          <p:nvPr/>
        </p:nvSpPr>
        <p:spPr>
          <a:xfrm>
            <a:off x="7680960" y="3813048"/>
            <a:ext cx="182880" cy="146304"/>
          </a:xfrm>
          <a:prstGeom prst="downArrow">
            <a:avLst/>
          </a:prstGeom>
          <a:solidFill>
            <a:srgbClr val="82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Rounded Rectangle 44"/>
          <p:cNvSpPr/>
          <p:nvPr/>
        </p:nvSpPr>
        <p:spPr>
          <a:xfrm>
            <a:off x="4892040" y="3995928"/>
            <a:ext cx="5760720" cy="804672"/>
          </a:xfrm>
          <a:prstGeom prst="roundRect">
            <a:avLst>
              <a:gd name="adj" fmla="val 12000"/>
            </a:avLst>
          </a:prstGeom>
          <a:solidFill>
            <a:srgbClr val="0D3352"/>
          </a:solidFill>
          <a:ln w="15875">
            <a:solidFill>
              <a:srgbClr val="63A0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rIns="109728" rtlCol="0" anchor="ctr"/>
          <a:lstStyle/>
          <a:p>
            <a:pPr algn="ctr">
              <a:spcAft>
                <a:spcPts val="400"/>
              </a:spcAft>
            </a:pPr>
            <a:r>
              <a:rPr sz="1600" b="1" i="0">
                <a:solidFill>
                  <a:srgbClr val="FFFFFF"/>
                </a:solidFill>
                <a:latin typeface="Tw Cen MT"/>
              </a:rPr>
              <a:t>La vancomicina no se une</a:t>
            </a:r>
          </a:p>
          <a:p>
            <a:pPr algn="ctr">
              <a:spcAft>
                <a:spcPts val="0"/>
              </a:spcAft>
            </a:pPr>
            <a:r>
              <a:rPr sz="1200" b="0" i="0">
                <a:solidFill>
                  <a:srgbClr val="D5E6F2"/>
                </a:solidFill>
                <a:latin typeface="Tw Cen MT"/>
              </a:rPr>
              <a:t>Pierde su blanco en el peptidoglicano</a:t>
            </a:r>
          </a:p>
        </p:txBody>
      </p:sp>
      <p:sp>
        <p:nvSpPr>
          <p:cNvPr id="46" name="Down Arrow 45"/>
          <p:cNvSpPr/>
          <p:nvPr/>
        </p:nvSpPr>
        <p:spPr>
          <a:xfrm>
            <a:off x="7680960" y="4837176"/>
            <a:ext cx="182880" cy="146304"/>
          </a:xfrm>
          <a:prstGeom prst="downArrow">
            <a:avLst/>
          </a:prstGeom>
          <a:solidFill>
            <a:srgbClr val="82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7" name="Rounded Rectangle 46"/>
          <p:cNvSpPr/>
          <p:nvPr/>
        </p:nvSpPr>
        <p:spPr>
          <a:xfrm>
            <a:off x="4892040" y="5020056"/>
            <a:ext cx="5760720" cy="804672"/>
          </a:xfrm>
          <a:prstGeom prst="roundRect">
            <a:avLst>
              <a:gd name="adj" fmla="val 12000"/>
            </a:avLst>
          </a:prstGeom>
          <a:solidFill>
            <a:srgbClr val="0D3352"/>
          </a:solidFill>
          <a:ln w="15875">
            <a:solidFill>
              <a:srgbClr val="63A0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rIns="109728" rtlCol="0" anchor="ctr"/>
          <a:lstStyle/>
          <a:p>
            <a:pPr algn="ctr">
              <a:spcAft>
                <a:spcPts val="400"/>
              </a:spcAft>
            </a:pPr>
            <a:r>
              <a:rPr sz="1600" b="1" i="0">
                <a:solidFill>
                  <a:srgbClr val="FFFFFF"/>
                </a:solidFill>
                <a:latin typeface="Tw Cen MT"/>
              </a:rPr>
              <a:t>Mecanismo inducible</a:t>
            </a:r>
          </a:p>
          <a:p>
            <a:pPr algn="ctr">
              <a:spcAft>
                <a:spcPts val="0"/>
              </a:spcAft>
            </a:pPr>
            <a:r>
              <a:rPr sz="1200" b="0" i="0">
                <a:solidFill>
                  <a:srgbClr val="D5E6F2"/>
                </a:solidFill>
                <a:latin typeface="Tw Cen MT"/>
              </a:rPr>
              <a:t>Se expresa ante la exposición al glicopéptido</a:t>
            </a:r>
          </a:p>
        </p:txBody>
      </p:sp>
    </p:spTree>
    <p:extLst>
      <p:ext uri="{BB962C8B-B14F-4D97-AF65-F5344CB8AC3E}">
        <p14:creationId xmlns:p14="http://schemas.microsoft.com/office/powerpoint/2010/main" val="11299524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45DDEE-802E-1CC4-4CFA-74185A4814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1" y="0"/>
            <a:ext cx="9905998" cy="1478570"/>
          </a:xfrm>
        </p:spPr>
        <p:txBody>
          <a:bodyPr>
            <a:normAutofit/>
          </a:bodyPr>
          <a:lstStyle/>
          <a:p>
            <a:r>
              <a:rPr lang="en-US" sz="3200" b="1" kern="100" dirty="0" err="1">
                <a:solidFill>
                  <a:srgbClr val="000000"/>
                </a:solidFill>
                <a:effectLst/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Fenotipos</a:t>
            </a:r>
            <a:r>
              <a:rPr lang="en-US" sz="3200" b="1" kern="100" dirty="0">
                <a:solidFill>
                  <a:srgbClr val="000000"/>
                </a:solidFill>
                <a:effectLst/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 </a:t>
            </a:r>
            <a:r>
              <a:rPr lang="en-US" sz="3200" b="1" i="1" kern="100" dirty="0">
                <a:solidFill>
                  <a:srgbClr val="000000"/>
                </a:solidFill>
                <a:effectLst/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van A </a:t>
            </a:r>
            <a:r>
              <a:rPr lang="en-US" sz="3200" b="1" kern="100" dirty="0">
                <a:solidFill>
                  <a:srgbClr val="000000"/>
                </a:solidFill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y</a:t>
            </a:r>
            <a:r>
              <a:rPr lang="en-US" sz="3200" b="1" kern="100" dirty="0">
                <a:solidFill>
                  <a:srgbClr val="000000"/>
                </a:solidFill>
                <a:effectLst/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 </a:t>
            </a:r>
            <a:r>
              <a:rPr lang="en-US" sz="3200" b="1" i="1" kern="100" dirty="0">
                <a:solidFill>
                  <a:srgbClr val="000000"/>
                </a:solidFill>
                <a:effectLst/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van B</a:t>
            </a:r>
            <a:endParaRPr lang="en-US" sz="3200" i="1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02597743-3C16-B836-6E27-6B368C513BC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2749146" y="1237129"/>
            <a:ext cx="6066178" cy="2372365"/>
          </a:xfrm>
          <a:prstGeom prst="rect">
            <a:avLst/>
          </a:prstGeom>
          <a:noFill/>
          <a:ln w="63500">
            <a:solidFill>
              <a:schemeClr val="accent1"/>
            </a:solidFill>
            <a:miter lim="800000"/>
            <a:headEnd/>
            <a:tailEnd/>
          </a:ln>
          <a:effectLst/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9E1F463B-33C9-F478-A2DD-6540380A9108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42166" y="4303518"/>
            <a:ext cx="1893794" cy="2272553"/>
          </a:xfrm>
          <a:prstGeom prst="rect">
            <a:avLst/>
          </a:prstGeom>
          <a:noFill/>
          <a:ln w="88900">
            <a:solidFill>
              <a:schemeClr val="accent1"/>
            </a:solidFill>
          </a:ln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E6D824DA-FE26-4316-D225-4615E2DFD933}"/>
              </a:ext>
            </a:extLst>
          </p:cNvPr>
          <p:cNvSpPr txBox="1"/>
          <p:nvPr/>
        </p:nvSpPr>
        <p:spPr>
          <a:xfrm>
            <a:off x="2479994" y="3725673"/>
            <a:ext cx="2487705" cy="55041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s-AR" sz="2400" dirty="0">
                <a:latin typeface="Corbel" panose="020B0503020204020204" pitchFamily="34" charset="0"/>
              </a:rPr>
              <a:t>FENOTIPO </a:t>
            </a:r>
            <a:r>
              <a:rPr lang="es-AR" sz="2400" i="1" dirty="0">
                <a:latin typeface="Corbel" panose="020B0503020204020204" pitchFamily="34" charset="0"/>
              </a:rPr>
              <a:t>VAN A </a:t>
            </a:r>
            <a:endParaRPr lang="en-US" sz="2400" i="1" dirty="0">
              <a:latin typeface="Corbel" panose="020B0503020204020204" pitchFamily="34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ED856F5A-FF28-5DC4-CE7A-3635B2C2C68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4500" b="3467"/>
          <a:stretch>
            <a:fillRect/>
          </a:stretch>
        </p:blipFill>
        <p:spPr>
          <a:xfrm>
            <a:off x="6264349" y="4303518"/>
            <a:ext cx="2118623" cy="2235052"/>
          </a:xfrm>
          <a:prstGeom prst="rect">
            <a:avLst/>
          </a:prstGeom>
          <a:ln w="92075">
            <a:solidFill>
              <a:schemeClr val="accent1"/>
            </a:solidFill>
          </a:ln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D8FD6DB1-E3EB-9E74-31EA-356A4B40444D}"/>
              </a:ext>
            </a:extLst>
          </p:cNvPr>
          <p:cNvSpPr txBox="1"/>
          <p:nvPr/>
        </p:nvSpPr>
        <p:spPr>
          <a:xfrm>
            <a:off x="6079807" y="3725672"/>
            <a:ext cx="2487705" cy="550414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s-AR" sz="2400" dirty="0">
                <a:latin typeface="Corbel" panose="020B0503020204020204" pitchFamily="34" charset="0"/>
              </a:rPr>
              <a:t>FENOTIPO </a:t>
            </a:r>
            <a:r>
              <a:rPr lang="es-AR" sz="2400" i="1" dirty="0">
                <a:latin typeface="Corbel" panose="020B0503020204020204" pitchFamily="34" charset="0"/>
              </a:rPr>
              <a:t>VAN B</a:t>
            </a:r>
            <a:r>
              <a:rPr lang="es-AR" sz="2400" dirty="0">
                <a:latin typeface="Corbel" panose="020B0503020204020204" pitchFamily="34" charset="0"/>
              </a:rPr>
              <a:t> </a:t>
            </a:r>
            <a:endParaRPr lang="en-US" sz="2400" dirty="0"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07310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B6E08F-4B64-E54A-5518-6355ADBA26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2" y="0"/>
            <a:ext cx="9905998" cy="1478570"/>
          </a:xfrm>
        </p:spPr>
        <p:txBody>
          <a:bodyPr>
            <a:normAutofit/>
          </a:bodyPr>
          <a:lstStyle/>
          <a:p>
            <a:r>
              <a:rPr lang="en-US" sz="3200" b="1" kern="100">
                <a:solidFill>
                  <a:srgbClr val="000000"/>
                </a:solidFill>
                <a:effectLst/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VRE: alternativas terapéuticas</a:t>
            </a:r>
            <a:endParaRPr lang="en-US" sz="320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CA08C58-200F-69EA-BCBC-9A8319522E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1196788"/>
            <a:ext cx="9905999" cy="45944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dirty="0">
                <a:solidFill>
                  <a:schemeClr val="tx1"/>
                </a:solidFill>
                <a:latin typeface="Corbel" panose="020B0503020204020204" pitchFamily="34" charset="0"/>
              </a:rPr>
              <a:t>En las cepas resistentes a vancomicina (VRE) se deben ensayar por difusión</a:t>
            </a:r>
            <a:r>
              <a:rPr lang="es-ES" b="1" dirty="0">
                <a:solidFill>
                  <a:schemeClr val="tx1"/>
                </a:solidFill>
                <a:latin typeface="Corbel" panose="020B0503020204020204" pitchFamily="34" charset="0"/>
              </a:rPr>
              <a:t>:</a:t>
            </a:r>
          </a:p>
          <a:p>
            <a:pPr marL="0" indent="0">
              <a:buNone/>
            </a:pPr>
            <a:br>
              <a:rPr lang="es-AR" dirty="0">
                <a:solidFill>
                  <a:schemeClr val="tx1"/>
                </a:solidFill>
                <a:latin typeface="Corbel" panose="020B0503020204020204" pitchFamily="34" charset="0"/>
              </a:rPr>
            </a:br>
            <a:r>
              <a:rPr lang="es-ES_tradnl" dirty="0">
                <a:solidFill>
                  <a:schemeClr val="tx1"/>
                </a:solidFill>
                <a:latin typeface="Corbel" panose="020B0503020204020204" pitchFamily="34" charset="0"/>
              </a:rPr>
              <a:t>1-</a:t>
            </a:r>
            <a:r>
              <a:rPr lang="es-ES_tradnl" dirty="0">
                <a:solidFill>
                  <a:srgbClr val="FFFF00"/>
                </a:solidFill>
                <a:latin typeface="Corbel" panose="020B0503020204020204" pitchFamily="34" charset="0"/>
              </a:rPr>
              <a:t>Linezolid (LZD) </a:t>
            </a:r>
            <a:r>
              <a:rPr lang="es-ES_tradnl" dirty="0">
                <a:solidFill>
                  <a:schemeClr val="tx1"/>
                </a:solidFill>
                <a:latin typeface="Corbel" panose="020B0503020204020204" pitchFamily="34" charset="0"/>
              </a:rPr>
              <a:t>OXAZOLIDINONA</a:t>
            </a:r>
          </a:p>
          <a:p>
            <a:pPr marL="0" indent="0">
              <a:buNone/>
            </a:pPr>
            <a:endParaRPr lang="es-AR" dirty="0">
              <a:solidFill>
                <a:schemeClr val="tx1"/>
              </a:solidFill>
              <a:latin typeface="Corbel" panose="020B0503020204020204" pitchFamily="34" charset="0"/>
            </a:endParaRPr>
          </a:p>
          <a:p>
            <a:pPr marL="0" indent="0">
              <a:buNone/>
            </a:pPr>
            <a:r>
              <a:rPr lang="es-ES_tradnl" dirty="0">
                <a:solidFill>
                  <a:schemeClr val="tx1"/>
                </a:solidFill>
                <a:latin typeface="Corbel" panose="020B0503020204020204" pitchFamily="34" charset="0"/>
              </a:rPr>
              <a:t>2-</a:t>
            </a:r>
            <a:r>
              <a:rPr lang="es-ES_tradnl" dirty="0">
                <a:solidFill>
                  <a:srgbClr val="FFFF00"/>
                </a:solidFill>
                <a:latin typeface="Corbel" panose="020B0503020204020204" pitchFamily="34" charset="0"/>
              </a:rPr>
              <a:t>Minociclina(MIN) </a:t>
            </a:r>
            <a:r>
              <a:rPr lang="es-ES_tradnl" dirty="0">
                <a:solidFill>
                  <a:schemeClr val="tx1"/>
                </a:solidFill>
                <a:latin typeface="Corbel" panose="020B0503020204020204" pitchFamily="34" charset="0"/>
              </a:rPr>
              <a:t>TETRACICLINA</a:t>
            </a:r>
          </a:p>
          <a:p>
            <a:pPr marL="0" indent="0">
              <a:buNone/>
            </a:pPr>
            <a:endParaRPr lang="es-AR" dirty="0">
              <a:solidFill>
                <a:schemeClr val="tx1"/>
              </a:solidFill>
              <a:latin typeface="Corbel" panose="020B0503020204020204" pitchFamily="34" charset="0"/>
            </a:endParaRPr>
          </a:p>
          <a:p>
            <a:pPr marL="0" indent="0">
              <a:buNone/>
            </a:pPr>
            <a:r>
              <a:rPr lang="es-ES_tradnl" dirty="0">
                <a:solidFill>
                  <a:schemeClr val="tx1"/>
                </a:solidFill>
                <a:latin typeface="Corbel" panose="020B0503020204020204" pitchFamily="34" charset="0"/>
              </a:rPr>
              <a:t>3-</a:t>
            </a:r>
            <a:r>
              <a:rPr lang="es-ES_tradnl" dirty="0">
                <a:solidFill>
                  <a:srgbClr val="FFFF00"/>
                </a:solidFill>
                <a:latin typeface="Corbel" panose="020B0503020204020204" pitchFamily="34" charset="0"/>
              </a:rPr>
              <a:t>Tigeciclina (TGC) </a:t>
            </a:r>
            <a:r>
              <a:rPr lang="es-AR" dirty="0">
                <a:solidFill>
                  <a:schemeClr val="tx1"/>
                </a:solidFill>
                <a:latin typeface="Corbel" panose="020B0503020204020204" pitchFamily="34" charset="0"/>
              </a:rPr>
              <a:t>GLICILGLICINA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22317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34DBE0E-B29D-AF53-4415-24E2954A4B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215107"/>
            <a:ext cx="9905998" cy="1478570"/>
          </a:xfrm>
        </p:spPr>
        <p:txBody>
          <a:bodyPr>
            <a:normAutofit/>
          </a:bodyPr>
          <a:lstStyle/>
          <a:p>
            <a:r>
              <a:rPr lang="en-US" sz="3200" b="1" kern="100">
                <a:solidFill>
                  <a:srgbClr val="000000"/>
                </a:solidFill>
                <a:effectLst/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Aminoglucósidos: bases del uso combinado</a:t>
            </a:r>
            <a:endParaRPr lang="en-US" sz="320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966C0DF-3C40-F174-B2DB-B99D95D63F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1344706"/>
            <a:ext cx="9905999" cy="444649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AR" sz="3200" dirty="0">
                <a:latin typeface="Corbel" panose="020B0503020204020204" pitchFamily="34" charset="0"/>
              </a:rPr>
              <a:t>Resistencia a aminoglucósidos</a:t>
            </a:r>
          </a:p>
          <a:p>
            <a:pPr marL="0" indent="0" algn="ctr">
              <a:buNone/>
            </a:pPr>
            <a:endParaRPr lang="es-AR" sz="3200" dirty="0">
              <a:latin typeface="Corbel" panose="020B0503020204020204" pitchFamily="34" charset="0"/>
            </a:endParaRPr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es-ES" altLang="es-AR" sz="2400" b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Aminoglucósidos</a:t>
            </a:r>
            <a:r>
              <a:rPr lang="es-ES" altLang="es-AR" sz="2400" b="1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altLang="es-AR" sz="2400" b="1" dirty="0">
                <a:latin typeface="Calibri" panose="020F0502020204030204" pitchFamily="34" charset="0"/>
                <a:cs typeface="Calibri" panose="020F0502020204030204" pitchFamily="34" charset="0"/>
              </a:rPr>
              <a:t>no ingresan bien a la célula </a:t>
            </a:r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es-ES" altLang="es-AR" sz="2400" b="1" dirty="0">
                <a:latin typeface="Calibri" panose="020F0502020204030204" pitchFamily="34" charset="0"/>
                <a:cs typeface="Calibri" panose="020F0502020204030204" pitchFamily="34" charset="0"/>
              </a:rPr>
              <a:t>No se pueden usar como monoterapia</a:t>
            </a:r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es-ES" altLang="es-AR" sz="2400" b="1" dirty="0">
                <a:latin typeface="Calibri" panose="020F0502020204030204" pitchFamily="34" charset="0"/>
                <a:cs typeface="Calibri" panose="020F0502020204030204" pitchFamily="34" charset="0"/>
              </a:rPr>
              <a:t>Se combinan con otros ATB que faciliten su ingreso</a:t>
            </a:r>
          </a:p>
          <a:p>
            <a:pPr marL="0" indent="0" eaLnBrk="1" hangingPunct="1">
              <a:buNone/>
            </a:pPr>
            <a:r>
              <a:rPr lang="es-ES" altLang="es-AR" sz="2400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Glucopéptidos - </a:t>
            </a:r>
            <a:r>
              <a:rPr lang="el-GR" altLang="es-AR" sz="2400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β</a:t>
            </a:r>
            <a:r>
              <a:rPr lang="es-ES" altLang="es-AR" sz="2400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es-ES" altLang="es-AR" sz="2400" b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lactámicos</a:t>
            </a:r>
            <a:r>
              <a:rPr lang="es-ES" altLang="es-AR" sz="2400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endParaRPr lang="en-US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65005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72A169-0F3C-EF4B-050D-679507F5C3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215106"/>
            <a:ext cx="9905998" cy="1478570"/>
          </a:xfrm>
        </p:spPr>
        <p:txBody>
          <a:bodyPr>
            <a:normAutofit/>
          </a:bodyPr>
          <a:lstStyle/>
          <a:p>
            <a:r>
              <a:rPr lang="en-US" sz="3200" b="1" kern="100">
                <a:solidFill>
                  <a:srgbClr val="134770"/>
                </a:solidFill>
                <a:effectLst/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Aminoglucósidos: mecanismos enzimáticos</a:t>
            </a:r>
            <a:endParaRPr lang="en-US" sz="3200" dirty="0"/>
          </a:p>
        </p:txBody>
      </p:sp>
      <p:sp>
        <p:nvSpPr>
          <p:cNvPr id="3" name="Rounded Rectangle 2"/>
          <p:cNvSpPr/>
          <p:nvPr/>
        </p:nvSpPr>
        <p:spPr>
          <a:xfrm>
            <a:off x="822960" y="1188720"/>
            <a:ext cx="9601200" cy="640080"/>
          </a:xfrm>
          <a:prstGeom prst="roundRect">
            <a:avLst>
              <a:gd name="adj" fmla="val 12000"/>
            </a:avLst>
          </a:prstGeom>
          <a:solidFill>
            <a:srgbClr val="134770"/>
          </a:solidFill>
          <a:ln w="15875">
            <a:solidFill>
              <a:srgbClr val="13477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rIns="109728" rtlCol="0" anchor="ctr"/>
          <a:lstStyle/>
          <a:p>
            <a:pPr algn="ctr">
              <a:spcAft>
                <a:spcPts val="400"/>
              </a:spcAft>
            </a:pPr>
            <a:r>
              <a:rPr sz="1700" b="1" i="0">
                <a:solidFill>
                  <a:srgbClr val="FFFFFF"/>
                </a:solidFill>
                <a:latin typeface="Tw Cen MT"/>
              </a:rPr>
              <a:t>INACTIVACIÓN ENZIMÁTICA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2057400"/>
            <a:ext cx="3017520" cy="1417320"/>
          </a:xfrm>
          <a:prstGeom prst="roundRect">
            <a:avLst>
              <a:gd name="adj" fmla="val 12000"/>
            </a:avLst>
          </a:prstGeom>
          <a:solidFill>
            <a:srgbClr val="F0F4F8"/>
          </a:solidFill>
          <a:ln w="15875">
            <a:solidFill>
              <a:srgbClr val="63A0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rIns="109728" rtlCol="0" anchor="ctr"/>
          <a:lstStyle/>
          <a:p>
            <a:pPr algn="ctr">
              <a:spcAft>
                <a:spcPts val="400"/>
              </a:spcAft>
            </a:pPr>
            <a:r>
              <a:rPr sz="3000" b="1" i="0">
                <a:solidFill>
                  <a:srgbClr val="134770"/>
                </a:solidFill>
                <a:latin typeface="Tw Cen MT"/>
              </a:rPr>
              <a:t>AAC</a:t>
            </a:r>
          </a:p>
          <a:p>
            <a:pPr algn="ctr">
              <a:spcAft>
                <a:spcPts val="0"/>
              </a:spcAft>
            </a:pPr>
            <a:r>
              <a:rPr sz="1400" b="0" i="0">
                <a:solidFill>
                  <a:srgbClr val="1F2A33"/>
                </a:solidFill>
                <a:latin typeface="Tw Cen MT"/>
              </a:rPr>
              <a:t>N-acetiltransferasas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114800" y="2057400"/>
            <a:ext cx="3017520" cy="1417320"/>
          </a:xfrm>
          <a:prstGeom prst="roundRect">
            <a:avLst>
              <a:gd name="adj" fmla="val 12000"/>
            </a:avLst>
          </a:prstGeom>
          <a:solidFill>
            <a:srgbClr val="F0F4F8"/>
          </a:solidFill>
          <a:ln w="15875">
            <a:solidFill>
              <a:srgbClr val="63A0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rIns="109728" rtlCol="0" anchor="ctr"/>
          <a:lstStyle/>
          <a:p>
            <a:pPr algn="ctr">
              <a:spcAft>
                <a:spcPts val="400"/>
              </a:spcAft>
            </a:pPr>
            <a:r>
              <a:rPr sz="3000" b="1" i="0">
                <a:solidFill>
                  <a:srgbClr val="134770"/>
                </a:solidFill>
                <a:latin typeface="Tw Cen MT"/>
              </a:rPr>
              <a:t>APH</a:t>
            </a:r>
          </a:p>
          <a:p>
            <a:pPr algn="ctr">
              <a:spcAft>
                <a:spcPts val="0"/>
              </a:spcAft>
            </a:pPr>
            <a:r>
              <a:rPr sz="1400" b="0" i="0">
                <a:solidFill>
                  <a:srgbClr val="1F2A33"/>
                </a:solidFill>
                <a:latin typeface="Tw Cen MT"/>
              </a:rPr>
              <a:t>O-nucleotidiltransferasas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406640" y="2057400"/>
            <a:ext cx="3017520" cy="1417320"/>
          </a:xfrm>
          <a:prstGeom prst="roundRect">
            <a:avLst>
              <a:gd name="adj" fmla="val 12000"/>
            </a:avLst>
          </a:prstGeom>
          <a:solidFill>
            <a:srgbClr val="F0F4F8"/>
          </a:solidFill>
          <a:ln w="15875">
            <a:solidFill>
              <a:srgbClr val="63A0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rIns="109728" rtlCol="0" anchor="ctr"/>
          <a:lstStyle/>
          <a:p>
            <a:pPr algn="ctr">
              <a:spcAft>
                <a:spcPts val="400"/>
              </a:spcAft>
            </a:pPr>
            <a:r>
              <a:rPr sz="3000" b="1" i="0">
                <a:solidFill>
                  <a:srgbClr val="134770"/>
                </a:solidFill>
                <a:latin typeface="Tw Cen MT"/>
              </a:rPr>
              <a:t>ANT</a:t>
            </a:r>
          </a:p>
          <a:p>
            <a:pPr algn="ctr">
              <a:spcAft>
                <a:spcPts val="0"/>
              </a:spcAft>
            </a:pPr>
            <a:r>
              <a:rPr sz="1400" b="0" i="0">
                <a:solidFill>
                  <a:srgbClr val="1F2A33"/>
                </a:solidFill>
                <a:latin typeface="Tw Cen MT"/>
              </a:rPr>
              <a:t>O-fosfotransferasas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3657600"/>
            <a:ext cx="96012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1" i="0">
                <a:solidFill>
                  <a:srgbClr val="FFFFFF"/>
                </a:solidFill>
                <a:latin typeface="Tw Cen MT"/>
              </a:rPr>
              <a:t>Cada enzima actúa sobre un perfil distinto de aminoglucósidos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22960" y="4069080"/>
            <a:ext cx="9601200" cy="5486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63A0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rIns="109728" rtlCol="0" anchor="ctr"/>
          <a:lstStyle/>
          <a:p>
            <a:pPr algn="l">
              <a:spcAft>
                <a:spcPts val="400"/>
              </a:spcAft>
            </a:pPr>
            <a:r>
              <a:rPr sz="1500" b="0" i="0">
                <a:solidFill>
                  <a:srgbClr val="1F2A33"/>
                </a:solidFill>
                <a:latin typeface="Tw Cen MT"/>
              </a:rPr>
              <a:t>Cromosómicas o plasmídicas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22960" y="4727448"/>
            <a:ext cx="9601200" cy="5486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63A0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rIns="109728" rtlCol="0" anchor="ctr"/>
          <a:lstStyle/>
          <a:p>
            <a:pPr algn="l">
              <a:spcAft>
                <a:spcPts val="400"/>
              </a:spcAft>
            </a:pPr>
            <a:r>
              <a:rPr sz="1500" b="0" i="0">
                <a:solidFill>
                  <a:srgbClr val="1F2A33"/>
                </a:solidFill>
                <a:latin typeface="Tw Cen MT"/>
              </a:rPr>
              <a:t>Expresión constitutiva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22960" y="5385816"/>
            <a:ext cx="9601200" cy="5486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63A0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rIns="109728" rtlCol="0" anchor="ctr"/>
          <a:lstStyle/>
          <a:p>
            <a:pPr algn="l">
              <a:spcAft>
                <a:spcPts val="400"/>
              </a:spcAft>
            </a:pPr>
            <a:r>
              <a:rPr sz="1500" b="0" i="0">
                <a:solidFill>
                  <a:srgbClr val="1F2A33"/>
                </a:solidFill>
                <a:latin typeface="Tw Cen MT"/>
              </a:rPr>
              <a:t>Actúan durante el transporte del antibiótico al interior de la célula</a:t>
            </a:r>
          </a:p>
        </p:txBody>
      </p:sp>
    </p:spTree>
    <p:extLst>
      <p:ext uri="{BB962C8B-B14F-4D97-AF65-F5344CB8AC3E}">
        <p14:creationId xmlns:p14="http://schemas.microsoft.com/office/powerpoint/2010/main" val="3148001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1449294-A6A0-B52F-5D29-CDCF4F767C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201659"/>
            <a:ext cx="9905998" cy="1478570"/>
          </a:xfrm>
        </p:spPr>
        <p:txBody>
          <a:bodyPr>
            <a:normAutofit/>
          </a:bodyPr>
          <a:lstStyle/>
          <a:p>
            <a:r>
              <a:rPr lang="en-US" sz="3200" b="1" kern="100" dirty="0">
                <a:solidFill>
                  <a:srgbClr val="000000"/>
                </a:solidFill>
                <a:effectLst/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Resistencia </a:t>
            </a:r>
            <a:r>
              <a:rPr lang="en-US" sz="3200" b="1" kern="100">
                <a:solidFill>
                  <a:srgbClr val="000000"/>
                </a:solidFill>
                <a:effectLst/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de alto nivel (RAN)</a:t>
            </a:r>
            <a:endParaRPr lang="en-US" sz="3200" dirty="0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002A9946-6D7C-AB1B-C4FC-A355A272C6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55817" y="2333038"/>
            <a:ext cx="5888931" cy="3541712"/>
          </a:xfrm>
          <a:prstGeom prst="rect">
            <a:avLst/>
          </a:prstGeom>
          <a:solidFill>
            <a:schemeClr val="accent1"/>
          </a:solidFill>
          <a:ln w="57150">
            <a:solidFill>
              <a:schemeClr val="accent1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BBB9D4D9-001D-7D4A-1E5B-04EB002B9A73}"/>
              </a:ext>
            </a:extLst>
          </p:cNvPr>
          <p:cNvSpPr txBox="1"/>
          <p:nvPr/>
        </p:nvSpPr>
        <p:spPr>
          <a:xfrm>
            <a:off x="941293" y="1359767"/>
            <a:ext cx="610496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AR" sz="2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Aminoglucósidos resistencia de alto nivel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26273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FD9F21-5BCD-04A0-E89E-BA52D72E4E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163748"/>
            <a:ext cx="9905998" cy="1478570"/>
          </a:xfrm>
        </p:spPr>
        <p:txBody>
          <a:bodyPr>
            <a:normAutofit/>
          </a:bodyPr>
          <a:lstStyle/>
          <a:p>
            <a:r>
              <a:rPr lang="en-US" sz="3200" b="1" kern="100">
                <a:solidFill>
                  <a:srgbClr val="134770"/>
                </a:solidFill>
                <a:effectLst/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RAN: interpretación de halos</a:t>
            </a:r>
            <a:endParaRPr lang="en-US" sz="3200" dirty="0"/>
          </a:p>
        </p:txBody>
      </p:sp>
      <p:sp>
        <p:nvSpPr>
          <p:cNvPr id="3" name="Rounded Rectangle 2"/>
          <p:cNvSpPr/>
          <p:nvPr/>
        </p:nvSpPr>
        <p:spPr>
          <a:xfrm>
            <a:off x="822960" y="1508760"/>
            <a:ext cx="2743200" cy="1143000"/>
          </a:xfrm>
          <a:prstGeom prst="roundRect">
            <a:avLst>
              <a:gd name="adj" fmla="val 12000"/>
            </a:avLst>
          </a:prstGeom>
          <a:solidFill>
            <a:srgbClr val="4E7A1E"/>
          </a:solidFill>
          <a:ln w="15875">
            <a:solidFill>
              <a:srgbClr val="4E7A1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rIns="109728" rtlCol="0" anchor="ctr"/>
          <a:lstStyle/>
          <a:p>
            <a:pPr algn="ctr">
              <a:spcAft>
                <a:spcPts val="400"/>
              </a:spcAft>
            </a:pPr>
            <a:r>
              <a:rPr sz="1800" b="1" i="0">
                <a:solidFill>
                  <a:srgbClr val="FFFFFF"/>
                </a:solidFill>
                <a:latin typeface="Tw Cen MT"/>
              </a:rPr>
              <a:t>HALOS ≥ 10 mm</a:t>
            </a:r>
          </a:p>
        </p:txBody>
      </p:sp>
      <p:sp>
        <p:nvSpPr>
          <p:cNvPr id="4" name="Right Arrow 3"/>
          <p:cNvSpPr/>
          <p:nvPr/>
        </p:nvSpPr>
        <p:spPr>
          <a:xfrm>
            <a:off x="3703320" y="1892808"/>
            <a:ext cx="685800" cy="384048"/>
          </a:xfrm>
          <a:prstGeom prst="rightArrow">
            <a:avLst/>
          </a:prstGeom>
          <a:solidFill>
            <a:srgbClr val="4E7A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4526280" y="1508760"/>
            <a:ext cx="5897880" cy="11430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4E7A1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rIns="109728" rtlCol="0" anchor="ctr"/>
          <a:lstStyle/>
          <a:p>
            <a:pPr algn="l">
              <a:spcAft>
                <a:spcPts val="400"/>
              </a:spcAft>
            </a:pPr>
            <a:r>
              <a:rPr sz="1700" b="1" i="0">
                <a:solidFill>
                  <a:srgbClr val="4E7A1E"/>
                </a:solidFill>
                <a:latin typeface="Tw Cen MT"/>
              </a:rPr>
              <a:t>Ausencia de RAN</a:t>
            </a:r>
          </a:p>
          <a:p>
            <a:pPr algn="l">
              <a:spcAft>
                <a:spcPts val="0"/>
              </a:spcAft>
            </a:pPr>
            <a:r>
              <a:rPr sz="1300" b="0" i="0">
                <a:solidFill>
                  <a:srgbClr val="1F2A33"/>
                </a:solidFill>
                <a:latin typeface="Tw Cen MT"/>
              </a:rPr>
              <a:t>Predice sinergia con β-lactámicos o glicopéptidos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" y="2971800"/>
            <a:ext cx="2743200" cy="1143000"/>
          </a:xfrm>
          <a:prstGeom prst="roundRect">
            <a:avLst>
              <a:gd name="adj" fmla="val 12000"/>
            </a:avLst>
          </a:prstGeom>
          <a:solidFill>
            <a:srgbClr val="B56B0C"/>
          </a:solidFill>
          <a:ln w="15875">
            <a:solidFill>
              <a:srgbClr val="B56B0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rIns="109728" rtlCol="0" anchor="ctr"/>
          <a:lstStyle/>
          <a:p>
            <a:pPr algn="ctr">
              <a:spcAft>
                <a:spcPts val="400"/>
              </a:spcAft>
            </a:pPr>
            <a:r>
              <a:rPr sz="1800" b="1" i="0">
                <a:solidFill>
                  <a:srgbClr val="FFFFFF"/>
                </a:solidFill>
                <a:latin typeface="Tw Cen MT"/>
              </a:rPr>
              <a:t>HALOS 7 – 9 mm</a:t>
            </a:r>
          </a:p>
        </p:txBody>
      </p:sp>
      <p:sp>
        <p:nvSpPr>
          <p:cNvPr id="7" name="Right Arrow 6"/>
          <p:cNvSpPr/>
          <p:nvPr/>
        </p:nvSpPr>
        <p:spPr>
          <a:xfrm>
            <a:off x="3703320" y="3355848"/>
            <a:ext cx="685800" cy="384048"/>
          </a:xfrm>
          <a:prstGeom prst="rightArrow">
            <a:avLst/>
          </a:prstGeom>
          <a:solidFill>
            <a:srgbClr val="B56B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4526280" y="2971800"/>
            <a:ext cx="5897880" cy="11430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B56B0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rIns="109728" rtlCol="0" anchor="ctr"/>
          <a:lstStyle/>
          <a:p>
            <a:pPr algn="l">
              <a:spcAft>
                <a:spcPts val="400"/>
              </a:spcAft>
            </a:pPr>
            <a:r>
              <a:rPr sz="1700" b="1" i="0">
                <a:solidFill>
                  <a:srgbClr val="B56B0C"/>
                </a:solidFill>
                <a:latin typeface="Tw Cen MT"/>
              </a:rPr>
              <a:t>Zona de incertidumbre</a:t>
            </a:r>
          </a:p>
          <a:p>
            <a:pPr algn="l">
              <a:spcAft>
                <a:spcPts val="0"/>
              </a:spcAft>
            </a:pPr>
            <a:r>
              <a:rPr sz="1300" b="0" i="0">
                <a:solidFill>
                  <a:srgbClr val="1F2A33"/>
                </a:solidFill>
                <a:latin typeface="Tw Cen MT"/>
              </a:rPr>
              <a:t>Confirmar por otros métodos: BHI 500 µg/ml Gen (24 h) o 2000 µg/ml Str (48 h)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22960" y="4434840"/>
            <a:ext cx="2743200" cy="1143000"/>
          </a:xfrm>
          <a:prstGeom prst="roundRect">
            <a:avLst>
              <a:gd name="adj" fmla="val 12000"/>
            </a:avLst>
          </a:prstGeom>
          <a:solidFill>
            <a:srgbClr val="C0452E"/>
          </a:solidFill>
          <a:ln w="15875">
            <a:solidFill>
              <a:srgbClr val="C045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rIns="109728" rtlCol="0" anchor="ctr"/>
          <a:lstStyle/>
          <a:p>
            <a:pPr algn="ctr">
              <a:spcAft>
                <a:spcPts val="400"/>
              </a:spcAft>
            </a:pPr>
            <a:r>
              <a:rPr sz="1800" b="1" i="0">
                <a:solidFill>
                  <a:srgbClr val="FFFFFF"/>
                </a:solidFill>
                <a:latin typeface="Tw Cen MT"/>
              </a:rPr>
              <a:t>HALOS ≤ 6 mm</a:t>
            </a:r>
          </a:p>
        </p:txBody>
      </p:sp>
      <p:sp>
        <p:nvSpPr>
          <p:cNvPr id="10" name="Right Arrow 9"/>
          <p:cNvSpPr/>
          <p:nvPr/>
        </p:nvSpPr>
        <p:spPr>
          <a:xfrm>
            <a:off x="3703320" y="4818888"/>
            <a:ext cx="685800" cy="384048"/>
          </a:xfrm>
          <a:prstGeom prst="rightArrow">
            <a:avLst/>
          </a:prstGeom>
          <a:solidFill>
            <a:srgbClr val="C045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4526280" y="4434840"/>
            <a:ext cx="5897880" cy="11430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C045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rIns="109728" rtlCol="0" anchor="ctr"/>
          <a:lstStyle/>
          <a:p>
            <a:pPr algn="l">
              <a:spcAft>
                <a:spcPts val="400"/>
              </a:spcAft>
            </a:pPr>
            <a:r>
              <a:rPr sz="1700" b="1" i="0">
                <a:solidFill>
                  <a:srgbClr val="C0452E"/>
                </a:solidFill>
                <a:latin typeface="Tw Cen MT"/>
              </a:rPr>
              <a:t>RAN presente</a:t>
            </a:r>
          </a:p>
          <a:p>
            <a:pPr algn="l">
              <a:spcAft>
                <a:spcPts val="0"/>
              </a:spcAft>
            </a:pPr>
            <a:r>
              <a:rPr sz="1300" b="0" i="0">
                <a:solidFill>
                  <a:srgbClr val="1F2A33"/>
                </a:solidFill>
                <a:latin typeface="Tw Cen MT"/>
              </a:rPr>
              <a:t>Ausencia de sinergia con β-lactámicos o glicopéptidos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" y="5806440"/>
            <a:ext cx="96012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300" b="1" i="0">
                <a:solidFill>
                  <a:srgbClr val="FFFFFF"/>
                </a:solidFill>
                <a:latin typeface="Tw Cen MT"/>
              </a:rPr>
              <a:t>RAN = resistencia de alto nivel a aminoglucósidos</a:t>
            </a:r>
          </a:p>
        </p:txBody>
      </p:sp>
    </p:spTree>
    <p:extLst>
      <p:ext uri="{BB962C8B-B14F-4D97-AF65-F5344CB8AC3E}">
        <p14:creationId xmlns:p14="http://schemas.microsoft.com/office/powerpoint/2010/main" val="22407523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0CBCFC-8243-C1FA-06C5-63F8B684B9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2" y="80636"/>
            <a:ext cx="9905998" cy="1478570"/>
          </a:xfrm>
        </p:spPr>
        <p:txBody>
          <a:bodyPr>
            <a:normAutofit/>
          </a:bodyPr>
          <a:lstStyle/>
          <a:p>
            <a:r>
              <a:rPr lang="en-US" sz="3200" b="1" kern="100">
                <a:solidFill>
                  <a:srgbClr val="000000"/>
                </a:solidFill>
                <a:effectLst/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RAN: redacción del informe</a:t>
            </a:r>
            <a:endParaRPr lang="en-US" sz="320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04E4CC9-1641-0399-613A-7EDBD601CA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0048" y="1294745"/>
            <a:ext cx="9905999" cy="52808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AR" sz="2400" dirty="0"/>
              <a:t>ALTERNATIVAS PARA EL INFORME EN OBSERVACIONES</a:t>
            </a:r>
          </a:p>
          <a:p>
            <a:pPr>
              <a:lnSpc>
                <a:spcPct val="150000"/>
              </a:lnSpc>
            </a:pPr>
            <a:r>
              <a:rPr lang="es-AR" sz="2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EL AISLAMIENTO NO PRESENTA RESISTENCIA DE ALTO NIVEL A AMINOGLUCOSIDOS, POR LO TANTO </a:t>
            </a:r>
            <a:r>
              <a:rPr lang="es-AR" sz="2400" b="1" i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 POSIBLE </a:t>
            </a:r>
            <a:r>
              <a:rPr lang="es-AR" sz="2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PREDECIR SINERGIA ENTRE B-LACTAMICOS Y AMINOGLUCOSIDOS.</a:t>
            </a:r>
          </a:p>
          <a:p>
            <a:pPr marL="0" indent="0">
              <a:lnSpc>
                <a:spcPct val="150000"/>
              </a:lnSpc>
              <a:buNone/>
            </a:pPr>
            <a:endParaRPr lang="es-AR" sz="24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es-AR" sz="2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EL AISLAMIENTO PRESENTA RESISTENCIA DE ALTO NIVEL A AMINOGLUCOSIDOS, POR LO TANTO </a:t>
            </a:r>
            <a:r>
              <a:rPr lang="es-AR" sz="2400" b="1" i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 ES POSIBLE </a:t>
            </a:r>
            <a:r>
              <a:rPr lang="es-AR" sz="2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PREDECIR SINERGIA ENTRE B-LACTAMICOS Y AMINOGLUCOSIDOS</a:t>
            </a:r>
            <a:r>
              <a:rPr lang="es-AR" sz="2400" b="1" dirty="0">
                <a:solidFill>
                  <a:srgbClr val="FFC000"/>
                </a:solidFill>
              </a:rPr>
              <a:t>.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27527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D8BA577-9EC3-FB31-702C-ACDD7ABE5D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s-AR" sz="4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Antibiograma </a:t>
            </a:r>
            <a:r>
              <a:rPr lang="es-AR" sz="4800" i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Streptococcus</a:t>
            </a:r>
            <a:r>
              <a:rPr lang="es-AR" sz="4800" i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spp.</a:t>
            </a:r>
            <a:endParaRPr lang="en-US" sz="48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88997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C478768-7CD4-5FEF-A45A-4E59E04A8D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9553" y="363070"/>
            <a:ext cx="10159905" cy="6131859"/>
          </a:xfrm>
        </p:spPr>
        <p:txBody>
          <a:bodyPr>
            <a:normAutofit fontScale="87000" lnSpcReduction="20000"/>
          </a:bodyPr>
          <a:lstStyle/>
          <a:p>
            <a:r>
              <a:rPr lang="es-AR" sz="3300" u="sng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lang="es-AR" sz="3300" i="1" u="sng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pneumoniae</a:t>
            </a:r>
          </a:p>
          <a:p>
            <a:pPr marL="0" indent="0">
              <a:buNone/>
            </a:pPr>
            <a:r>
              <a:rPr lang="es-MX" sz="2800" b="1" i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MX" sz="2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Listado de drogas que pueden ensayarse por el método de difusión </a:t>
            </a:r>
            <a:endParaRPr lang="es-AR" sz="2800" b="1" i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/>
            <a:r>
              <a:rPr lang="es-ES_tradnl" sz="2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Vancomicina (VA) </a:t>
            </a:r>
            <a:r>
              <a:rPr lang="es-ES_tradnl" sz="28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GLUCOPÉPTIDO</a:t>
            </a:r>
            <a:endParaRPr lang="es-AR" sz="280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/>
            <a:r>
              <a:rPr lang="es-ES_tradnl" sz="2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Oxacilina (OXA) B.LACTAMICO </a:t>
            </a:r>
            <a:endParaRPr lang="es-AR" sz="28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/>
            <a:r>
              <a:rPr lang="es-ES_tradnl" sz="2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Eritromicina (E) MACROLIDO</a:t>
            </a:r>
            <a:endParaRPr lang="es-AR" sz="28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/>
            <a:r>
              <a:rPr lang="es-ES_tradnl" sz="2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Clindamicina (CLIN) </a:t>
            </a:r>
            <a:r>
              <a:rPr lang="es-ES_tradnl" sz="28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LINCOSAMIDA</a:t>
            </a:r>
            <a:endParaRPr lang="es-AR" sz="28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/>
            <a:r>
              <a:rPr lang="es-ES_tradnl" sz="28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Trimetoprima-sulfametoxazol </a:t>
            </a:r>
            <a:r>
              <a:rPr lang="es-ES_tradnl" sz="2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(STX) DIAMINOPIRIMIDINA/SULFONAMIDA</a:t>
            </a:r>
            <a:endParaRPr lang="es-AR" sz="28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/>
            <a:r>
              <a:rPr lang="es-ES_tradnl" sz="2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Rifampicina (RFA) RIFAMICINA</a:t>
            </a:r>
            <a:endParaRPr lang="es-AR" sz="28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/>
            <a:r>
              <a:rPr lang="es-ES_tradnl" sz="2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Cloranfenicol (C) ANFENICOL</a:t>
            </a:r>
            <a:endParaRPr lang="es-AR" sz="28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/>
            <a:r>
              <a:rPr lang="es-ES_tradnl" sz="2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Levofloxacina (LVX) QUINOLONA FLUORADA</a:t>
            </a:r>
            <a:endParaRPr lang="es-AR" sz="28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/>
            <a:r>
              <a:rPr lang="es-ES_tradnl" sz="28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Tetraciclina </a:t>
            </a:r>
            <a:r>
              <a:rPr lang="es-ES_tradnl" sz="2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(TE) TETRACICLINA</a:t>
            </a:r>
            <a:endParaRPr lang="es-AR" sz="28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/>
            <a:r>
              <a:rPr lang="es-ES_tradnl" sz="28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Ceftarolina</a:t>
            </a:r>
            <a:r>
              <a:rPr lang="es-ES_tradnl" sz="2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(CPT) CEF 5°GEN</a:t>
            </a:r>
            <a:endParaRPr lang="es-AR" sz="280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022979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3CF554D-318E-AD52-0171-C2F1673028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2" y="201659"/>
            <a:ext cx="9905998" cy="1478570"/>
          </a:xfrm>
        </p:spPr>
        <p:txBody>
          <a:bodyPr>
            <a:normAutofit/>
          </a:bodyPr>
          <a:lstStyle/>
          <a:p>
            <a:r>
              <a:rPr lang="en-US" sz="3200" b="1" kern="100">
                <a:solidFill>
                  <a:srgbClr val="000000"/>
                </a:solidFill>
                <a:effectLst/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S. pneumoniae: puntos clave del informe</a:t>
            </a:r>
            <a:endParaRPr lang="en-US" sz="320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C1CCACE-1EDB-D78B-21CE-B6F1EA1CB6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1" y="1563687"/>
            <a:ext cx="9905999" cy="4151314"/>
          </a:xfrm>
        </p:spPr>
        <p:txBody>
          <a:bodyPr>
            <a:normAutofit fontScale="85000" lnSpcReduction="20000"/>
          </a:bodyPr>
          <a:lstStyle/>
          <a:p>
            <a:r>
              <a:rPr lang="es-MX" sz="2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OBSERVACIONES:</a:t>
            </a:r>
          </a:p>
          <a:p>
            <a:r>
              <a:rPr lang="es-ES" sz="2800" b="1" u="sng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OXACILINA</a:t>
            </a:r>
            <a:r>
              <a:rPr lang="es-ES" sz="2800" u="sng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s-ES" sz="2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 estos microorganismos se prueba el disco de oxacilina para informar penicilina. </a:t>
            </a:r>
          </a:p>
          <a:p>
            <a:r>
              <a:rPr lang="es-ES" sz="2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 el aislamiento presenta resistencia a oxacilina,  NO SE DEBE INFORMAR RESISTENCIA A PENICILINA (en ese caso debe realizarse CIM a penicilina)</a:t>
            </a:r>
            <a:endParaRPr lang="es-AR" sz="28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s-ES" sz="2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 muestras sistémicas,  se recomienda realizar la prueba de CIM  para evaluar sensibilidad a </a:t>
            </a:r>
            <a:r>
              <a:rPr lang="es-MX" sz="2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penicilina y cefotaxima/ceftriaxona. </a:t>
            </a:r>
            <a:endParaRPr lang="es-AR" sz="28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s-ES_tradnl" sz="2800" b="1" u="sng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MACROLIDOS:</a:t>
            </a:r>
            <a:r>
              <a:rPr lang="es-ES_tradnl" sz="2800" b="1" i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sz="2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Los discos de eritromicina y clindamicina se colocan a 12 mm para evaluar el fenómeno MLS.</a:t>
            </a:r>
            <a:endParaRPr lang="es-AR" sz="2800" b="1" i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71D35B78-2308-9244-8C4C-EA54A129BB2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8403"/>
          <a:stretch/>
        </p:blipFill>
        <p:spPr>
          <a:xfrm>
            <a:off x="6775569" y="5093564"/>
            <a:ext cx="3054232" cy="1562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501543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93F79A7-2442-63F2-540E-526070AAE2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7283" y="188212"/>
            <a:ext cx="9905998" cy="1478570"/>
          </a:xfrm>
        </p:spPr>
        <p:txBody>
          <a:bodyPr>
            <a:normAutofit/>
          </a:bodyPr>
          <a:lstStyle/>
          <a:p>
            <a:r>
              <a:rPr lang="en-US" sz="3200" b="1" kern="100">
                <a:solidFill>
                  <a:srgbClr val="000000"/>
                </a:solidFill>
                <a:effectLst/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Estreptococos ß-hemolíticos</a:t>
            </a:r>
            <a:endParaRPr lang="en-US" sz="320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B0BD114-480A-A9D1-3266-2EE99A957E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1411941"/>
            <a:ext cx="9905999" cy="437926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AR" sz="2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Antibiograma de mínima para estreptococos </a:t>
            </a:r>
            <a:r>
              <a:rPr lang="es-AR" sz="2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ß-hemolíticos</a:t>
            </a:r>
            <a:endParaRPr lang="en-US" sz="28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97DB9BE6-4F19-36D3-CA83-F7AAB9309EB3}"/>
              </a:ext>
            </a:extLst>
          </p:cNvPr>
          <p:cNvSpPr/>
          <p:nvPr/>
        </p:nvSpPr>
        <p:spPr>
          <a:xfrm>
            <a:off x="769034" y="1982575"/>
            <a:ext cx="7460565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sz="3600" dirty="0"/>
              <a:t>1.Penicilina </a:t>
            </a:r>
            <a:r>
              <a:rPr lang="es-AR" sz="3200" dirty="0"/>
              <a:t>(PEN)</a:t>
            </a:r>
            <a:r>
              <a:rPr lang="es-AR" sz="3600" dirty="0"/>
              <a:t> </a:t>
            </a:r>
            <a:r>
              <a:rPr lang="es-AR" sz="2800" dirty="0">
                <a:solidFill>
                  <a:srgbClr val="FFFF00"/>
                </a:solidFill>
              </a:rPr>
              <a:t>-LACTAMICO</a:t>
            </a:r>
          </a:p>
          <a:p>
            <a:endParaRPr lang="es-AR" sz="3600" dirty="0"/>
          </a:p>
          <a:p>
            <a:r>
              <a:rPr lang="es-AR" sz="3600" dirty="0"/>
              <a:t>2.Eritromicina </a:t>
            </a:r>
            <a:r>
              <a:rPr lang="es-AR" sz="3200" dirty="0"/>
              <a:t>(ERY) </a:t>
            </a:r>
            <a:r>
              <a:rPr lang="es-AR" sz="2800" dirty="0">
                <a:solidFill>
                  <a:srgbClr val="FFFF00"/>
                </a:solidFill>
              </a:rPr>
              <a:t>MACROLIDO</a:t>
            </a:r>
            <a:endParaRPr lang="es-AR" sz="3600" dirty="0">
              <a:solidFill>
                <a:srgbClr val="FFFF00"/>
              </a:solidFill>
            </a:endParaRPr>
          </a:p>
          <a:p>
            <a:endParaRPr lang="es-AR" sz="3600" dirty="0"/>
          </a:p>
          <a:p>
            <a:r>
              <a:rPr lang="es-AR" sz="3600" dirty="0"/>
              <a:t>3.Clindamicina </a:t>
            </a:r>
            <a:r>
              <a:rPr lang="es-AR" sz="3200" dirty="0"/>
              <a:t>(CLIN)</a:t>
            </a:r>
            <a:r>
              <a:rPr lang="es-AR" sz="2800" dirty="0">
                <a:solidFill>
                  <a:srgbClr val="FFFF00"/>
                </a:solidFill>
              </a:rPr>
              <a:t>LINCOSAMIDA</a:t>
            </a:r>
            <a:endParaRPr lang="es-AR" sz="3600" dirty="0">
              <a:solidFill>
                <a:srgbClr val="FFFF00"/>
              </a:solidFill>
            </a:endParaRPr>
          </a:p>
          <a:p>
            <a:endParaRPr lang="es-AR" sz="3600" dirty="0"/>
          </a:p>
          <a:p>
            <a:r>
              <a:rPr lang="es-AR" sz="3600" dirty="0"/>
              <a:t>4.Levofloxacina </a:t>
            </a:r>
            <a:r>
              <a:rPr lang="es-AR" sz="3200" dirty="0"/>
              <a:t>(LEV) </a:t>
            </a:r>
            <a:r>
              <a:rPr lang="es-AR" sz="2800" dirty="0">
                <a:solidFill>
                  <a:srgbClr val="FFFF00"/>
                </a:solidFill>
              </a:rPr>
              <a:t>Q. FLUORADA</a:t>
            </a:r>
            <a:endParaRPr lang="es-AR" sz="3600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D75862C-6F16-04FC-5B9D-09D09FAC025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184" t="2098" r="55573" b="-2098"/>
          <a:stretch/>
        </p:blipFill>
        <p:spPr>
          <a:xfrm>
            <a:off x="7491850" y="3601571"/>
            <a:ext cx="3325122" cy="1961464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389574EB-A6BB-9B36-F6CD-346C32DF53CD}"/>
              </a:ext>
            </a:extLst>
          </p:cNvPr>
          <p:cNvSpPr txBox="1"/>
          <p:nvPr/>
        </p:nvSpPr>
        <p:spPr>
          <a:xfrm>
            <a:off x="7284372" y="2493827"/>
            <a:ext cx="305034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2800" b="1" dirty="0">
                <a:solidFill>
                  <a:srgbClr val="FF0000"/>
                </a:solidFill>
              </a:rPr>
              <a:t>ERY-CLIN 12mm borde a borde</a:t>
            </a:r>
          </a:p>
        </p:txBody>
      </p:sp>
    </p:spTree>
    <p:extLst>
      <p:ext uri="{BB962C8B-B14F-4D97-AF65-F5344CB8AC3E}">
        <p14:creationId xmlns:p14="http://schemas.microsoft.com/office/powerpoint/2010/main" val="296516189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D6876CC-8495-9F71-0D86-A25B905A18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s-AR" sz="8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MUCHAS GRACIAS!</a:t>
            </a:r>
            <a:endParaRPr lang="en-US" sz="8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0767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o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Circuito</Template>
  <TotalTime>251</TotalTime>
  <Words>1158</Words>
  <Application>Microsoft Office PowerPoint</Application>
  <PresentationFormat>Panorámica</PresentationFormat>
  <Paragraphs>199</Paragraphs>
  <Slides>27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27</vt:i4>
      </vt:variant>
    </vt:vector>
  </HeadingPairs>
  <TitlesOfParts>
    <vt:vector size="34" baseType="lpstr">
      <vt:lpstr>Arial</vt:lpstr>
      <vt:lpstr>Calibri</vt:lpstr>
      <vt:lpstr>Corbel</vt:lpstr>
      <vt:lpstr>Trebuchet MS</vt:lpstr>
      <vt:lpstr>Tw Cen MT</vt:lpstr>
      <vt:lpstr>Wingdings</vt:lpstr>
      <vt:lpstr>Circuito</vt:lpstr>
      <vt:lpstr>Resistencia Bacteriana  Aspectos bacteriológicos CGP                                       Bioq Luis R. Ávila  MP 1511 HCS </vt:lpstr>
      <vt:lpstr>Panorama de la resistencia bacteriana</vt:lpstr>
      <vt:lpstr>SAMR: características fenotípicas y moleculares</vt:lpstr>
      <vt:lpstr>Gen mecA y PBP2a</vt:lpstr>
      <vt:lpstr>Cefoxitina como marcador</vt:lpstr>
      <vt:lpstr>Fenotipos MLS en Staphylococcus</vt:lpstr>
      <vt:lpstr>Macrólidos: interpretación del antibiograma</vt:lpstr>
      <vt:lpstr>Vancomicina: puntos de corte</vt:lpstr>
      <vt:lpstr>VISA, y hVISA</vt:lpstr>
      <vt:lpstr>CIM a vancomicina: cómo informar</vt:lpstr>
      <vt:lpstr>Presentación de PowerPoint</vt:lpstr>
      <vt:lpstr>Enterococos y penicilinas</vt:lpstr>
      <vt:lpstr>Presentación de PowerPoint</vt:lpstr>
      <vt:lpstr>Enterococos: predicción de sensibilidad</vt:lpstr>
      <vt:lpstr>Enterococos: glicopéptidos y operones van</vt:lpstr>
      <vt:lpstr>Fenotipos van A y van B</vt:lpstr>
      <vt:lpstr>VRE: alternativas terapéuticas</vt:lpstr>
      <vt:lpstr>Aminoglucósidos: bases del uso combinado</vt:lpstr>
      <vt:lpstr>Aminoglucósidos: mecanismos enzimáticos</vt:lpstr>
      <vt:lpstr>Resistencia de alto nivel (RAN)</vt:lpstr>
      <vt:lpstr>RAN: interpretación de halos</vt:lpstr>
      <vt:lpstr>RAN: redacción del informe</vt:lpstr>
      <vt:lpstr>Presentación de PowerPoint</vt:lpstr>
      <vt:lpstr>Presentación de PowerPoint</vt:lpstr>
      <vt:lpstr>S. pneumoniae: puntos clave del informe</vt:lpstr>
      <vt:lpstr>Estreptococos ß-hemolíticos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Resistencia Bacteriana  Aspectos bacteriológicos CGP                                                  Bioq Luis R. Ávila                                                                                     MP 1511                                                                               HCS</dc:title>
  <dc:creator>Luis Ruben</dc:creator>
  <cp:lastModifiedBy>Luis Raya</cp:lastModifiedBy>
  <cp:revision>2</cp:revision>
  <dcterms:created xsi:type="dcterms:W3CDTF">2023-06-03T09:21:45Z</dcterms:created>
  <dcterms:modified xsi:type="dcterms:W3CDTF">2026-08-14T18:52:44Z</dcterms:modified>
</cp:coreProperties>
</file>