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12" r:id="rId1"/>
  </p:sldMasterIdLst>
  <p:notesMasterIdLst>
    <p:notesMasterId r:id="rId42"/>
  </p:notesMasterIdLst>
  <p:handoutMasterIdLst>
    <p:handoutMasterId r:id="rId43"/>
  </p:handoutMasterIdLst>
  <p:sldIdLst>
    <p:sldId id="256" r:id="rId2"/>
    <p:sldId id="337" r:id="rId3"/>
    <p:sldId id="344" r:id="rId4"/>
    <p:sldId id="345" r:id="rId5"/>
    <p:sldId id="346" r:id="rId6"/>
    <p:sldId id="347" r:id="rId7"/>
    <p:sldId id="348" r:id="rId8"/>
    <p:sldId id="349" r:id="rId9"/>
    <p:sldId id="350" r:id="rId10"/>
    <p:sldId id="355" r:id="rId11"/>
    <p:sldId id="339" r:id="rId12"/>
    <p:sldId id="340" r:id="rId13"/>
    <p:sldId id="342" r:id="rId14"/>
    <p:sldId id="351" r:id="rId15"/>
    <p:sldId id="354" r:id="rId16"/>
    <p:sldId id="352" r:id="rId17"/>
    <p:sldId id="353" r:id="rId18"/>
    <p:sldId id="360" r:id="rId19"/>
    <p:sldId id="362" r:id="rId20"/>
    <p:sldId id="364" r:id="rId21"/>
    <p:sldId id="366" r:id="rId22"/>
    <p:sldId id="356" r:id="rId23"/>
    <p:sldId id="375" r:id="rId24"/>
    <p:sldId id="376" r:id="rId25"/>
    <p:sldId id="380" r:id="rId26"/>
    <p:sldId id="377" r:id="rId27"/>
    <p:sldId id="378" r:id="rId28"/>
    <p:sldId id="381" r:id="rId29"/>
    <p:sldId id="382" r:id="rId30"/>
    <p:sldId id="383" r:id="rId31"/>
    <p:sldId id="384" r:id="rId32"/>
    <p:sldId id="385" r:id="rId33"/>
    <p:sldId id="386" r:id="rId34"/>
    <p:sldId id="387" r:id="rId35"/>
    <p:sldId id="388" r:id="rId36"/>
    <p:sldId id="370" r:id="rId37"/>
    <p:sldId id="368" r:id="rId38"/>
    <p:sldId id="357" r:id="rId39"/>
    <p:sldId id="358" r:id="rId40"/>
    <p:sldId id="336" r:id="rId41"/>
  </p:sldIdLst>
  <p:sldSz cx="12188825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3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>
      <p:cViewPr varScale="1">
        <p:scale>
          <a:sx n="86" d="100"/>
          <a:sy n="86" d="100"/>
        </p:scale>
        <p:origin x="485" y="58"/>
      </p:cViewPr>
      <p:guideLst>
        <p:guide orient="horz" pos="2160"/>
        <p:guide pos="383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5894"/>
    </p:cViewPr>
  </p:sorterViewPr>
  <p:notesViewPr>
    <p:cSldViewPr showGuides="1">
      <p:cViewPr varScale="1">
        <p:scale>
          <a:sx n="87" d="100"/>
          <a:sy n="87" d="100"/>
        </p:scale>
        <p:origin x="3828" y="6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87F6927-4F79-4C52-81E5-99ABFAC948A7}" type="doc">
      <dgm:prSet loTypeId="urn:microsoft.com/office/officeart/2005/8/layout/matrix3" loCatId="matrix" qsTypeId="urn:microsoft.com/office/officeart/2005/8/quickstyle/simple1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4E73BB5F-F9D8-4874-A9B3-56463208141D}">
      <dgm:prSet/>
      <dgm:spPr/>
      <dgm:t>
        <a:bodyPr/>
        <a:lstStyle/>
        <a:p>
          <a:r>
            <a:rPr lang="es-AR"/>
            <a:t>Enterobacterias productoras de BLEE</a:t>
          </a:r>
          <a:endParaRPr lang="en-US"/>
        </a:p>
      </dgm:t>
    </dgm:pt>
    <dgm:pt modelId="{334DA9E5-6129-48D8-878C-FE79C2135788}" type="parTrans" cxnId="{C1B8D6CD-5502-4517-86B6-4615A199CB0C}">
      <dgm:prSet/>
      <dgm:spPr/>
      <dgm:t>
        <a:bodyPr/>
        <a:lstStyle/>
        <a:p>
          <a:endParaRPr lang="en-US"/>
        </a:p>
      </dgm:t>
    </dgm:pt>
    <dgm:pt modelId="{36C20816-5FCE-45D7-9015-07C9DC394F1E}" type="sibTrans" cxnId="{C1B8D6CD-5502-4517-86B6-4615A199CB0C}">
      <dgm:prSet/>
      <dgm:spPr/>
      <dgm:t>
        <a:bodyPr/>
        <a:lstStyle/>
        <a:p>
          <a:endParaRPr lang="en-US"/>
        </a:p>
      </dgm:t>
    </dgm:pt>
    <dgm:pt modelId="{8ECFA2AC-D8A5-4FC1-B8E3-D927CA1B016C}">
      <dgm:prSet/>
      <dgm:spPr/>
      <dgm:t>
        <a:bodyPr/>
        <a:lstStyle/>
        <a:p>
          <a:r>
            <a:rPr lang="es-AR" dirty="0"/>
            <a:t>Enterobacterias resistentes a Carbapenem</a:t>
          </a:r>
          <a:endParaRPr lang="en-US" dirty="0"/>
        </a:p>
      </dgm:t>
    </dgm:pt>
    <dgm:pt modelId="{59734EEF-0920-4E67-8AC3-0EA68327CE5E}" type="parTrans" cxnId="{C0C276A8-C971-449C-8067-4BE4297D2E27}">
      <dgm:prSet/>
      <dgm:spPr/>
      <dgm:t>
        <a:bodyPr/>
        <a:lstStyle/>
        <a:p>
          <a:endParaRPr lang="en-US"/>
        </a:p>
      </dgm:t>
    </dgm:pt>
    <dgm:pt modelId="{DA6F9E70-EDB7-43CB-BC9F-77BE996154A0}" type="sibTrans" cxnId="{C0C276A8-C971-449C-8067-4BE4297D2E27}">
      <dgm:prSet/>
      <dgm:spPr/>
      <dgm:t>
        <a:bodyPr/>
        <a:lstStyle/>
        <a:p>
          <a:endParaRPr lang="en-US"/>
        </a:p>
      </dgm:t>
    </dgm:pt>
    <dgm:pt modelId="{894C1DC6-9586-4789-AAF5-D8EC04499A75}">
      <dgm:prSet/>
      <dgm:spPr/>
      <dgm:t>
        <a:bodyPr/>
        <a:lstStyle/>
        <a:p>
          <a:r>
            <a:rPr lang="es-AR" i="1"/>
            <a:t>PAE </a:t>
          </a:r>
          <a:r>
            <a:rPr lang="es-AR"/>
            <a:t>difícil de tratar</a:t>
          </a:r>
          <a:endParaRPr lang="en-US"/>
        </a:p>
      </dgm:t>
    </dgm:pt>
    <dgm:pt modelId="{59DA34C8-24E2-4BA6-B7E4-A8BB0BCCCB42}" type="parTrans" cxnId="{C0B6ACAB-C1A1-4F0D-9918-23408F6DC206}">
      <dgm:prSet/>
      <dgm:spPr/>
      <dgm:t>
        <a:bodyPr/>
        <a:lstStyle/>
        <a:p>
          <a:endParaRPr lang="en-US"/>
        </a:p>
      </dgm:t>
    </dgm:pt>
    <dgm:pt modelId="{34425242-B7E2-419C-8E5A-35968B599435}" type="sibTrans" cxnId="{C0B6ACAB-C1A1-4F0D-9918-23408F6DC206}">
      <dgm:prSet/>
      <dgm:spPr/>
      <dgm:t>
        <a:bodyPr/>
        <a:lstStyle/>
        <a:p>
          <a:endParaRPr lang="en-US"/>
        </a:p>
      </dgm:t>
    </dgm:pt>
    <dgm:pt modelId="{3BA09D05-20AF-44C3-88A2-C73DB961677A}">
      <dgm:prSet/>
      <dgm:spPr/>
      <dgm:t>
        <a:bodyPr/>
        <a:lstStyle/>
        <a:p>
          <a:r>
            <a:rPr lang="es-AR" i="1" dirty="0" err="1"/>
            <a:t>Acinetobacter</a:t>
          </a:r>
          <a:r>
            <a:rPr lang="es-AR" i="1" dirty="0"/>
            <a:t> </a:t>
          </a:r>
          <a:r>
            <a:rPr lang="es-AR" i="1" dirty="0" err="1"/>
            <a:t>baumanii</a:t>
          </a:r>
          <a:endParaRPr lang="en-US" dirty="0"/>
        </a:p>
      </dgm:t>
    </dgm:pt>
    <dgm:pt modelId="{17DA0BEA-98A4-40A6-ADE7-0BDE932EA096}" type="parTrans" cxnId="{4251A9F6-59D5-4E26-AF64-681EAABF9EC7}">
      <dgm:prSet/>
      <dgm:spPr/>
      <dgm:t>
        <a:bodyPr/>
        <a:lstStyle/>
        <a:p>
          <a:endParaRPr lang="en-US"/>
        </a:p>
      </dgm:t>
    </dgm:pt>
    <dgm:pt modelId="{D7A68D13-A9FC-440D-8ECD-4891A228FC07}" type="sibTrans" cxnId="{4251A9F6-59D5-4E26-AF64-681EAABF9EC7}">
      <dgm:prSet/>
      <dgm:spPr/>
      <dgm:t>
        <a:bodyPr/>
        <a:lstStyle/>
        <a:p>
          <a:endParaRPr lang="en-US"/>
        </a:p>
      </dgm:t>
    </dgm:pt>
    <dgm:pt modelId="{E21667D2-466F-42D5-B8C5-37813BBD6D86}" type="pres">
      <dgm:prSet presAssocID="{C87F6927-4F79-4C52-81E5-99ABFAC948A7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0D8698FD-8610-4454-BF17-4A37E793B5A3}" type="pres">
      <dgm:prSet presAssocID="{C87F6927-4F79-4C52-81E5-99ABFAC948A7}" presName="diamond" presStyleLbl="bgShp" presStyleIdx="0" presStyleCnt="1"/>
      <dgm:spPr/>
    </dgm:pt>
    <dgm:pt modelId="{BEB4E7A0-40F9-4795-8751-A0D719FE5989}" type="pres">
      <dgm:prSet presAssocID="{C87F6927-4F79-4C52-81E5-99ABFAC948A7}" presName="quad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A5EB7ABD-D7B2-4D75-8913-CF089D50CEF4}" type="pres">
      <dgm:prSet presAssocID="{C87F6927-4F79-4C52-81E5-99ABFAC948A7}" presName="quad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93CA0CDB-00C5-4E89-9F71-510E2DBC3879}" type="pres">
      <dgm:prSet presAssocID="{C87F6927-4F79-4C52-81E5-99ABFAC948A7}" presName="quad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0D3ECCFE-F7F5-4AA7-A94E-418A283D94B0}" type="pres">
      <dgm:prSet presAssocID="{C87F6927-4F79-4C52-81E5-99ABFAC948A7}" presName="quad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0C72C069-8E39-46BA-9992-514032F2AAD9}" type="presOf" srcId="{4E73BB5F-F9D8-4874-A9B3-56463208141D}" destId="{BEB4E7A0-40F9-4795-8751-A0D719FE5989}" srcOrd="0" destOrd="0" presId="urn:microsoft.com/office/officeart/2005/8/layout/matrix3"/>
    <dgm:cxn modelId="{C0C276A8-C971-449C-8067-4BE4297D2E27}" srcId="{C87F6927-4F79-4C52-81E5-99ABFAC948A7}" destId="{8ECFA2AC-D8A5-4FC1-B8E3-D927CA1B016C}" srcOrd="1" destOrd="0" parTransId="{59734EEF-0920-4E67-8AC3-0EA68327CE5E}" sibTransId="{DA6F9E70-EDB7-43CB-BC9F-77BE996154A0}"/>
    <dgm:cxn modelId="{6905CA5E-3A05-4815-A727-52C9F3F86E22}" type="presOf" srcId="{3BA09D05-20AF-44C3-88A2-C73DB961677A}" destId="{0D3ECCFE-F7F5-4AA7-A94E-418A283D94B0}" srcOrd="0" destOrd="0" presId="urn:microsoft.com/office/officeart/2005/8/layout/matrix3"/>
    <dgm:cxn modelId="{0319C462-DB53-48A7-9446-1174F0EA0348}" type="presOf" srcId="{C87F6927-4F79-4C52-81E5-99ABFAC948A7}" destId="{E21667D2-466F-42D5-B8C5-37813BBD6D86}" srcOrd="0" destOrd="0" presId="urn:microsoft.com/office/officeart/2005/8/layout/matrix3"/>
    <dgm:cxn modelId="{872ED2E2-5A86-4D7B-BABF-45234BEFFCDC}" type="presOf" srcId="{8ECFA2AC-D8A5-4FC1-B8E3-D927CA1B016C}" destId="{A5EB7ABD-D7B2-4D75-8913-CF089D50CEF4}" srcOrd="0" destOrd="0" presId="urn:microsoft.com/office/officeart/2005/8/layout/matrix3"/>
    <dgm:cxn modelId="{C0B6ACAB-C1A1-4F0D-9918-23408F6DC206}" srcId="{C87F6927-4F79-4C52-81E5-99ABFAC948A7}" destId="{894C1DC6-9586-4789-AAF5-D8EC04499A75}" srcOrd="2" destOrd="0" parTransId="{59DA34C8-24E2-4BA6-B7E4-A8BB0BCCCB42}" sibTransId="{34425242-B7E2-419C-8E5A-35968B599435}"/>
    <dgm:cxn modelId="{E4E58CEB-014B-45EE-8084-7E685808A7ED}" type="presOf" srcId="{894C1DC6-9586-4789-AAF5-D8EC04499A75}" destId="{93CA0CDB-00C5-4E89-9F71-510E2DBC3879}" srcOrd="0" destOrd="0" presId="urn:microsoft.com/office/officeart/2005/8/layout/matrix3"/>
    <dgm:cxn modelId="{4251A9F6-59D5-4E26-AF64-681EAABF9EC7}" srcId="{C87F6927-4F79-4C52-81E5-99ABFAC948A7}" destId="{3BA09D05-20AF-44C3-88A2-C73DB961677A}" srcOrd="3" destOrd="0" parTransId="{17DA0BEA-98A4-40A6-ADE7-0BDE932EA096}" sibTransId="{D7A68D13-A9FC-440D-8ECD-4891A228FC07}"/>
    <dgm:cxn modelId="{C1B8D6CD-5502-4517-86B6-4615A199CB0C}" srcId="{C87F6927-4F79-4C52-81E5-99ABFAC948A7}" destId="{4E73BB5F-F9D8-4874-A9B3-56463208141D}" srcOrd="0" destOrd="0" parTransId="{334DA9E5-6129-48D8-878C-FE79C2135788}" sibTransId="{36C20816-5FCE-45D7-9015-07C9DC394F1E}"/>
    <dgm:cxn modelId="{FB2431F5-427C-4F09-8190-268CE4DFE9CE}" type="presParOf" srcId="{E21667D2-466F-42D5-B8C5-37813BBD6D86}" destId="{0D8698FD-8610-4454-BF17-4A37E793B5A3}" srcOrd="0" destOrd="0" presId="urn:microsoft.com/office/officeart/2005/8/layout/matrix3"/>
    <dgm:cxn modelId="{4A1E041F-E6F0-4083-97DA-ABF142FC29B7}" type="presParOf" srcId="{E21667D2-466F-42D5-B8C5-37813BBD6D86}" destId="{BEB4E7A0-40F9-4795-8751-A0D719FE5989}" srcOrd="1" destOrd="0" presId="urn:microsoft.com/office/officeart/2005/8/layout/matrix3"/>
    <dgm:cxn modelId="{4924DE6C-AF48-49C4-A08B-C3243B5B3890}" type="presParOf" srcId="{E21667D2-466F-42D5-B8C5-37813BBD6D86}" destId="{A5EB7ABD-D7B2-4D75-8913-CF089D50CEF4}" srcOrd="2" destOrd="0" presId="urn:microsoft.com/office/officeart/2005/8/layout/matrix3"/>
    <dgm:cxn modelId="{C8647299-549D-4C2F-AD0A-A5A999B124C3}" type="presParOf" srcId="{E21667D2-466F-42D5-B8C5-37813BBD6D86}" destId="{93CA0CDB-00C5-4E89-9F71-510E2DBC3879}" srcOrd="3" destOrd="0" presId="urn:microsoft.com/office/officeart/2005/8/layout/matrix3"/>
    <dgm:cxn modelId="{90F39059-A87E-4098-B53E-A957CBED12F1}" type="presParOf" srcId="{E21667D2-466F-42D5-B8C5-37813BBD6D86}" destId="{0D3ECCFE-F7F5-4AA7-A94E-418A283D94B0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8698FD-8610-4454-BF17-4A37E793B5A3}">
      <dsp:nvSpPr>
        <dsp:cNvPr id="0" name=""/>
        <dsp:cNvSpPr/>
      </dsp:nvSpPr>
      <dsp:spPr>
        <a:xfrm>
          <a:off x="1433197" y="0"/>
          <a:ext cx="5139610" cy="5139610"/>
        </a:xfrm>
        <a:prstGeom prst="diamond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EB4E7A0-40F9-4795-8751-A0D719FE5989}">
      <dsp:nvSpPr>
        <dsp:cNvPr id="0" name=""/>
        <dsp:cNvSpPr/>
      </dsp:nvSpPr>
      <dsp:spPr>
        <a:xfrm>
          <a:off x="1921460" y="488262"/>
          <a:ext cx="2004447" cy="2004447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800" kern="1200"/>
            <a:t>Enterobacterias productoras de BLEE</a:t>
          </a:r>
          <a:endParaRPr lang="en-US" sz="1800" kern="1200"/>
        </a:p>
      </dsp:txBody>
      <dsp:txXfrm>
        <a:off x="2019309" y="586111"/>
        <a:ext cx="1808749" cy="1808749"/>
      </dsp:txXfrm>
    </dsp:sp>
    <dsp:sp modelId="{A5EB7ABD-D7B2-4D75-8913-CF089D50CEF4}">
      <dsp:nvSpPr>
        <dsp:cNvPr id="0" name=""/>
        <dsp:cNvSpPr/>
      </dsp:nvSpPr>
      <dsp:spPr>
        <a:xfrm>
          <a:off x="4080096" y="488262"/>
          <a:ext cx="2004447" cy="2004447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800" kern="1200" dirty="0"/>
            <a:t>Enterobacterias resistentes a Carbapenem</a:t>
          </a:r>
          <a:endParaRPr lang="en-US" sz="1800" kern="1200" dirty="0"/>
        </a:p>
      </dsp:txBody>
      <dsp:txXfrm>
        <a:off x="4177945" y="586111"/>
        <a:ext cx="1808749" cy="1808749"/>
      </dsp:txXfrm>
    </dsp:sp>
    <dsp:sp modelId="{93CA0CDB-00C5-4E89-9F71-510E2DBC3879}">
      <dsp:nvSpPr>
        <dsp:cNvPr id="0" name=""/>
        <dsp:cNvSpPr/>
      </dsp:nvSpPr>
      <dsp:spPr>
        <a:xfrm>
          <a:off x="1921460" y="2646899"/>
          <a:ext cx="2004447" cy="2004447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800" i="1" kern="1200"/>
            <a:t>PAE </a:t>
          </a:r>
          <a:r>
            <a:rPr lang="es-AR" sz="1800" kern="1200"/>
            <a:t>difícil de tratar</a:t>
          </a:r>
          <a:endParaRPr lang="en-US" sz="1800" kern="1200"/>
        </a:p>
      </dsp:txBody>
      <dsp:txXfrm>
        <a:off x="2019309" y="2744748"/>
        <a:ext cx="1808749" cy="1808749"/>
      </dsp:txXfrm>
    </dsp:sp>
    <dsp:sp modelId="{0D3ECCFE-F7F5-4AA7-A94E-418A283D94B0}">
      <dsp:nvSpPr>
        <dsp:cNvPr id="0" name=""/>
        <dsp:cNvSpPr/>
      </dsp:nvSpPr>
      <dsp:spPr>
        <a:xfrm>
          <a:off x="4080096" y="2646899"/>
          <a:ext cx="2004447" cy="2004447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800" i="1" kern="1200" dirty="0" err="1"/>
            <a:t>Acinetobacter</a:t>
          </a:r>
          <a:r>
            <a:rPr lang="es-AR" sz="1800" i="1" kern="1200" dirty="0"/>
            <a:t> </a:t>
          </a:r>
          <a:r>
            <a:rPr lang="es-AR" sz="1800" i="1" kern="1200" dirty="0" err="1"/>
            <a:t>baumanii</a:t>
          </a:r>
          <a:endParaRPr lang="en-US" sz="1800" kern="1200" dirty="0"/>
        </a:p>
      </dsp:txBody>
      <dsp:txXfrm>
        <a:off x="4177945" y="2744748"/>
        <a:ext cx="1808749" cy="180874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26EF2E10-F372-4FAB-81AB-5862B95B7108}" type="datetime1">
              <a:rPr lang="es-ES" smtClean="0"/>
              <a:t>08/08/2026</a:t>
            </a:fld>
            <a:endParaRPr lang="es-ES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14886E15-F82A-4596-A46C-375C6D3981E1}" type="slidenum">
              <a:rPr lang="es-ES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6830810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noProof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AECAE81-EBF6-4933-9DB2-FE5B8F9333FF}" type="datetime1">
              <a:rPr lang="es-ES" noProof="0" smtClean="0"/>
              <a:t>08/08/2026</a:t>
            </a:fld>
            <a:endParaRPr lang="es-ES" noProof="0"/>
          </a:p>
        </p:txBody>
      </p:sp>
      <p:sp>
        <p:nvSpPr>
          <p:cNvPr id="4" name="Marcador de posición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F105DB2-FD3E-441D-8B7E-7AE83ECE27B3}" type="slidenum">
              <a:rPr lang="es-ES" noProof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89472053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F105DB2-FD3E-441D-8B7E-7AE83ECE27B3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4792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loque de título"/>
          <p:cNvSpPr/>
          <p:nvPr/>
        </p:nvSpPr>
        <p:spPr bwMode="white">
          <a:xfrm>
            <a:off x="1141413" y="1600200"/>
            <a:ext cx="9902952" cy="32766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grpSp>
        <p:nvGrpSpPr>
          <p:cNvPr id="7" name="gráfico de la parte superior" descr="Diseño de borde superior"/>
          <p:cNvGrpSpPr/>
          <p:nvPr/>
        </p:nvGrpSpPr>
        <p:grpSpPr>
          <a:xfrm>
            <a:off x="1279" y="0"/>
            <a:ext cx="12188952" cy="429768"/>
            <a:chOff x="1279" y="0"/>
            <a:chExt cx="12188952" cy="429768"/>
          </a:xfrm>
        </p:grpSpPr>
        <p:sp>
          <p:nvSpPr>
            <p:cNvPr id="8" name="Rectángulo 7"/>
            <p:cNvSpPr/>
            <p:nvPr/>
          </p:nvSpPr>
          <p:spPr>
            <a:xfrm>
              <a:off x="1279" y="0"/>
              <a:ext cx="12188952" cy="2286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9" name="Rectángulo 8"/>
            <p:cNvSpPr/>
            <p:nvPr/>
          </p:nvSpPr>
          <p:spPr>
            <a:xfrm>
              <a:off x="1279" y="228600"/>
              <a:ext cx="12188952" cy="20116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10" name="Rectángulo 9"/>
            <p:cNvSpPr/>
            <p:nvPr/>
          </p:nvSpPr>
          <p:spPr>
            <a:xfrm>
              <a:off x="1279" y="306324"/>
              <a:ext cx="12188952" cy="457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</p:grpSp>
      <p:grpSp>
        <p:nvGrpSpPr>
          <p:cNvPr id="23" name="gráfico de la parte inferior" descr="Diseño de borde inferior"/>
          <p:cNvGrpSpPr/>
          <p:nvPr/>
        </p:nvGrpSpPr>
        <p:grpSpPr>
          <a:xfrm>
            <a:off x="0" y="6080760"/>
            <a:ext cx="12190231" cy="777240"/>
            <a:chOff x="0" y="6080760"/>
            <a:chExt cx="12190231" cy="777240"/>
          </a:xfrm>
        </p:grpSpPr>
        <p:sp>
          <p:nvSpPr>
            <p:cNvPr id="13" name="Rectángulo 12"/>
            <p:cNvSpPr/>
            <p:nvPr/>
          </p:nvSpPr>
          <p:spPr>
            <a:xfrm>
              <a:off x="0" y="6217920"/>
              <a:ext cx="12188825" cy="64008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003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14" name="Rectángulo 13"/>
            <p:cNvSpPr/>
            <p:nvPr/>
          </p:nvSpPr>
          <p:spPr>
            <a:xfrm>
              <a:off x="1279" y="6080760"/>
              <a:ext cx="12188952" cy="9721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15" name="Rectángulo 14"/>
            <p:cNvSpPr/>
            <p:nvPr/>
          </p:nvSpPr>
          <p:spPr>
            <a:xfrm>
              <a:off x="1279" y="6172200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</p:grpSp>
      <p:sp>
        <p:nvSpPr>
          <p:cNvPr id="2" name="Título 1"/>
          <p:cNvSpPr>
            <a:spLocks noGrp="1"/>
          </p:cNvSpPr>
          <p:nvPr>
            <p:ph type="ctrTitle"/>
          </p:nvPr>
        </p:nvSpPr>
        <p:spPr bwMode="black">
          <a:xfrm>
            <a:off x="1522414" y="1905000"/>
            <a:ext cx="9143998" cy="2667000"/>
          </a:xfrm>
        </p:spPr>
        <p:txBody>
          <a:bodyPr rtlCol="0" anchor="b">
            <a:normAutofit/>
          </a:bodyPr>
          <a:lstStyle>
            <a:lvl1pPr>
              <a:lnSpc>
                <a:spcPct val="80000"/>
              </a:lnSpc>
              <a:defRPr sz="6600">
                <a:solidFill>
                  <a:schemeClr val="bg1"/>
                </a:solidFill>
                <a:effectLst>
                  <a:outerShdw blurRad="88900" algn="ctr" rotWithShape="0">
                    <a:prstClr val="black">
                      <a:alpha val="35000"/>
                    </a:prstClr>
                  </a:outerShdw>
                </a:effectLst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2413" y="5029200"/>
            <a:ext cx="8229598" cy="838200"/>
          </a:xfrm>
        </p:spPr>
        <p:txBody>
          <a:bodyPr rtlCol="0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es-ES" noProof="0" smtClean="0"/>
              <a:t>Haga clic para modificar el estilo de subtítulo del patrón</a:t>
            </a:r>
            <a:endParaRPr lang="es-ES" noProof="0"/>
          </a:p>
        </p:txBody>
      </p:sp>
      <p:sp>
        <p:nvSpPr>
          <p:cNvPr id="21" name="Marcador de pie de página 20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20" name="Marcador de posición de fecha 1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91A9CBD-FC96-4930-B11D-0238FE29C61A}" type="datetime1">
              <a:rPr lang="es-ES" noProof="0" smtClean="0"/>
              <a:t>08/08/2026</a:t>
            </a:fld>
            <a:endParaRPr lang="es-ES" noProof="0"/>
          </a:p>
        </p:txBody>
      </p:sp>
      <p:sp>
        <p:nvSpPr>
          <p:cNvPr id="22" name="Marcador de posición de número de diapositiva 21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es-ES" noProof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894935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>
            <a:lvl1pPr algn="l">
              <a:defRPr sz="32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5A22E5E-3DDD-496E-8A47-635EABCD592C}" type="datetime1">
              <a:rPr lang="es-ES" noProof="0" smtClean="0"/>
              <a:t>08/08/2026</a:t>
            </a:fld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es-ES" noProof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506475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22413" y="1905000"/>
            <a:ext cx="9144000" cy="2667000"/>
          </a:xfrm>
        </p:spPr>
        <p:txBody>
          <a:bodyPr rtlCol="0" anchor="b">
            <a:normAutofit/>
          </a:bodyPr>
          <a:lstStyle>
            <a:lvl1pPr algn="l">
              <a:defRPr sz="5400" b="0" cap="none" baseline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 hasCustomPrompt="1"/>
          </p:nvPr>
        </p:nvSpPr>
        <p:spPr>
          <a:xfrm>
            <a:off x="1522413" y="4876800"/>
            <a:ext cx="8229598" cy="1143000"/>
          </a:xfrm>
        </p:spPr>
        <p:txBody>
          <a:bodyPr rtlCol="0"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 bwMode="black"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 bwMode="black"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fld id="{DFED53F6-796A-404E-B973-F3C10A4E4B0F}" type="datetime1">
              <a:rPr lang="es-ES" noProof="0" smtClean="0"/>
              <a:t>08/08/2026</a:t>
            </a:fld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 bwMode="black"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fld id="{DF28FB93-0A08-4E7D-8E63-9EFA29F1E093}" type="slidenum">
              <a:rPr lang="es-ES" noProof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558729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 hasCustomPrompt="1"/>
          </p:nvPr>
        </p:nvSpPr>
        <p:spPr>
          <a:xfrm>
            <a:off x="1522413" y="1904999"/>
            <a:ext cx="4435564" cy="4088921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 hasCustomPrompt="1"/>
          </p:nvPr>
        </p:nvSpPr>
        <p:spPr>
          <a:xfrm>
            <a:off x="6230849" y="1904999"/>
            <a:ext cx="4435564" cy="4088921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D1DA33A-B757-4D29-B067-43A61E6496B6}" type="datetime1">
              <a:rPr lang="es-ES" noProof="0" smtClean="0"/>
              <a:t>08/08/2026</a:t>
            </a:fld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es-ES" noProof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236067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 hasCustomPrompt="1"/>
          </p:nvPr>
        </p:nvSpPr>
        <p:spPr>
          <a:xfrm>
            <a:off x="1522413" y="1828800"/>
            <a:ext cx="4419599" cy="685801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 hasCustomPrompt="1"/>
          </p:nvPr>
        </p:nvSpPr>
        <p:spPr>
          <a:xfrm>
            <a:off x="1522413" y="2590801"/>
            <a:ext cx="4419599" cy="34290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6246814" y="1828800"/>
            <a:ext cx="4419599" cy="685801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 hasCustomPrompt="1"/>
          </p:nvPr>
        </p:nvSpPr>
        <p:spPr>
          <a:xfrm>
            <a:off x="6246814" y="2590801"/>
            <a:ext cx="4419599" cy="34290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BA10B82-AF1B-4F04-9E7B-9E0D2470CA45}" type="datetime1">
              <a:rPr lang="es-ES" noProof="0" smtClean="0"/>
              <a:t>08/08/2026</a:t>
            </a:fld>
            <a:endParaRPr lang="es-ES" noProof="0"/>
          </a:p>
        </p:txBody>
      </p:sp>
      <p:sp>
        <p:nvSpPr>
          <p:cNvPr id="9" name="Marcador de posición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es-ES" noProof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436762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5A43820-F0E0-4F5A-BF5F-6F2D5C2E8211}" type="datetime1">
              <a:rPr lang="es-ES" noProof="0" smtClean="0"/>
              <a:t>08/08/2026</a:t>
            </a:fld>
            <a:endParaRPr lang="es-ES" noProof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es-ES" noProof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023199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áfico de la parte inferior"/>
          <p:cNvGrpSpPr/>
          <p:nvPr userDrawn="1"/>
        </p:nvGrpSpPr>
        <p:grpSpPr>
          <a:xfrm>
            <a:off x="0" y="6309360"/>
            <a:ext cx="12190231" cy="548640"/>
            <a:chOff x="0" y="6309360"/>
            <a:chExt cx="12190231" cy="548640"/>
          </a:xfrm>
        </p:grpSpPr>
        <p:sp>
          <p:nvSpPr>
            <p:cNvPr id="7" name="Rectángulo 6"/>
            <p:cNvSpPr/>
            <p:nvPr/>
          </p:nvSpPr>
          <p:spPr>
            <a:xfrm>
              <a:off x="0" y="6400800"/>
              <a:ext cx="12188825" cy="4572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003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8" name="Rectángulo 7"/>
            <p:cNvSpPr/>
            <p:nvPr/>
          </p:nvSpPr>
          <p:spPr>
            <a:xfrm>
              <a:off x="1279" y="6309360"/>
              <a:ext cx="12188952" cy="9721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9" name="Rectángulo 8"/>
            <p:cNvSpPr/>
            <p:nvPr/>
          </p:nvSpPr>
          <p:spPr>
            <a:xfrm>
              <a:off x="1279" y="6379143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</p:grpSp>
      <p:sp>
        <p:nvSpPr>
          <p:cNvPr id="3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2" name="Marcador de posición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FECA0EF-B49D-4FF3-8B81-E3A970172679}" type="datetime1">
              <a:rPr lang="es-ES" noProof="0" smtClean="0"/>
              <a:t>08/08/2026</a:t>
            </a:fld>
            <a:endParaRPr lang="es-ES" noProof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es-ES" noProof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709611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o" descr="Diseño de borde"/>
          <p:cNvSpPr/>
          <p:nvPr/>
        </p:nvSpPr>
        <p:spPr>
          <a:xfrm>
            <a:off x="1217610" y="1019175"/>
            <a:ext cx="6126480" cy="4572000"/>
          </a:xfrm>
          <a:prstGeom prst="rect">
            <a:avLst/>
          </a:prstGeom>
          <a:noFill/>
          <a:ln w="1016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923214" y="1371600"/>
            <a:ext cx="3124200" cy="2057400"/>
          </a:xfrm>
        </p:spPr>
        <p:txBody>
          <a:bodyPr rtlCol="0" anchor="b">
            <a:normAutofit/>
          </a:bodyPr>
          <a:lstStyle>
            <a:lvl1pPr algn="l">
              <a:defRPr sz="3200" b="1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 hasCustomPrompt="1"/>
          </p:nvPr>
        </p:nvSpPr>
        <p:spPr>
          <a:xfrm>
            <a:off x="1491930" y="1293495"/>
            <a:ext cx="5577840" cy="402336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7923214" y="3536829"/>
            <a:ext cx="3124200" cy="1797169"/>
          </a:xfrm>
        </p:spPr>
        <p:txBody>
          <a:bodyPr rtlCol="0">
            <a:normAutofit/>
          </a:bodyPr>
          <a:lstStyle>
            <a:lvl1pPr marL="0" indent="0">
              <a:spcBef>
                <a:spcPts val="8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BC79462-9C6B-4111-AEB9-EB9032C6D140}" type="datetime1">
              <a:rPr lang="es-ES" noProof="0" smtClean="0"/>
              <a:t>08/08/2026</a:t>
            </a:fld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es-ES" noProof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933866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o" descr="Diseño de borde"/>
          <p:cNvSpPr/>
          <p:nvPr/>
        </p:nvSpPr>
        <p:spPr>
          <a:xfrm>
            <a:off x="1217610" y="1019175"/>
            <a:ext cx="6126480" cy="4572000"/>
          </a:xfrm>
          <a:prstGeom prst="rect">
            <a:avLst/>
          </a:prstGeom>
          <a:noFill/>
          <a:ln w="1016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923214" y="1371600"/>
            <a:ext cx="3124200" cy="2057400"/>
          </a:xfrm>
        </p:spPr>
        <p:txBody>
          <a:bodyPr rtlCol="0" anchor="b">
            <a:normAutofit/>
          </a:bodyPr>
          <a:lstStyle>
            <a:lvl1pPr algn="l">
              <a:defRPr sz="3200" b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3" name="Marcador de posición de imagen 2" descr="Marcador de posición vacío para agregar una imagen. Haga clic en el marcador de posición y seleccione la imagen que desee agregar."/>
          <p:cNvSpPr>
            <a:spLocks noGrp="1"/>
          </p:cNvSpPr>
          <p:nvPr>
            <p:ph type="pic" idx="1"/>
          </p:nvPr>
        </p:nvSpPr>
        <p:spPr>
          <a:xfrm>
            <a:off x="1400490" y="1202055"/>
            <a:ext cx="5760720" cy="4206240"/>
          </a:xfrm>
          <a:solidFill>
            <a:schemeClr val="bg1">
              <a:lumMod val="95000"/>
            </a:schemeClr>
          </a:solidFill>
        </p:spPr>
        <p:txBody>
          <a:bodyPr tIns="914400"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7923214" y="3536829"/>
            <a:ext cx="3124200" cy="1797171"/>
          </a:xfrm>
        </p:spPr>
        <p:txBody>
          <a:bodyPr rtlCol="0">
            <a:normAutofit/>
          </a:bodyPr>
          <a:lstStyle>
            <a:lvl1pPr marL="0" indent="0">
              <a:spcBef>
                <a:spcPts val="8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35B4820-1A51-4F8A-B80D-D9697493352E}" type="datetime1">
              <a:rPr lang="es-ES" noProof="0" smtClean="0"/>
              <a:t>08/08/2026</a:t>
            </a:fld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es-ES" noProof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896842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5B2DC28-2B94-40A0-9EA7-2E601003A29F}" type="datetime1">
              <a:rPr lang="es-ES" noProof="0" smtClean="0"/>
              <a:t>08/08/2026</a:t>
            </a:fld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es-ES" noProof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477828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494507" y="609600"/>
            <a:ext cx="1143001" cy="5410200"/>
          </a:xfrm>
        </p:spPr>
        <p:txBody>
          <a:bodyPr vert="eaVert"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1522413" y="609600"/>
            <a:ext cx="7696198" cy="5410200"/>
          </a:xfrm>
        </p:spPr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19FC493-80A2-4BF4-B121-4EF9E4894D36}" type="datetime1">
              <a:rPr lang="es-ES" noProof="0" smtClean="0"/>
              <a:t>08/08/2026</a:t>
            </a:fld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es-ES" noProof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040326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áfico de la parte inferior" descr="Diseño de borde inferior"/>
          <p:cNvGrpSpPr/>
          <p:nvPr/>
        </p:nvGrpSpPr>
        <p:grpSpPr>
          <a:xfrm>
            <a:off x="0" y="6309360"/>
            <a:ext cx="12190231" cy="548640"/>
            <a:chOff x="0" y="6309360"/>
            <a:chExt cx="12190231" cy="548640"/>
          </a:xfrm>
        </p:grpSpPr>
        <p:sp>
          <p:nvSpPr>
            <p:cNvPr id="7" name="Rectángulo 6"/>
            <p:cNvSpPr/>
            <p:nvPr/>
          </p:nvSpPr>
          <p:spPr>
            <a:xfrm>
              <a:off x="0" y="6400800"/>
              <a:ext cx="12188825" cy="4572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003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8" name="Rectángulo 7"/>
            <p:cNvSpPr/>
            <p:nvPr/>
          </p:nvSpPr>
          <p:spPr>
            <a:xfrm>
              <a:off x="1279" y="6309360"/>
              <a:ext cx="12188952" cy="9721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9" name="Rectángulo 8"/>
            <p:cNvSpPr/>
            <p:nvPr/>
          </p:nvSpPr>
          <p:spPr>
            <a:xfrm>
              <a:off x="1279" y="6379143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</p:grpSp>
      <p:grpSp>
        <p:nvGrpSpPr>
          <p:cNvPr id="10" name="gráfico de la parte superior" descr="Diseño de borde superior"/>
          <p:cNvGrpSpPr/>
          <p:nvPr/>
        </p:nvGrpSpPr>
        <p:grpSpPr>
          <a:xfrm>
            <a:off x="1279" y="0"/>
            <a:ext cx="12188952" cy="320040"/>
            <a:chOff x="1279" y="0"/>
            <a:chExt cx="12188952" cy="320040"/>
          </a:xfrm>
        </p:grpSpPr>
        <p:sp>
          <p:nvSpPr>
            <p:cNvPr id="11" name="Rectángulo 10"/>
            <p:cNvSpPr/>
            <p:nvPr/>
          </p:nvSpPr>
          <p:spPr>
            <a:xfrm>
              <a:off x="1279" y="0"/>
              <a:ext cx="12188952" cy="17023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12" name="Rectángulo 11"/>
            <p:cNvSpPr/>
            <p:nvPr/>
          </p:nvSpPr>
          <p:spPr>
            <a:xfrm>
              <a:off x="1279" y="170234"/>
              <a:ext cx="12188952" cy="149806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13" name="Rectángulo 12"/>
            <p:cNvSpPr/>
            <p:nvPr/>
          </p:nvSpPr>
          <p:spPr>
            <a:xfrm>
              <a:off x="1279" y="231421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</p:grpSp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1522876" y="609600"/>
            <a:ext cx="9143538" cy="1066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522876" y="1905000"/>
            <a:ext cx="9143538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 bwMode="white">
          <a:xfrm>
            <a:off x="1507498" y="6516865"/>
            <a:ext cx="6062145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 bwMode="white">
          <a:xfrm>
            <a:off x="7994363" y="6516865"/>
            <a:ext cx="132762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pPr rtl="0"/>
            <a:fld id="{D513640D-1A53-4A8F-B815-A0FAE53345F6}" type="datetime1">
              <a:rPr lang="es-ES" noProof="0" smtClean="0"/>
              <a:t>08/08/2026</a:t>
            </a:fld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 bwMode="white">
          <a:xfrm>
            <a:off x="9730094" y="6516865"/>
            <a:ext cx="93631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pPr rtl="0"/>
            <a:fld id="{DF28FB93-0A08-4E7D-8E63-9EFA29F1E093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208845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accent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100000"/>
        <a:buFont typeface="Arial" pitchFamily="34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/>
        </a:buClr>
        <a:buSzPct val="100000"/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5544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7830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402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2413" y="980728"/>
            <a:ext cx="9143998" cy="2667000"/>
          </a:xfrm>
        </p:spPr>
        <p:txBody>
          <a:bodyPr rtlCol="0">
            <a:normAutofit/>
          </a:bodyPr>
          <a:lstStyle/>
          <a:p>
            <a:pPr rtl="0"/>
            <a:r>
              <a:rPr lang="es-ES" sz="3000" b="1" dirty="0" smtClean="0">
                <a:latin typeface="Calibri" panose="020F0502020204030204" pitchFamily="34" charset="0"/>
              </a:rPr>
              <a:t>INFECCIONES ASOCIADAS A CATÉTERES VASCULARES</a:t>
            </a:r>
            <a:endParaRPr lang="es-ES" sz="3000" b="1" dirty="0">
              <a:latin typeface="Calibri" panose="020F050202020403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2413" y="4941168"/>
            <a:ext cx="8229598" cy="1080120"/>
          </a:xfrm>
        </p:spPr>
        <p:txBody>
          <a:bodyPr rtlCol="0">
            <a:normAutofit/>
          </a:bodyPr>
          <a:lstStyle/>
          <a:p>
            <a:pPr rtl="0"/>
            <a:r>
              <a:rPr lang="es-ES" b="1" dirty="0" smtClean="0">
                <a:solidFill>
                  <a:schemeClr val="tx2"/>
                </a:solidFill>
                <a:latin typeface="Calibri" panose="020F0502020204030204" pitchFamily="34" charset="0"/>
              </a:rPr>
              <a:t>Dr. Guillermo A. Recúpero</a:t>
            </a:r>
          </a:p>
          <a:p>
            <a:pPr rtl="0"/>
            <a:r>
              <a:rPr lang="es-ES" b="1" dirty="0" smtClean="0">
                <a:solidFill>
                  <a:schemeClr val="tx2"/>
                </a:solidFill>
                <a:latin typeface="Calibri" panose="020F0502020204030204" pitchFamily="34" charset="0"/>
              </a:rPr>
              <a:t>Agosto 2026</a:t>
            </a:r>
          </a:p>
        </p:txBody>
      </p:sp>
      <p:sp>
        <p:nvSpPr>
          <p:cNvPr id="4" name="Elipse 3"/>
          <p:cNvSpPr/>
          <p:nvPr/>
        </p:nvSpPr>
        <p:spPr>
          <a:xfrm>
            <a:off x="9118748" y="1124744"/>
            <a:ext cx="2088232" cy="1908212"/>
          </a:xfrm>
          <a:prstGeom prst="ellipse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AR" sz="1400" b="1" dirty="0" smtClean="0">
                <a:solidFill>
                  <a:schemeClr val="bg1">
                    <a:lumMod val="95000"/>
                  </a:schemeClr>
                </a:solidFill>
              </a:rPr>
              <a:t>Quinta cohorte Diplomatura de Infectología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3600" b="1" dirty="0" smtClean="0">
                <a:latin typeface="Calibri" panose="020F0502020204030204" pitchFamily="34" charset="0"/>
              </a:rPr>
              <a:t>GENERALIDADES</a:t>
            </a:r>
            <a:endParaRPr lang="es-AR" sz="3600" b="1" dirty="0">
              <a:latin typeface="Calibri" panose="020F050202020403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rgbClr val="FF3300"/>
              </a:buClr>
            </a:pPr>
            <a:r>
              <a:rPr lang="es-ES_tradnl" sz="2800" b="1" dirty="0">
                <a:latin typeface="Calibri" panose="020F0502020204030204" pitchFamily="34" charset="0"/>
              </a:rPr>
              <a:t>Los catéteres venosos centrales son responsables de la mayoría de las bacteriemias </a:t>
            </a:r>
            <a:r>
              <a:rPr lang="es-ES_tradnl" sz="2800" b="1" dirty="0" smtClean="0">
                <a:latin typeface="Calibri" panose="020F0502020204030204" pitchFamily="34" charset="0"/>
              </a:rPr>
              <a:t>nosocomiales.</a:t>
            </a:r>
            <a:endParaRPr lang="es-ES_tradnl" sz="2800" dirty="0">
              <a:latin typeface="Calibri" panose="020F0502020204030204" pitchFamily="34" charset="0"/>
            </a:endParaRPr>
          </a:p>
          <a:p>
            <a:pPr>
              <a:buClr>
                <a:srgbClr val="FF3300"/>
              </a:buClr>
            </a:pPr>
            <a:r>
              <a:rPr lang="es-ES_tradnl" sz="2800" b="1" dirty="0">
                <a:latin typeface="Calibri" panose="020F0502020204030204" pitchFamily="34" charset="0"/>
              </a:rPr>
              <a:t>El costo de tratar un episodio de bacteriemia relacionada a catéteres es </a:t>
            </a:r>
            <a:r>
              <a:rPr lang="es-ES_tradnl" sz="2800" b="1" dirty="0" smtClean="0">
                <a:latin typeface="Calibri" panose="020F0502020204030204" pitchFamily="34" charset="0"/>
              </a:rPr>
              <a:t>elevado.</a:t>
            </a:r>
            <a:endParaRPr lang="es-ES_tradnl" sz="2800" b="1" dirty="0">
              <a:latin typeface="Calibri" panose="020F0502020204030204" pitchFamily="34" charset="0"/>
            </a:endParaRPr>
          </a:p>
          <a:p>
            <a:pPr>
              <a:buClr>
                <a:srgbClr val="FF3300"/>
              </a:buClr>
            </a:pPr>
            <a:r>
              <a:rPr lang="es-ES_tradnl" sz="2800" b="1" dirty="0">
                <a:latin typeface="Calibri" panose="020F0502020204030204" pitchFamily="34" charset="0"/>
              </a:rPr>
              <a:t> Es la tercera causa  de infección nosocomial en </a:t>
            </a:r>
            <a:r>
              <a:rPr lang="es-ES_tradnl" sz="2800" b="1" dirty="0" smtClean="0">
                <a:latin typeface="Calibri" panose="020F0502020204030204" pitchFamily="34" charset="0"/>
              </a:rPr>
              <a:t>UTI</a:t>
            </a:r>
            <a:r>
              <a:rPr lang="es-ES_tradnl" sz="2800" i="1" dirty="0">
                <a:latin typeface="Calibri" panose="020F0502020204030204" pitchFamily="34" charset="0"/>
              </a:rPr>
              <a:t>.</a:t>
            </a:r>
            <a:endParaRPr lang="es-ES_tradnl" sz="2800" dirty="0">
              <a:latin typeface="Calibri" panose="020F0502020204030204" pitchFamily="34" charset="0"/>
            </a:endParaRPr>
          </a:p>
          <a:p>
            <a:pPr>
              <a:buClr>
                <a:srgbClr val="FF3300"/>
              </a:buClr>
            </a:pPr>
            <a:endParaRPr lang="es-ES_tradnl" sz="28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anose="020F0502020204030204" pitchFamily="34" charset="0"/>
            </a:endParaRP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974989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8" name="Text Box 4"/>
          <p:cNvSpPr txBox="1">
            <a:spLocks noChangeArrowheads="1"/>
          </p:cNvSpPr>
          <p:nvPr/>
        </p:nvSpPr>
        <p:spPr bwMode="auto">
          <a:xfrm>
            <a:off x="3668909" y="548680"/>
            <a:ext cx="4851008" cy="83099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s-ES_tradnl" sz="3200" b="1" dirty="0">
                <a:latin typeface="Calibri" panose="020F0502020204030204" pitchFamily="34" charset="0"/>
              </a:rPr>
              <a:t>CATETER VENOSO CENTRAL</a:t>
            </a:r>
          </a:p>
          <a:p>
            <a:endParaRPr lang="es-ES_tradnl" sz="1600" dirty="0">
              <a:latin typeface="Calibri" panose="020F0502020204030204" pitchFamily="34" charset="0"/>
            </a:endParaRPr>
          </a:p>
        </p:txBody>
      </p:sp>
      <p:pic>
        <p:nvPicPr>
          <p:cNvPr id="67594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3544" y="1628800"/>
            <a:ext cx="3004038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7595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4612" y="1628800"/>
            <a:ext cx="297180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7596" name="Picture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2412" y="1628800"/>
            <a:ext cx="3014102" cy="382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73286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7794" y="116632"/>
            <a:ext cx="7973238" cy="5981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76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843" y="116632"/>
            <a:ext cx="7873139" cy="5864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673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4752" y="188640"/>
            <a:ext cx="7599322" cy="5740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266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4909" y="260648"/>
            <a:ext cx="7719008" cy="5756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331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1614" y="260648"/>
            <a:ext cx="7505597" cy="5673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528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129" y="116632"/>
            <a:ext cx="7942567" cy="6000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692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909836" y="1844824"/>
            <a:ext cx="1072919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AR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Los estafilococos continúan siendo los principales agentes etiológicos de las BAC en el mundo; últimamente, han cobrado importancia los bacilos gramnegativos </a:t>
            </a:r>
            <a:r>
              <a:rPr lang="es-AR" sz="28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multiresistentes </a:t>
            </a:r>
            <a:r>
              <a:rPr lang="es-AR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y las diferentes especies de </a:t>
            </a:r>
            <a:r>
              <a:rPr lang="es-AR" sz="28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cándida.</a:t>
            </a:r>
            <a:endParaRPr lang="es-AR" sz="2800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endParaRPr lang="es-AR" sz="2800" b="1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r>
              <a:rPr lang="es-AR" sz="28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En </a:t>
            </a:r>
            <a:r>
              <a:rPr lang="es-AR" sz="2800" b="1" dirty="0">
                <a:solidFill>
                  <a:srgbClr val="000000"/>
                </a:solidFill>
                <a:latin typeface="Calibri" panose="020F0502020204030204" pitchFamily="34" charset="0"/>
              </a:rPr>
              <a:t>las UCI de adultos de la Argentina, los principales gérmenes aislados </a:t>
            </a:r>
            <a:r>
              <a:rPr lang="es-AR" sz="28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fueron:</a:t>
            </a:r>
          </a:p>
          <a:p>
            <a:pPr algn="just"/>
            <a:r>
              <a:rPr lang="es-AR" sz="2800" b="1" i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Klebsiella </a:t>
            </a:r>
            <a:r>
              <a:rPr lang="es-AR" sz="2800" b="1" i="1" dirty="0">
                <a:solidFill>
                  <a:srgbClr val="000000"/>
                </a:solidFill>
                <a:latin typeface="Calibri" panose="020F0502020204030204" pitchFamily="34" charset="0"/>
              </a:rPr>
              <a:t>pneumoniae, Staphylococcus aureus, Pseudomonas aeruginosa y Acinetobacter </a:t>
            </a:r>
            <a:r>
              <a:rPr lang="es-AR" sz="28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spp.</a:t>
            </a:r>
            <a:endParaRPr lang="es-AR" sz="2800" b="1" dirty="0">
              <a:latin typeface="Calibri" panose="020F0502020204030204" pitchFamily="34" charset="0"/>
            </a:endParaRPr>
          </a:p>
        </p:txBody>
      </p:sp>
      <p:sp>
        <p:nvSpPr>
          <p:cNvPr id="3" name="Título 2"/>
          <p:cNvSpPr>
            <a:spLocks noGrp="1"/>
          </p:cNvSpPr>
          <p:nvPr>
            <p:ph type="title" idx="4294967295"/>
          </p:nvPr>
        </p:nvSpPr>
        <p:spPr>
          <a:xfrm>
            <a:off x="0" y="609600"/>
            <a:ext cx="9144000" cy="1066800"/>
          </a:xfrm>
        </p:spPr>
        <p:txBody>
          <a:bodyPr>
            <a:normAutofit/>
          </a:bodyPr>
          <a:lstStyle/>
          <a:p>
            <a:pPr algn="ctr"/>
            <a:r>
              <a:rPr lang="es-AR" sz="4800" b="1" dirty="0" smtClean="0">
                <a:latin typeface="Calibri" panose="020F0502020204030204" pitchFamily="34" charset="0"/>
              </a:rPr>
              <a:t>                    ETIOLOGÍA</a:t>
            </a:r>
            <a:endParaRPr lang="es-AR" sz="4800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7308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0797" y="332656"/>
            <a:ext cx="9527232" cy="5648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991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509" y="332656"/>
            <a:ext cx="10131808" cy="525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875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2208212" y="609600"/>
            <a:ext cx="7772400" cy="6248400"/>
          </a:xfrm>
        </p:spPr>
        <p:txBody>
          <a:bodyPr/>
          <a:lstStyle/>
          <a:p>
            <a:pPr algn="l"/>
            <a:r>
              <a:rPr lang="es-ES_tradnl" b="1" i="1">
                <a:solidFill>
                  <a:srgbClr val="FFFF00"/>
                </a:solidFill>
                <a:latin typeface="Arial" panose="020B0604020202020204" pitchFamily="34" charset="0"/>
              </a:rPr>
              <a:t/>
            </a:r>
            <a:br>
              <a:rPr lang="es-ES_tradnl" b="1" i="1">
                <a:solidFill>
                  <a:srgbClr val="FFFF00"/>
                </a:solidFill>
                <a:latin typeface="Arial" panose="020B0604020202020204" pitchFamily="34" charset="0"/>
              </a:rPr>
            </a:br>
            <a:endParaRPr lang="es-ES_tradnl" sz="280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s-ES_tradnl" b="1">
                <a:effectLst>
                  <a:outerShdw blurRad="38100" dist="38100" dir="2700000" algn="tl">
                    <a:srgbClr val="FFFFFF"/>
                  </a:outerShdw>
                </a:effectLst>
              </a:rPr>
              <a:t>            </a:t>
            </a:r>
          </a:p>
          <a:p>
            <a:pPr>
              <a:buFontTx/>
              <a:buNone/>
            </a:pPr>
            <a:r>
              <a:rPr lang="es-ES_tradnl" sz="1800" i="1">
                <a:effectLst>
                  <a:outerShdw blurRad="38100" dist="38100" dir="2700000" algn="tl">
                    <a:srgbClr val="FFFFFF"/>
                  </a:outerShdw>
                </a:effectLst>
              </a:rPr>
              <a:t>						</a:t>
            </a:r>
            <a:endParaRPr lang="es-ES_tradnl" b="1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>
              <a:buFontTx/>
              <a:buNone/>
            </a:pPr>
            <a:r>
              <a:rPr lang="es-ES_tradnl" b="1">
                <a:effectLst>
                  <a:outerShdw blurRad="38100" dist="38100" dir="2700000" algn="tl">
                    <a:srgbClr val="FFFFFF"/>
                  </a:outerShdw>
                </a:effectLst>
              </a:rPr>
              <a:t>							</a:t>
            </a: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1887538" y="304800"/>
            <a:ext cx="8397875" cy="5940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s-ES_tradnl" sz="4400" b="1" dirty="0">
                <a:solidFill>
                  <a:srgbClr val="FFFF00"/>
                </a:solidFill>
                <a:latin typeface="Arial" panose="020B0604020202020204" pitchFamily="34" charset="0"/>
              </a:rPr>
              <a:t>			</a:t>
            </a:r>
            <a:r>
              <a:rPr lang="es-ES_tradnl" sz="4400" b="1" dirty="0">
                <a:latin typeface="Calibri" panose="020F0502020204030204" pitchFamily="34" charset="0"/>
              </a:rPr>
              <a:t>“</a:t>
            </a:r>
            <a:r>
              <a:rPr lang="es-ES_tradnl" sz="4400" b="1" i="1" dirty="0">
                <a:latin typeface="Calibri" panose="020F0502020204030204" pitchFamily="34" charset="0"/>
              </a:rPr>
              <a:t>Biofilm”</a:t>
            </a:r>
          </a:p>
          <a:p>
            <a:r>
              <a:rPr lang="es-ES_tradnl" sz="2800" b="1" i="1" dirty="0">
                <a:latin typeface="Calibri" panose="020F0502020204030204" pitchFamily="34" charset="0"/>
              </a:rPr>
              <a:t>Material extracelular producido por bacterias</a:t>
            </a:r>
          </a:p>
          <a:p>
            <a:endParaRPr lang="es-ES_tradnl" sz="2800" b="1" i="1" dirty="0">
              <a:latin typeface="Calibri" panose="020F0502020204030204" pitchFamily="34" charset="0"/>
            </a:endParaRPr>
          </a:p>
          <a:p>
            <a:r>
              <a:rPr lang="es-ES_tradnl" b="1" dirty="0">
                <a:latin typeface="Calibri" panose="020F0502020204030204" pitchFamily="34" charset="0"/>
              </a:rPr>
              <a:t>Staphylococcus coagulasa negativo, </a:t>
            </a:r>
          </a:p>
          <a:p>
            <a:r>
              <a:rPr lang="es-ES_tradnl" b="1" i="1" dirty="0">
                <a:latin typeface="Calibri" panose="020F0502020204030204" pitchFamily="34" charset="0"/>
              </a:rPr>
              <a:t>Staphylococcus aureus</a:t>
            </a:r>
            <a:r>
              <a:rPr lang="es-ES_tradnl" b="1" dirty="0">
                <a:latin typeface="Calibri" panose="020F0502020204030204" pitchFamily="34" charset="0"/>
              </a:rPr>
              <a:t>, </a:t>
            </a:r>
          </a:p>
          <a:p>
            <a:r>
              <a:rPr lang="es-ES_tradnl" b="1" i="1" dirty="0">
                <a:latin typeface="Calibri" panose="020F0502020204030204" pitchFamily="34" charset="0"/>
              </a:rPr>
              <a:t>Streptococcus </a:t>
            </a:r>
            <a:r>
              <a:rPr lang="es-ES_tradnl" b="1" dirty="0">
                <a:latin typeface="Calibri" panose="020F0502020204030204" pitchFamily="34" charset="0"/>
              </a:rPr>
              <a:t>viridans,</a:t>
            </a:r>
          </a:p>
          <a:p>
            <a:r>
              <a:rPr lang="es-ES_tradnl" b="1" i="1" dirty="0">
                <a:latin typeface="Calibri" panose="020F0502020204030204" pitchFamily="34" charset="0"/>
              </a:rPr>
              <a:t>Enterococcus faecalis, </a:t>
            </a:r>
          </a:p>
          <a:p>
            <a:r>
              <a:rPr lang="es-ES_tradnl" b="1" i="1" dirty="0">
                <a:latin typeface="Calibri" panose="020F0502020204030204" pitchFamily="34" charset="0"/>
              </a:rPr>
              <a:t>Klebsiella pneumoniae,</a:t>
            </a:r>
          </a:p>
          <a:p>
            <a:r>
              <a:rPr lang="es-ES_tradnl" b="1" i="1" dirty="0">
                <a:latin typeface="Calibri" panose="020F0502020204030204" pitchFamily="34" charset="0"/>
              </a:rPr>
              <a:t>Pseudomonas aeruginosa,</a:t>
            </a:r>
          </a:p>
          <a:p>
            <a:r>
              <a:rPr lang="es-ES_tradnl" b="1" i="1" dirty="0">
                <a:latin typeface="Calibri" panose="020F0502020204030204" pitchFamily="34" charset="0"/>
              </a:rPr>
              <a:t>Candida albicans</a:t>
            </a:r>
          </a:p>
          <a:p>
            <a:endParaRPr lang="es-ES_tradnl" sz="2000" b="1" i="1" dirty="0">
              <a:latin typeface="Calibri" panose="020F0502020204030204" pitchFamily="34" charset="0"/>
            </a:endParaRPr>
          </a:p>
          <a:p>
            <a:pPr algn="ctr"/>
            <a:r>
              <a:rPr lang="es-ES_tradnl" b="1" u="sng" dirty="0">
                <a:latin typeface="Calibri" panose="020F0502020204030204" pitchFamily="34" charset="0"/>
              </a:rPr>
              <a:t>Aspectos que hacen a la formación de Biofilm un proceso clínico relevante</a:t>
            </a:r>
          </a:p>
          <a:p>
            <a:endParaRPr lang="es-ES_tradnl" b="1" u="sng" dirty="0">
              <a:latin typeface="Calibri" panose="020F0502020204030204" pitchFamily="34" charset="0"/>
            </a:endParaRPr>
          </a:p>
          <a:p>
            <a:r>
              <a:rPr lang="es-ES_tradnl" sz="2000" b="1" dirty="0">
                <a:latin typeface="Calibri" panose="020F0502020204030204" pitchFamily="34" charset="0"/>
                <a:sym typeface="Monotype Sorts" pitchFamily="2" charset="2"/>
              </a:rPr>
              <a:t> </a:t>
            </a:r>
            <a:r>
              <a:rPr lang="es-ES_tradnl" sz="2000" b="1" dirty="0">
                <a:latin typeface="Calibri" panose="020F0502020204030204" pitchFamily="34" charset="0"/>
              </a:rPr>
              <a:t>Aumentan la resistencia a los  antimicrobianos</a:t>
            </a:r>
          </a:p>
          <a:p>
            <a:r>
              <a:rPr lang="es-ES_tradnl" sz="2000" b="1" dirty="0">
                <a:latin typeface="Calibri" panose="020F0502020204030204" pitchFamily="34" charset="0"/>
                <a:sym typeface="Monotype Sorts" pitchFamily="2" charset="2"/>
              </a:rPr>
              <a:t></a:t>
            </a:r>
            <a:r>
              <a:rPr lang="es-ES_tradnl" sz="2000" b="1" dirty="0">
                <a:latin typeface="Calibri" panose="020F0502020204030204" pitchFamily="34" charset="0"/>
              </a:rPr>
              <a:t> Puede mantener la fuente de infección</a:t>
            </a:r>
          </a:p>
          <a:p>
            <a:r>
              <a:rPr lang="es-ES_tradnl" sz="2000" b="1" dirty="0">
                <a:latin typeface="Calibri" panose="020F0502020204030204" pitchFamily="34" charset="0"/>
                <a:sym typeface="Monotype Sorts" pitchFamily="2" charset="2"/>
              </a:rPr>
              <a:t></a:t>
            </a:r>
            <a:r>
              <a:rPr lang="es-ES_tradnl" sz="2000" b="1" dirty="0">
                <a:latin typeface="Calibri" panose="020F0502020204030204" pitchFamily="34" charset="0"/>
              </a:rPr>
              <a:t> Intercambio de material de resistencia</a:t>
            </a:r>
          </a:p>
          <a:p>
            <a:r>
              <a:rPr lang="es-ES_tradnl" sz="2000" dirty="0">
                <a:latin typeface="Arial" panose="020B0604020202020204" pitchFamily="34" charset="0"/>
              </a:rPr>
              <a:t>	</a:t>
            </a:r>
            <a:endParaRPr lang="es-ES_tradnl" sz="4400" dirty="0">
              <a:latin typeface="Arial" panose="020B0604020202020204" pitchFamily="34" charset="0"/>
            </a:endParaRPr>
          </a:p>
          <a:p>
            <a:endParaRPr lang="es-ES_tradnl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0816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3852" y="31853"/>
            <a:ext cx="10223754" cy="6102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409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9996" y="260648"/>
            <a:ext cx="7769175" cy="5461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99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9916" y="188640"/>
            <a:ext cx="9059406" cy="5328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727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7908" y="260648"/>
            <a:ext cx="9212829" cy="5341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629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726204" y="368703"/>
            <a:ext cx="11089552" cy="6021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AR" sz="2399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FIEBRE EN PACIENTES CON CVC</a:t>
            </a:r>
            <a:endParaRPr lang="es-AR" sz="2399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797" indent="-342797">
              <a:lnSpc>
                <a:spcPct val="107000"/>
              </a:lnSpc>
              <a:buFont typeface="+mj-lt"/>
              <a:buAutoNum type="romanUcPeriod"/>
            </a:pPr>
            <a:r>
              <a:rPr lang="es-AR" sz="2399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EXAMEN CLÍNICO: BÚSQUEDA DE </a:t>
            </a:r>
            <a:r>
              <a:rPr lang="es-AR" sz="2399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FOCO-EXAMEN </a:t>
            </a:r>
            <a:r>
              <a:rPr lang="es-AR" sz="2399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 SITIO DE INSERCCIÓN</a:t>
            </a:r>
            <a:endParaRPr lang="es-AR" sz="2399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85594">
              <a:lnSpc>
                <a:spcPct val="107000"/>
              </a:lnSpc>
            </a:pPr>
            <a:r>
              <a:rPr lang="es-AR" sz="2399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685594" algn="ctr">
              <a:lnSpc>
                <a:spcPct val="107000"/>
              </a:lnSpc>
            </a:pPr>
            <a:r>
              <a:rPr lang="es-AR" sz="2399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CVC DE CORTA DURACIÓN</a:t>
            </a:r>
          </a:p>
          <a:p>
            <a:pPr marL="685594" algn="ctr">
              <a:lnSpc>
                <a:spcPct val="107000"/>
              </a:lnSpc>
            </a:pPr>
            <a:r>
              <a:rPr lang="es-AR" sz="2399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342797" indent="-342797" algn="just">
              <a:lnSpc>
                <a:spcPct val="107000"/>
              </a:lnSpc>
              <a:buFont typeface="+mj-lt"/>
              <a:buAutoNum type="alphaUcPeriod"/>
            </a:pPr>
            <a:r>
              <a:rPr lang="es-AR" sz="2399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SIN SIGNOS LOCALES DE INFECCIÓN: </a:t>
            </a:r>
          </a:p>
          <a:p>
            <a:pPr marL="914126" algn="just">
              <a:lnSpc>
                <a:spcPct val="107000"/>
              </a:lnSpc>
            </a:pPr>
            <a:r>
              <a:rPr lang="es-AR" sz="2399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Realizar hemocultivos, buscar otros focos, otros cultivos:</a:t>
            </a:r>
          </a:p>
          <a:p>
            <a:pPr marL="914126">
              <a:lnSpc>
                <a:spcPct val="107000"/>
              </a:lnSpc>
            </a:pPr>
            <a:r>
              <a:rPr lang="es-AR" sz="2399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A1</a:t>
            </a:r>
            <a:r>
              <a:rPr lang="es-AR" sz="2399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s-AR" sz="2399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Paciente </a:t>
            </a:r>
            <a:r>
              <a:rPr lang="es-AR" sz="2399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Inestable: Retiro CVC, </a:t>
            </a:r>
            <a:r>
              <a:rPr lang="es-AR" sz="2399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Retrocultivo antes de retirar, </a:t>
            </a:r>
            <a:r>
              <a:rPr lang="es-AR" sz="2399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ATB </a:t>
            </a:r>
            <a:r>
              <a:rPr lang="es-AR" sz="2399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empírico</a:t>
            </a:r>
          </a:p>
          <a:p>
            <a:pPr marL="914126">
              <a:lnSpc>
                <a:spcPct val="107000"/>
              </a:lnSpc>
            </a:pPr>
            <a:r>
              <a:rPr lang="es-AR" sz="2399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A2: Paciente </a:t>
            </a:r>
            <a:r>
              <a:rPr lang="es-AR" sz="2399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Estable: Mantener CVC, Retrocultivo, Tratamiento empírico </a:t>
            </a:r>
            <a:r>
              <a:rPr lang="es-AR" sz="2399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opcional</a:t>
            </a:r>
            <a:r>
              <a:rPr lang="es-AR" sz="2399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914126" algn="just">
              <a:lnSpc>
                <a:spcPct val="107000"/>
              </a:lnSpc>
            </a:pPr>
            <a:r>
              <a:rPr lang="es-AR" sz="2399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algn="just">
              <a:lnSpc>
                <a:spcPct val="107000"/>
              </a:lnSpc>
            </a:pPr>
            <a:r>
              <a:rPr lang="es-AR" sz="2399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B.</a:t>
            </a:r>
            <a:r>
              <a:rPr lang="es-AR" sz="2399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AR" sz="2399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 SIGNOS LOCALES DE INFECCIÓN:</a:t>
            </a:r>
          </a:p>
          <a:p>
            <a:pPr marL="914126" algn="just">
              <a:lnSpc>
                <a:spcPct val="107000"/>
              </a:lnSpc>
            </a:pPr>
            <a:r>
              <a:rPr lang="es-AR" sz="2399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Retiro de catéter, Hemocultivo y </a:t>
            </a:r>
            <a:r>
              <a:rPr lang="es-AR" sz="2399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Retrocultivo, Cultivo </a:t>
            </a:r>
            <a:r>
              <a:rPr lang="es-AR" sz="2399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la punta del </a:t>
            </a:r>
            <a:r>
              <a:rPr lang="es-AR" sz="2399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catéter.</a:t>
            </a:r>
            <a:endParaRPr lang="es-AR" sz="2399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14126" algn="just">
              <a:lnSpc>
                <a:spcPct val="107000"/>
              </a:lnSpc>
            </a:pPr>
            <a:r>
              <a:rPr lang="es-AR" sz="2399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Considerar ATB empírico según gravedad del paciente y epidemiología local.</a:t>
            </a:r>
          </a:p>
          <a:p>
            <a:pPr marL="914126" algn="just">
              <a:lnSpc>
                <a:spcPct val="107000"/>
              </a:lnSpc>
              <a:spcAft>
                <a:spcPts val="800"/>
              </a:spcAft>
            </a:pPr>
            <a:r>
              <a:rPr lang="es-AR" sz="1799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647442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24655" y="568129"/>
            <a:ext cx="11388577" cy="4635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126" algn="ctr">
              <a:lnSpc>
                <a:spcPct val="107000"/>
              </a:lnSpc>
            </a:pPr>
            <a:r>
              <a:rPr lang="es-AR" sz="1799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CATETER VENOSO IMPLANTABLE</a:t>
            </a:r>
          </a:p>
          <a:p>
            <a:pPr marL="914126" algn="ctr">
              <a:lnSpc>
                <a:spcPct val="107000"/>
              </a:lnSpc>
            </a:pPr>
            <a:r>
              <a:rPr lang="es-AR" sz="1799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342797" indent="-342797">
              <a:lnSpc>
                <a:spcPct val="107000"/>
              </a:lnSpc>
              <a:buFont typeface="+mj-lt"/>
              <a:buAutoNum type="alphaUcPeriod"/>
            </a:pPr>
            <a:r>
              <a:rPr lang="es-AR" sz="1999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SIN SIGNOS LOCALES DE INFECCIÓN:</a:t>
            </a:r>
          </a:p>
          <a:p>
            <a:pPr marL="990303">
              <a:lnSpc>
                <a:spcPct val="107000"/>
              </a:lnSpc>
            </a:pPr>
            <a:r>
              <a:rPr lang="es-AR" sz="1999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Realizar </a:t>
            </a:r>
            <a:r>
              <a:rPr lang="es-AR" sz="1999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hemocultivos, Retrocultivo, buscar otros focos, otros cultivos:</a:t>
            </a:r>
          </a:p>
          <a:p>
            <a:pPr marL="914126" algn="just">
              <a:lnSpc>
                <a:spcPct val="107000"/>
              </a:lnSpc>
            </a:pPr>
            <a:r>
              <a:rPr lang="es-AR" sz="1999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A 1: Paciente Inestable: Evaluar Retiro CVC, ATB empírico</a:t>
            </a:r>
          </a:p>
          <a:p>
            <a:pPr marL="914126" algn="just">
              <a:lnSpc>
                <a:spcPct val="107000"/>
              </a:lnSpc>
            </a:pPr>
            <a:r>
              <a:rPr lang="es-AR" sz="1999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A2: Paciente Estable: Mantener CVC, Retrocultivo, Tratamiento empírico opcional.</a:t>
            </a:r>
          </a:p>
          <a:p>
            <a:pPr marL="914126" algn="just">
              <a:lnSpc>
                <a:spcPct val="107000"/>
              </a:lnSpc>
            </a:pPr>
            <a:r>
              <a:rPr lang="es-AR" sz="1999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algn="just">
              <a:lnSpc>
                <a:spcPct val="107000"/>
              </a:lnSpc>
            </a:pPr>
            <a:r>
              <a:rPr lang="es-AR" sz="1999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B. SUPURACIÓN DEL SITIO DE SALIDA:</a:t>
            </a:r>
          </a:p>
          <a:p>
            <a:pPr marL="990303" algn="just">
              <a:lnSpc>
                <a:spcPct val="107000"/>
              </a:lnSpc>
            </a:pPr>
            <a:r>
              <a:rPr lang="es-AR" sz="1999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Hemocultivos, Retrocultivo, </a:t>
            </a:r>
            <a:r>
              <a:rPr lang="es-AR" sz="1999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Cultivo de la secreción</a:t>
            </a:r>
            <a:r>
              <a:rPr lang="es-AR" sz="1999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</a:p>
          <a:p>
            <a:pPr marL="990303">
              <a:lnSpc>
                <a:spcPct val="107000"/>
              </a:lnSpc>
            </a:pPr>
            <a:r>
              <a:rPr lang="es-AR" sz="1999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Evaluar Retiro CVC, ATB empírico</a:t>
            </a:r>
          </a:p>
          <a:p>
            <a:pPr>
              <a:lnSpc>
                <a:spcPct val="107000"/>
              </a:lnSpc>
            </a:pPr>
            <a:r>
              <a:rPr lang="es-AR" sz="1999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07000"/>
              </a:lnSpc>
            </a:pPr>
            <a:r>
              <a:rPr lang="es-AR" sz="1999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C. INFECCION DEL TUNEL; ABSCESO PORTAL, INFECCIÓN COMPLICADA (OSTEOMIELITIS, CELULITIS, ETC)</a:t>
            </a:r>
          </a:p>
          <a:p>
            <a:pPr marL="457063">
              <a:lnSpc>
                <a:spcPct val="107000"/>
              </a:lnSpc>
            </a:pPr>
            <a:r>
              <a:rPr lang="es-AR" sz="1999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Hemocultivos, Retrocultivo</a:t>
            </a:r>
          </a:p>
          <a:p>
            <a:pPr marL="457063">
              <a:lnSpc>
                <a:spcPct val="107000"/>
              </a:lnSpc>
            </a:pPr>
            <a:r>
              <a:rPr lang="es-AR" sz="1999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Retiro del CVC (Cultivo PC y portal)</a:t>
            </a:r>
          </a:p>
        </p:txBody>
      </p:sp>
    </p:spTree>
    <p:extLst>
      <p:ext uri="{BB962C8B-B14F-4D97-AF65-F5344CB8AC3E}">
        <p14:creationId xmlns:p14="http://schemas.microsoft.com/office/powerpoint/2010/main" val="2341138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41742" y="299919"/>
            <a:ext cx="11448382" cy="33849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2657" algn="ctr">
              <a:lnSpc>
                <a:spcPct val="107000"/>
              </a:lnSpc>
            </a:pPr>
            <a:r>
              <a:rPr lang="es-AR" sz="36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CVC DE CORTA </a:t>
            </a:r>
            <a:r>
              <a:rPr lang="es-AR" sz="3600" b="1" dirty="0" smtClean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DURACIÓN</a:t>
            </a:r>
          </a:p>
          <a:p>
            <a:pPr marL="1142657" algn="ctr">
              <a:lnSpc>
                <a:spcPct val="107000"/>
              </a:lnSpc>
            </a:pPr>
            <a:endParaRPr lang="es-AR" sz="3600" b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196" indent="-514196">
              <a:lnSpc>
                <a:spcPct val="107000"/>
              </a:lnSpc>
              <a:buFont typeface="+mj-lt"/>
              <a:buAutoNum type="arabicPeriod"/>
            </a:pPr>
            <a:r>
              <a:rPr lang="es-AR" sz="3199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HC </a:t>
            </a:r>
            <a:r>
              <a:rPr lang="es-AR" sz="3199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(+) RC </a:t>
            </a:r>
            <a:r>
              <a:rPr lang="es-AR" sz="3199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(+): </a:t>
            </a:r>
            <a:r>
              <a:rPr lang="es-AR" sz="3199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TD menos de 2 HS.: Considerar otros </a:t>
            </a:r>
            <a:r>
              <a:rPr lang="es-AR" sz="3199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focos</a:t>
            </a:r>
          </a:p>
          <a:p>
            <a:pPr marL="514196" indent="-514196">
              <a:lnSpc>
                <a:spcPct val="107000"/>
              </a:lnSpc>
              <a:buFont typeface="+mj-lt"/>
              <a:buAutoNum type="arabicPeriod"/>
            </a:pPr>
            <a:r>
              <a:rPr lang="es-AR" sz="3199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HC (+) RC (+) TD más de 2 HS.: Bacteriemia relacionada con el catéter. Retiro del catéter</a:t>
            </a:r>
            <a:r>
              <a:rPr lang="es-AR" sz="3199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514196" indent="-514196">
              <a:lnSpc>
                <a:spcPct val="107000"/>
              </a:lnSpc>
              <a:buFont typeface="+mj-lt"/>
              <a:buAutoNum type="arabicPeriod"/>
            </a:pPr>
            <a:r>
              <a:rPr lang="es-AR" sz="3199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HC </a:t>
            </a:r>
            <a:r>
              <a:rPr lang="es-AR" sz="3199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(-) </a:t>
            </a:r>
            <a:r>
              <a:rPr lang="es-AR" sz="3199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RC</a:t>
            </a:r>
            <a:r>
              <a:rPr lang="es-AR" sz="3199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s-AR" sz="3199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+): </a:t>
            </a:r>
            <a:r>
              <a:rPr lang="es-AR" sz="3199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control repetir </a:t>
            </a:r>
            <a:r>
              <a:rPr lang="es-AR" sz="3199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HC</a:t>
            </a:r>
            <a:endParaRPr lang="es-AR" sz="3199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3238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572418" y="342637"/>
            <a:ext cx="11277511" cy="4669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71189" algn="ctr">
              <a:lnSpc>
                <a:spcPct val="107000"/>
              </a:lnSpc>
            </a:pPr>
            <a:r>
              <a:rPr lang="es-AR" sz="44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CVC IMPLANTABLES</a:t>
            </a:r>
          </a:p>
          <a:p>
            <a:pPr marL="1371189" algn="ctr">
              <a:lnSpc>
                <a:spcPct val="107000"/>
              </a:lnSpc>
            </a:pPr>
            <a:r>
              <a:rPr lang="es-AR" sz="1799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742727" indent="-742727">
              <a:lnSpc>
                <a:spcPct val="107000"/>
              </a:lnSpc>
              <a:buFont typeface="+mj-lt"/>
              <a:buAutoNum type="arabicPeriod"/>
            </a:pPr>
            <a:r>
              <a:rPr lang="es-AR" sz="3599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HC (+) RC (+) TD menos de 2 HS.: Considerar otros focos</a:t>
            </a:r>
          </a:p>
          <a:p>
            <a:pPr marL="742727" indent="-742727">
              <a:lnSpc>
                <a:spcPct val="107000"/>
              </a:lnSpc>
              <a:buFont typeface="+mj-lt"/>
              <a:buAutoNum type="arabicPeriod"/>
            </a:pPr>
            <a:r>
              <a:rPr lang="es-AR" sz="3599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HC (+) RC (+) TD más de 2 HS.: Bacteriemia relacionada con el catéter. Retiro del catéter.</a:t>
            </a:r>
          </a:p>
          <a:p>
            <a:pPr marL="742727" indent="-742727">
              <a:lnSpc>
                <a:spcPct val="107000"/>
              </a:lnSpc>
              <a:buFont typeface="+mj-lt"/>
              <a:buAutoNum type="arabicPeriod"/>
            </a:pPr>
            <a:r>
              <a:rPr lang="es-AR" sz="3599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HC (-) RC (+): Repetir cultivos. Terapia de bloqueo</a:t>
            </a:r>
            <a:r>
              <a:rPr lang="es-AR" sz="3599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742727" indent="-742727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s-AR" sz="3599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HC </a:t>
            </a:r>
            <a:r>
              <a:rPr lang="es-AR" sz="3599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(-) PC (-): Considerar otros focos</a:t>
            </a:r>
          </a:p>
        </p:txBody>
      </p:sp>
    </p:spTree>
    <p:extLst>
      <p:ext uri="{BB962C8B-B14F-4D97-AF65-F5344CB8AC3E}">
        <p14:creationId xmlns:p14="http://schemas.microsoft.com/office/powerpoint/2010/main" val="2361492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308" y="260648"/>
            <a:ext cx="11696210" cy="5742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796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4345" y="764704"/>
            <a:ext cx="8460136" cy="4188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679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7909" y="332656"/>
            <a:ext cx="9073007" cy="5708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814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/>
              <a:t>TERAPIA DE BLOQUEO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AR" dirty="0">
                <a:solidFill>
                  <a:schemeClr val="tx2"/>
                </a:solidFill>
                <a:latin typeface="Calibri" panose="020F0502020204030204" pitchFamily="34" charset="0"/>
              </a:rPr>
              <a:t>La terapia de bloqueo consiste en la administra­ción del antibiótico en la luz de un catéter central (que posteriormente no va a utilizarse) durante, al menos, 12 h (idealmente 24 h).</a:t>
            </a:r>
          </a:p>
          <a:p>
            <a:pPr algn="just"/>
            <a:r>
              <a:rPr lang="es-AR" dirty="0">
                <a:solidFill>
                  <a:schemeClr val="tx2"/>
                </a:solidFill>
                <a:latin typeface="Calibri" panose="020F0502020204030204" pitchFamily="34" charset="0"/>
              </a:rPr>
              <a:t>Se utiliza en caté­teres de larga duración y ante el aislamiento de mi­croorganismos poco virulentos (eficacia comprobada en estafilococo coagulasa negativo, sin evidencia en otras etiologías ante las que sólo va a utilizarse como “salvataje” si hay extrema dificultad en la remoción del catéter).</a:t>
            </a:r>
          </a:p>
          <a:p>
            <a:pPr algn="just"/>
            <a:r>
              <a:rPr lang="es-AR" dirty="0">
                <a:solidFill>
                  <a:schemeClr val="tx2"/>
                </a:solidFill>
                <a:latin typeface="Calibri" panose="020F0502020204030204" pitchFamily="34" charset="0"/>
              </a:rPr>
              <a:t>Los más utilizados son: vancomicina, amikacina, ciprofloxacina y </a:t>
            </a:r>
            <a:r>
              <a:rPr lang="es-AR" dirty="0" smtClean="0">
                <a:solidFill>
                  <a:schemeClr val="tx2"/>
                </a:solidFill>
                <a:latin typeface="Calibri" panose="020F0502020204030204" pitchFamily="34" charset="0"/>
              </a:rPr>
              <a:t>Daptomicina.</a:t>
            </a:r>
            <a:endParaRPr lang="es-AR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9547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5981" y="332656"/>
            <a:ext cx="7776864" cy="5686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205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2923" y="116632"/>
            <a:ext cx="9462980" cy="5971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072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845" y="188640"/>
            <a:ext cx="10225136" cy="5772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3235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848" y="260648"/>
            <a:ext cx="10853130" cy="5316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5319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3892" y="332656"/>
            <a:ext cx="9469982" cy="475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446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3892" y="404663"/>
            <a:ext cx="9246165" cy="4580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7321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844" y="260648"/>
            <a:ext cx="10369152" cy="5203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7348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653" y="404664"/>
            <a:ext cx="10020633" cy="5112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4931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058" y="332656"/>
            <a:ext cx="11078946" cy="5559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8851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804" y="332656"/>
            <a:ext cx="10698217" cy="5378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4417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 smtClean="0"/>
              <a:t>Estafilococo Meticilino Resistente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AR" sz="2799" b="1" dirty="0">
                <a:solidFill>
                  <a:srgbClr val="0070C0"/>
                </a:solidFill>
              </a:rPr>
              <a:t>Vancomicina:</a:t>
            </a:r>
          </a:p>
          <a:p>
            <a:r>
              <a:rPr lang="es-AR" sz="2799" b="1" dirty="0" smtClean="0">
                <a:solidFill>
                  <a:srgbClr val="0070C0"/>
                </a:solidFill>
              </a:rPr>
              <a:t>Linesolid</a:t>
            </a:r>
            <a:r>
              <a:rPr lang="es-AR" sz="2799" b="1" dirty="0">
                <a:solidFill>
                  <a:srgbClr val="0070C0"/>
                </a:solidFill>
              </a:rPr>
              <a:t>:</a:t>
            </a:r>
          </a:p>
          <a:p>
            <a:r>
              <a:rPr lang="es-AR" sz="2799" b="1" dirty="0" smtClean="0">
                <a:solidFill>
                  <a:srgbClr val="0070C0"/>
                </a:solidFill>
              </a:rPr>
              <a:t>Daptomicina</a:t>
            </a:r>
            <a:r>
              <a:rPr lang="es-AR" sz="2799" b="1" dirty="0">
                <a:solidFill>
                  <a:srgbClr val="0070C0"/>
                </a:solidFill>
              </a:rPr>
              <a:t>:</a:t>
            </a:r>
          </a:p>
          <a:p>
            <a:pPr marL="0" indent="0">
              <a:buNone/>
            </a:pPr>
            <a:endParaRPr lang="es-AR" dirty="0" smtClean="0"/>
          </a:p>
          <a:p>
            <a:pPr marL="0" indent="0">
              <a:buNone/>
            </a:pP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781609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="" xmlns:a16="http://schemas.microsoft.com/office/drawing/2014/main" id="{6D5872A3-CFF8-4F36-8446-6F1B04585A9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894"/>
            <a:ext cx="12188824" cy="685557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99"/>
          </a:p>
        </p:txBody>
      </p:sp>
      <p:grpSp>
        <p:nvGrpSpPr>
          <p:cNvPr id="31" name="Group 30">
            <a:extLst>
              <a:ext uri="{FF2B5EF4-FFF2-40B4-BE49-F238E27FC236}">
                <a16:creationId xmlns="" xmlns:a16="http://schemas.microsoft.com/office/drawing/2014/main" id="{47EC0934-1503-4296-A688-FC4E83E3F60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2521667" y="5705"/>
            <a:ext cx="7145491" cy="6331822"/>
            <a:chOff x="329184" y="-555662"/>
            <a:chExt cx="524256" cy="6333471"/>
          </a:xfrm>
        </p:grpSpPr>
        <p:cxnSp>
          <p:nvCxnSpPr>
            <p:cNvPr id="32" name="Straight Connector 31">
              <a:extLst>
                <a:ext uri="{FF2B5EF4-FFF2-40B4-BE49-F238E27FC236}">
                  <a16:creationId xmlns="" xmlns:a16="http://schemas.microsoft.com/office/drawing/2014/main" id="{0C528A17-D3E6-4463-8942-C4991C05B0C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523824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Rectangle 32">
              <a:extLst>
                <a:ext uri="{FF2B5EF4-FFF2-40B4-BE49-F238E27FC236}">
                  <a16:creationId xmlns="" xmlns:a16="http://schemas.microsoft.com/office/drawing/2014/main" id="{299B74AA-0D92-4B16-A6FE-030C4476EF4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329184" y="-555662"/>
              <a:ext cx="524256" cy="608778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 dirty="0"/>
            </a:p>
          </p:txBody>
        </p:sp>
      </p:grpSp>
      <p:sp>
        <p:nvSpPr>
          <p:cNvPr id="35" name="Rectangle 34">
            <a:extLst>
              <a:ext uri="{FF2B5EF4-FFF2-40B4-BE49-F238E27FC236}">
                <a16:creationId xmlns="" xmlns:a16="http://schemas.microsoft.com/office/drawing/2014/main" id="{5E2C537D-FECA-4C7F-A65B-F82518B3A19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596308" y="266004"/>
            <a:ext cx="10996208" cy="575007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99"/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="" xmlns:a16="http://schemas.microsoft.com/office/drawing/2014/main" id="{EC8454E2-71C8-4287-9928-40D45D94B8B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2344205"/>
              </p:ext>
            </p:extLst>
          </p:nvPr>
        </p:nvGraphicFramePr>
        <p:xfrm>
          <a:off x="2091410" y="548680"/>
          <a:ext cx="8006005" cy="51396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36615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7517" y="332656"/>
            <a:ext cx="9693792" cy="5684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721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551" y="260648"/>
            <a:ext cx="10415724" cy="5618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816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ipse 1"/>
          <p:cNvSpPr/>
          <p:nvPr/>
        </p:nvSpPr>
        <p:spPr>
          <a:xfrm>
            <a:off x="3790156" y="1700808"/>
            <a:ext cx="1872208" cy="18002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AR" dirty="0" err="1" smtClean="0">
              <a:solidFill>
                <a:schemeClr val="bg1"/>
              </a:solidFill>
            </a:endParaRPr>
          </a:p>
        </p:txBody>
      </p:sp>
      <p:sp>
        <p:nvSpPr>
          <p:cNvPr id="3" name="Elipse 2"/>
          <p:cNvSpPr/>
          <p:nvPr/>
        </p:nvSpPr>
        <p:spPr>
          <a:xfrm>
            <a:off x="3934172" y="1844824"/>
            <a:ext cx="1872208" cy="18002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AR" dirty="0" err="1" smtClean="0">
              <a:solidFill>
                <a:schemeClr val="bg1"/>
              </a:solidFill>
            </a:endParaRPr>
          </a:p>
        </p:txBody>
      </p:sp>
      <p:cxnSp>
        <p:nvCxnSpPr>
          <p:cNvPr id="5" name="Conector recto de flecha 4"/>
          <p:cNvCxnSpPr/>
          <p:nvPr/>
        </p:nvCxnSpPr>
        <p:spPr>
          <a:xfrm flipV="1">
            <a:off x="3430116" y="1700808"/>
            <a:ext cx="2448272" cy="1944216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ángulo 6"/>
          <p:cNvSpPr/>
          <p:nvPr/>
        </p:nvSpPr>
        <p:spPr>
          <a:xfrm>
            <a:off x="4474233" y="4149080"/>
            <a:ext cx="3240360" cy="79208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AR" dirty="0" smtClean="0">
                <a:solidFill>
                  <a:schemeClr val="bg1"/>
                </a:solidFill>
              </a:rPr>
              <a:t>MUCHAS GRACIAS</a:t>
            </a:r>
          </a:p>
        </p:txBody>
      </p:sp>
    </p:spTree>
    <p:extLst>
      <p:ext uri="{BB962C8B-B14F-4D97-AF65-F5344CB8AC3E}">
        <p14:creationId xmlns:p14="http://schemas.microsoft.com/office/powerpoint/2010/main" val="2731217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orde con bandas 16x9">
  <a:themeElements>
    <a:clrScheme name="StripedBorder_16x9">
      <a:dk1>
        <a:srgbClr val="404040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Glow Edge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12000"/>
                <a:satMod val="240000"/>
              </a:schemeClr>
              <a:schemeClr val="phClr">
                <a:tint val="98000"/>
              </a:schemeClr>
            </a:duotone>
          </a:blip>
          <a:tile tx="0" ty="0" sx="100000" sy="100000" flip="none" algn="ctr"/>
        </a:blipFill>
      </a:bgFillStyleLst>
    </a:fmtScheme>
  </a:themeElements>
  <a:objectDefaults>
    <a:spDef>
      <a:spPr>
        <a:solidFill>
          <a:schemeClr val="accent1">
            <a:lumMod val="50000"/>
          </a:schemeClr>
        </a:solidFill>
        <a:ln>
          <a:solidFill>
            <a:schemeClr val="accent1">
              <a:lumMod val="50000"/>
            </a:schemeClr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dirty="0" err="1" smtClean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26002126_TF02801098" id="{CABD7FCF-BAF3-4D0A-A9DC-AB80F93E95FB}" vid="{9064BED2-7D56-4E3A-91C9-3E44A8B2FEAB}"/>
    </a:ext>
  </a:extLst>
</a:theme>
</file>

<file path=ppt/theme/theme2.xml><?xml version="1.0" encoding="utf-8"?>
<a:theme xmlns:a="http://schemas.openxmlformats.org/drawingml/2006/main" name="Tema de Office">
  <a:themeElements>
    <a:clrScheme name="StripedBorder_16x9">
      <a:dk1>
        <a:srgbClr val="404040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Glow Edge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StripedBorder_16x9">
      <a:dk1>
        <a:srgbClr val="404040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Glow Edge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Presentación con franjas negras en los bordes (pantalla panorámica)</Template>
  <TotalTime>1508</TotalTime>
  <Words>314</Words>
  <Application>Microsoft Office PowerPoint</Application>
  <PresentationFormat>Personalizado</PresentationFormat>
  <Paragraphs>88</Paragraphs>
  <Slides>40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40</vt:i4>
      </vt:variant>
    </vt:vector>
  </HeadingPairs>
  <TitlesOfParts>
    <vt:vector size="46" baseType="lpstr">
      <vt:lpstr>Arial</vt:lpstr>
      <vt:lpstr>Calibri</vt:lpstr>
      <vt:lpstr>Euphemia</vt:lpstr>
      <vt:lpstr>Monotype Sorts</vt:lpstr>
      <vt:lpstr>Times New Roman</vt:lpstr>
      <vt:lpstr>Borde con bandas 16x9</vt:lpstr>
      <vt:lpstr>INFECCIONES ASOCIADAS A CATÉTERES VASCULARES</vt:lpstr>
      <vt:lpstr>GENERALIDADES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                    ETIOLOGÍA</vt:lpstr>
      <vt:lpstr>Presentación de PowerPoint</vt:lpstr>
      <vt:lpstr>Presentación de PowerPoint</vt:lpstr>
      <vt:lpstr>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TERAPIA DE BLOQUEO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Estafilococo Meticilino Resistente</vt:lpstr>
      <vt:lpstr>Presentación de PowerPoint</vt:lpstr>
      <vt:lpstr>Presentación de PowerPoint</vt:lpstr>
      <vt:lpstr>Presentación de PowerPoint</vt:lpstr>
      <vt:lpstr>Presentación de PowerPoint</vt:lpstr>
    </vt:vector>
  </TitlesOfParts>
  <Company>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INFECCIONES DE PIEL y PARTES BLANDAS</dc:title>
  <dc:creator>Full name</dc:creator>
  <cp:lastModifiedBy>Dr G. Recúpero</cp:lastModifiedBy>
  <cp:revision>206</cp:revision>
  <dcterms:created xsi:type="dcterms:W3CDTF">2021-10-30T13:19:39Z</dcterms:created>
  <dcterms:modified xsi:type="dcterms:W3CDTF">2026-08-08T14:11:42Z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