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12" r:id="rId1"/>
  </p:sldMasterIdLst>
  <p:notesMasterIdLst>
    <p:notesMasterId r:id="rId22"/>
  </p:notesMasterIdLst>
  <p:handoutMasterIdLst>
    <p:handoutMasterId r:id="rId23"/>
  </p:handoutMasterIdLst>
  <p:sldIdLst>
    <p:sldId id="256" r:id="rId2"/>
    <p:sldId id="337" r:id="rId3"/>
    <p:sldId id="338" r:id="rId4"/>
    <p:sldId id="339" r:id="rId5"/>
    <p:sldId id="340" r:id="rId6"/>
    <p:sldId id="342" r:id="rId7"/>
    <p:sldId id="343" r:id="rId8"/>
    <p:sldId id="345" r:id="rId9"/>
    <p:sldId id="347" r:id="rId10"/>
    <p:sldId id="349" r:id="rId11"/>
    <p:sldId id="350" r:id="rId12"/>
    <p:sldId id="351" r:id="rId13"/>
    <p:sldId id="352" r:id="rId14"/>
    <p:sldId id="353" r:id="rId15"/>
    <p:sldId id="354" r:id="rId16"/>
    <p:sldId id="355" r:id="rId17"/>
    <p:sldId id="357" r:id="rId18"/>
    <p:sldId id="358" r:id="rId19"/>
    <p:sldId id="359" r:id="rId20"/>
    <p:sldId id="336" r:id="rId21"/>
  </p:sldIdLst>
  <p:sldSz cx="12188825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>
      <p:cViewPr varScale="1">
        <p:scale>
          <a:sx n="72" d="100"/>
          <a:sy n="72" d="100"/>
        </p:scale>
        <p:origin x="660" y="78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718"/>
    </p:cViewPr>
  </p:sorterViewPr>
  <p:notesViewPr>
    <p:cSldViewPr showGuides="1">
      <p:cViewPr varScale="1">
        <p:scale>
          <a:sx n="87" d="100"/>
          <a:sy n="87" d="100"/>
        </p:scale>
        <p:origin x="3828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6EF2E10-F372-4FAB-81AB-5862B95B7108}" type="datetime1">
              <a:rPr lang="es-ES" smtClean="0"/>
              <a:t>13/08/2026</a:t>
            </a:fld>
            <a:endParaRPr lang="es-ES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4886E15-F82A-4596-A46C-375C6D3981E1}" type="slidenum">
              <a:rPr lang="es-ES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83081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AECAE81-EBF6-4933-9DB2-FE5B8F9333FF}" type="datetime1">
              <a:rPr lang="es-ES" noProof="0" smtClean="0"/>
              <a:t>13/08/2026</a:t>
            </a:fld>
            <a:endParaRPr lang="es-ES" noProof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F105DB2-FD3E-441D-8B7E-7AE83ECE27B3}" type="slidenum">
              <a:rPr lang="es-ES" noProof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8947205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F105DB2-FD3E-441D-8B7E-7AE83ECE27B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792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fld id="{97B4A64D-E0F3-46F8-A79D-248F5487BD9A}" type="slidenum">
              <a:rPr lang="es-ES" sz="1200" smtClean="0"/>
              <a:pPr eaLnBrk="1" hangingPunct="1">
                <a:defRPr/>
              </a:pPr>
              <a:t>6</a:t>
            </a:fld>
            <a:endParaRPr lang="es-ES" sz="1200"/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AR">
                <a:latin typeface="Arial" charset="0"/>
              </a:rPr>
              <a:t>ESQUEMA PARA EXPLICAR LA FISIOPATOGENIA DE LA IU ASOCIADA A CATETER URINARIO</a:t>
            </a:r>
            <a:endParaRPr lang="es-ES_tradnl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958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loque de título"/>
          <p:cNvSpPr/>
          <p:nvPr/>
        </p:nvSpPr>
        <p:spPr bwMode="white">
          <a:xfrm>
            <a:off x="1141413" y="1600200"/>
            <a:ext cx="9902952" cy="32766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grpSp>
        <p:nvGrpSpPr>
          <p:cNvPr id="7" name="gráfico de la parte superior" descr="Diseño de borde superior"/>
          <p:cNvGrpSpPr/>
          <p:nvPr/>
        </p:nvGrpSpPr>
        <p:grpSpPr>
          <a:xfrm>
            <a:off x="1279" y="0"/>
            <a:ext cx="12188952" cy="429768"/>
            <a:chOff x="1279" y="0"/>
            <a:chExt cx="12188952" cy="429768"/>
          </a:xfrm>
        </p:grpSpPr>
        <p:sp>
          <p:nvSpPr>
            <p:cNvPr id="8" name="Rectángulo 7"/>
            <p:cNvSpPr/>
            <p:nvPr/>
          </p:nvSpPr>
          <p:spPr>
            <a:xfrm>
              <a:off x="1279" y="0"/>
              <a:ext cx="12188952" cy="228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279" y="228600"/>
              <a:ext cx="12188952" cy="2011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0" name="Rectángulo 9"/>
            <p:cNvSpPr/>
            <p:nvPr/>
          </p:nvSpPr>
          <p:spPr>
            <a:xfrm>
              <a:off x="1279" y="306324"/>
              <a:ext cx="12188952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grpSp>
        <p:nvGrpSpPr>
          <p:cNvPr id="23" name="gráfico de la parte inferior" descr="Diseño de borde inferior"/>
          <p:cNvGrpSpPr/>
          <p:nvPr/>
        </p:nvGrpSpPr>
        <p:grpSpPr>
          <a:xfrm>
            <a:off x="0" y="6080760"/>
            <a:ext cx="12190231" cy="777240"/>
            <a:chOff x="0" y="6080760"/>
            <a:chExt cx="12190231" cy="777240"/>
          </a:xfrm>
        </p:grpSpPr>
        <p:sp>
          <p:nvSpPr>
            <p:cNvPr id="13" name="Rectángulo 12"/>
            <p:cNvSpPr/>
            <p:nvPr/>
          </p:nvSpPr>
          <p:spPr>
            <a:xfrm>
              <a:off x="0" y="6217920"/>
              <a:ext cx="12188825" cy="64008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4" name="Rectángulo 13"/>
            <p:cNvSpPr/>
            <p:nvPr/>
          </p:nvSpPr>
          <p:spPr>
            <a:xfrm>
              <a:off x="1279" y="60807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1279" y="6172200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 bwMode="black">
          <a:xfrm>
            <a:off x="1522414" y="1905000"/>
            <a:ext cx="9143998" cy="2667000"/>
          </a:xfrm>
        </p:spPr>
        <p:txBody>
          <a:bodyPr rtlCol="0"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2413" y="5029200"/>
            <a:ext cx="8229598" cy="838200"/>
          </a:xfrm>
        </p:spPr>
        <p:txBody>
          <a:bodyPr rtlCol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/>
              <a:t>Haga clic para modificar el estilo de subtítulo del patrón</a:t>
            </a:r>
          </a:p>
        </p:txBody>
      </p:sp>
      <p:sp>
        <p:nvSpPr>
          <p:cNvPr id="21" name="Marcador de pie de página 20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20" name="Marcador de posición de fecha 1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91A9CBD-FC96-4930-B11D-0238FE29C61A}" type="datetime1">
              <a:rPr lang="es-ES" noProof="0" smtClean="0"/>
              <a:t>13/08/2026</a:t>
            </a:fld>
            <a:endParaRPr lang="es-ES" noProof="0"/>
          </a:p>
        </p:txBody>
      </p:sp>
      <p:sp>
        <p:nvSpPr>
          <p:cNvPr id="22" name="Marcador de posición de número de diapositiva 21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89493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 algn="l"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5A22E5E-3DDD-496E-8A47-635EABCD592C}" type="datetime1">
              <a:rPr lang="es-ES" noProof="0" smtClean="0"/>
              <a:t>13/08/2026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50647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rtlCol="0" anchor="b">
            <a:normAutofit/>
          </a:bodyPr>
          <a:lstStyle>
            <a:lvl1pPr algn="l">
              <a:defRPr sz="5400" b="0" cap="none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522413" y="4876800"/>
            <a:ext cx="8229598" cy="1143000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 bwMode="black"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 bwMode="black"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DFED53F6-796A-404E-B973-F3C10A4E4B0F}" type="datetime1">
              <a:rPr lang="es-ES" noProof="0" smtClean="0"/>
              <a:t>13/08/2026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 bwMode="black"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55872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 hasCustomPrompt="1"/>
          </p:nvPr>
        </p:nvSpPr>
        <p:spPr>
          <a:xfrm>
            <a:off x="1522413" y="1904999"/>
            <a:ext cx="4435564" cy="4088921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6230849" y="1904999"/>
            <a:ext cx="4435564" cy="4088921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1DA33A-B757-4D29-B067-43A61E6496B6}" type="datetime1">
              <a:rPr lang="es-ES" noProof="0" smtClean="0"/>
              <a:t>13/08/2026</a:t>
            </a:fld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23606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522413" y="1828800"/>
            <a:ext cx="4419599" cy="685801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1522413" y="2590801"/>
            <a:ext cx="4419599" cy="3429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246814" y="1828800"/>
            <a:ext cx="4419599" cy="685801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 hasCustomPrompt="1"/>
          </p:nvPr>
        </p:nvSpPr>
        <p:spPr>
          <a:xfrm>
            <a:off x="6246814" y="2590801"/>
            <a:ext cx="4419599" cy="3429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BA10B82-AF1B-4F04-9E7B-9E0D2470CA45}" type="datetime1">
              <a:rPr lang="es-ES" noProof="0" smtClean="0"/>
              <a:t>13/08/2026</a:t>
            </a:fld>
            <a:endParaRPr lang="es-ES" noProof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43676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5A43820-F0E0-4F5A-BF5F-6F2D5C2E8211}" type="datetime1">
              <a:rPr lang="es-ES" noProof="0" smtClean="0"/>
              <a:t>13/08/2026</a:t>
            </a:fld>
            <a:endParaRPr lang="es-ES" noProof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02319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áfico de la parte inferior"/>
          <p:cNvGrpSpPr/>
          <p:nvPr userDrawn="1"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ángulo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8" name="Rectángulo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FECA0EF-B49D-4FF3-8B81-E3A970172679}" type="datetime1">
              <a:rPr lang="es-ES" noProof="0" smtClean="0"/>
              <a:t>13/08/2026</a:t>
            </a:fld>
            <a:endParaRPr lang="es-ES" noProof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70961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o" descr="Diseño de bord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rtlCol="0" anchor="b">
            <a:normAutofit/>
          </a:bodyPr>
          <a:lstStyle>
            <a:lvl1pPr algn="l">
              <a:defRPr sz="3200" b="1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>
          <a:xfrm>
            <a:off x="1491930" y="1293495"/>
            <a:ext cx="5577840" cy="402336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923214" y="3536829"/>
            <a:ext cx="3124200" cy="1797169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C79462-9C6B-4111-AEB9-EB9032C6D140}" type="datetime1">
              <a:rPr lang="es-ES" noProof="0" smtClean="0"/>
              <a:t>13/08/2026</a:t>
            </a:fld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93386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o" descr="Diseño de bord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rtlCol="0" anchor="b">
            <a:normAutofit/>
          </a:bodyPr>
          <a:lstStyle>
            <a:lvl1pPr algn="l">
              <a:defRPr sz="32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1400490" y="1202055"/>
            <a:ext cx="5760720" cy="4206240"/>
          </a:xfrm>
          <a:solidFill>
            <a:schemeClr val="bg1">
              <a:lumMod val="95000"/>
            </a:schemeClr>
          </a:solidFill>
        </p:spPr>
        <p:txBody>
          <a:bodyPr tIns="91440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923214" y="3536829"/>
            <a:ext cx="3124200" cy="1797171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5B4820-1A51-4F8A-B80D-D9697493352E}" type="datetime1">
              <a:rPr lang="es-ES" noProof="0" smtClean="0"/>
              <a:t>13/08/2026</a:t>
            </a:fld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89684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5B2DC28-2B94-40A0-9EA7-2E601003A29F}" type="datetime1">
              <a:rPr lang="es-ES" noProof="0" smtClean="0"/>
              <a:t>13/08/2026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47782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494507" y="609600"/>
            <a:ext cx="1143001" cy="5410200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522413" y="609600"/>
            <a:ext cx="7696198" cy="54102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19FC493-80A2-4BF4-B121-4EF9E4894D36}" type="datetime1">
              <a:rPr lang="es-ES" noProof="0" smtClean="0"/>
              <a:t>13/08/2026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04032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áfico de la parte inferior" descr="Diseño de borde inferior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ángulo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8" name="Rectángulo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grpSp>
        <p:nvGrpSpPr>
          <p:cNvPr id="10" name="gráfico de la parte superior" descr="Diseño de borde superior"/>
          <p:cNvGrpSpPr/>
          <p:nvPr/>
        </p:nvGrpSpPr>
        <p:grpSpPr>
          <a:xfrm>
            <a:off x="1279" y="0"/>
            <a:ext cx="12188952" cy="320040"/>
            <a:chOff x="1279" y="0"/>
            <a:chExt cx="12188952" cy="320040"/>
          </a:xfrm>
        </p:grpSpPr>
        <p:sp>
          <p:nvSpPr>
            <p:cNvPr id="11" name="Rectángulo 10"/>
            <p:cNvSpPr/>
            <p:nvPr/>
          </p:nvSpPr>
          <p:spPr>
            <a:xfrm>
              <a:off x="1279" y="0"/>
              <a:ext cx="12188952" cy="17023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1279" y="170234"/>
              <a:ext cx="12188952" cy="14980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3" name="Rectángulo 12"/>
            <p:cNvSpPr/>
            <p:nvPr/>
          </p:nvSpPr>
          <p:spPr>
            <a:xfrm>
              <a:off x="1279" y="231421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2876" y="1905000"/>
            <a:ext cx="9143538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 bwMode="white">
          <a:xfrm>
            <a:off x="1507498" y="6516865"/>
            <a:ext cx="606214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 bwMode="white">
          <a:xfrm>
            <a:off x="7994363" y="6516865"/>
            <a:ext cx="132762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 rtl="0"/>
            <a:fld id="{D513640D-1A53-4A8F-B815-A0FAE53345F6}" type="datetime1">
              <a:rPr lang="es-ES" noProof="0" smtClean="0"/>
              <a:t>13/08/2026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 bwMode="white">
          <a:xfrm>
            <a:off x="9730094" y="6516865"/>
            <a:ext cx="93631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 rtl="0"/>
            <a:fld id="{DF28FB93-0A08-4E7D-8E63-9EFA29F1E093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208845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100000"/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2413" y="980728"/>
            <a:ext cx="9143998" cy="2667000"/>
          </a:xfrm>
        </p:spPr>
        <p:txBody>
          <a:bodyPr rtlCol="0">
            <a:normAutofit/>
          </a:bodyPr>
          <a:lstStyle/>
          <a:p>
            <a:pPr rtl="0"/>
            <a:r>
              <a:rPr lang="es-ES" sz="3000" b="1" dirty="0">
                <a:latin typeface="Calibri" panose="020F0502020204030204" pitchFamily="34" charset="0"/>
              </a:rPr>
              <a:t>INFECCIÓN ASOCIADA A SONDA VESICAL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2413" y="4941168"/>
            <a:ext cx="8229598" cy="1080120"/>
          </a:xfrm>
        </p:spPr>
        <p:txBody>
          <a:bodyPr rtlCol="0">
            <a:normAutofit/>
          </a:bodyPr>
          <a:lstStyle/>
          <a:p>
            <a:pPr rtl="0"/>
            <a:r>
              <a:rPr lang="es-ES" b="1" dirty="0">
                <a:solidFill>
                  <a:schemeClr val="tx2"/>
                </a:solidFill>
                <a:latin typeface="Calibri" panose="020F0502020204030204" pitchFamily="34" charset="0"/>
              </a:rPr>
              <a:t>Dr. Guillermo A. Recúpero</a:t>
            </a:r>
          </a:p>
          <a:p>
            <a:pPr rtl="0"/>
            <a:r>
              <a:rPr lang="es-ES" b="1" dirty="0">
                <a:solidFill>
                  <a:schemeClr val="tx2"/>
                </a:solidFill>
                <a:latin typeface="Calibri" panose="020F0502020204030204" pitchFamily="34" charset="0"/>
              </a:rPr>
              <a:t>Dr. Raya Luis</a:t>
            </a:r>
          </a:p>
          <a:p>
            <a:pPr rtl="0"/>
            <a:r>
              <a:rPr lang="es-ES" b="1" dirty="0">
                <a:solidFill>
                  <a:schemeClr val="tx2"/>
                </a:solidFill>
                <a:latin typeface="Calibri" panose="020F0502020204030204" pitchFamily="34" charset="0"/>
              </a:rPr>
              <a:t>Agosto 2026</a:t>
            </a:r>
          </a:p>
        </p:txBody>
      </p:sp>
      <p:sp>
        <p:nvSpPr>
          <p:cNvPr id="4" name="Elipse 3"/>
          <p:cNvSpPr/>
          <p:nvPr/>
        </p:nvSpPr>
        <p:spPr>
          <a:xfrm>
            <a:off x="9118748" y="1124744"/>
            <a:ext cx="2088232" cy="1908212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sz="1400" b="1" dirty="0">
                <a:solidFill>
                  <a:schemeClr val="bg1">
                    <a:lumMod val="95000"/>
                  </a:schemeClr>
                </a:solidFill>
              </a:rPr>
              <a:t>Quinta cohorte Diplomatura de Infectología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909836" y="221819"/>
            <a:ext cx="10414892" cy="579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98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388" y="403507"/>
            <a:ext cx="9432552" cy="5401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680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844" y="80963"/>
            <a:ext cx="10194354" cy="603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0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876" y="116633"/>
            <a:ext cx="9684333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813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0132" y="701040"/>
            <a:ext cx="7513320" cy="544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98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250" y="404664"/>
            <a:ext cx="8560326" cy="514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799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>
                <a:latin typeface="Calibri" panose="020F0502020204030204" pitchFamily="34" charset="0"/>
              </a:rPr>
              <a:t>TIPOS DE CÁNDIDA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AR" b="1" dirty="0">
                <a:latin typeface="Calibri" panose="020F0502020204030204" pitchFamily="34" charset="0"/>
              </a:rPr>
              <a:t>Estas levaduras habitan en el tracto gastrointestinal, el urinario y la piel. Las especies de </a:t>
            </a:r>
            <a:r>
              <a:rPr lang="es-AR" b="1" i="1" dirty="0">
                <a:latin typeface="Calibri" panose="020F0502020204030204" pitchFamily="34" charset="0"/>
              </a:rPr>
              <a:t>Candida que </a:t>
            </a:r>
            <a:r>
              <a:rPr lang="es-AR" b="1" dirty="0">
                <a:latin typeface="Calibri" panose="020F0502020204030204" pitchFamily="34" charset="0"/>
              </a:rPr>
              <a:t>pueden hallarse en este tipo de infección son:</a:t>
            </a:r>
          </a:p>
          <a:p>
            <a:r>
              <a:rPr lang="es-AR" b="1" i="1" dirty="0">
                <a:solidFill>
                  <a:srgbClr val="0070C0"/>
                </a:solidFill>
                <a:latin typeface="Calibri" panose="020F0502020204030204" pitchFamily="34" charset="0"/>
              </a:rPr>
              <a:t>Candida albicans </a:t>
            </a:r>
            <a:r>
              <a:rPr lang="es-AR" b="1" dirty="0">
                <a:latin typeface="Calibri" panose="020F0502020204030204" pitchFamily="34" charset="0"/>
              </a:rPr>
              <a:t>(frecuencia 50-70%): la causa más común de colonización y/ o infección. En su mayoría son </a:t>
            </a:r>
            <a:r>
              <a:rPr lang="es-AR" b="1" dirty="0">
                <a:solidFill>
                  <a:srgbClr val="0070C0"/>
                </a:solidFill>
                <a:latin typeface="Calibri" panose="020F0502020204030204" pitchFamily="34" charset="0"/>
              </a:rPr>
              <a:t>sensibles a fluconazol.</a:t>
            </a:r>
          </a:p>
          <a:p>
            <a:r>
              <a:rPr lang="es-AR" b="1" i="1" dirty="0">
                <a:solidFill>
                  <a:srgbClr val="0070C0"/>
                </a:solidFill>
                <a:latin typeface="Calibri" panose="020F0502020204030204" pitchFamily="34" charset="0"/>
              </a:rPr>
              <a:t>Candida glabrata </a:t>
            </a:r>
            <a:r>
              <a:rPr lang="es-AR" b="1" dirty="0">
                <a:latin typeface="Calibri" panose="020F0502020204030204" pitchFamily="34" charset="0"/>
              </a:rPr>
              <a:t>(frecuencia 10-35%): en edades avanzadas, neoplasias, catéter venoso central, alimentación parenteral y uso de antibióticos. En su mayoría son </a:t>
            </a:r>
            <a:r>
              <a:rPr lang="es-AR" b="1" dirty="0">
                <a:solidFill>
                  <a:srgbClr val="FF0000"/>
                </a:solidFill>
                <a:latin typeface="Calibri" panose="020F0502020204030204" pitchFamily="34" charset="0"/>
              </a:rPr>
              <a:t>resistentes al fluconazol.</a:t>
            </a:r>
          </a:p>
          <a:p>
            <a:r>
              <a:rPr lang="es-AR" b="1" i="1" dirty="0">
                <a:solidFill>
                  <a:srgbClr val="0070C0"/>
                </a:solidFill>
                <a:latin typeface="Calibri" panose="020F0502020204030204" pitchFamily="34" charset="0"/>
              </a:rPr>
              <a:t>Candida tropicalis </a:t>
            </a:r>
            <a:r>
              <a:rPr lang="es-AR" b="1" dirty="0">
                <a:latin typeface="Calibri" panose="020F0502020204030204" pitchFamily="34" charset="0"/>
              </a:rPr>
              <a:t>(frecuencia 10-35%): más frecuente en neutropénicos y en enfermedades oncohematológicas. En su mayoría son </a:t>
            </a:r>
            <a:r>
              <a:rPr lang="es-AR" b="1" dirty="0">
                <a:solidFill>
                  <a:srgbClr val="0070C0"/>
                </a:solidFill>
                <a:latin typeface="Calibri" panose="020F0502020204030204" pitchFamily="34" charset="0"/>
              </a:rPr>
              <a:t>sensibles al fluconazol.</a:t>
            </a:r>
          </a:p>
          <a:p>
            <a:r>
              <a:rPr lang="es-AR" b="1" i="1" dirty="0">
                <a:solidFill>
                  <a:srgbClr val="0070C0"/>
                </a:solidFill>
                <a:latin typeface="Calibri" panose="020F0502020204030204" pitchFamily="34" charset="0"/>
              </a:rPr>
              <a:t>Candida parapsilosis: </a:t>
            </a:r>
            <a:r>
              <a:rPr lang="es-AR" b="1" dirty="0">
                <a:latin typeface="Calibri" panose="020F0502020204030204" pitchFamily="34" charset="0"/>
              </a:rPr>
              <a:t>Poco común en orina (1-7%); causa común en candidemia asociada a catéter venoso central y en neonatos. La mayoría es </a:t>
            </a:r>
            <a:r>
              <a:rPr lang="es-AR" b="1" dirty="0">
                <a:solidFill>
                  <a:srgbClr val="0070C0"/>
                </a:solidFill>
                <a:latin typeface="Calibri" panose="020F0502020204030204" pitchFamily="34" charset="0"/>
              </a:rPr>
              <a:t>sensible a fluconazol.</a:t>
            </a:r>
          </a:p>
          <a:p>
            <a:r>
              <a:rPr lang="es-AR" b="1" i="1" dirty="0">
                <a:solidFill>
                  <a:srgbClr val="0070C0"/>
                </a:solidFill>
                <a:latin typeface="Calibri" panose="020F0502020204030204" pitchFamily="34" charset="0"/>
              </a:rPr>
              <a:t>Candida krusei</a:t>
            </a:r>
            <a:r>
              <a:rPr lang="es-AR" b="1" dirty="0">
                <a:solidFill>
                  <a:srgbClr val="0070C0"/>
                </a:solidFill>
                <a:latin typeface="Calibri" panose="020F0502020204030204" pitchFamily="34" charset="0"/>
              </a:rPr>
              <a:t>: </a:t>
            </a:r>
            <a:r>
              <a:rPr lang="es-AR" b="1" dirty="0">
                <a:latin typeface="Calibri" panose="020F0502020204030204" pitchFamily="34" charset="0"/>
              </a:rPr>
              <a:t>Poco común en orina (1-2%). La mayoría es </a:t>
            </a:r>
            <a:r>
              <a:rPr lang="es-AR" b="1" dirty="0">
                <a:solidFill>
                  <a:srgbClr val="FF0000"/>
                </a:solidFill>
                <a:latin typeface="Calibri" panose="020F0502020204030204" pitchFamily="34" charset="0"/>
              </a:rPr>
              <a:t>resistente a fluconazol.</a:t>
            </a:r>
          </a:p>
        </p:txBody>
      </p:sp>
    </p:spTree>
    <p:extLst>
      <p:ext uri="{BB962C8B-B14F-4D97-AF65-F5344CB8AC3E}">
        <p14:creationId xmlns:p14="http://schemas.microsoft.com/office/powerpoint/2010/main" val="379448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2400" b="1" dirty="0"/>
              <a:t>INTERPRETACION DE LA CANDIDIURIA ASOCIADA A S. V.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2000" b="1" dirty="0">
                <a:latin typeface="Calibri" panose="020F0502020204030204" pitchFamily="34" charset="0"/>
              </a:rPr>
              <a:t>La candiduria </a:t>
            </a:r>
            <a:r>
              <a:rPr lang="es-AR" sz="2000" b="1" i="1" dirty="0">
                <a:latin typeface="Calibri" panose="020F0502020204030204" pitchFamily="34" charset="0"/>
              </a:rPr>
              <a:t>per se </a:t>
            </a:r>
            <a:r>
              <a:rPr lang="es-AR" sz="2000" b="1" dirty="0">
                <a:latin typeface="Calibri" panose="020F0502020204030204" pitchFamily="34" charset="0"/>
              </a:rPr>
              <a:t>puede ser debida a: </a:t>
            </a:r>
          </a:p>
          <a:p>
            <a:r>
              <a:rPr lang="es-AR" sz="2000" b="1" dirty="0">
                <a:latin typeface="Calibri" panose="020F0502020204030204" pitchFamily="34" charset="0"/>
              </a:rPr>
              <a:t>Contaminación de la muestra, colonización vesical y/ o infección del tracto urinario alto o bajo, </a:t>
            </a:r>
          </a:p>
          <a:p>
            <a:r>
              <a:rPr lang="es-AR" sz="2000" b="1" dirty="0">
                <a:latin typeface="Calibri" panose="020F0502020204030204" pitchFamily="34" charset="0"/>
              </a:rPr>
              <a:t>Por lo que se requiere de la interpretación clínica en cada caso. En áreas críticas, se reporta candiduria hasta 28%. Los factores de riesgo para candiduria en internados en unidades de cuidados intensivos son: sexo femenino, diabetes, edad ≥ 65 años, antecedente de uso de antibióticos, obstrucción, cirugía o instrumentación del tracto urinario y, fundamentalmente, la SV y el tiempo de colocación. </a:t>
            </a:r>
          </a:p>
          <a:p>
            <a:r>
              <a:rPr lang="es-AR" sz="2000" b="1" dirty="0">
                <a:latin typeface="Calibri" panose="020F0502020204030204" pitchFamily="34" charset="0"/>
              </a:rPr>
              <a:t>El riesgo de que una candiduria evolucione a candidemia es bajo en ausencia de obstrucción y/ o instrumentación del tracto urinario.</a:t>
            </a:r>
          </a:p>
        </p:txBody>
      </p:sp>
    </p:spTree>
    <p:extLst>
      <p:ext uri="{BB962C8B-B14F-4D97-AF65-F5344CB8AC3E}">
        <p14:creationId xmlns:p14="http://schemas.microsoft.com/office/powerpoint/2010/main" val="347995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/>
              <a:t>DIAGNÓSTICO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AR" b="1" dirty="0">
                <a:latin typeface="Calibri" panose="020F0502020204030204" pitchFamily="34" charset="0"/>
              </a:rPr>
              <a:t>Para el diagnóstico de ITU-SV de origen micótico se debe considera:</a:t>
            </a:r>
          </a:p>
          <a:p>
            <a:r>
              <a:rPr lang="es-AR" b="1" dirty="0">
                <a:latin typeface="Calibri" panose="020F0502020204030204" pitchFamily="34" charset="0"/>
              </a:rPr>
              <a:t>a. Si la candiduria desaparece tras la remoción de la SV: se interpretará como colonización de la SV y/ o contaminación.</a:t>
            </a:r>
          </a:p>
          <a:p>
            <a:r>
              <a:rPr lang="es-AR" b="1" dirty="0">
                <a:latin typeface="Calibri" panose="020F0502020204030204" pitchFamily="34" charset="0"/>
              </a:rPr>
              <a:t>b. Si la candiduria persiste tras la remoción de la SV: puede ser colonización y /o infección. El cultivo urinario no permite diferenciar. La piuria no es relevante en pacientes con SV. Se deberá evaluar según presentación clínica, factores de riesgo y otros estudios.</a:t>
            </a:r>
          </a:p>
          <a:p>
            <a:r>
              <a:rPr lang="es-AR" b="1" dirty="0">
                <a:latin typeface="Calibri" panose="020F0502020204030204" pitchFamily="34" charset="0"/>
              </a:rPr>
              <a:t>c. Muestras con recuentos de colonias 104-105 UFC/ ml asociados a respuesta inflamatoria y cuadro clínico: considerar infección y determinar la conducta terapéutica. Debido a la alta tasa de colonización de la SV, se recomienda la realización de una segunda muestra urinaria con recambio de la SV en pacientes con alta sospecha de ITU-SV y primer urocultivo positivo con </a:t>
            </a:r>
            <a:r>
              <a:rPr lang="es-AR" b="1" i="1" dirty="0">
                <a:latin typeface="Calibri" panose="020F0502020204030204" pitchFamily="34" charset="0"/>
              </a:rPr>
              <a:t>Candida</a:t>
            </a:r>
            <a:r>
              <a:rPr lang="es-AR" b="1" dirty="0">
                <a:latin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65772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909836" y="403892"/>
            <a:ext cx="10198868" cy="561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80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643" y="188640"/>
            <a:ext cx="9877540" cy="582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08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954" y="372657"/>
            <a:ext cx="9387978" cy="564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60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061" y="548680"/>
            <a:ext cx="9092703" cy="510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938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083" y="548680"/>
            <a:ext cx="9116659" cy="5169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40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820" y="332656"/>
            <a:ext cx="10654075" cy="5497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499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69065" y="836712"/>
            <a:ext cx="9875520" cy="1143000"/>
          </a:xfrm>
        </p:spPr>
        <p:txBody>
          <a:bodyPr/>
          <a:lstStyle/>
          <a:p>
            <a:pPr algn="ctr"/>
            <a:r>
              <a:rPr lang="es-ES" dirty="0"/>
              <a:t>Tiempo de tratamiento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57497" y="3774639"/>
            <a:ext cx="2259062" cy="964703"/>
          </a:xfrm>
        </p:spPr>
        <p:txBody>
          <a:bodyPr/>
          <a:lstStyle/>
          <a:p>
            <a:pPr marL="0" indent="0" algn="ctr">
              <a:buNone/>
            </a:pPr>
            <a:r>
              <a:rPr lang="es-ES" sz="4800" b="1" dirty="0"/>
              <a:t>7 días</a:t>
            </a:r>
          </a:p>
        </p:txBody>
      </p:sp>
      <p:sp>
        <p:nvSpPr>
          <p:cNvPr id="4" name="Flecha abajo 3"/>
          <p:cNvSpPr/>
          <p:nvPr/>
        </p:nvSpPr>
        <p:spPr>
          <a:xfrm>
            <a:off x="5835183" y="2478494"/>
            <a:ext cx="581558" cy="86409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160"/>
          </a:p>
        </p:txBody>
      </p:sp>
    </p:spTree>
    <p:extLst>
      <p:ext uri="{BB962C8B-B14F-4D97-AF65-F5344CB8AC3E}">
        <p14:creationId xmlns:p14="http://schemas.microsoft.com/office/powerpoint/2010/main" val="658989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7595872" cy="1066800"/>
          </a:xfrm>
        </p:spPr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5900" y="548680"/>
            <a:ext cx="9232031" cy="547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403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8768" y="548680"/>
            <a:ext cx="11152268" cy="511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21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/>
          <p:cNvSpPr/>
          <p:nvPr/>
        </p:nvSpPr>
        <p:spPr>
          <a:xfrm>
            <a:off x="3790156" y="1700808"/>
            <a:ext cx="1872208" cy="18002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AR" dirty="0" err="1">
              <a:solidFill>
                <a:schemeClr val="bg1"/>
              </a:solidFill>
            </a:endParaRPr>
          </a:p>
        </p:txBody>
      </p:sp>
      <p:sp>
        <p:nvSpPr>
          <p:cNvPr id="3" name="Elipse 2"/>
          <p:cNvSpPr/>
          <p:nvPr/>
        </p:nvSpPr>
        <p:spPr>
          <a:xfrm>
            <a:off x="3934172" y="1844824"/>
            <a:ext cx="1872208" cy="18002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AR" dirty="0" err="1">
              <a:solidFill>
                <a:schemeClr val="bg1"/>
              </a:solidFill>
            </a:endParaRPr>
          </a:p>
        </p:txBody>
      </p:sp>
      <p:cxnSp>
        <p:nvCxnSpPr>
          <p:cNvPr id="5" name="Conector recto de flecha 4"/>
          <p:cNvCxnSpPr/>
          <p:nvPr/>
        </p:nvCxnSpPr>
        <p:spPr>
          <a:xfrm flipV="1">
            <a:off x="3430116" y="1700808"/>
            <a:ext cx="2448272" cy="194421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4474233" y="4149080"/>
            <a:ext cx="3240360" cy="79208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dirty="0">
                <a:solidFill>
                  <a:schemeClr val="bg1"/>
                </a:solidFill>
              </a:rPr>
              <a:t>MUCHAS GRACIAS</a:t>
            </a:r>
          </a:p>
        </p:txBody>
      </p:sp>
    </p:spTree>
    <p:extLst>
      <p:ext uri="{BB962C8B-B14F-4D97-AF65-F5344CB8AC3E}">
        <p14:creationId xmlns:p14="http://schemas.microsoft.com/office/powerpoint/2010/main" val="273121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rde con bandas 16x9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98000"/>
              </a:schemeClr>
            </a:duotone>
          </a:blip>
          <a:tile tx="0" ty="0" sx="100000" sy="100000" flip="none" algn="ctr"/>
        </a:blipFill>
      </a:bgFillStyleLst>
    </a:fmtScheme>
  </a:themeElements>
  <a:objectDefaults>
    <a:spDef>
      <a:spPr>
        <a:solidFill>
          <a:schemeClr val="accent1">
            <a:lumMod val="50000"/>
          </a:schemeClr>
        </a:solidFill>
        <a:ln>
          <a:solidFill>
            <a:schemeClr val="accent1">
              <a:lumMod val="50000"/>
            </a:schemeClr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26002126_TF02801098" id="{CABD7FCF-BAF3-4D0A-A9DC-AB80F93E95FB}" vid="{9064BED2-7D56-4E3A-91C9-3E44A8B2FEAB}"/>
    </a:ext>
  </a:extLst>
</a:theme>
</file>

<file path=ppt/theme/theme2.xml><?xml version="1.0" encoding="utf-8"?>
<a:theme xmlns:a="http://schemas.openxmlformats.org/drawingml/2006/main" name="Tema de Offic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con franjas negras en los bordes (pantalla panorámica)</Template>
  <TotalTime>1786</TotalTime>
  <Words>490</Words>
  <Application>Microsoft Office PowerPoint</Application>
  <PresentationFormat>Personalizado</PresentationFormat>
  <Paragraphs>28</Paragraphs>
  <Slides>20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5" baseType="lpstr">
      <vt:lpstr>Arial</vt:lpstr>
      <vt:lpstr>Calibri</vt:lpstr>
      <vt:lpstr>Euphemia</vt:lpstr>
      <vt:lpstr>Times New Roman</vt:lpstr>
      <vt:lpstr>Borde con bandas 16x9</vt:lpstr>
      <vt:lpstr>INFECCIÓN ASOCIADA A SONDA VESICAL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TIPOS DE CÁNDIDA</vt:lpstr>
      <vt:lpstr>INTERPRETACION DE LA CANDIDIURIA ASOCIADA A S. V.</vt:lpstr>
      <vt:lpstr>DIAGNÓSTICO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Tiempo de tratamiento</vt:lpstr>
      <vt:lpstr>Presentación de PowerPoint</vt:lpstr>
      <vt:lpstr>Presentación de PowerPoint</vt:lpstr>
      <vt:lpstr>Presentación de PowerPoint</vt:lpstr>
    </vt:vector>
  </TitlesOfParts>
  <Company>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INFECCIONES DE PIEL y PARTES BLANDAS</dc:title>
  <dc:creator>Full name</dc:creator>
  <cp:lastModifiedBy>Luis Raya</cp:lastModifiedBy>
  <cp:revision>203</cp:revision>
  <dcterms:created xsi:type="dcterms:W3CDTF">2021-10-30T13:19:39Z</dcterms:created>
  <dcterms:modified xsi:type="dcterms:W3CDTF">2026-08-14T03:44:31Z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