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2" r:id="rId1"/>
  </p:sldMasterIdLst>
  <p:notesMasterIdLst>
    <p:notesMasterId r:id="rId29"/>
  </p:notesMasterIdLst>
  <p:handoutMasterIdLst>
    <p:handoutMasterId r:id="rId30"/>
  </p:handoutMasterIdLst>
  <p:sldIdLst>
    <p:sldId id="256" r:id="rId2"/>
    <p:sldId id="339" r:id="rId3"/>
    <p:sldId id="341" r:id="rId4"/>
    <p:sldId id="343" r:id="rId5"/>
    <p:sldId id="345" r:id="rId6"/>
    <p:sldId id="346" r:id="rId7"/>
    <p:sldId id="347" r:id="rId8"/>
    <p:sldId id="348" r:id="rId9"/>
    <p:sldId id="349" r:id="rId10"/>
    <p:sldId id="351" r:id="rId11"/>
    <p:sldId id="353" r:id="rId12"/>
    <p:sldId id="355" r:id="rId13"/>
    <p:sldId id="357" r:id="rId14"/>
    <p:sldId id="359" r:id="rId15"/>
    <p:sldId id="360" r:id="rId16"/>
    <p:sldId id="361" r:id="rId17"/>
    <p:sldId id="363" r:id="rId18"/>
    <p:sldId id="364" r:id="rId19"/>
    <p:sldId id="366" r:id="rId20"/>
    <p:sldId id="368" r:id="rId21"/>
    <p:sldId id="370" r:id="rId22"/>
    <p:sldId id="378" r:id="rId23"/>
    <p:sldId id="380" r:id="rId24"/>
    <p:sldId id="382" r:id="rId25"/>
    <p:sldId id="373" r:id="rId26"/>
    <p:sldId id="375" r:id="rId27"/>
    <p:sldId id="336" r:id="rId28"/>
  </p:sldIdLst>
  <p:sldSz cx="12188825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>
      <p:cViewPr varScale="1">
        <p:scale>
          <a:sx n="72" d="100"/>
          <a:sy n="72" d="100"/>
        </p:scale>
        <p:origin x="660" y="78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718"/>
    </p:cViewPr>
  </p:sorterViewPr>
  <p:notesViewPr>
    <p:cSldViewPr showGuides="1">
      <p:cViewPr varScale="1">
        <p:scale>
          <a:sx n="87" d="100"/>
          <a:sy n="87" d="100"/>
        </p:scale>
        <p:origin x="3828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C72921-EA94-4342-932B-AAA65EC7C26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AR"/>
        </a:p>
      </dgm:t>
    </dgm:pt>
    <dgm:pt modelId="{8AC82BEB-1F32-46F2-BC2A-B5924A859CA7}">
      <dgm:prSet phldrT="[Texto]" custT="1"/>
      <dgm:spPr/>
      <dgm:t>
        <a:bodyPr/>
        <a:lstStyle/>
        <a:p>
          <a:r>
            <a:rPr lang="es-AR" sz="2000" dirty="0"/>
            <a:t>Sospecha de Infección por </a:t>
          </a:r>
          <a:r>
            <a:rPr lang="es-AR" sz="2000" dirty="0" err="1"/>
            <a:t>Enterobacteria</a:t>
          </a:r>
          <a:endParaRPr lang="es-AR" sz="2000" dirty="0"/>
        </a:p>
      </dgm:t>
    </dgm:pt>
    <dgm:pt modelId="{5DC5A7B8-AB0F-41EE-B710-7C356CF83352}" type="parTrans" cxnId="{48C14DB1-BA39-4B87-A5F2-881943B99254}">
      <dgm:prSet/>
      <dgm:spPr/>
      <dgm:t>
        <a:bodyPr/>
        <a:lstStyle/>
        <a:p>
          <a:endParaRPr lang="es-AR"/>
        </a:p>
      </dgm:t>
    </dgm:pt>
    <dgm:pt modelId="{205AC72A-3A71-4169-A461-2A63EF56DDEA}" type="sibTrans" cxnId="{48C14DB1-BA39-4B87-A5F2-881943B99254}">
      <dgm:prSet/>
      <dgm:spPr/>
      <dgm:t>
        <a:bodyPr/>
        <a:lstStyle/>
        <a:p>
          <a:endParaRPr lang="es-AR"/>
        </a:p>
      </dgm:t>
    </dgm:pt>
    <dgm:pt modelId="{4C2FE44E-FAED-4014-A8D8-94CBB41F29CF}">
      <dgm:prSet phldrT="[Texto]" custT="1"/>
      <dgm:spPr/>
      <dgm:t>
        <a:bodyPr/>
        <a:lstStyle/>
        <a:p>
          <a:pPr marL="0" algn="ctr">
            <a:lnSpc>
              <a:spcPct val="100000"/>
            </a:lnSpc>
          </a:pPr>
          <a:r>
            <a:rPr lang="es-AR" sz="2000" dirty="0"/>
            <a:t>Infección Grave + Epidemiología local o Factores de riesgo</a:t>
          </a:r>
        </a:p>
      </dgm:t>
    </dgm:pt>
    <dgm:pt modelId="{299EE2B4-8953-4CE9-B340-28A1BBB91F8F}" type="parTrans" cxnId="{90D94CA2-98B3-46BC-8344-0EFDA024EC93}">
      <dgm:prSet/>
      <dgm:spPr/>
      <dgm:t>
        <a:bodyPr/>
        <a:lstStyle/>
        <a:p>
          <a:endParaRPr lang="es-AR"/>
        </a:p>
      </dgm:t>
    </dgm:pt>
    <dgm:pt modelId="{30404A1A-9E3C-463A-A31B-F1CC35817125}" type="sibTrans" cxnId="{90D94CA2-98B3-46BC-8344-0EFDA024EC93}">
      <dgm:prSet/>
      <dgm:spPr/>
      <dgm:t>
        <a:bodyPr/>
        <a:lstStyle/>
        <a:p>
          <a:endParaRPr lang="es-AR"/>
        </a:p>
      </dgm:t>
    </dgm:pt>
    <dgm:pt modelId="{DACDB3F5-493E-427F-BAAB-861E99259330}">
      <dgm:prSet phldrT="[Texto]" custT="1"/>
      <dgm:spPr/>
      <dgm:t>
        <a:bodyPr/>
        <a:lstStyle/>
        <a:p>
          <a:r>
            <a:rPr lang="es-AR" sz="1800" dirty="0"/>
            <a:t>Sospecha de BLEE</a:t>
          </a:r>
        </a:p>
      </dgm:t>
    </dgm:pt>
    <dgm:pt modelId="{53EFB01C-AD52-4DEC-9361-4513CE763B59}" type="parTrans" cxnId="{A0B6C648-75E3-4786-81C8-4DF2F9D81DF9}">
      <dgm:prSet/>
      <dgm:spPr/>
      <dgm:t>
        <a:bodyPr/>
        <a:lstStyle/>
        <a:p>
          <a:endParaRPr lang="es-AR"/>
        </a:p>
      </dgm:t>
    </dgm:pt>
    <dgm:pt modelId="{0DE2D5A6-2C8A-41D0-9CFC-0F99DE60780C}" type="sibTrans" cxnId="{A0B6C648-75E3-4786-81C8-4DF2F9D81DF9}">
      <dgm:prSet/>
      <dgm:spPr/>
      <dgm:t>
        <a:bodyPr/>
        <a:lstStyle/>
        <a:p>
          <a:endParaRPr lang="es-AR"/>
        </a:p>
      </dgm:t>
    </dgm:pt>
    <dgm:pt modelId="{16CE9418-01E6-409B-AEE7-44D45C29CD65}">
      <dgm:prSet phldrT="[Texto]" custT="1"/>
      <dgm:spPr/>
      <dgm:t>
        <a:bodyPr/>
        <a:lstStyle/>
        <a:p>
          <a:r>
            <a:rPr lang="es-AR" sz="2000" dirty="0"/>
            <a:t>Sospecha de ERC</a:t>
          </a:r>
        </a:p>
      </dgm:t>
    </dgm:pt>
    <dgm:pt modelId="{0870B574-1B5A-4680-B575-468EB35226F3}" type="parTrans" cxnId="{B9588A02-D566-4BAF-A6A9-AA4ABDC15428}">
      <dgm:prSet/>
      <dgm:spPr/>
      <dgm:t>
        <a:bodyPr/>
        <a:lstStyle/>
        <a:p>
          <a:endParaRPr lang="es-AR"/>
        </a:p>
      </dgm:t>
    </dgm:pt>
    <dgm:pt modelId="{6F71425A-0455-4A7A-8993-6A11121FA5D1}" type="sibTrans" cxnId="{B9588A02-D566-4BAF-A6A9-AA4ABDC15428}">
      <dgm:prSet/>
      <dgm:spPr/>
      <dgm:t>
        <a:bodyPr/>
        <a:lstStyle/>
        <a:p>
          <a:endParaRPr lang="es-AR"/>
        </a:p>
      </dgm:t>
    </dgm:pt>
    <dgm:pt modelId="{B735E3AF-F168-4FA6-BBC5-D06E55CD2FE6}">
      <dgm:prSet custT="1"/>
      <dgm:spPr/>
      <dgm:t>
        <a:bodyPr/>
        <a:lstStyle/>
        <a:p>
          <a:r>
            <a:rPr lang="es-AR" sz="1400" dirty="0" err="1"/>
            <a:t>Piperacilina</a:t>
          </a:r>
          <a:r>
            <a:rPr lang="es-AR" sz="1400" dirty="0"/>
            <a:t>/</a:t>
          </a:r>
          <a:r>
            <a:rPr lang="es-AR" sz="1400" dirty="0" err="1"/>
            <a:t>tazobactam</a:t>
          </a:r>
          <a:r>
            <a:rPr lang="es-AR" sz="1400" dirty="0"/>
            <a:t> +/- </a:t>
          </a:r>
          <a:r>
            <a:rPr lang="es-AR" sz="1400" dirty="0" err="1"/>
            <a:t>Amikacina</a:t>
          </a:r>
          <a:r>
            <a:rPr lang="es-AR" sz="1400" dirty="0"/>
            <a:t> o</a:t>
          </a:r>
        </a:p>
        <a:p>
          <a:r>
            <a:rPr lang="es-AR" sz="1400" dirty="0" err="1"/>
            <a:t>Carbapenem</a:t>
          </a:r>
          <a:r>
            <a:rPr lang="es-AR" sz="1400" dirty="0"/>
            <a:t> o  </a:t>
          </a:r>
          <a:r>
            <a:rPr lang="es-AR" sz="1400" dirty="0" err="1"/>
            <a:t>Ceftolazono</a:t>
          </a:r>
          <a:r>
            <a:rPr lang="es-AR" sz="1400" dirty="0"/>
            <a:t>/</a:t>
          </a:r>
          <a:r>
            <a:rPr lang="es-AR" sz="1400" dirty="0" err="1"/>
            <a:t>tazobactam</a:t>
          </a:r>
          <a:endParaRPr lang="es-AR" sz="1400" dirty="0"/>
        </a:p>
        <a:p>
          <a:r>
            <a:rPr lang="es-AR" sz="1400" dirty="0"/>
            <a:t>o </a:t>
          </a:r>
          <a:r>
            <a:rPr lang="es-AR" sz="1400" dirty="0" err="1"/>
            <a:t>Ceftazidima</a:t>
          </a:r>
          <a:r>
            <a:rPr lang="es-AR" sz="1400" dirty="0"/>
            <a:t>/</a:t>
          </a:r>
          <a:r>
            <a:rPr lang="es-AR" sz="1400" dirty="0" err="1"/>
            <a:t>avibactam</a:t>
          </a:r>
          <a:endParaRPr lang="es-AR" sz="1400" dirty="0"/>
        </a:p>
      </dgm:t>
    </dgm:pt>
    <dgm:pt modelId="{D1481371-1C96-4E05-9F3D-747417110EBB}" type="parTrans" cxnId="{8ADDFEAD-8B01-46FB-BC4C-B9643AA13525}">
      <dgm:prSet/>
      <dgm:spPr/>
      <dgm:t>
        <a:bodyPr/>
        <a:lstStyle/>
        <a:p>
          <a:endParaRPr lang="es-AR"/>
        </a:p>
      </dgm:t>
    </dgm:pt>
    <dgm:pt modelId="{DE9E7E8A-C14A-42E6-A3D2-FF0324ED5FF6}" type="sibTrans" cxnId="{8ADDFEAD-8B01-46FB-BC4C-B9643AA13525}">
      <dgm:prSet/>
      <dgm:spPr/>
      <dgm:t>
        <a:bodyPr/>
        <a:lstStyle/>
        <a:p>
          <a:endParaRPr lang="es-AR"/>
        </a:p>
      </dgm:t>
    </dgm:pt>
    <dgm:pt modelId="{73C4A911-F3B8-41F8-B986-183D93744072}">
      <dgm:prSet/>
      <dgm:spPr/>
      <dgm:t>
        <a:bodyPr/>
        <a:lstStyle/>
        <a:p>
          <a:r>
            <a:rPr lang="es-AR" dirty="0" err="1"/>
            <a:t>Ceftazidima</a:t>
          </a:r>
          <a:r>
            <a:rPr lang="es-AR" dirty="0"/>
            <a:t>/</a:t>
          </a:r>
          <a:r>
            <a:rPr lang="es-AR" dirty="0" err="1"/>
            <a:t>avibactam</a:t>
          </a:r>
          <a:r>
            <a:rPr lang="es-AR" dirty="0"/>
            <a:t> o</a:t>
          </a:r>
        </a:p>
        <a:p>
          <a:r>
            <a:rPr lang="es-AR" dirty="0" err="1"/>
            <a:t>Carbapenem</a:t>
          </a:r>
          <a:r>
            <a:rPr lang="es-AR" dirty="0"/>
            <a:t>  </a:t>
          </a:r>
          <a:r>
            <a:rPr lang="es-AR" dirty="0" err="1"/>
            <a:t>tigeciclina</a:t>
          </a:r>
          <a:r>
            <a:rPr lang="es-AR" dirty="0"/>
            <a:t> o</a:t>
          </a:r>
        </a:p>
        <a:p>
          <a:r>
            <a:rPr lang="es-AR" dirty="0" err="1"/>
            <a:t>Amikacina</a:t>
          </a:r>
          <a:r>
            <a:rPr lang="es-AR" dirty="0"/>
            <a:t> o </a:t>
          </a:r>
          <a:r>
            <a:rPr lang="es-AR" dirty="0" err="1"/>
            <a:t>colistina</a:t>
          </a:r>
          <a:r>
            <a:rPr lang="es-AR" dirty="0"/>
            <a:t> o </a:t>
          </a:r>
          <a:r>
            <a:rPr lang="es-AR" dirty="0" err="1"/>
            <a:t>fosfomicina</a:t>
          </a:r>
          <a:endParaRPr lang="es-AR" dirty="0"/>
        </a:p>
      </dgm:t>
    </dgm:pt>
    <dgm:pt modelId="{7D10AF45-CD08-42FD-BC58-9B6543661C1F}" type="parTrans" cxnId="{84435DC4-4DFA-436C-8BFF-41BA0D79EDF6}">
      <dgm:prSet/>
      <dgm:spPr/>
      <dgm:t>
        <a:bodyPr/>
        <a:lstStyle/>
        <a:p>
          <a:endParaRPr lang="es-AR"/>
        </a:p>
      </dgm:t>
    </dgm:pt>
    <dgm:pt modelId="{F2AF1F35-9F5C-4E77-8187-F6DE5D40A806}" type="sibTrans" cxnId="{84435DC4-4DFA-436C-8BFF-41BA0D79EDF6}">
      <dgm:prSet/>
      <dgm:spPr/>
      <dgm:t>
        <a:bodyPr/>
        <a:lstStyle/>
        <a:p>
          <a:endParaRPr lang="es-AR"/>
        </a:p>
      </dgm:t>
    </dgm:pt>
    <dgm:pt modelId="{86EAF547-8F21-4A0D-8027-7EC0FA3C1855}" type="pres">
      <dgm:prSet presAssocID="{94C72921-EA94-4342-932B-AAA65EC7C26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E7162C8-E1C0-4E76-8F50-BE16970FB9A9}" type="pres">
      <dgm:prSet presAssocID="{8AC82BEB-1F32-46F2-BC2A-B5924A859CA7}" presName="hierRoot1" presStyleCnt="0"/>
      <dgm:spPr/>
    </dgm:pt>
    <dgm:pt modelId="{506E55A6-91EC-46D9-80DA-2D0FB9EE2D2C}" type="pres">
      <dgm:prSet presAssocID="{8AC82BEB-1F32-46F2-BC2A-B5924A859CA7}" presName="composite" presStyleCnt="0"/>
      <dgm:spPr/>
    </dgm:pt>
    <dgm:pt modelId="{8EE53FFF-F09E-42E7-B6BC-5E40C2C5C872}" type="pres">
      <dgm:prSet presAssocID="{8AC82BEB-1F32-46F2-BC2A-B5924A859CA7}" presName="background" presStyleLbl="node0" presStyleIdx="0" presStyleCnt="1"/>
      <dgm:spPr/>
    </dgm:pt>
    <dgm:pt modelId="{8BCA7B31-2750-49EF-8BE9-ACAF57257F45}" type="pres">
      <dgm:prSet presAssocID="{8AC82BEB-1F32-46F2-BC2A-B5924A859CA7}" presName="text" presStyleLbl="fgAcc0" presStyleIdx="0" presStyleCnt="1" custScaleX="187227">
        <dgm:presLayoutVars>
          <dgm:chPref val="3"/>
        </dgm:presLayoutVars>
      </dgm:prSet>
      <dgm:spPr/>
    </dgm:pt>
    <dgm:pt modelId="{E765E494-B673-43EA-AF84-205E0CF94D64}" type="pres">
      <dgm:prSet presAssocID="{8AC82BEB-1F32-46F2-BC2A-B5924A859CA7}" presName="hierChild2" presStyleCnt="0"/>
      <dgm:spPr/>
    </dgm:pt>
    <dgm:pt modelId="{68923166-4D4C-4F2B-9B4E-47814C2D2EA2}" type="pres">
      <dgm:prSet presAssocID="{299EE2B4-8953-4CE9-B340-28A1BBB91F8F}" presName="Name10" presStyleLbl="parChTrans1D2" presStyleIdx="0" presStyleCnt="1"/>
      <dgm:spPr/>
    </dgm:pt>
    <dgm:pt modelId="{5285E368-CE91-4BDA-AF89-67D90B73736F}" type="pres">
      <dgm:prSet presAssocID="{4C2FE44E-FAED-4014-A8D8-94CBB41F29CF}" presName="hierRoot2" presStyleCnt="0"/>
      <dgm:spPr/>
    </dgm:pt>
    <dgm:pt modelId="{3B89D505-EB5C-4F6E-B355-7110DA396F21}" type="pres">
      <dgm:prSet presAssocID="{4C2FE44E-FAED-4014-A8D8-94CBB41F29CF}" presName="composite2" presStyleCnt="0"/>
      <dgm:spPr/>
    </dgm:pt>
    <dgm:pt modelId="{0282368D-ABDB-47A6-90EC-CC07FBE7E5F6}" type="pres">
      <dgm:prSet presAssocID="{4C2FE44E-FAED-4014-A8D8-94CBB41F29CF}" presName="background2" presStyleLbl="node2" presStyleIdx="0" presStyleCnt="1"/>
      <dgm:spPr/>
    </dgm:pt>
    <dgm:pt modelId="{BA4814F1-85B6-427E-A72E-A073C027F4CE}" type="pres">
      <dgm:prSet presAssocID="{4C2FE44E-FAED-4014-A8D8-94CBB41F29CF}" presName="text2" presStyleLbl="fgAcc2" presStyleIdx="0" presStyleCnt="1" custScaleX="480752">
        <dgm:presLayoutVars>
          <dgm:chPref val="3"/>
        </dgm:presLayoutVars>
      </dgm:prSet>
      <dgm:spPr/>
    </dgm:pt>
    <dgm:pt modelId="{D86F4B6F-402A-4844-A661-6FF8A4DC213E}" type="pres">
      <dgm:prSet presAssocID="{4C2FE44E-FAED-4014-A8D8-94CBB41F29CF}" presName="hierChild3" presStyleCnt="0"/>
      <dgm:spPr/>
    </dgm:pt>
    <dgm:pt modelId="{7E7C9078-733F-46D5-964B-5E83947D20E8}" type="pres">
      <dgm:prSet presAssocID="{53EFB01C-AD52-4DEC-9361-4513CE763B59}" presName="Name17" presStyleLbl="parChTrans1D3" presStyleIdx="0" presStyleCnt="2"/>
      <dgm:spPr/>
    </dgm:pt>
    <dgm:pt modelId="{7AA7D436-68A8-4902-8B9D-1CD1EB3AF1E6}" type="pres">
      <dgm:prSet presAssocID="{DACDB3F5-493E-427F-BAAB-861E99259330}" presName="hierRoot3" presStyleCnt="0"/>
      <dgm:spPr/>
    </dgm:pt>
    <dgm:pt modelId="{CDFF0B0F-9E34-4417-A0F1-FDAC83FCD596}" type="pres">
      <dgm:prSet presAssocID="{DACDB3F5-493E-427F-BAAB-861E99259330}" presName="composite3" presStyleCnt="0"/>
      <dgm:spPr/>
    </dgm:pt>
    <dgm:pt modelId="{EAA40950-7913-4A59-99F2-4B83DDD8F502}" type="pres">
      <dgm:prSet presAssocID="{DACDB3F5-493E-427F-BAAB-861E99259330}" presName="background3" presStyleLbl="node3" presStyleIdx="0" presStyleCnt="2"/>
      <dgm:spPr/>
    </dgm:pt>
    <dgm:pt modelId="{08DAC452-9EE0-4A07-B3C6-F238A1F3ACAF}" type="pres">
      <dgm:prSet presAssocID="{DACDB3F5-493E-427F-BAAB-861E99259330}" presName="text3" presStyleLbl="fgAcc3" presStyleIdx="0" presStyleCnt="2" custScaleX="209540">
        <dgm:presLayoutVars>
          <dgm:chPref val="3"/>
        </dgm:presLayoutVars>
      </dgm:prSet>
      <dgm:spPr/>
    </dgm:pt>
    <dgm:pt modelId="{DC96A317-AA2A-4D9A-A0F6-47752F7A5A16}" type="pres">
      <dgm:prSet presAssocID="{DACDB3F5-493E-427F-BAAB-861E99259330}" presName="hierChild4" presStyleCnt="0"/>
      <dgm:spPr/>
    </dgm:pt>
    <dgm:pt modelId="{0DE72734-6B67-40F8-A40F-F04D095D2C8D}" type="pres">
      <dgm:prSet presAssocID="{D1481371-1C96-4E05-9F3D-747417110EBB}" presName="Name23" presStyleLbl="parChTrans1D4" presStyleIdx="0" presStyleCnt="2"/>
      <dgm:spPr/>
    </dgm:pt>
    <dgm:pt modelId="{4B0E123F-5179-4DC0-AF9A-7277B0378AB7}" type="pres">
      <dgm:prSet presAssocID="{B735E3AF-F168-4FA6-BBC5-D06E55CD2FE6}" presName="hierRoot4" presStyleCnt="0"/>
      <dgm:spPr/>
    </dgm:pt>
    <dgm:pt modelId="{22299E1A-2BE3-43EE-9316-F08146A4D18F}" type="pres">
      <dgm:prSet presAssocID="{B735E3AF-F168-4FA6-BBC5-D06E55CD2FE6}" presName="composite4" presStyleCnt="0"/>
      <dgm:spPr/>
    </dgm:pt>
    <dgm:pt modelId="{A65FE29F-2691-4621-8B60-AD653BB10822}" type="pres">
      <dgm:prSet presAssocID="{B735E3AF-F168-4FA6-BBC5-D06E55CD2FE6}" presName="background4" presStyleLbl="node4" presStyleIdx="0" presStyleCnt="2"/>
      <dgm:spPr/>
    </dgm:pt>
    <dgm:pt modelId="{62A7DC45-9C82-4B7D-9C65-163A0BD36C62}" type="pres">
      <dgm:prSet presAssocID="{B735E3AF-F168-4FA6-BBC5-D06E55CD2FE6}" presName="text4" presStyleLbl="fgAcc4" presStyleIdx="0" presStyleCnt="2" custScaleX="247900" custScaleY="152683">
        <dgm:presLayoutVars>
          <dgm:chPref val="3"/>
        </dgm:presLayoutVars>
      </dgm:prSet>
      <dgm:spPr/>
    </dgm:pt>
    <dgm:pt modelId="{78727F25-9C80-4DA3-A025-868F331BCC02}" type="pres">
      <dgm:prSet presAssocID="{B735E3AF-F168-4FA6-BBC5-D06E55CD2FE6}" presName="hierChild5" presStyleCnt="0"/>
      <dgm:spPr/>
    </dgm:pt>
    <dgm:pt modelId="{4105B0A7-6B91-4AB7-BE2F-3E0A49C02816}" type="pres">
      <dgm:prSet presAssocID="{0870B574-1B5A-4680-B575-468EB35226F3}" presName="Name17" presStyleLbl="parChTrans1D3" presStyleIdx="1" presStyleCnt="2"/>
      <dgm:spPr/>
    </dgm:pt>
    <dgm:pt modelId="{77FD207A-04D2-41EB-BDBB-809DF9EB07BE}" type="pres">
      <dgm:prSet presAssocID="{16CE9418-01E6-409B-AEE7-44D45C29CD65}" presName="hierRoot3" presStyleCnt="0"/>
      <dgm:spPr/>
    </dgm:pt>
    <dgm:pt modelId="{979A204D-B21A-4C60-A57E-F73CE8702C02}" type="pres">
      <dgm:prSet presAssocID="{16CE9418-01E6-409B-AEE7-44D45C29CD65}" presName="composite3" presStyleCnt="0"/>
      <dgm:spPr/>
    </dgm:pt>
    <dgm:pt modelId="{8ABB65AF-06F7-4EF3-ADFF-C88B62975090}" type="pres">
      <dgm:prSet presAssocID="{16CE9418-01E6-409B-AEE7-44D45C29CD65}" presName="background3" presStyleLbl="node3" presStyleIdx="1" presStyleCnt="2"/>
      <dgm:spPr/>
    </dgm:pt>
    <dgm:pt modelId="{0691160B-3513-4D0D-B34C-E2510954B57E}" type="pres">
      <dgm:prSet presAssocID="{16CE9418-01E6-409B-AEE7-44D45C29CD65}" presName="text3" presStyleLbl="fgAcc3" presStyleIdx="1" presStyleCnt="2" custScaleX="191628">
        <dgm:presLayoutVars>
          <dgm:chPref val="3"/>
        </dgm:presLayoutVars>
      </dgm:prSet>
      <dgm:spPr/>
    </dgm:pt>
    <dgm:pt modelId="{8A892E1C-3A3C-4401-8370-251DBCDA66A7}" type="pres">
      <dgm:prSet presAssocID="{16CE9418-01E6-409B-AEE7-44D45C29CD65}" presName="hierChild4" presStyleCnt="0"/>
      <dgm:spPr/>
    </dgm:pt>
    <dgm:pt modelId="{51562565-FDD5-464E-B506-94ACE1F6BB99}" type="pres">
      <dgm:prSet presAssocID="{7D10AF45-CD08-42FD-BC58-9B6543661C1F}" presName="Name23" presStyleLbl="parChTrans1D4" presStyleIdx="1" presStyleCnt="2"/>
      <dgm:spPr/>
    </dgm:pt>
    <dgm:pt modelId="{0D288B5D-CA12-4EA1-B72F-3D4CBF1835CF}" type="pres">
      <dgm:prSet presAssocID="{73C4A911-F3B8-41F8-B986-183D93744072}" presName="hierRoot4" presStyleCnt="0"/>
      <dgm:spPr/>
    </dgm:pt>
    <dgm:pt modelId="{6312B4DF-5359-4A5A-9362-B945E4562E9A}" type="pres">
      <dgm:prSet presAssocID="{73C4A911-F3B8-41F8-B986-183D93744072}" presName="composite4" presStyleCnt="0"/>
      <dgm:spPr/>
    </dgm:pt>
    <dgm:pt modelId="{7F863013-F3FD-4BA3-B5BC-D6BFD66CC0E9}" type="pres">
      <dgm:prSet presAssocID="{73C4A911-F3B8-41F8-B986-183D93744072}" presName="background4" presStyleLbl="node4" presStyleIdx="1" presStyleCnt="2"/>
      <dgm:spPr/>
    </dgm:pt>
    <dgm:pt modelId="{1588F78B-7878-4579-B0E6-8DDC94CFF68C}" type="pres">
      <dgm:prSet presAssocID="{73C4A911-F3B8-41F8-B986-183D93744072}" presName="text4" presStyleLbl="fgAcc4" presStyleIdx="1" presStyleCnt="2" custScaleX="250109" custScaleY="128533">
        <dgm:presLayoutVars>
          <dgm:chPref val="3"/>
        </dgm:presLayoutVars>
      </dgm:prSet>
      <dgm:spPr/>
    </dgm:pt>
    <dgm:pt modelId="{4311F28E-57C4-44BD-A1C2-3118332540F2}" type="pres">
      <dgm:prSet presAssocID="{73C4A911-F3B8-41F8-B986-183D93744072}" presName="hierChild5" presStyleCnt="0"/>
      <dgm:spPr/>
    </dgm:pt>
  </dgm:ptLst>
  <dgm:cxnLst>
    <dgm:cxn modelId="{B9588A02-D566-4BAF-A6A9-AA4ABDC15428}" srcId="{4C2FE44E-FAED-4014-A8D8-94CBB41F29CF}" destId="{16CE9418-01E6-409B-AEE7-44D45C29CD65}" srcOrd="1" destOrd="0" parTransId="{0870B574-1B5A-4680-B575-468EB35226F3}" sibTransId="{6F71425A-0455-4A7A-8993-6A11121FA5D1}"/>
    <dgm:cxn modelId="{A504DB3C-A047-474E-AD6F-12421BA13F2A}" type="presOf" srcId="{53EFB01C-AD52-4DEC-9361-4513CE763B59}" destId="{7E7C9078-733F-46D5-964B-5E83947D20E8}" srcOrd="0" destOrd="0" presId="urn:microsoft.com/office/officeart/2005/8/layout/hierarchy1"/>
    <dgm:cxn modelId="{59922044-5633-4ADC-8323-ED34A2E458DC}" type="presOf" srcId="{DACDB3F5-493E-427F-BAAB-861E99259330}" destId="{08DAC452-9EE0-4A07-B3C6-F238A1F3ACAF}" srcOrd="0" destOrd="0" presId="urn:microsoft.com/office/officeart/2005/8/layout/hierarchy1"/>
    <dgm:cxn modelId="{A0B6C648-75E3-4786-81C8-4DF2F9D81DF9}" srcId="{4C2FE44E-FAED-4014-A8D8-94CBB41F29CF}" destId="{DACDB3F5-493E-427F-BAAB-861E99259330}" srcOrd="0" destOrd="0" parTransId="{53EFB01C-AD52-4DEC-9361-4513CE763B59}" sibTransId="{0DE2D5A6-2C8A-41D0-9CFC-0F99DE60780C}"/>
    <dgm:cxn modelId="{EFE54A50-006C-4CA9-9555-8AC2D96F8169}" type="presOf" srcId="{16CE9418-01E6-409B-AEE7-44D45C29CD65}" destId="{0691160B-3513-4D0D-B34C-E2510954B57E}" srcOrd="0" destOrd="0" presId="urn:microsoft.com/office/officeart/2005/8/layout/hierarchy1"/>
    <dgm:cxn modelId="{D0608977-DEA1-4FC6-8F46-E3D3E36B43FE}" type="presOf" srcId="{8AC82BEB-1F32-46F2-BC2A-B5924A859CA7}" destId="{8BCA7B31-2750-49EF-8BE9-ACAF57257F45}" srcOrd="0" destOrd="0" presId="urn:microsoft.com/office/officeart/2005/8/layout/hierarchy1"/>
    <dgm:cxn modelId="{835E1095-000F-4D94-A4B6-20B58CA91FBC}" type="presOf" srcId="{94C72921-EA94-4342-932B-AAA65EC7C263}" destId="{86EAF547-8F21-4A0D-8027-7EC0FA3C1855}" srcOrd="0" destOrd="0" presId="urn:microsoft.com/office/officeart/2005/8/layout/hierarchy1"/>
    <dgm:cxn modelId="{D5B4A499-ECD7-4FDD-A25C-F06A7798C29C}" type="presOf" srcId="{73C4A911-F3B8-41F8-B986-183D93744072}" destId="{1588F78B-7878-4579-B0E6-8DDC94CFF68C}" srcOrd="0" destOrd="0" presId="urn:microsoft.com/office/officeart/2005/8/layout/hierarchy1"/>
    <dgm:cxn modelId="{90D94CA2-98B3-46BC-8344-0EFDA024EC93}" srcId="{8AC82BEB-1F32-46F2-BC2A-B5924A859CA7}" destId="{4C2FE44E-FAED-4014-A8D8-94CBB41F29CF}" srcOrd="0" destOrd="0" parTransId="{299EE2B4-8953-4CE9-B340-28A1BBB91F8F}" sibTransId="{30404A1A-9E3C-463A-A31B-F1CC35817125}"/>
    <dgm:cxn modelId="{C8845AAC-623A-4513-A925-EFFB8F96A51C}" type="presOf" srcId="{7D10AF45-CD08-42FD-BC58-9B6543661C1F}" destId="{51562565-FDD5-464E-B506-94ACE1F6BB99}" srcOrd="0" destOrd="0" presId="urn:microsoft.com/office/officeart/2005/8/layout/hierarchy1"/>
    <dgm:cxn modelId="{6FD0B4AC-C0B3-47AA-8D45-69A11C342EB9}" type="presOf" srcId="{4C2FE44E-FAED-4014-A8D8-94CBB41F29CF}" destId="{BA4814F1-85B6-427E-A72E-A073C027F4CE}" srcOrd="0" destOrd="0" presId="urn:microsoft.com/office/officeart/2005/8/layout/hierarchy1"/>
    <dgm:cxn modelId="{8ADDFEAD-8B01-46FB-BC4C-B9643AA13525}" srcId="{DACDB3F5-493E-427F-BAAB-861E99259330}" destId="{B735E3AF-F168-4FA6-BBC5-D06E55CD2FE6}" srcOrd="0" destOrd="0" parTransId="{D1481371-1C96-4E05-9F3D-747417110EBB}" sibTransId="{DE9E7E8A-C14A-42E6-A3D2-FF0324ED5FF6}"/>
    <dgm:cxn modelId="{CFD25CB0-8F56-4B15-B54E-CF14D7E5D793}" type="presOf" srcId="{D1481371-1C96-4E05-9F3D-747417110EBB}" destId="{0DE72734-6B67-40F8-A40F-F04D095D2C8D}" srcOrd="0" destOrd="0" presId="urn:microsoft.com/office/officeart/2005/8/layout/hierarchy1"/>
    <dgm:cxn modelId="{48C14DB1-BA39-4B87-A5F2-881943B99254}" srcId="{94C72921-EA94-4342-932B-AAA65EC7C263}" destId="{8AC82BEB-1F32-46F2-BC2A-B5924A859CA7}" srcOrd="0" destOrd="0" parTransId="{5DC5A7B8-AB0F-41EE-B710-7C356CF83352}" sibTransId="{205AC72A-3A71-4169-A461-2A63EF56DDEA}"/>
    <dgm:cxn modelId="{84435DC4-4DFA-436C-8BFF-41BA0D79EDF6}" srcId="{16CE9418-01E6-409B-AEE7-44D45C29CD65}" destId="{73C4A911-F3B8-41F8-B986-183D93744072}" srcOrd="0" destOrd="0" parTransId="{7D10AF45-CD08-42FD-BC58-9B6543661C1F}" sibTransId="{F2AF1F35-9F5C-4E77-8187-F6DE5D40A806}"/>
    <dgm:cxn modelId="{565398C8-8A87-489A-AE7E-6C1817A3E40A}" type="presOf" srcId="{0870B574-1B5A-4680-B575-468EB35226F3}" destId="{4105B0A7-6B91-4AB7-BE2F-3E0A49C02816}" srcOrd="0" destOrd="0" presId="urn:microsoft.com/office/officeart/2005/8/layout/hierarchy1"/>
    <dgm:cxn modelId="{357A98C8-1F8E-4065-B6E9-C3A95DE38F15}" type="presOf" srcId="{299EE2B4-8953-4CE9-B340-28A1BBB91F8F}" destId="{68923166-4D4C-4F2B-9B4E-47814C2D2EA2}" srcOrd="0" destOrd="0" presId="urn:microsoft.com/office/officeart/2005/8/layout/hierarchy1"/>
    <dgm:cxn modelId="{A0AFF1E7-9C9D-4C42-A70B-D58A2C1E5512}" type="presOf" srcId="{B735E3AF-F168-4FA6-BBC5-D06E55CD2FE6}" destId="{62A7DC45-9C82-4B7D-9C65-163A0BD36C62}" srcOrd="0" destOrd="0" presId="urn:microsoft.com/office/officeart/2005/8/layout/hierarchy1"/>
    <dgm:cxn modelId="{EB5AB6A8-700E-483D-B68B-ECD07215E3F1}" type="presParOf" srcId="{86EAF547-8F21-4A0D-8027-7EC0FA3C1855}" destId="{5E7162C8-E1C0-4E76-8F50-BE16970FB9A9}" srcOrd="0" destOrd="0" presId="urn:microsoft.com/office/officeart/2005/8/layout/hierarchy1"/>
    <dgm:cxn modelId="{876EBB05-758B-47DD-AC5F-0D434117C403}" type="presParOf" srcId="{5E7162C8-E1C0-4E76-8F50-BE16970FB9A9}" destId="{506E55A6-91EC-46D9-80DA-2D0FB9EE2D2C}" srcOrd="0" destOrd="0" presId="urn:microsoft.com/office/officeart/2005/8/layout/hierarchy1"/>
    <dgm:cxn modelId="{A39207B0-6C7E-4FC9-A29B-4C59831B6C79}" type="presParOf" srcId="{506E55A6-91EC-46D9-80DA-2D0FB9EE2D2C}" destId="{8EE53FFF-F09E-42E7-B6BC-5E40C2C5C872}" srcOrd="0" destOrd="0" presId="urn:microsoft.com/office/officeart/2005/8/layout/hierarchy1"/>
    <dgm:cxn modelId="{1A294248-5124-4A1C-A13E-7E4D3B1A3196}" type="presParOf" srcId="{506E55A6-91EC-46D9-80DA-2D0FB9EE2D2C}" destId="{8BCA7B31-2750-49EF-8BE9-ACAF57257F45}" srcOrd="1" destOrd="0" presId="urn:microsoft.com/office/officeart/2005/8/layout/hierarchy1"/>
    <dgm:cxn modelId="{C9373922-7FDD-4739-9D83-21683B65CE6B}" type="presParOf" srcId="{5E7162C8-E1C0-4E76-8F50-BE16970FB9A9}" destId="{E765E494-B673-43EA-AF84-205E0CF94D64}" srcOrd="1" destOrd="0" presId="urn:microsoft.com/office/officeart/2005/8/layout/hierarchy1"/>
    <dgm:cxn modelId="{20786B69-21F1-4968-A8D9-98CEA7D7468D}" type="presParOf" srcId="{E765E494-B673-43EA-AF84-205E0CF94D64}" destId="{68923166-4D4C-4F2B-9B4E-47814C2D2EA2}" srcOrd="0" destOrd="0" presId="urn:microsoft.com/office/officeart/2005/8/layout/hierarchy1"/>
    <dgm:cxn modelId="{0FF846FA-DD97-4E7B-895E-58BC382EDAE0}" type="presParOf" srcId="{E765E494-B673-43EA-AF84-205E0CF94D64}" destId="{5285E368-CE91-4BDA-AF89-67D90B73736F}" srcOrd="1" destOrd="0" presId="urn:microsoft.com/office/officeart/2005/8/layout/hierarchy1"/>
    <dgm:cxn modelId="{236DE011-69F9-427D-BD19-1362AF4736D0}" type="presParOf" srcId="{5285E368-CE91-4BDA-AF89-67D90B73736F}" destId="{3B89D505-EB5C-4F6E-B355-7110DA396F21}" srcOrd="0" destOrd="0" presId="urn:microsoft.com/office/officeart/2005/8/layout/hierarchy1"/>
    <dgm:cxn modelId="{FD4B16F1-D0F2-4DDD-9D87-946BF4C5B644}" type="presParOf" srcId="{3B89D505-EB5C-4F6E-B355-7110DA396F21}" destId="{0282368D-ABDB-47A6-90EC-CC07FBE7E5F6}" srcOrd="0" destOrd="0" presId="urn:microsoft.com/office/officeart/2005/8/layout/hierarchy1"/>
    <dgm:cxn modelId="{87398BF8-76EF-40F2-92E5-26EA061A1B20}" type="presParOf" srcId="{3B89D505-EB5C-4F6E-B355-7110DA396F21}" destId="{BA4814F1-85B6-427E-A72E-A073C027F4CE}" srcOrd="1" destOrd="0" presId="urn:microsoft.com/office/officeart/2005/8/layout/hierarchy1"/>
    <dgm:cxn modelId="{B91D75A4-67B9-4A3D-B020-989A0F9DF656}" type="presParOf" srcId="{5285E368-CE91-4BDA-AF89-67D90B73736F}" destId="{D86F4B6F-402A-4844-A661-6FF8A4DC213E}" srcOrd="1" destOrd="0" presId="urn:microsoft.com/office/officeart/2005/8/layout/hierarchy1"/>
    <dgm:cxn modelId="{AD7656FD-7593-49DF-9DCE-7EABFEED3809}" type="presParOf" srcId="{D86F4B6F-402A-4844-A661-6FF8A4DC213E}" destId="{7E7C9078-733F-46D5-964B-5E83947D20E8}" srcOrd="0" destOrd="0" presId="urn:microsoft.com/office/officeart/2005/8/layout/hierarchy1"/>
    <dgm:cxn modelId="{BE1DF2E6-ADBD-45A9-96D4-E22CAFE5BF2A}" type="presParOf" srcId="{D86F4B6F-402A-4844-A661-6FF8A4DC213E}" destId="{7AA7D436-68A8-4902-8B9D-1CD1EB3AF1E6}" srcOrd="1" destOrd="0" presId="urn:microsoft.com/office/officeart/2005/8/layout/hierarchy1"/>
    <dgm:cxn modelId="{A1A60264-4DD5-40C5-924B-A5340E9B05A6}" type="presParOf" srcId="{7AA7D436-68A8-4902-8B9D-1CD1EB3AF1E6}" destId="{CDFF0B0F-9E34-4417-A0F1-FDAC83FCD596}" srcOrd="0" destOrd="0" presId="urn:microsoft.com/office/officeart/2005/8/layout/hierarchy1"/>
    <dgm:cxn modelId="{0A3B5C8A-B711-401F-ABB7-E55F3026EFD5}" type="presParOf" srcId="{CDFF0B0F-9E34-4417-A0F1-FDAC83FCD596}" destId="{EAA40950-7913-4A59-99F2-4B83DDD8F502}" srcOrd="0" destOrd="0" presId="urn:microsoft.com/office/officeart/2005/8/layout/hierarchy1"/>
    <dgm:cxn modelId="{55E310B5-D9ED-4333-A4AF-285A84DF0F1C}" type="presParOf" srcId="{CDFF0B0F-9E34-4417-A0F1-FDAC83FCD596}" destId="{08DAC452-9EE0-4A07-B3C6-F238A1F3ACAF}" srcOrd="1" destOrd="0" presId="urn:microsoft.com/office/officeart/2005/8/layout/hierarchy1"/>
    <dgm:cxn modelId="{3BBB9A34-948A-4AB9-9416-5B7A55F0ECE5}" type="presParOf" srcId="{7AA7D436-68A8-4902-8B9D-1CD1EB3AF1E6}" destId="{DC96A317-AA2A-4D9A-A0F6-47752F7A5A16}" srcOrd="1" destOrd="0" presId="urn:microsoft.com/office/officeart/2005/8/layout/hierarchy1"/>
    <dgm:cxn modelId="{916D0BBB-83AF-40B1-B539-318387D02D04}" type="presParOf" srcId="{DC96A317-AA2A-4D9A-A0F6-47752F7A5A16}" destId="{0DE72734-6B67-40F8-A40F-F04D095D2C8D}" srcOrd="0" destOrd="0" presId="urn:microsoft.com/office/officeart/2005/8/layout/hierarchy1"/>
    <dgm:cxn modelId="{5FB0827D-2270-4F92-BBA8-E2CA249BC291}" type="presParOf" srcId="{DC96A317-AA2A-4D9A-A0F6-47752F7A5A16}" destId="{4B0E123F-5179-4DC0-AF9A-7277B0378AB7}" srcOrd="1" destOrd="0" presId="urn:microsoft.com/office/officeart/2005/8/layout/hierarchy1"/>
    <dgm:cxn modelId="{53E2CF14-7EFA-464E-B5C6-6171CBD30B37}" type="presParOf" srcId="{4B0E123F-5179-4DC0-AF9A-7277B0378AB7}" destId="{22299E1A-2BE3-43EE-9316-F08146A4D18F}" srcOrd="0" destOrd="0" presId="urn:microsoft.com/office/officeart/2005/8/layout/hierarchy1"/>
    <dgm:cxn modelId="{DB6FBE1F-C93C-4126-AA96-5D0312A13322}" type="presParOf" srcId="{22299E1A-2BE3-43EE-9316-F08146A4D18F}" destId="{A65FE29F-2691-4621-8B60-AD653BB10822}" srcOrd="0" destOrd="0" presId="urn:microsoft.com/office/officeart/2005/8/layout/hierarchy1"/>
    <dgm:cxn modelId="{C21D74DB-F6DC-4434-99AA-D186B835151B}" type="presParOf" srcId="{22299E1A-2BE3-43EE-9316-F08146A4D18F}" destId="{62A7DC45-9C82-4B7D-9C65-163A0BD36C62}" srcOrd="1" destOrd="0" presId="urn:microsoft.com/office/officeart/2005/8/layout/hierarchy1"/>
    <dgm:cxn modelId="{5693CF7A-50FC-4C1C-A496-DFBA3BB3D47D}" type="presParOf" srcId="{4B0E123F-5179-4DC0-AF9A-7277B0378AB7}" destId="{78727F25-9C80-4DA3-A025-868F331BCC02}" srcOrd="1" destOrd="0" presId="urn:microsoft.com/office/officeart/2005/8/layout/hierarchy1"/>
    <dgm:cxn modelId="{5A163680-5020-4F51-9F83-C35374603E36}" type="presParOf" srcId="{D86F4B6F-402A-4844-A661-6FF8A4DC213E}" destId="{4105B0A7-6B91-4AB7-BE2F-3E0A49C02816}" srcOrd="2" destOrd="0" presId="urn:microsoft.com/office/officeart/2005/8/layout/hierarchy1"/>
    <dgm:cxn modelId="{F641ADC2-CFE0-4F70-93E0-541D00129D47}" type="presParOf" srcId="{D86F4B6F-402A-4844-A661-6FF8A4DC213E}" destId="{77FD207A-04D2-41EB-BDBB-809DF9EB07BE}" srcOrd="3" destOrd="0" presId="urn:microsoft.com/office/officeart/2005/8/layout/hierarchy1"/>
    <dgm:cxn modelId="{350AA792-E605-4534-B3DB-BB3B7B2E8EB7}" type="presParOf" srcId="{77FD207A-04D2-41EB-BDBB-809DF9EB07BE}" destId="{979A204D-B21A-4C60-A57E-F73CE8702C02}" srcOrd="0" destOrd="0" presId="urn:microsoft.com/office/officeart/2005/8/layout/hierarchy1"/>
    <dgm:cxn modelId="{21B75F82-A93C-41E8-A14B-FCC25EE63D69}" type="presParOf" srcId="{979A204D-B21A-4C60-A57E-F73CE8702C02}" destId="{8ABB65AF-06F7-4EF3-ADFF-C88B62975090}" srcOrd="0" destOrd="0" presId="urn:microsoft.com/office/officeart/2005/8/layout/hierarchy1"/>
    <dgm:cxn modelId="{29623CFF-3CAD-4A6D-9812-7FF3FC51F14D}" type="presParOf" srcId="{979A204D-B21A-4C60-A57E-F73CE8702C02}" destId="{0691160B-3513-4D0D-B34C-E2510954B57E}" srcOrd="1" destOrd="0" presId="urn:microsoft.com/office/officeart/2005/8/layout/hierarchy1"/>
    <dgm:cxn modelId="{26EC5E5F-3177-4E89-808E-C3E19021F570}" type="presParOf" srcId="{77FD207A-04D2-41EB-BDBB-809DF9EB07BE}" destId="{8A892E1C-3A3C-4401-8370-251DBCDA66A7}" srcOrd="1" destOrd="0" presId="urn:microsoft.com/office/officeart/2005/8/layout/hierarchy1"/>
    <dgm:cxn modelId="{C47675AD-8FDD-4414-91DD-0F925FDE85CE}" type="presParOf" srcId="{8A892E1C-3A3C-4401-8370-251DBCDA66A7}" destId="{51562565-FDD5-464E-B506-94ACE1F6BB99}" srcOrd="0" destOrd="0" presId="urn:microsoft.com/office/officeart/2005/8/layout/hierarchy1"/>
    <dgm:cxn modelId="{50FB68D8-E33F-47D2-BE4F-D932D79D73C1}" type="presParOf" srcId="{8A892E1C-3A3C-4401-8370-251DBCDA66A7}" destId="{0D288B5D-CA12-4EA1-B72F-3D4CBF1835CF}" srcOrd="1" destOrd="0" presId="urn:microsoft.com/office/officeart/2005/8/layout/hierarchy1"/>
    <dgm:cxn modelId="{5061D12D-326B-4851-A5C1-BD477C1BE42B}" type="presParOf" srcId="{0D288B5D-CA12-4EA1-B72F-3D4CBF1835CF}" destId="{6312B4DF-5359-4A5A-9362-B945E4562E9A}" srcOrd="0" destOrd="0" presId="urn:microsoft.com/office/officeart/2005/8/layout/hierarchy1"/>
    <dgm:cxn modelId="{78D0C449-D186-4E27-87E5-DD1E6D3B9D10}" type="presParOf" srcId="{6312B4DF-5359-4A5A-9362-B945E4562E9A}" destId="{7F863013-F3FD-4BA3-B5BC-D6BFD66CC0E9}" srcOrd="0" destOrd="0" presId="urn:microsoft.com/office/officeart/2005/8/layout/hierarchy1"/>
    <dgm:cxn modelId="{CD9B3255-81BC-40CC-ACF7-081AA69E8EBD}" type="presParOf" srcId="{6312B4DF-5359-4A5A-9362-B945E4562E9A}" destId="{1588F78B-7878-4579-B0E6-8DDC94CFF68C}" srcOrd="1" destOrd="0" presId="urn:microsoft.com/office/officeart/2005/8/layout/hierarchy1"/>
    <dgm:cxn modelId="{D08D5DED-79E8-4F99-8F62-22D9E3B12A0F}" type="presParOf" srcId="{0D288B5D-CA12-4EA1-B72F-3D4CBF1835CF}" destId="{4311F28E-57C4-44BD-A1C2-3118332540F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562565-FDD5-464E-B506-94ACE1F6BB99}">
      <dsp:nvSpPr>
        <dsp:cNvPr id="0" name=""/>
        <dsp:cNvSpPr/>
      </dsp:nvSpPr>
      <dsp:spPr>
        <a:xfrm>
          <a:off x="4615918" y="2927575"/>
          <a:ext cx="91440" cy="3423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239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05B0A7-6B91-4AB7-BE2F-3E0A49C02816}">
      <dsp:nvSpPr>
        <dsp:cNvPr id="0" name=""/>
        <dsp:cNvSpPr/>
      </dsp:nvSpPr>
      <dsp:spPr>
        <a:xfrm>
          <a:off x="3012359" y="1837602"/>
          <a:ext cx="1649279" cy="3423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3331"/>
              </a:lnTo>
              <a:lnTo>
                <a:pt x="1649279" y="233331"/>
              </a:lnTo>
              <a:lnTo>
                <a:pt x="1649279" y="34239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E72734-6B67-40F8-A40F-F04D095D2C8D}">
      <dsp:nvSpPr>
        <dsp:cNvPr id="0" name=""/>
        <dsp:cNvSpPr/>
      </dsp:nvSpPr>
      <dsp:spPr>
        <a:xfrm>
          <a:off x="1422797" y="2927575"/>
          <a:ext cx="91440" cy="3423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239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7C9078-733F-46D5-964B-5E83947D20E8}">
      <dsp:nvSpPr>
        <dsp:cNvPr id="0" name=""/>
        <dsp:cNvSpPr/>
      </dsp:nvSpPr>
      <dsp:spPr>
        <a:xfrm>
          <a:off x="1468517" y="1837602"/>
          <a:ext cx="1543841" cy="342394"/>
        </a:xfrm>
        <a:custGeom>
          <a:avLst/>
          <a:gdLst/>
          <a:ahLst/>
          <a:cxnLst/>
          <a:rect l="0" t="0" r="0" b="0"/>
          <a:pathLst>
            <a:path>
              <a:moveTo>
                <a:pt x="1543841" y="0"/>
              </a:moveTo>
              <a:lnTo>
                <a:pt x="1543841" y="233331"/>
              </a:lnTo>
              <a:lnTo>
                <a:pt x="0" y="233331"/>
              </a:lnTo>
              <a:lnTo>
                <a:pt x="0" y="34239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923166-4D4C-4F2B-9B4E-47814C2D2EA2}">
      <dsp:nvSpPr>
        <dsp:cNvPr id="0" name=""/>
        <dsp:cNvSpPr/>
      </dsp:nvSpPr>
      <dsp:spPr>
        <a:xfrm>
          <a:off x="2966639" y="747630"/>
          <a:ext cx="91440" cy="34239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4239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EE53FFF-F09E-42E7-B6BC-5E40C2C5C872}">
      <dsp:nvSpPr>
        <dsp:cNvPr id="0" name=""/>
        <dsp:cNvSpPr/>
      </dsp:nvSpPr>
      <dsp:spPr>
        <a:xfrm>
          <a:off x="1910258" y="52"/>
          <a:ext cx="2204201" cy="7475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CA7B31-2750-49EF-8BE9-ACAF57257F45}">
      <dsp:nvSpPr>
        <dsp:cNvPr id="0" name=""/>
        <dsp:cNvSpPr/>
      </dsp:nvSpPr>
      <dsp:spPr>
        <a:xfrm>
          <a:off x="2041068" y="124321"/>
          <a:ext cx="2204201" cy="7475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kern="1200" dirty="0"/>
            <a:t>Sospecha de Infección por </a:t>
          </a:r>
          <a:r>
            <a:rPr lang="es-AR" sz="2000" kern="1200" dirty="0" err="1"/>
            <a:t>Enterobacteria</a:t>
          </a:r>
          <a:endParaRPr lang="es-AR" sz="2000" kern="1200" dirty="0"/>
        </a:p>
      </dsp:txBody>
      <dsp:txXfrm>
        <a:off x="2062964" y="146217"/>
        <a:ext cx="2160409" cy="703786"/>
      </dsp:txXfrm>
    </dsp:sp>
    <dsp:sp modelId="{0282368D-ABDB-47A6-90EC-CC07FBE7E5F6}">
      <dsp:nvSpPr>
        <dsp:cNvPr id="0" name=""/>
        <dsp:cNvSpPr/>
      </dsp:nvSpPr>
      <dsp:spPr>
        <a:xfrm>
          <a:off x="182440" y="1090024"/>
          <a:ext cx="5659836" cy="7475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4814F1-85B6-427E-A72E-A073C027F4CE}">
      <dsp:nvSpPr>
        <dsp:cNvPr id="0" name=""/>
        <dsp:cNvSpPr/>
      </dsp:nvSpPr>
      <dsp:spPr>
        <a:xfrm>
          <a:off x="313250" y="1214294"/>
          <a:ext cx="5659836" cy="7475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kern="1200" dirty="0"/>
            <a:t>Infección Grave + Epidemiología local o Factores de riesgo</a:t>
          </a:r>
        </a:p>
      </dsp:txBody>
      <dsp:txXfrm>
        <a:off x="335146" y="1236190"/>
        <a:ext cx="5616044" cy="703786"/>
      </dsp:txXfrm>
    </dsp:sp>
    <dsp:sp modelId="{EAA40950-7913-4A59-99F2-4B83DDD8F502}">
      <dsp:nvSpPr>
        <dsp:cNvPr id="0" name=""/>
        <dsp:cNvSpPr/>
      </dsp:nvSpPr>
      <dsp:spPr>
        <a:xfrm>
          <a:off x="235073" y="2179997"/>
          <a:ext cx="2466889" cy="7475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DAC452-9EE0-4A07-B3C6-F238A1F3ACAF}">
      <dsp:nvSpPr>
        <dsp:cNvPr id="0" name=""/>
        <dsp:cNvSpPr/>
      </dsp:nvSpPr>
      <dsp:spPr>
        <a:xfrm>
          <a:off x="365882" y="2304266"/>
          <a:ext cx="2466889" cy="7475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800" kern="1200" dirty="0"/>
            <a:t>Sospecha de BLEE</a:t>
          </a:r>
        </a:p>
      </dsp:txBody>
      <dsp:txXfrm>
        <a:off x="387778" y="2326162"/>
        <a:ext cx="2423097" cy="703786"/>
      </dsp:txXfrm>
    </dsp:sp>
    <dsp:sp modelId="{A65FE29F-2691-4621-8B60-AD653BB10822}">
      <dsp:nvSpPr>
        <dsp:cNvPr id="0" name=""/>
        <dsp:cNvSpPr/>
      </dsp:nvSpPr>
      <dsp:spPr>
        <a:xfrm>
          <a:off x="9269" y="3269970"/>
          <a:ext cx="2918497" cy="114142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A7DC45-9C82-4B7D-9C65-163A0BD36C62}">
      <dsp:nvSpPr>
        <dsp:cNvPr id="0" name=""/>
        <dsp:cNvSpPr/>
      </dsp:nvSpPr>
      <dsp:spPr>
        <a:xfrm>
          <a:off x="140078" y="3394239"/>
          <a:ext cx="2918497" cy="114142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400" kern="1200" dirty="0" err="1"/>
            <a:t>Piperacilina</a:t>
          </a:r>
          <a:r>
            <a:rPr lang="es-AR" sz="1400" kern="1200" dirty="0"/>
            <a:t>/</a:t>
          </a:r>
          <a:r>
            <a:rPr lang="es-AR" sz="1400" kern="1200" dirty="0" err="1"/>
            <a:t>tazobactam</a:t>
          </a:r>
          <a:r>
            <a:rPr lang="es-AR" sz="1400" kern="1200" dirty="0"/>
            <a:t> +/- </a:t>
          </a:r>
          <a:r>
            <a:rPr lang="es-AR" sz="1400" kern="1200" dirty="0" err="1"/>
            <a:t>Amikacina</a:t>
          </a:r>
          <a:r>
            <a:rPr lang="es-AR" sz="1400" kern="1200" dirty="0"/>
            <a:t> o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400" kern="1200" dirty="0" err="1"/>
            <a:t>Carbapenem</a:t>
          </a:r>
          <a:r>
            <a:rPr lang="es-AR" sz="1400" kern="1200" dirty="0"/>
            <a:t> o  </a:t>
          </a:r>
          <a:r>
            <a:rPr lang="es-AR" sz="1400" kern="1200" dirty="0" err="1"/>
            <a:t>Ceftolazono</a:t>
          </a:r>
          <a:r>
            <a:rPr lang="es-AR" sz="1400" kern="1200" dirty="0"/>
            <a:t>/</a:t>
          </a:r>
          <a:r>
            <a:rPr lang="es-AR" sz="1400" kern="1200" dirty="0" err="1"/>
            <a:t>tazobactam</a:t>
          </a:r>
          <a:endParaRPr lang="es-AR" sz="1400" kern="1200" dirty="0"/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400" kern="1200" dirty="0"/>
            <a:t>o </a:t>
          </a:r>
          <a:r>
            <a:rPr lang="es-AR" sz="1400" kern="1200" dirty="0" err="1"/>
            <a:t>Ceftazidima</a:t>
          </a:r>
          <a:r>
            <a:rPr lang="es-AR" sz="1400" kern="1200" dirty="0"/>
            <a:t>/</a:t>
          </a:r>
          <a:r>
            <a:rPr lang="es-AR" sz="1400" kern="1200" dirty="0" err="1"/>
            <a:t>avibactam</a:t>
          </a:r>
          <a:endParaRPr lang="es-AR" sz="1400" kern="1200" dirty="0"/>
        </a:p>
      </dsp:txBody>
      <dsp:txXfrm>
        <a:off x="173509" y="3427670"/>
        <a:ext cx="2851635" cy="1074562"/>
      </dsp:txXfrm>
    </dsp:sp>
    <dsp:sp modelId="{8ABB65AF-06F7-4EF3-ADFF-C88B62975090}">
      <dsp:nvSpPr>
        <dsp:cNvPr id="0" name=""/>
        <dsp:cNvSpPr/>
      </dsp:nvSpPr>
      <dsp:spPr>
        <a:xfrm>
          <a:off x="3533631" y="2179997"/>
          <a:ext cx="2256013" cy="7475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91160B-3513-4D0D-B34C-E2510954B57E}">
      <dsp:nvSpPr>
        <dsp:cNvPr id="0" name=""/>
        <dsp:cNvSpPr/>
      </dsp:nvSpPr>
      <dsp:spPr>
        <a:xfrm>
          <a:off x="3664441" y="2304266"/>
          <a:ext cx="2256013" cy="7475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000" kern="1200" dirty="0"/>
            <a:t>Sospecha de ERC</a:t>
          </a:r>
        </a:p>
      </dsp:txBody>
      <dsp:txXfrm>
        <a:off x="3686337" y="2326162"/>
        <a:ext cx="2212221" cy="703786"/>
      </dsp:txXfrm>
    </dsp:sp>
    <dsp:sp modelId="{7F863013-F3FD-4BA3-B5BC-D6BFD66CC0E9}">
      <dsp:nvSpPr>
        <dsp:cNvPr id="0" name=""/>
        <dsp:cNvSpPr/>
      </dsp:nvSpPr>
      <dsp:spPr>
        <a:xfrm>
          <a:off x="3189386" y="3269970"/>
          <a:ext cx="2944503" cy="96088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88F78B-7878-4579-B0E6-8DDC94CFF68C}">
      <dsp:nvSpPr>
        <dsp:cNvPr id="0" name=""/>
        <dsp:cNvSpPr/>
      </dsp:nvSpPr>
      <dsp:spPr>
        <a:xfrm>
          <a:off x="3320196" y="3394239"/>
          <a:ext cx="2944503" cy="9608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300" kern="1200" dirty="0" err="1"/>
            <a:t>Ceftazidima</a:t>
          </a:r>
          <a:r>
            <a:rPr lang="es-AR" sz="1300" kern="1200" dirty="0"/>
            <a:t>/</a:t>
          </a:r>
          <a:r>
            <a:rPr lang="es-AR" sz="1300" kern="1200" dirty="0" err="1"/>
            <a:t>avibactam</a:t>
          </a:r>
          <a:r>
            <a:rPr lang="es-AR" sz="1300" kern="1200" dirty="0"/>
            <a:t> o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300" kern="1200" dirty="0" err="1"/>
            <a:t>Carbapenem</a:t>
          </a:r>
          <a:r>
            <a:rPr lang="es-AR" sz="1300" kern="1200" dirty="0"/>
            <a:t>  </a:t>
          </a:r>
          <a:r>
            <a:rPr lang="es-AR" sz="1300" kern="1200" dirty="0" err="1"/>
            <a:t>tigeciclina</a:t>
          </a:r>
          <a:r>
            <a:rPr lang="es-AR" sz="1300" kern="1200" dirty="0"/>
            <a:t> o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1300" kern="1200" dirty="0" err="1"/>
            <a:t>Amikacina</a:t>
          </a:r>
          <a:r>
            <a:rPr lang="es-AR" sz="1300" kern="1200" dirty="0"/>
            <a:t> o </a:t>
          </a:r>
          <a:r>
            <a:rPr lang="es-AR" sz="1300" kern="1200" dirty="0" err="1"/>
            <a:t>colistina</a:t>
          </a:r>
          <a:r>
            <a:rPr lang="es-AR" sz="1300" kern="1200" dirty="0"/>
            <a:t> o </a:t>
          </a:r>
          <a:r>
            <a:rPr lang="es-AR" sz="1300" kern="1200" dirty="0" err="1"/>
            <a:t>fosfomicina</a:t>
          </a:r>
          <a:endParaRPr lang="es-AR" sz="1300" kern="1200" dirty="0"/>
        </a:p>
      </dsp:txBody>
      <dsp:txXfrm>
        <a:off x="3348339" y="3422382"/>
        <a:ext cx="2888217" cy="9045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6EF2E10-F372-4FAB-81AB-5862B95B7108}" type="datetime1">
              <a:rPr lang="es-ES" smtClean="0"/>
              <a:t>13/08/2026</a:t>
            </a:fld>
            <a:endParaRPr lang="es-ES"/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4886E15-F82A-4596-A46C-375C6D3981E1}" type="slidenum">
              <a:rPr lang="es-ES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ción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AECAE81-EBF6-4933-9DB2-FE5B8F9333FF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4" name="Marcador de posición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posición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F105DB2-FD3E-441D-8B7E-7AE83ECE27B3}" type="slidenum">
              <a:rPr lang="es-ES" noProof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BF105DB2-FD3E-441D-8B7E-7AE83ECE27B3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792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A8D643-BD38-4DDC-97CF-6A7152753319}" type="slidenum">
              <a:rPr lang="es-ES" smtClean="0"/>
              <a:pPr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549384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635C9C-E0C9-4C53-B661-824300000866}" type="slidenum">
              <a:rPr lang="es-ES" smtClean="0"/>
              <a:pPr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9870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loque de título"/>
          <p:cNvSpPr/>
          <p:nvPr/>
        </p:nvSpPr>
        <p:spPr bwMode="white">
          <a:xfrm>
            <a:off x="1141413" y="1600200"/>
            <a:ext cx="9902952" cy="32766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grpSp>
        <p:nvGrpSpPr>
          <p:cNvPr id="7" name="gráfico de la parte superior" descr="Diseño de borde superior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Rectángulo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23" name="gráfico de la parte inferior" descr="Diseño de borde inferior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Rectángulo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2" name="Título 1"/>
          <p:cNvSpPr>
            <a:spLocks noGrp="1"/>
          </p:cNvSpPr>
          <p:nvPr>
            <p:ph type="ctrTitle"/>
          </p:nvPr>
        </p:nvSpPr>
        <p:spPr bwMode="black">
          <a:xfrm>
            <a:off x="1522414" y="1905000"/>
            <a:ext cx="9143998" cy="2667000"/>
          </a:xfrm>
        </p:spPr>
        <p:txBody>
          <a:bodyPr rtlCol="0"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 rtlCol="0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es-ES" noProof="0"/>
              <a:t>Haga clic para modificar el estilo de subtítulo del patrón</a:t>
            </a:r>
          </a:p>
        </p:txBody>
      </p:sp>
      <p:sp>
        <p:nvSpPr>
          <p:cNvPr id="21" name="Marcador de pie de página 20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20" name="Marcador de posición de fecha 1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91A9CBD-FC96-4930-B11D-0238FE29C61A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22" name="Marcador de posición de número de diapositiva 21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89493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>
            <a:lvl1pPr algn="l">
              <a:defRPr sz="320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5A22E5E-3DDD-496E-8A47-635EABCD592C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522413" y="4876800"/>
            <a:ext cx="8229598" cy="1143000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FED53F6-796A-404E-B973-F3C10A4E4B0F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 bwMode="black"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55872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 hasCustomPrompt="1"/>
          </p:nvPr>
        </p:nvSpPr>
        <p:spPr>
          <a:xfrm>
            <a:off x="1522413" y="1904999"/>
            <a:ext cx="4435564" cy="4088921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6230849" y="1904999"/>
            <a:ext cx="4435564" cy="4088921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D1DA33A-B757-4D29-B067-43A61E6496B6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23606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 hasCustomPrompt="1"/>
          </p:nvPr>
        </p:nvSpPr>
        <p:spPr>
          <a:xfrm>
            <a:off x="1522413" y="1828800"/>
            <a:ext cx="4419599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 hasCustomPrompt="1"/>
          </p:nvPr>
        </p:nvSpPr>
        <p:spPr>
          <a:xfrm>
            <a:off x="1522413" y="2590801"/>
            <a:ext cx="4419599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 hasCustomPrompt="1"/>
          </p:nvPr>
        </p:nvSpPr>
        <p:spPr>
          <a:xfrm>
            <a:off x="6246814" y="1828800"/>
            <a:ext cx="4419599" cy="685801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 hasCustomPrompt="1"/>
          </p:nvPr>
        </p:nvSpPr>
        <p:spPr>
          <a:xfrm>
            <a:off x="6246814" y="2590801"/>
            <a:ext cx="4419599" cy="342900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8" name="Marcador de posición de pie de página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7" name="Marcador de posición de fech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BA10B82-AF1B-4F04-9E7B-9E0D2470CA45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9" name="Marcador de posición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43676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4" name="Marcador de posición de pie de página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3" name="Marcador de posición de fech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5A43820-F0E0-4F5A-BF5F-6F2D5C2E8211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5" name="Marcador de posición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02319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áfico de la parte inferior"/>
          <p:cNvGrpSpPr/>
          <p:nvPr userDrawn="1"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ángulo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3" name="Marcador de posición de pie de página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2" name="Marcador de posición de fech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FECA0EF-B49D-4FF3-8B81-E3A970172679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4" name="Marcador de posición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70961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" descr="Diseño de bord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rtlCol="0" anchor="b">
            <a:normAutofit/>
          </a:bodyPr>
          <a:lstStyle>
            <a:lvl1pPr algn="l">
              <a:defRPr sz="3200" b="1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 hasCustomPrompt="1"/>
          </p:nvPr>
        </p:nvSpPr>
        <p:spPr>
          <a:xfrm>
            <a:off x="1491930" y="1293495"/>
            <a:ext cx="5577840" cy="4023360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923214" y="3536829"/>
            <a:ext cx="3124200" cy="1797169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C79462-9C6B-4111-AEB9-EB9032C6D140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93386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rco" descr="Diseño de borde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rtlCol="0" anchor="b">
            <a:normAutofit/>
          </a:bodyPr>
          <a:lstStyle>
            <a:lvl1pPr algn="l">
              <a:defRPr sz="3200" b="0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imagen 2" descr="Marcador de posición vacío para agregar una imagen. Haga clic en el marcador de posición y seleccione la imagen que desee agregar."/>
          <p:cNvSpPr>
            <a:spLocks noGrp="1"/>
          </p:cNvSpPr>
          <p:nvPr>
            <p:ph type="pic" idx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 hasCustomPrompt="1"/>
          </p:nvPr>
        </p:nvSpPr>
        <p:spPr>
          <a:xfrm>
            <a:off x="7923214" y="3536829"/>
            <a:ext cx="3124200" cy="1797171"/>
          </a:xfrm>
        </p:spPr>
        <p:txBody>
          <a:bodyPr rtlCol="0"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35B4820-1A51-4F8A-B80D-D9697493352E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89684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5B2DC28-2B94-40A0-9EA7-2E601003A29F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47782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vertical 2"/>
          <p:cNvSpPr>
            <a:spLocks noGrp="1"/>
          </p:cNvSpPr>
          <p:nvPr>
            <p:ph type="body" orient="vert" idx="1" hasCustomPrompt="1"/>
          </p:nvPr>
        </p:nvSpPr>
        <p:spPr>
          <a:xfrm>
            <a:off x="1522413" y="609600"/>
            <a:ext cx="7696198" cy="54102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19FC493-80A2-4BF4-B121-4EF9E4894D36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F28FB93-0A08-4E7D-8E63-9EFA29F1E093}" type="slidenum">
              <a:rPr lang="es-ES" noProof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04032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áfico de la parte inferior" descr="Diseño de borde inferior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ángulo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grpSp>
        <p:nvGrpSpPr>
          <p:cNvPr id="10" name="gráfico de la parte superior" descr="Diseño de borde superior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Rectángulo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  <p:sp>
          <p:nvSpPr>
            <p:cNvPr id="13" name="Rectángulo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 noProof="0"/>
            </a:p>
          </p:txBody>
        </p:sp>
      </p:grp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 bwMode="white"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Agregar un pie de página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 bwMode="white"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D513640D-1A53-4A8F-B815-A0FAE53345F6}" type="datetime1">
              <a:rPr lang="es-ES" noProof="0" smtClean="0"/>
              <a:t>13/08/2026</a:t>
            </a:fld>
            <a:endParaRPr lang="es-ES" noProof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 bwMode="white"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pPr rtl="0"/>
            <a:fld id="{DF28FB93-0A08-4E7D-8E63-9EFA29F1E093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20884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2413" y="980728"/>
            <a:ext cx="9143998" cy="2667000"/>
          </a:xfrm>
        </p:spPr>
        <p:txBody>
          <a:bodyPr rtlCol="0">
            <a:normAutofit/>
          </a:bodyPr>
          <a:lstStyle/>
          <a:p>
            <a:pPr rtl="0"/>
            <a:r>
              <a:rPr lang="es-ES" sz="3000" b="1" dirty="0">
                <a:latin typeface="Calibri" panose="020F0502020204030204" pitchFamily="34" charset="0"/>
              </a:rPr>
              <a:t>NIH-NAR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2413" y="4941168"/>
            <a:ext cx="8229598" cy="1080120"/>
          </a:xfrm>
        </p:spPr>
        <p:txBody>
          <a:bodyPr rtlCol="0">
            <a:normAutofit/>
          </a:bodyPr>
          <a:lstStyle/>
          <a:p>
            <a:pPr rtl="0"/>
            <a:r>
              <a:rPr lang="es-ES" b="1" dirty="0">
                <a:solidFill>
                  <a:schemeClr val="tx2"/>
                </a:solidFill>
                <a:latin typeface="Calibri" panose="020F0502020204030204" pitchFamily="34" charset="0"/>
              </a:rPr>
              <a:t>Dr. Guillermo A. Recúpero</a:t>
            </a:r>
          </a:p>
          <a:p>
            <a:pPr rtl="0"/>
            <a:r>
              <a:rPr lang="es-ES" b="1" dirty="0">
                <a:solidFill>
                  <a:schemeClr val="tx2"/>
                </a:solidFill>
                <a:latin typeface="Calibri" panose="020F0502020204030204" pitchFamily="34" charset="0"/>
              </a:rPr>
              <a:t>Dr. Raya Luis</a:t>
            </a:r>
          </a:p>
          <a:p>
            <a:pPr rtl="0"/>
            <a:r>
              <a:rPr lang="es-ES" b="1" dirty="0">
                <a:solidFill>
                  <a:schemeClr val="tx2"/>
                </a:solidFill>
                <a:latin typeface="Calibri" panose="020F0502020204030204" pitchFamily="34" charset="0"/>
              </a:rPr>
              <a:t>Agosto 2026</a:t>
            </a:r>
          </a:p>
        </p:txBody>
      </p:sp>
      <p:sp>
        <p:nvSpPr>
          <p:cNvPr id="4" name="Elipse 3"/>
          <p:cNvSpPr/>
          <p:nvPr/>
        </p:nvSpPr>
        <p:spPr>
          <a:xfrm>
            <a:off x="9118748" y="1124744"/>
            <a:ext cx="2088232" cy="1908212"/>
          </a:xfrm>
          <a:prstGeom prst="ellipse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sz="1400" b="1" dirty="0">
                <a:solidFill>
                  <a:schemeClr val="bg1">
                    <a:lumMod val="95000"/>
                  </a:schemeClr>
                </a:solidFill>
              </a:rPr>
              <a:t>Quinta cohorte Diplomatura de Infectología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ítulo 1"/>
          <p:cNvSpPr>
            <a:spLocks noGrp="1"/>
          </p:cNvSpPr>
          <p:nvPr>
            <p:ph type="title"/>
          </p:nvPr>
        </p:nvSpPr>
        <p:spPr>
          <a:xfrm>
            <a:off x="1979612" y="447675"/>
            <a:ext cx="8229600" cy="1143000"/>
          </a:xfrm>
          <a:solidFill>
            <a:schemeClr val="tx2"/>
          </a:solidFill>
          <a:ln>
            <a:solidFill>
              <a:schemeClr val="accent1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s-AR" altLang="es-AR" sz="4000" b="1">
                <a:solidFill>
                  <a:schemeClr val="bg1"/>
                </a:solidFill>
              </a:rPr>
              <a:t>NAR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s-AR" dirty="0"/>
              <a:t>Mortalidad global 25-50% y atribuible 13%</a:t>
            </a:r>
          </a:p>
          <a:p>
            <a:pPr>
              <a:defRPr/>
            </a:pPr>
            <a:r>
              <a:rPr lang="es-AR" dirty="0"/>
              <a:t>Prolonga la ventilación mecánica 7.6-11.5 días</a:t>
            </a:r>
          </a:p>
          <a:p>
            <a:pPr>
              <a:defRPr/>
            </a:pPr>
            <a:r>
              <a:rPr lang="es-AR" dirty="0"/>
              <a:t>Prolonga la hospitalización 11.5-13.1 días </a:t>
            </a:r>
          </a:p>
          <a:p>
            <a:pPr>
              <a:defRPr/>
            </a:pPr>
            <a:r>
              <a:rPr lang="es-AR" dirty="0"/>
              <a:t>Costo $40.000 por paciente</a:t>
            </a:r>
          </a:p>
          <a:p>
            <a:pPr marL="0" indent="0">
              <a:buNone/>
              <a:defRPr/>
            </a:pPr>
            <a:endParaRPr lang="es-AR" dirty="0"/>
          </a:p>
          <a:p>
            <a:pPr marL="0" indent="0" algn="ctr">
              <a:buNone/>
              <a:defRPr/>
            </a:pPr>
            <a:r>
              <a:rPr lang="es-AR" sz="3600" dirty="0"/>
              <a:t>NIH</a:t>
            </a:r>
          </a:p>
          <a:p>
            <a:pPr>
              <a:defRPr/>
            </a:pPr>
            <a:r>
              <a:rPr lang="es-AR" dirty="0"/>
              <a:t>Complicaciones graves en el 50% de los casos</a:t>
            </a:r>
          </a:p>
        </p:txBody>
      </p:sp>
    </p:spTree>
    <p:extLst>
      <p:ext uri="{BB962C8B-B14F-4D97-AF65-F5344CB8AC3E}">
        <p14:creationId xmlns:p14="http://schemas.microsoft.com/office/powerpoint/2010/main" val="3396780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pPr eaLnBrk="1" hangingPunct="1"/>
            <a:r>
              <a:rPr lang="es-ES" altLang="es-AR" b="1">
                <a:solidFill>
                  <a:schemeClr val="bg1"/>
                </a:solidFill>
              </a:rPr>
              <a:t>Definición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1413892" y="1916832"/>
            <a:ext cx="9252522" cy="4320479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s-ES" sz="2000" b="1" dirty="0">
                <a:latin typeface="Calibri" panose="020F0502020204030204" pitchFamily="34" charset="0"/>
              </a:rPr>
              <a:t>Neumonía</a:t>
            </a:r>
          </a:p>
          <a:p>
            <a:pPr marL="0" indent="0">
              <a:buNone/>
              <a:defRPr/>
            </a:pPr>
            <a:r>
              <a:rPr lang="es-ES" sz="2000" dirty="0">
                <a:latin typeface="Calibri" panose="020F0502020204030204" pitchFamily="34" charset="0"/>
              </a:rPr>
              <a:t>Presencia de Nuevo infiltrado pulmonar + evidencia clínica que ese infiltrado es de origen infeccioso: fiebre, esputo purulento, leucocitosis, deterioro de la oxigenación.</a:t>
            </a:r>
            <a:endParaRPr lang="es-ES" sz="2000" b="1" dirty="0">
              <a:latin typeface="Calibri" panose="020F0502020204030204" pitchFamily="34" charset="0"/>
            </a:endParaRPr>
          </a:p>
          <a:p>
            <a:pPr>
              <a:defRPr/>
            </a:pPr>
            <a:r>
              <a:rPr lang="es-ES" sz="2000" b="1" dirty="0">
                <a:latin typeface="Calibri" panose="020F0502020204030204" pitchFamily="34" charset="0"/>
              </a:rPr>
              <a:t>Neumonía intrahospitalaria (NIH)</a:t>
            </a:r>
            <a:r>
              <a:rPr lang="es-ES" sz="2000" dirty="0">
                <a:latin typeface="Calibri" panose="020F0502020204030204" pitchFamily="34" charset="0"/>
              </a:rPr>
              <a:t> </a:t>
            </a:r>
          </a:p>
          <a:p>
            <a:pPr>
              <a:buNone/>
              <a:defRPr/>
            </a:pPr>
            <a:r>
              <a:rPr lang="es-AR" altLang="es-AR" sz="2000" dirty="0">
                <a:latin typeface="Calibri" panose="020F0502020204030204" pitchFamily="34" charset="0"/>
              </a:rPr>
              <a:t>Neumonía que se presenta luego de las 48 h de hospitalización y que no se incubaba al momento de la admisión</a:t>
            </a:r>
            <a:endParaRPr lang="es-ES" sz="2000" dirty="0">
              <a:latin typeface="Calibri" panose="020F0502020204030204" pitchFamily="34" charset="0"/>
            </a:endParaRPr>
          </a:p>
          <a:p>
            <a:pPr>
              <a:defRPr/>
            </a:pPr>
            <a:r>
              <a:rPr lang="es-ES" sz="2000" b="1" dirty="0">
                <a:latin typeface="Calibri" panose="020F0502020204030204" pitchFamily="34" charset="0"/>
              </a:rPr>
              <a:t>Neumonía asociada a respirador (NAR) </a:t>
            </a:r>
            <a:endParaRPr lang="es-AR" sz="2000" b="1" dirty="0">
              <a:latin typeface="Calibri" panose="020F0502020204030204" pitchFamily="34" charset="0"/>
            </a:endParaRPr>
          </a:p>
          <a:p>
            <a:pPr>
              <a:buNone/>
              <a:defRPr/>
            </a:pPr>
            <a:r>
              <a:rPr lang="es-AR" altLang="es-AR" sz="2000" dirty="0">
                <a:latin typeface="Calibri" panose="020F0502020204030204" pitchFamily="34" charset="0"/>
              </a:rPr>
              <a:t>Neumonía que se presenta luego de 48-72 h luego de colocación del tubo endotraqueal </a:t>
            </a:r>
          </a:p>
          <a:p>
            <a:pPr>
              <a:buNone/>
              <a:defRPr/>
            </a:pPr>
            <a:endParaRPr lang="es-E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844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557908" y="404664"/>
            <a:ext cx="9051116" cy="571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423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953" y="332656"/>
            <a:ext cx="10530917" cy="525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45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036" y="116632"/>
            <a:ext cx="6732914" cy="5814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43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6777" y="523875"/>
            <a:ext cx="7858075" cy="536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49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796" y="116632"/>
            <a:ext cx="4076699" cy="318611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444" y="116632"/>
            <a:ext cx="4314233" cy="307287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2164" y="2924944"/>
            <a:ext cx="4095749" cy="335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24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8149" y="476672"/>
            <a:ext cx="8772525" cy="547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52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2062162" y="38100"/>
            <a:ext cx="8229600" cy="812800"/>
          </a:xfrm>
        </p:spPr>
        <p:txBody>
          <a:bodyPr/>
          <a:lstStyle/>
          <a:p>
            <a:pPr algn="ctr" eaLnBrk="1" hangingPunct="1"/>
            <a:r>
              <a:rPr lang="es-ES" altLang="es-AR" dirty="0"/>
              <a:t>Patógenos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846262" y="1884363"/>
            <a:ext cx="4032250" cy="4114800"/>
          </a:xfrm>
        </p:spPr>
        <p:txBody>
          <a:bodyPr>
            <a:normAutofit fontScale="70000" lnSpcReduction="20000"/>
          </a:bodyPr>
          <a:lstStyle/>
          <a:p>
            <a:pPr algn="ctr" eaLnBrk="1" hangingPunct="1">
              <a:buFontTx/>
              <a:buNone/>
            </a:pPr>
            <a:endParaRPr lang="es-ES" altLang="es-AR" b="1" u="sng"/>
          </a:p>
          <a:p>
            <a:pPr eaLnBrk="1" hangingPunct="1"/>
            <a:r>
              <a:rPr lang="es-ES" altLang="es-AR" i="1"/>
              <a:t>Haemophilus influenzae</a:t>
            </a:r>
          </a:p>
          <a:p>
            <a:pPr eaLnBrk="1" hangingPunct="1"/>
            <a:endParaRPr lang="es-ES" altLang="es-AR" i="1"/>
          </a:p>
          <a:p>
            <a:pPr eaLnBrk="1" hangingPunct="1"/>
            <a:r>
              <a:rPr lang="es-ES" altLang="es-AR" i="1"/>
              <a:t>Streptococcus pneumoniae</a:t>
            </a:r>
          </a:p>
          <a:p>
            <a:pPr eaLnBrk="1" hangingPunct="1"/>
            <a:endParaRPr lang="es-ES" altLang="es-AR" i="1"/>
          </a:p>
          <a:p>
            <a:pPr eaLnBrk="1" hangingPunct="1"/>
            <a:r>
              <a:rPr lang="es-ES" altLang="es-AR" i="1"/>
              <a:t>Staphylococcus aureus</a:t>
            </a:r>
          </a:p>
          <a:p>
            <a:pPr eaLnBrk="1" hangingPunct="1"/>
            <a:endParaRPr lang="es-ES" altLang="es-AR" i="1"/>
          </a:p>
          <a:p>
            <a:pPr eaLnBrk="1" hangingPunct="1"/>
            <a:r>
              <a:rPr lang="es-ES" altLang="es-AR"/>
              <a:t>Anaerobios</a:t>
            </a:r>
          </a:p>
          <a:p>
            <a:pPr eaLnBrk="1" hangingPunct="1"/>
            <a:endParaRPr lang="es-ES" altLang="es-AR"/>
          </a:p>
          <a:p>
            <a:pPr eaLnBrk="1" hangingPunct="1"/>
            <a:r>
              <a:rPr lang="es-ES" altLang="es-AR"/>
              <a:t>Polimicrobiana</a:t>
            </a:r>
          </a:p>
          <a:p>
            <a:pPr eaLnBrk="1" hangingPunct="1"/>
            <a:endParaRPr lang="es-ES" altLang="es-AR"/>
          </a:p>
          <a:p>
            <a:pPr lvl="1" eaLnBrk="1" hangingPunct="1">
              <a:buFont typeface="Wingdings" panose="05000000000000000000" pitchFamily="2" charset="2"/>
              <a:buNone/>
            </a:pPr>
            <a:endParaRPr lang="es-ES" altLang="es-AR"/>
          </a:p>
        </p:txBody>
      </p:sp>
      <p:sp>
        <p:nvSpPr>
          <p:cNvPr id="81924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6310313" y="2276475"/>
            <a:ext cx="3814763" cy="4114800"/>
          </a:xfrm>
        </p:spPr>
        <p:txBody>
          <a:bodyPr>
            <a:normAutofit fontScale="70000" lnSpcReduction="20000"/>
          </a:bodyPr>
          <a:lstStyle/>
          <a:p>
            <a:pPr eaLnBrk="1" hangingPunct="1"/>
            <a:r>
              <a:rPr lang="es-ES" altLang="es-AR"/>
              <a:t>Bacilos Gram negativos</a:t>
            </a:r>
          </a:p>
          <a:p>
            <a:pPr lvl="1" eaLnBrk="1" hangingPunct="1"/>
            <a:r>
              <a:rPr lang="es-ES" altLang="es-AR" i="1"/>
              <a:t>Pseudomona aeruginosa</a:t>
            </a:r>
          </a:p>
          <a:p>
            <a:pPr lvl="1" eaLnBrk="1" hangingPunct="1"/>
            <a:r>
              <a:rPr lang="es-ES" altLang="es-AR" i="1"/>
              <a:t>Acinetobacter baumanii</a:t>
            </a:r>
            <a:endParaRPr lang="es-AR" altLang="es-AR" i="1"/>
          </a:p>
          <a:p>
            <a:pPr lvl="1" eaLnBrk="1" hangingPunct="1"/>
            <a:r>
              <a:rPr lang="es-AR" altLang="es-AR"/>
              <a:t>Enterobacterias</a:t>
            </a:r>
          </a:p>
          <a:p>
            <a:pPr lvl="1" eaLnBrk="1" hangingPunct="1"/>
            <a:endParaRPr lang="es-ES" altLang="es-AR"/>
          </a:p>
          <a:p>
            <a:pPr eaLnBrk="1" hangingPunct="1"/>
            <a:r>
              <a:rPr lang="es-ES" altLang="es-AR" i="1"/>
              <a:t>Staphylococcus aureus</a:t>
            </a:r>
            <a:endParaRPr lang="es-AR" altLang="es-AR" i="1"/>
          </a:p>
          <a:p>
            <a:pPr eaLnBrk="1" hangingPunct="1"/>
            <a:endParaRPr lang="es-ES" altLang="es-AR" i="1"/>
          </a:p>
          <a:p>
            <a:pPr eaLnBrk="1" hangingPunct="1"/>
            <a:r>
              <a:rPr lang="es-ES" altLang="es-AR"/>
              <a:t>Anaerobios</a:t>
            </a:r>
          </a:p>
          <a:p>
            <a:pPr eaLnBrk="1" hangingPunct="1"/>
            <a:endParaRPr lang="es-ES" altLang="es-AR"/>
          </a:p>
          <a:p>
            <a:pPr eaLnBrk="1" hangingPunct="1"/>
            <a:r>
              <a:rPr lang="es-ES" altLang="es-AR"/>
              <a:t>Polimicrobiana</a:t>
            </a: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2349500" y="1182689"/>
            <a:ext cx="2736850" cy="801687"/>
          </a:xfrm>
          <a:prstGeom prst="downArrowCallou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s-ES" sz="2800" b="1" dirty="0">
                <a:solidFill>
                  <a:schemeClr val="bg1"/>
                </a:solidFill>
              </a:rPr>
              <a:t>Temprana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670675" y="1171575"/>
            <a:ext cx="2735262" cy="801688"/>
          </a:xfrm>
          <a:prstGeom prst="downArrowCallou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tx1"/>
            </a:solidFill>
            <a:headEnd/>
            <a:tailEnd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es-ES" sz="2800" b="1" dirty="0">
                <a:solidFill>
                  <a:schemeClr val="bg1"/>
                </a:solidFill>
              </a:rPr>
              <a:t>Tardía</a:t>
            </a:r>
          </a:p>
        </p:txBody>
      </p:sp>
    </p:spTree>
    <p:extLst>
      <p:ext uri="{BB962C8B-B14F-4D97-AF65-F5344CB8AC3E}">
        <p14:creationId xmlns:p14="http://schemas.microsoft.com/office/powerpoint/2010/main" val="356564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0108085"/>
              </p:ext>
            </p:extLst>
          </p:nvPr>
        </p:nvGraphicFramePr>
        <p:xfrm>
          <a:off x="1125860" y="188640"/>
          <a:ext cx="10297144" cy="5616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97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21936">
                <a:tc>
                  <a:txBody>
                    <a:bodyPr/>
                    <a:lstStyle/>
                    <a:p>
                      <a:r>
                        <a:rPr lang="es-AR" sz="1800" dirty="0"/>
                        <a:t>Factores de Riesgo para</a:t>
                      </a:r>
                      <a:r>
                        <a:rPr lang="es-AR" sz="1800" baseline="0" dirty="0"/>
                        <a:t> patógenos multiresistentes</a:t>
                      </a:r>
                      <a:endParaRPr lang="es-AR" sz="1800" dirty="0"/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7679">
                <a:tc>
                  <a:txBody>
                    <a:bodyPr/>
                    <a:lstStyle/>
                    <a:p>
                      <a:r>
                        <a:rPr lang="es-AR" sz="1800" b="1" dirty="0"/>
                        <a:t>Factores de Riesgo para MOR en NAR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800" dirty="0"/>
                        <a:t>Uso de ATB dentro de los 90 días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800" dirty="0"/>
                        <a:t>Shock</a:t>
                      </a:r>
                      <a:r>
                        <a:rPr lang="es-AR" sz="1800" baseline="0" dirty="0"/>
                        <a:t> séptico al momento del diagnóstico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800" baseline="0" dirty="0"/>
                        <a:t>NAR precedida por un SDRA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800" baseline="0" dirty="0"/>
                        <a:t>5 o mas días de hospitalización previo a la NAR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800" baseline="0" dirty="0"/>
                        <a:t>Terapia de reemplazo renal previo al comienzo de la NAR </a:t>
                      </a:r>
                      <a:endParaRPr lang="es-AR" sz="1800" dirty="0"/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46963">
                <a:tc>
                  <a:txBody>
                    <a:bodyPr/>
                    <a:lstStyle/>
                    <a:p>
                      <a:r>
                        <a:rPr lang="es-AR" sz="1800" b="1" dirty="0"/>
                        <a:t>Factores de Riego para MOR en NIH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800" dirty="0"/>
                        <a:t>Uso de ATB dentro de los 90 días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2969">
                <a:tc>
                  <a:txBody>
                    <a:bodyPr/>
                    <a:lstStyle/>
                    <a:p>
                      <a:r>
                        <a:rPr lang="es-AR" sz="1800" b="1" dirty="0"/>
                        <a:t>Factores de Riesgo para SAMR en NAR/NIH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800" dirty="0"/>
                        <a:t>Uso de ATB dentro de los 90 días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800" dirty="0"/>
                        <a:t>Colonización previa</a:t>
                      </a:r>
                      <a:r>
                        <a:rPr lang="es-AR" sz="1800" baseline="0" dirty="0"/>
                        <a:t> por SAMR (evidencia no contundente)</a:t>
                      </a:r>
                      <a:endParaRPr lang="es-AR" sz="1800" dirty="0"/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67077">
                <a:tc>
                  <a:txBody>
                    <a:bodyPr/>
                    <a:lstStyle/>
                    <a:p>
                      <a:r>
                        <a:rPr lang="es-AR" sz="1800" b="1" dirty="0"/>
                        <a:t>Factores de Riesgo</a:t>
                      </a:r>
                      <a:r>
                        <a:rPr lang="es-AR" sz="1800" b="1" baseline="0" dirty="0"/>
                        <a:t> para PAE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800" baseline="0" dirty="0"/>
                        <a:t>Uso de ATB dentro de los 90 días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sz="1800" baseline="0" dirty="0"/>
                        <a:t>Historia de EPOC con mayor predisposición de colonización </a:t>
                      </a:r>
                    </a:p>
                  </a:txBody>
                  <a:tcPr marT="45733" marB="4573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308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2379662" y="928688"/>
            <a:ext cx="2857500" cy="785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200" i="1" dirty="0"/>
              <a:t>Pseudomonas aeruginosa</a:t>
            </a:r>
          </a:p>
        </p:txBody>
      </p:sp>
      <p:sp>
        <p:nvSpPr>
          <p:cNvPr id="5" name="4 Rectángulo redondeado"/>
          <p:cNvSpPr/>
          <p:nvPr/>
        </p:nvSpPr>
        <p:spPr>
          <a:xfrm>
            <a:off x="2736850" y="2000251"/>
            <a:ext cx="2857500" cy="7858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200" i="1" dirty="0"/>
              <a:t>Klebsiella pneumoniae</a:t>
            </a:r>
          </a:p>
        </p:txBody>
      </p:sp>
      <p:sp>
        <p:nvSpPr>
          <p:cNvPr id="6" name="5 Rectángulo redondeado"/>
          <p:cNvSpPr/>
          <p:nvPr/>
        </p:nvSpPr>
        <p:spPr>
          <a:xfrm>
            <a:off x="3236912" y="3071813"/>
            <a:ext cx="2857500" cy="785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200" i="1" dirty="0"/>
              <a:t>Acinetobacter baumanii</a:t>
            </a:r>
          </a:p>
        </p:txBody>
      </p:sp>
      <p:sp>
        <p:nvSpPr>
          <p:cNvPr id="7" name="6 Rectángulo redondeado"/>
          <p:cNvSpPr/>
          <p:nvPr/>
        </p:nvSpPr>
        <p:spPr>
          <a:xfrm>
            <a:off x="3665537" y="4143376"/>
            <a:ext cx="2857500" cy="78581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200" i="1" dirty="0"/>
              <a:t>Staphylococcus aureus</a:t>
            </a:r>
          </a:p>
        </p:txBody>
      </p:sp>
      <p:sp>
        <p:nvSpPr>
          <p:cNvPr id="8" name="7 Rectángulo redondeado"/>
          <p:cNvSpPr/>
          <p:nvPr/>
        </p:nvSpPr>
        <p:spPr>
          <a:xfrm>
            <a:off x="4165600" y="5214938"/>
            <a:ext cx="2857500" cy="7858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200" i="1" dirty="0"/>
              <a:t>Enterobacter cloacae</a:t>
            </a:r>
          </a:p>
        </p:txBody>
      </p:sp>
      <p:sp>
        <p:nvSpPr>
          <p:cNvPr id="9" name="8 Elipse"/>
          <p:cNvSpPr/>
          <p:nvPr/>
        </p:nvSpPr>
        <p:spPr>
          <a:xfrm>
            <a:off x="6951663" y="928688"/>
            <a:ext cx="3000375" cy="2286000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800" dirty="0"/>
              <a:t>¿ y en sus centros ?</a:t>
            </a:r>
          </a:p>
        </p:txBody>
      </p:sp>
    </p:spTree>
    <p:extLst>
      <p:ext uri="{BB962C8B-B14F-4D97-AF65-F5344CB8AC3E}">
        <p14:creationId xmlns:p14="http://schemas.microsoft.com/office/powerpoint/2010/main" val="39343023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4456113" y="1989138"/>
            <a:ext cx="3203575" cy="3960812"/>
          </a:xfrm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s-AR" b="1"/>
              <a:t>Clínico</a:t>
            </a:r>
          </a:p>
          <a:p>
            <a:pPr eaLnBrk="1" hangingPunct="1">
              <a:lnSpc>
                <a:spcPct val="90000"/>
              </a:lnSpc>
            </a:pPr>
            <a:endParaRPr lang="es-ES" altLang="es-AR" b="1"/>
          </a:p>
          <a:p>
            <a:pPr eaLnBrk="1" hangingPunct="1">
              <a:lnSpc>
                <a:spcPct val="90000"/>
              </a:lnSpc>
            </a:pPr>
            <a:r>
              <a:rPr lang="es-ES" altLang="es-AR" b="1"/>
              <a:t>Laboratorio</a:t>
            </a:r>
          </a:p>
          <a:p>
            <a:pPr eaLnBrk="1" hangingPunct="1">
              <a:lnSpc>
                <a:spcPct val="90000"/>
              </a:lnSpc>
            </a:pPr>
            <a:endParaRPr lang="es-ES" altLang="es-AR" b="1"/>
          </a:p>
          <a:p>
            <a:pPr eaLnBrk="1" hangingPunct="1">
              <a:lnSpc>
                <a:spcPct val="90000"/>
              </a:lnSpc>
            </a:pPr>
            <a:r>
              <a:rPr lang="es-ES" altLang="es-AR" b="1"/>
              <a:t>Radiológico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s-ES" altLang="es-AR" b="1"/>
          </a:p>
          <a:p>
            <a:pPr eaLnBrk="1" hangingPunct="1">
              <a:lnSpc>
                <a:spcPct val="90000"/>
              </a:lnSpc>
            </a:pPr>
            <a:r>
              <a:rPr lang="es-ES" altLang="es-AR" b="1"/>
              <a:t>Microbiológico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4094163" y="404814"/>
            <a:ext cx="3929063" cy="7080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s-ES" sz="4000" b="1" dirty="0">
                <a:latin typeface="Arial" pitchFamily="34" charset="0"/>
                <a:cs typeface="Arial" pitchFamily="34" charset="0"/>
              </a:rPr>
              <a:t>Diagnóstico</a:t>
            </a:r>
          </a:p>
        </p:txBody>
      </p:sp>
    </p:spTree>
    <p:extLst>
      <p:ext uri="{BB962C8B-B14F-4D97-AF65-F5344CB8AC3E}">
        <p14:creationId xmlns:p14="http://schemas.microsoft.com/office/powerpoint/2010/main" val="4024487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2 Marcador de contenido"/>
          <p:cNvSpPr>
            <a:spLocks noGrp="1"/>
          </p:cNvSpPr>
          <p:nvPr>
            <p:ph idx="1"/>
          </p:nvPr>
        </p:nvSpPr>
        <p:spPr>
          <a:xfrm>
            <a:off x="117748" y="357189"/>
            <a:ext cx="8229600" cy="4143375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s-ES" altLang="es-AR" sz="2800" dirty="0"/>
              <a:t>Nuevo infiltrado o progresión de infiltrados previos en la radiografía de tórax</a:t>
            </a:r>
          </a:p>
          <a:p>
            <a:pPr>
              <a:buFont typeface="Arial" panose="020B0604020202020204" pitchFamily="34" charset="0"/>
              <a:buNone/>
            </a:pPr>
            <a:endParaRPr lang="es-ES" altLang="es-AR" sz="2800" dirty="0"/>
          </a:p>
          <a:p>
            <a:pPr>
              <a:buFont typeface="Arial" panose="020B0604020202020204" pitchFamily="34" charset="0"/>
              <a:buNone/>
            </a:pPr>
            <a:r>
              <a:rPr lang="es-ES" altLang="es-AR" sz="2800" dirty="0"/>
              <a:t>+ 2 de los 3 siguientes:</a:t>
            </a:r>
          </a:p>
          <a:p>
            <a:pPr>
              <a:buFont typeface="Arial" panose="020B0604020202020204" pitchFamily="34" charset="0"/>
              <a:buNone/>
            </a:pPr>
            <a:endParaRPr lang="es-ES" altLang="es-AR" sz="2800" dirty="0"/>
          </a:p>
          <a:p>
            <a:pPr>
              <a:buFont typeface="Arial" panose="020B0604020202020204" pitchFamily="34" charset="0"/>
              <a:buNone/>
            </a:pPr>
            <a:r>
              <a:rPr lang="es-ES" altLang="es-AR" sz="2800" dirty="0"/>
              <a:t>Fiebre</a:t>
            </a:r>
          </a:p>
          <a:p>
            <a:pPr>
              <a:buFont typeface="Arial" panose="020B0604020202020204" pitchFamily="34" charset="0"/>
              <a:buNone/>
            </a:pPr>
            <a:r>
              <a:rPr lang="es-ES" altLang="es-AR" sz="2800" dirty="0"/>
              <a:t>Leucocitosis</a:t>
            </a:r>
          </a:p>
          <a:p>
            <a:pPr>
              <a:buFont typeface="Arial" panose="020B0604020202020204" pitchFamily="34" charset="0"/>
              <a:buNone/>
            </a:pPr>
            <a:r>
              <a:rPr lang="es-ES" altLang="es-AR" sz="2800" dirty="0"/>
              <a:t>Secreciones purulentas</a:t>
            </a:r>
          </a:p>
        </p:txBody>
      </p:sp>
      <p:sp>
        <p:nvSpPr>
          <p:cNvPr id="86019" name="3 Rectángulo"/>
          <p:cNvSpPr>
            <a:spLocks noChangeArrowheads="1"/>
          </p:cNvSpPr>
          <p:nvPr/>
        </p:nvSpPr>
        <p:spPr bwMode="auto">
          <a:xfrm>
            <a:off x="4951412" y="6357939"/>
            <a:ext cx="5715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s-AR" sz="1400">
                <a:latin typeface="Times New Roman" panose="02020603050405020304" pitchFamily="18" charset="0"/>
              </a:rPr>
              <a:t>Accuracy of clinical definitions of ventilator-associated pneumonia: Comparison with autopsy findings. Tejerina 2010</a:t>
            </a:r>
            <a:endParaRPr lang="es-ES" altLang="es-AR" sz="1400">
              <a:latin typeface="Times New Roman" panose="02020603050405020304" pitchFamily="18" charset="0"/>
            </a:endParaRPr>
          </a:p>
        </p:txBody>
      </p:sp>
      <p:sp>
        <p:nvSpPr>
          <p:cNvPr id="5" name="4 Rectángulo redondeado"/>
          <p:cNvSpPr/>
          <p:nvPr/>
        </p:nvSpPr>
        <p:spPr>
          <a:xfrm>
            <a:off x="405780" y="4653136"/>
            <a:ext cx="3143250" cy="1000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200" dirty="0"/>
              <a:t>65% sensibilidad</a:t>
            </a:r>
          </a:p>
          <a:p>
            <a:pPr algn="ctr">
              <a:defRPr/>
            </a:pPr>
            <a:r>
              <a:rPr lang="es-ES" sz="2200" dirty="0"/>
              <a:t>36% especificidad</a:t>
            </a:r>
          </a:p>
        </p:txBody>
      </p:sp>
      <p:sp>
        <p:nvSpPr>
          <p:cNvPr id="7" name="6 Rectángulo redondeado"/>
          <p:cNvSpPr/>
          <p:nvPr/>
        </p:nvSpPr>
        <p:spPr>
          <a:xfrm>
            <a:off x="5374332" y="4633442"/>
            <a:ext cx="3143250" cy="10001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200" dirty="0"/>
              <a:t>16% sensibilidad</a:t>
            </a:r>
          </a:p>
          <a:p>
            <a:pPr algn="ctr">
              <a:defRPr/>
            </a:pPr>
            <a:r>
              <a:rPr lang="es-ES" sz="2200" dirty="0"/>
              <a:t>91% especificidad</a:t>
            </a:r>
          </a:p>
        </p:txBody>
      </p:sp>
      <p:sp>
        <p:nvSpPr>
          <p:cNvPr id="86023" name="4 Rectángulo"/>
          <p:cNvSpPr>
            <a:spLocks noChangeArrowheads="1"/>
          </p:cNvSpPr>
          <p:nvPr/>
        </p:nvSpPr>
        <p:spPr bwMode="auto">
          <a:xfrm>
            <a:off x="5419724" y="2708920"/>
            <a:ext cx="3635375" cy="1200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AR" sz="2400">
                <a:latin typeface="Times New Roman" panose="02020603050405020304" pitchFamily="18" charset="0"/>
              </a:rPr>
              <a:t>La </a:t>
            </a:r>
            <a:r>
              <a:rPr lang="es-ES" altLang="es-AR" sz="2400">
                <a:solidFill>
                  <a:srgbClr val="C00000"/>
                </a:solidFill>
                <a:latin typeface="Times New Roman" panose="02020603050405020304" pitchFamily="18" charset="0"/>
              </a:rPr>
              <a:t>ausencia de secreciones purulentas </a:t>
            </a:r>
            <a:r>
              <a:rPr lang="es-ES" altLang="es-AR" sz="2400">
                <a:latin typeface="Times New Roman" panose="02020603050405020304" pitchFamily="18" charset="0"/>
              </a:rPr>
              <a:t>hace que sea muy improbable la NAV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6526460" y="790938"/>
            <a:ext cx="5544616" cy="1785104"/>
          </a:xfrm>
          <a:prstGeom prst="rect">
            <a:avLst/>
          </a:prstGeom>
          <a:ln>
            <a:solidFill>
              <a:schemeClr val="bg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defRPr/>
            </a:pPr>
            <a:endParaRPr lang="en-US" sz="500" i="1" dirty="0">
              <a:latin typeface="+mj-lt"/>
            </a:endParaRPr>
          </a:p>
          <a:p>
            <a:pPr algn="ctr">
              <a:defRPr/>
            </a:pPr>
            <a:r>
              <a:rPr lang="en-US" sz="2000" b="1" i="1" dirty="0">
                <a:latin typeface="+mj-lt"/>
              </a:rPr>
              <a:t>Nuevo infiltrado pulmonar con evidencia clínica de que el infiltrado es de </a:t>
            </a:r>
            <a:r>
              <a:rPr lang="en-US" sz="2000" b="1" i="1" dirty="0" err="1">
                <a:latin typeface="+mj-lt"/>
              </a:rPr>
              <a:t>origen</a:t>
            </a:r>
            <a:r>
              <a:rPr lang="en-US" sz="2000" b="1" i="1" dirty="0">
                <a:latin typeface="+mj-lt"/>
              </a:rPr>
              <a:t> infeccioso, lo que incluye fiebre, secreciones purulentas, leucocitosis y deterioro en la oxigenación</a:t>
            </a:r>
          </a:p>
          <a:p>
            <a:pPr algn="ctr">
              <a:defRPr/>
            </a:pPr>
            <a:endParaRPr lang="es-ES" sz="5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1277140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349996" y="322312"/>
            <a:ext cx="7490425" cy="562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47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2494012" y="-164371"/>
            <a:ext cx="7534572" cy="618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84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ítulo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s-AR" altLang="es-AR" b="1">
                <a:solidFill>
                  <a:schemeClr val="bg1"/>
                </a:solidFill>
              </a:rPr>
              <a:t>Hemocultivos</a:t>
            </a:r>
          </a:p>
        </p:txBody>
      </p:sp>
      <p:sp>
        <p:nvSpPr>
          <p:cNvPr id="96259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altLang="es-AR"/>
              <a:t>15% de las NAV son bacteremicas</a:t>
            </a:r>
          </a:p>
          <a:p>
            <a:endParaRPr lang="es-AR" altLang="es-AR"/>
          </a:p>
          <a:p>
            <a:r>
              <a:rPr lang="es-AR" altLang="es-AR"/>
              <a:t>El resultado del HMC puede determinar el causal de la neumonía u obligarnos a buscar otra fuente de infección bacteremica.</a:t>
            </a:r>
          </a:p>
          <a:p>
            <a:endParaRPr lang="es-AR" altLang="es-AR"/>
          </a:p>
          <a:p>
            <a:r>
              <a:rPr lang="es-AR" altLang="es-AR"/>
              <a:t>SIEMPRE DEBEN HACERSE 2 HMC</a:t>
            </a:r>
          </a:p>
        </p:txBody>
      </p:sp>
    </p:spTree>
    <p:extLst>
      <p:ext uri="{BB962C8B-B14F-4D97-AF65-F5344CB8AC3E}">
        <p14:creationId xmlns:p14="http://schemas.microsoft.com/office/powerpoint/2010/main" val="131717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701924" y="1988840"/>
            <a:ext cx="9143538" cy="1066800"/>
          </a:xfrm>
        </p:spPr>
        <p:txBody>
          <a:bodyPr>
            <a:normAutofit/>
          </a:bodyPr>
          <a:lstStyle/>
          <a:p>
            <a:pPr algn="ctr"/>
            <a:r>
              <a:rPr lang="es-AR" sz="5400" b="1" dirty="0">
                <a:latin typeface="Calibri" panose="020F0502020204030204" pitchFamily="34" charset="0"/>
              </a:rPr>
              <a:t>TRATAMIENTO</a:t>
            </a:r>
          </a:p>
        </p:txBody>
      </p:sp>
    </p:spTree>
    <p:extLst>
      <p:ext uri="{BB962C8B-B14F-4D97-AF65-F5344CB8AC3E}">
        <p14:creationId xmlns:p14="http://schemas.microsoft.com/office/powerpoint/2010/main" val="411789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s-MX" altLang="es-AR" sz="2800"/>
              <a:t>La antibioticoterapia debe ser instaurada en las primeras </a:t>
            </a:r>
            <a:r>
              <a:rPr lang="es-MX" altLang="es-AR" sz="2800" b="1"/>
              <a:t>12 Hs de</a:t>
            </a:r>
            <a:r>
              <a:rPr lang="es-MX" altLang="es-AR" sz="2800"/>
              <a:t> </a:t>
            </a:r>
            <a:r>
              <a:rPr lang="es-MX" altLang="es-AR" sz="2800" b="1"/>
              <a:t>manera empírica</a:t>
            </a:r>
            <a:r>
              <a:rPr lang="es-MX" altLang="es-AR" sz="2800"/>
              <a:t> basada en la epidemiología local y los patrones de resistencia de cada Unidad.</a:t>
            </a:r>
          </a:p>
          <a:p>
            <a:pPr eaLnBrk="1" hangingPunct="1"/>
            <a:endParaRPr lang="es-MX" altLang="es-AR" sz="2800"/>
          </a:p>
          <a:p>
            <a:pPr eaLnBrk="1" hangingPunct="1"/>
            <a:r>
              <a:rPr lang="es-MX" altLang="es-AR" sz="2800"/>
              <a:t>El retraso en el tratamiento de &gt; 48 Hs está asociado con un aumento de la mortalidad.</a:t>
            </a:r>
          </a:p>
          <a:p>
            <a:pPr eaLnBrk="1" hangingPunct="1"/>
            <a:endParaRPr lang="es-MX" altLang="es-AR" sz="2800"/>
          </a:p>
          <a:p>
            <a:pPr eaLnBrk="1" hangingPunct="1"/>
            <a:r>
              <a:rPr lang="es-MX" altLang="es-AR" sz="2800"/>
              <a:t>No hay estudios RCT que evalúen el uso del gram para dirigir el TEI.</a:t>
            </a:r>
            <a:endParaRPr lang="es-AR" altLang="es-AR" sz="2800"/>
          </a:p>
          <a:p>
            <a:pPr eaLnBrk="1" hangingPunct="1"/>
            <a:endParaRPr lang="es-ES" altLang="es-AR" sz="2800"/>
          </a:p>
        </p:txBody>
      </p:sp>
      <p:sp>
        <p:nvSpPr>
          <p:cNvPr id="983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AR" altLang="es-AR"/>
              <a:t>Tratamiento NAR</a:t>
            </a:r>
            <a:endParaRPr lang="es-ES" altLang="es-AR"/>
          </a:p>
        </p:txBody>
      </p:sp>
    </p:spTree>
    <p:extLst>
      <p:ext uri="{BB962C8B-B14F-4D97-AF65-F5344CB8AC3E}">
        <p14:creationId xmlns:p14="http://schemas.microsoft.com/office/powerpoint/2010/main" val="132497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981844" y="476672"/>
            <a:ext cx="10297143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AR" sz="3200" dirty="0">
                <a:latin typeface="Calibri" panose="020F0502020204030204" pitchFamily="34" charset="0"/>
              </a:rPr>
              <a:t>En NAR, siempre considerar: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s-AR" sz="3200" dirty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s-AR" sz="3200" dirty="0">
                <a:latin typeface="Calibri" panose="020F0502020204030204" pitchFamily="34" charset="0"/>
              </a:rPr>
              <a:t>La posibilidad del diagnóstico real de Neumonía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s-AR" sz="3200" dirty="0">
                <a:latin typeface="Calibri" panose="020F0502020204030204" pitchFamily="34" charset="0"/>
              </a:rPr>
              <a:t>FR para MOR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s-AR" sz="3200" dirty="0">
                <a:latin typeface="Calibri" panose="020F0502020204030204" pitchFamily="34" charset="0"/>
              </a:rPr>
              <a:t>Alergias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s-AR" sz="3200" dirty="0">
                <a:latin typeface="Calibri" panose="020F0502020204030204" pitchFamily="34" charset="0"/>
              </a:rPr>
              <a:t>Severidad de la infección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s-AR" sz="3200" dirty="0">
                <a:latin typeface="Calibri" panose="020F0502020204030204" pitchFamily="34" charset="0"/>
              </a:rPr>
              <a:t>Resultados de cultivos previos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s-AR" sz="3200" dirty="0">
                <a:latin typeface="Calibri" panose="020F0502020204030204" pitchFamily="34" charset="0"/>
              </a:rPr>
              <a:t>Screening de SAMR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s-AR" sz="3200" dirty="0">
                <a:latin typeface="Calibri" panose="020F0502020204030204" pitchFamily="34" charset="0"/>
              </a:rPr>
              <a:t>Morfología y cantidad de MO en el gram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s-AR" sz="3200" dirty="0">
                <a:latin typeface="Calibri" panose="020F0502020204030204" pitchFamily="34" charset="0"/>
              </a:rPr>
              <a:t>Distribución local y patrones de R de los MO</a:t>
            </a:r>
          </a:p>
        </p:txBody>
      </p:sp>
    </p:spTree>
    <p:extLst>
      <p:ext uri="{BB962C8B-B14F-4D97-AF65-F5344CB8AC3E}">
        <p14:creationId xmlns:p14="http://schemas.microsoft.com/office/powerpoint/2010/main" val="12152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 redondeado"/>
          <p:cNvSpPr/>
          <p:nvPr/>
        </p:nvSpPr>
        <p:spPr>
          <a:xfrm>
            <a:off x="2093912" y="1214438"/>
            <a:ext cx="2928938" cy="114300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800" dirty="0"/>
              <a:t>NAV TEMPRANA</a:t>
            </a:r>
          </a:p>
        </p:txBody>
      </p:sp>
      <p:sp>
        <p:nvSpPr>
          <p:cNvPr id="5" name="4 Rectángulo redondeado"/>
          <p:cNvSpPr/>
          <p:nvPr/>
        </p:nvSpPr>
        <p:spPr>
          <a:xfrm>
            <a:off x="5737226" y="1214438"/>
            <a:ext cx="4143375" cy="1143000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800" dirty="0"/>
              <a:t>GERMENES DE LA COMUNIDAD</a:t>
            </a:r>
          </a:p>
        </p:txBody>
      </p:sp>
      <p:sp>
        <p:nvSpPr>
          <p:cNvPr id="6" name="5 Rectángulo redondeado"/>
          <p:cNvSpPr/>
          <p:nvPr/>
        </p:nvSpPr>
        <p:spPr>
          <a:xfrm>
            <a:off x="2022476" y="4357688"/>
            <a:ext cx="2928937" cy="1143000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800" dirty="0"/>
              <a:t>NAV TARDIA</a:t>
            </a:r>
          </a:p>
        </p:txBody>
      </p:sp>
      <p:sp>
        <p:nvSpPr>
          <p:cNvPr id="7" name="6 Rectángulo redondeado"/>
          <p:cNvSpPr/>
          <p:nvPr/>
        </p:nvSpPr>
        <p:spPr>
          <a:xfrm>
            <a:off x="5665788" y="4357688"/>
            <a:ext cx="4214813" cy="1143000"/>
          </a:xfrm>
          <a:prstGeom prst="roundRect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s-ES" sz="2800" dirty="0"/>
              <a:t>GERMENES INTRAHOSPITALARIOS</a:t>
            </a:r>
          </a:p>
        </p:txBody>
      </p:sp>
      <p:sp>
        <p:nvSpPr>
          <p:cNvPr id="8" name="7 Flecha abajo"/>
          <p:cNvSpPr/>
          <p:nvPr/>
        </p:nvSpPr>
        <p:spPr>
          <a:xfrm>
            <a:off x="3236913" y="2571750"/>
            <a:ext cx="500063" cy="14287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0359" name="8 CuadroTexto"/>
          <p:cNvSpPr txBox="1">
            <a:spLocks noChangeArrowheads="1"/>
          </p:cNvSpPr>
          <p:nvPr/>
        </p:nvSpPr>
        <p:spPr bwMode="auto">
          <a:xfrm>
            <a:off x="3879851" y="3000376"/>
            <a:ext cx="1857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s-ES" altLang="es-AR" sz="2800">
                <a:latin typeface="Times New Roman" panose="02020603050405020304" pitchFamily="18" charset="0"/>
              </a:rPr>
              <a:t>4 DÍAS</a:t>
            </a:r>
          </a:p>
        </p:txBody>
      </p:sp>
    </p:spTree>
    <p:extLst>
      <p:ext uri="{BB962C8B-B14F-4D97-AF65-F5344CB8AC3E}">
        <p14:creationId xmlns:p14="http://schemas.microsoft.com/office/powerpoint/2010/main" val="4267133021"/>
      </p:ext>
    </p:extLst>
  </p:cSld>
  <p:clrMapOvr>
    <a:masterClrMapping/>
  </p:clrMapOvr>
  <p:transition spd="slow">
    <p:circl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0684" y="45506"/>
            <a:ext cx="8227457" cy="1142702"/>
          </a:xfrm>
        </p:spPr>
        <p:txBody>
          <a:bodyPr>
            <a:noAutofit/>
          </a:bodyPr>
          <a:lstStyle/>
          <a:p>
            <a:r>
              <a:rPr lang="es-A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Tratamiento Empírico ante la sospecha de Infección por BLEE o ERC</a:t>
            </a:r>
          </a:p>
        </p:txBody>
      </p:sp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7790153"/>
              </p:ext>
            </p:extLst>
          </p:nvPr>
        </p:nvGraphicFramePr>
        <p:xfrm>
          <a:off x="2782044" y="1340768"/>
          <a:ext cx="6273969" cy="45357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9973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0684" y="189484"/>
            <a:ext cx="8227457" cy="1142702"/>
          </a:xfrm>
        </p:spPr>
        <p:txBody>
          <a:bodyPr>
            <a:noAutofit/>
          </a:bodyPr>
          <a:lstStyle/>
          <a:p>
            <a:r>
              <a:rPr lang="en-US" sz="2799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Tratamiento Empírico de Infecciones Sospechadas por BGNMR</a:t>
            </a:r>
            <a:endParaRPr lang="es-ES" sz="2799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603" y="1773247"/>
            <a:ext cx="9122238" cy="3860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4942284" y="5905118"/>
            <a:ext cx="5327204" cy="338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Expert Rev Anti Infect Ther. 2017 Jan;15(1):55-65</a:t>
            </a:r>
            <a:endParaRPr lang="es-ES" sz="16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742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b="1" dirty="0"/>
              <a:t>Estafilococo Meticilino Resistente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2799" b="1" dirty="0">
                <a:solidFill>
                  <a:srgbClr val="0070C0"/>
                </a:solidFill>
              </a:rPr>
              <a:t>Vancomicina:</a:t>
            </a:r>
          </a:p>
          <a:p>
            <a:pPr marL="0" indent="0">
              <a:buNone/>
            </a:pPr>
            <a:r>
              <a:rPr lang="es-AR" sz="2799" b="1" dirty="0"/>
              <a:t>No se detectaron cepas de Estafilococo hétero visa</a:t>
            </a:r>
          </a:p>
          <a:p>
            <a:pPr marL="0" indent="0">
              <a:buNone/>
            </a:pPr>
            <a:r>
              <a:rPr lang="es-AR" sz="2799" b="1" dirty="0"/>
              <a:t>La sensibilidad en general fue de 1 micg/ml</a:t>
            </a:r>
          </a:p>
          <a:p>
            <a:r>
              <a:rPr lang="es-AR" sz="2799" b="1" dirty="0">
                <a:solidFill>
                  <a:srgbClr val="0070C0"/>
                </a:solidFill>
              </a:rPr>
              <a:t>Linesolid:</a:t>
            </a:r>
          </a:p>
          <a:p>
            <a:pPr marL="0" indent="0">
              <a:buNone/>
            </a:pPr>
            <a:r>
              <a:rPr lang="es-AR" sz="2799" b="1" dirty="0"/>
              <a:t>Sensibilidad del 99 %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s-AR" sz="2799" b="1" dirty="0">
                <a:solidFill>
                  <a:srgbClr val="0070C0"/>
                </a:solidFill>
              </a:rPr>
              <a:t>Ceftarolina</a:t>
            </a:r>
          </a:p>
          <a:p>
            <a:pPr marL="0" indent="0">
              <a:buNone/>
            </a:pPr>
            <a:endParaRPr lang="es-AR" dirty="0"/>
          </a:p>
          <a:p>
            <a:pPr marL="0" indent="0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70986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7868" y="332656"/>
            <a:ext cx="10747249" cy="530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65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ítulo 1"/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es-AR" altLang="es-AR">
                <a:solidFill>
                  <a:schemeClr val="bg1"/>
                </a:solidFill>
              </a:rPr>
              <a:t>De escalamiento</a:t>
            </a:r>
          </a:p>
        </p:txBody>
      </p:sp>
      <p:sp>
        <p:nvSpPr>
          <p:cNvPr id="11264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altLang="es-AR" dirty="0"/>
              <a:t>Ajustar el tratamiento ATB al aislamiento microbiológico</a:t>
            </a:r>
          </a:p>
          <a:p>
            <a:r>
              <a:rPr lang="es-AR" altLang="es-AR" dirty="0"/>
              <a:t>Elegir ATB de menor espectro, en dosis e intervalos adecuados</a:t>
            </a:r>
          </a:p>
          <a:p>
            <a:r>
              <a:rPr lang="es-AR" altLang="es-AR" dirty="0"/>
              <a:t>El </a:t>
            </a:r>
            <a:r>
              <a:rPr lang="es-AR" altLang="es-AR" dirty="0" err="1"/>
              <a:t>desescalamiento</a:t>
            </a:r>
            <a:r>
              <a:rPr lang="es-AR" altLang="es-AR" dirty="0"/>
              <a:t> reduce los días de ATB, resistencia, efectos adversos y costos.</a:t>
            </a:r>
          </a:p>
        </p:txBody>
      </p:sp>
    </p:spTree>
    <p:extLst>
      <p:ext uri="{BB962C8B-B14F-4D97-AF65-F5344CB8AC3E}">
        <p14:creationId xmlns:p14="http://schemas.microsoft.com/office/powerpoint/2010/main" val="195372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ipse 1"/>
          <p:cNvSpPr/>
          <p:nvPr/>
        </p:nvSpPr>
        <p:spPr>
          <a:xfrm>
            <a:off x="3790156" y="1700808"/>
            <a:ext cx="1872208" cy="18002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 dirty="0" err="1">
              <a:solidFill>
                <a:schemeClr val="bg1"/>
              </a:solidFill>
            </a:endParaRPr>
          </a:p>
        </p:txBody>
      </p:sp>
      <p:sp>
        <p:nvSpPr>
          <p:cNvPr id="3" name="Elipse 2"/>
          <p:cNvSpPr/>
          <p:nvPr/>
        </p:nvSpPr>
        <p:spPr>
          <a:xfrm>
            <a:off x="3934172" y="1844824"/>
            <a:ext cx="1872208" cy="1800200"/>
          </a:xfrm>
          <a:prstGeom prst="ellipse">
            <a:avLst/>
          </a:prstGeom>
          <a:solidFill>
            <a:schemeClr val="bg1"/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AR" dirty="0" err="1">
              <a:solidFill>
                <a:schemeClr val="bg1"/>
              </a:solidFill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 flipV="1">
            <a:off x="3430116" y="1700808"/>
            <a:ext cx="2448272" cy="194421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ángulo 6"/>
          <p:cNvSpPr/>
          <p:nvPr/>
        </p:nvSpPr>
        <p:spPr>
          <a:xfrm>
            <a:off x="4474233" y="4149080"/>
            <a:ext cx="3240360" cy="79208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dirty="0">
                <a:solidFill>
                  <a:schemeClr val="bg1"/>
                </a:solidFill>
              </a:rPr>
              <a:t>MUCHAS GRACIAS</a:t>
            </a:r>
          </a:p>
        </p:txBody>
      </p:sp>
    </p:spTree>
    <p:extLst>
      <p:ext uri="{BB962C8B-B14F-4D97-AF65-F5344CB8AC3E}">
        <p14:creationId xmlns:p14="http://schemas.microsoft.com/office/powerpoint/2010/main" val="273121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rde con bandas 16x9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26002126_TF02801098" id="{CABD7FCF-BAF3-4D0A-A9DC-AB80F93E95FB}" vid="{9064BED2-7D56-4E3A-91C9-3E44A8B2FEAB}"/>
    </a:ext>
  </a:extLst>
</a:theme>
</file>

<file path=ppt/theme/theme2.xml><?xml version="1.0" encoding="utf-8"?>
<a:theme xmlns:a="http://schemas.openxmlformats.org/drawingml/2006/main" name="Tema de Offic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 con franjas negras en los bordes (pantalla panorámica)</Template>
  <TotalTime>1747</TotalTime>
  <Words>680</Words>
  <Application>Microsoft Office PowerPoint</Application>
  <PresentationFormat>Personalizado</PresentationFormat>
  <Paragraphs>143</Paragraphs>
  <Slides>27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3" baseType="lpstr">
      <vt:lpstr>Arial</vt:lpstr>
      <vt:lpstr>Calibri</vt:lpstr>
      <vt:lpstr>Euphemia</vt:lpstr>
      <vt:lpstr>Times New Roman</vt:lpstr>
      <vt:lpstr>Wingdings</vt:lpstr>
      <vt:lpstr>Borde con bandas 16x9</vt:lpstr>
      <vt:lpstr>NIH-NAR</vt:lpstr>
      <vt:lpstr>NAR</vt:lpstr>
      <vt:lpstr>Definición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Patógenos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Hemocultivos</vt:lpstr>
      <vt:lpstr>TRATAMIENTO</vt:lpstr>
      <vt:lpstr>Tratamiento NAR</vt:lpstr>
      <vt:lpstr>Presentación de PowerPoint</vt:lpstr>
      <vt:lpstr>Presentación de PowerPoint</vt:lpstr>
      <vt:lpstr>Tratamiento Empírico ante la sospecha de Infección por BLEE o ERC</vt:lpstr>
      <vt:lpstr>Tratamiento Empírico de Infecciones Sospechadas por BGNMR</vt:lpstr>
      <vt:lpstr>Estafilococo Meticilino Resistente</vt:lpstr>
      <vt:lpstr>Presentación de PowerPoint</vt:lpstr>
      <vt:lpstr>De escalamiento</vt:lpstr>
      <vt:lpstr>Presentación de PowerPoint</vt:lpstr>
    </vt:vector>
  </TitlesOfParts>
  <Company>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INFECCIONES DE PIEL y PARTES BLANDAS</dc:title>
  <dc:creator>Full name</dc:creator>
  <cp:lastModifiedBy>Luis Raya</cp:lastModifiedBy>
  <cp:revision>193</cp:revision>
  <dcterms:created xsi:type="dcterms:W3CDTF">2021-10-30T13:19:39Z</dcterms:created>
  <dcterms:modified xsi:type="dcterms:W3CDTF">2026-08-14T03:44:48Z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